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1C71EC-1D49-48DA-B58D-50BACEEFAE6E}">
          <p14:sldIdLst>
            <p14:sldId id="256"/>
            <p14:sldId id="257"/>
            <p14:sldId id="258"/>
            <p14:sldId id="259"/>
            <p14:sldId id="270"/>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wanth Tummala" initials="YT" lastIdx="1" clrIdx="0">
    <p:extLst>
      <p:ext uri="{19B8F6BF-5375-455C-9EA6-DF929625EA0E}">
        <p15:presenceInfo xmlns:p15="http://schemas.microsoft.com/office/powerpoint/2012/main" userId="df310f5c81b25b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school\EDM\Project\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school\EDM\Project\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school\EDM\Project\Book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Cash flow Option 3, PP1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'Option 3, PP1'!$A$1</c:f>
              <c:strCache>
                <c:ptCount val="1"/>
                <c:pt idx="0">
                  <c:v>EOY</c:v>
                </c:pt>
              </c:strCache>
            </c:strRef>
          </c:tx>
          <c:spPr>
            <a:solidFill>
              <a:schemeClr val="accent1"/>
            </a:solidFill>
            <a:ln>
              <a:noFill/>
            </a:ln>
            <a:effectLst/>
          </c:spPr>
          <c:invertIfNegative val="0"/>
          <c:cat>
            <c:numRef>
              <c:f>'Option 3, PP1'!$A$2:$A$8</c:f>
              <c:numCache>
                <c:formatCode>General</c:formatCode>
                <c:ptCount val="7"/>
                <c:pt idx="0">
                  <c:v>0</c:v>
                </c:pt>
                <c:pt idx="1">
                  <c:v>1</c:v>
                </c:pt>
                <c:pt idx="2">
                  <c:v>2</c:v>
                </c:pt>
                <c:pt idx="3">
                  <c:v>3</c:v>
                </c:pt>
                <c:pt idx="4">
                  <c:v>4</c:v>
                </c:pt>
                <c:pt idx="5">
                  <c:v>5</c:v>
                </c:pt>
                <c:pt idx="6">
                  <c:v>6</c:v>
                </c:pt>
              </c:numCache>
            </c:numRef>
          </c:cat>
          <c:val>
            <c:numRef>
              <c:f>'Option 3, PP1'!$A$2:$A$8</c:f>
              <c:numCache>
                <c:formatCode>General</c:formatCode>
                <c:ptCount val="7"/>
                <c:pt idx="0">
                  <c:v>0</c:v>
                </c:pt>
                <c:pt idx="1">
                  <c:v>1</c:v>
                </c:pt>
                <c:pt idx="2">
                  <c:v>2</c:v>
                </c:pt>
                <c:pt idx="3">
                  <c:v>3</c:v>
                </c:pt>
                <c:pt idx="4">
                  <c:v>4</c:v>
                </c:pt>
                <c:pt idx="5">
                  <c:v>5</c:v>
                </c:pt>
                <c:pt idx="6">
                  <c:v>6</c:v>
                </c:pt>
              </c:numCache>
            </c:numRef>
          </c:val>
          <c:extLst>
            <c:ext xmlns:c16="http://schemas.microsoft.com/office/drawing/2014/chart" uri="{C3380CC4-5D6E-409C-BE32-E72D297353CC}">
              <c16:uniqueId val="{00000000-7D4F-432A-A9F6-B3151262ED0C}"/>
            </c:ext>
          </c:extLst>
        </c:ser>
        <c:ser>
          <c:idx val="1"/>
          <c:order val="1"/>
          <c:tx>
            <c:strRef>
              <c:f>'Option 3, PP1'!$G$1</c:f>
              <c:strCache>
                <c:ptCount val="1"/>
                <c:pt idx="0">
                  <c:v>CF</c:v>
                </c:pt>
              </c:strCache>
            </c:strRef>
          </c:tx>
          <c:spPr>
            <a:solidFill>
              <a:schemeClr val="accent2"/>
            </a:solidFill>
            <a:ln>
              <a:noFill/>
            </a:ln>
            <a:effectLst/>
          </c:spPr>
          <c:invertIfNegative val="0"/>
          <c:cat>
            <c:numRef>
              <c:f>'Option 3, PP1'!$A$2:$A$8</c:f>
              <c:numCache>
                <c:formatCode>General</c:formatCode>
                <c:ptCount val="7"/>
                <c:pt idx="0">
                  <c:v>0</c:v>
                </c:pt>
                <c:pt idx="1">
                  <c:v>1</c:v>
                </c:pt>
                <c:pt idx="2">
                  <c:v>2</c:v>
                </c:pt>
                <c:pt idx="3">
                  <c:v>3</c:v>
                </c:pt>
                <c:pt idx="4">
                  <c:v>4</c:v>
                </c:pt>
                <c:pt idx="5">
                  <c:v>5</c:v>
                </c:pt>
                <c:pt idx="6">
                  <c:v>6</c:v>
                </c:pt>
              </c:numCache>
            </c:numRef>
          </c:cat>
          <c:val>
            <c:numRef>
              <c:f>'Option 3, PP1'!$G$2:$G$8</c:f>
              <c:numCache>
                <c:formatCode>General</c:formatCode>
                <c:ptCount val="7"/>
                <c:pt idx="0">
                  <c:v>-3687.5</c:v>
                </c:pt>
                <c:pt idx="1">
                  <c:v>-9066</c:v>
                </c:pt>
                <c:pt idx="2">
                  <c:v>-8946</c:v>
                </c:pt>
                <c:pt idx="3">
                  <c:v>-34252.400000000001</c:v>
                </c:pt>
                <c:pt idx="4">
                  <c:v>-6261.6</c:v>
                </c:pt>
                <c:pt idx="5">
                  <c:v>-6381.6</c:v>
                </c:pt>
                <c:pt idx="6">
                  <c:v>27211.4</c:v>
                </c:pt>
              </c:numCache>
            </c:numRef>
          </c:val>
          <c:extLst>
            <c:ext xmlns:c16="http://schemas.microsoft.com/office/drawing/2014/chart" uri="{C3380CC4-5D6E-409C-BE32-E72D297353CC}">
              <c16:uniqueId val="{00000001-7D4F-432A-A9F6-B3151262ED0C}"/>
            </c:ext>
          </c:extLst>
        </c:ser>
        <c:dLbls>
          <c:showLegendKey val="0"/>
          <c:showVal val="0"/>
          <c:showCatName val="0"/>
          <c:showSerName val="0"/>
          <c:showPercent val="0"/>
          <c:showBubbleSize val="0"/>
        </c:dLbls>
        <c:gapWidth val="150"/>
        <c:overlap val="100"/>
        <c:axId val="1096207056"/>
        <c:axId val="1627364000"/>
      </c:barChart>
      <c:catAx>
        <c:axId val="1096207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7364000"/>
        <c:crosses val="autoZero"/>
        <c:auto val="1"/>
        <c:lblAlgn val="ctr"/>
        <c:lblOffset val="100"/>
        <c:noMultiLvlLbl val="0"/>
      </c:catAx>
      <c:valAx>
        <c:axId val="1627364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207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CF</a:t>
            </a:r>
            <a:r>
              <a:rPr lang="en-US" baseline="0"/>
              <a:t> option 3, PP2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'Option 3, PP2'!$A$1</c:f>
              <c:strCache>
                <c:ptCount val="1"/>
                <c:pt idx="0">
                  <c:v>EOY</c:v>
                </c:pt>
              </c:strCache>
            </c:strRef>
          </c:tx>
          <c:spPr>
            <a:solidFill>
              <a:schemeClr val="accent1"/>
            </a:solidFill>
            <a:ln>
              <a:noFill/>
            </a:ln>
            <a:effectLst/>
          </c:spPr>
          <c:invertIfNegative val="0"/>
          <c:cat>
            <c:numRef>
              <c:f>'Option 3, PP2'!$A$2:$A$8</c:f>
              <c:numCache>
                <c:formatCode>General</c:formatCode>
                <c:ptCount val="7"/>
                <c:pt idx="0">
                  <c:v>0</c:v>
                </c:pt>
                <c:pt idx="1">
                  <c:v>1</c:v>
                </c:pt>
                <c:pt idx="2">
                  <c:v>2</c:v>
                </c:pt>
                <c:pt idx="3">
                  <c:v>3</c:v>
                </c:pt>
                <c:pt idx="4">
                  <c:v>4</c:v>
                </c:pt>
                <c:pt idx="5">
                  <c:v>5</c:v>
                </c:pt>
                <c:pt idx="6">
                  <c:v>6</c:v>
                </c:pt>
              </c:numCache>
            </c:numRef>
          </c:cat>
          <c:val>
            <c:numRef>
              <c:f>'Option 3, PP2'!$A$2:$A$8</c:f>
              <c:numCache>
                <c:formatCode>General</c:formatCode>
                <c:ptCount val="7"/>
                <c:pt idx="0">
                  <c:v>0</c:v>
                </c:pt>
                <c:pt idx="1">
                  <c:v>1</c:v>
                </c:pt>
                <c:pt idx="2">
                  <c:v>2</c:v>
                </c:pt>
                <c:pt idx="3">
                  <c:v>3</c:v>
                </c:pt>
                <c:pt idx="4">
                  <c:v>4</c:v>
                </c:pt>
                <c:pt idx="5">
                  <c:v>5</c:v>
                </c:pt>
                <c:pt idx="6">
                  <c:v>6</c:v>
                </c:pt>
              </c:numCache>
            </c:numRef>
          </c:val>
          <c:extLst>
            <c:ext xmlns:c16="http://schemas.microsoft.com/office/drawing/2014/chart" uri="{C3380CC4-5D6E-409C-BE32-E72D297353CC}">
              <c16:uniqueId val="{00000000-0A56-43B0-AFF7-72713F5F5603}"/>
            </c:ext>
          </c:extLst>
        </c:ser>
        <c:ser>
          <c:idx val="1"/>
          <c:order val="1"/>
          <c:tx>
            <c:strRef>
              <c:f>'Option 3, PP2'!$G$1</c:f>
              <c:strCache>
                <c:ptCount val="1"/>
                <c:pt idx="0">
                  <c:v>CF</c:v>
                </c:pt>
              </c:strCache>
            </c:strRef>
          </c:tx>
          <c:spPr>
            <a:solidFill>
              <a:schemeClr val="accent2"/>
            </a:solidFill>
            <a:ln>
              <a:noFill/>
            </a:ln>
            <a:effectLst/>
          </c:spPr>
          <c:invertIfNegative val="0"/>
          <c:cat>
            <c:numRef>
              <c:f>'Option 3, PP2'!$A$2:$A$8</c:f>
              <c:numCache>
                <c:formatCode>General</c:formatCode>
                <c:ptCount val="7"/>
                <c:pt idx="0">
                  <c:v>0</c:v>
                </c:pt>
                <c:pt idx="1">
                  <c:v>1</c:v>
                </c:pt>
                <c:pt idx="2">
                  <c:v>2</c:v>
                </c:pt>
                <c:pt idx="3">
                  <c:v>3</c:v>
                </c:pt>
                <c:pt idx="4">
                  <c:v>4</c:v>
                </c:pt>
                <c:pt idx="5">
                  <c:v>5</c:v>
                </c:pt>
                <c:pt idx="6">
                  <c:v>6</c:v>
                </c:pt>
              </c:numCache>
            </c:numRef>
          </c:cat>
          <c:val>
            <c:numRef>
              <c:f>'Option 3, PP2'!$G$2:$G$8</c:f>
              <c:numCache>
                <c:formatCode>General</c:formatCode>
                <c:ptCount val="7"/>
                <c:pt idx="0">
                  <c:v>-3687.5</c:v>
                </c:pt>
                <c:pt idx="1">
                  <c:v>-9066</c:v>
                </c:pt>
                <c:pt idx="2">
                  <c:v>-8946</c:v>
                </c:pt>
                <c:pt idx="3">
                  <c:v>2542.630000000001</c:v>
                </c:pt>
                <c:pt idx="4">
                  <c:v>-13440.269999999999</c:v>
                </c:pt>
                <c:pt idx="5">
                  <c:v>-13560.269999999999</c:v>
                </c:pt>
                <c:pt idx="6">
                  <c:v>-7680.2699999999995</c:v>
                </c:pt>
              </c:numCache>
            </c:numRef>
          </c:val>
          <c:extLst>
            <c:ext xmlns:c16="http://schemas.microsoft.com/office/drawing/2014/chart" uri="{C3380CC4-5D6E-409C-BE32-E72D297353CC}">
              <c16:uniqueId val="{00000001-0A56-43B0-AFF7-72713F5F5603}"/>
            </c:ext>
          </c:extLst>
        </c:ser>
        <c:dLbls>
          <c:showLegendKey val="0"/>
          <c:showVal val="0"/>
          <c:showCatName val="0"/>
          <c:showSerName val="0"/>
          <c:showPercent val="0"/>
          <c:showBubbleSize val="0"/>
        </c:dLbls>
        <c:gapWidth val="150"/>
        <c:overlap val="100"/>
        <c:axId val="1100165584"/>
        <c:axId val="1627152512"/>
      </c:barChart>
      <c:catAx>
        <c:axId val="110016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7152512"/>
        <c:crosses val="autoZero"/>
        <c:auto val="1"/>
        <c:lblAlgn val="ctr"/>
        <c:lblOffset val="100"/>
        <c:noMultiLvlLbl val="0"/>
      </c:catAx>
      <c:valAx>
        <c:axId val="1627152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0165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Cash flow, option 3 PP3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'Option 3, PP3'!$A$1</c:f>
              <c:strCache>
                <c:ptCount val="1"/>
                <c:pt idx="0">
                  <c:v>EOY</c:v>
                </c:pt>
              </c:strCache>
            </c:strRef>
          </c:tx>
          <c:spPr>
            <a:solidFill>
              <a:schemeClr val="accent1"/>
            </a:solidFill>
            <a:ln>
              <a:noFill/>
            </a:ln>
            <a:effectLst/>
          </c:spPr>
          <c:invertIfNegative val="0"/>
          <c:cat>
            <c:numRef>
              <c:f>'Option 3, PP3'!$A$2:$A$8</c:f>
              <c:numCache>
                <c:formatCode>General</c:formatCode>
                <c:ptCount val="7"/>
                <c:pt idx="0">
                  <c:v>0</c:v>
                </c:pt>
                <c:pt idx="1">
                  <c:v>1</c:v>
                </c:pt>
                <c:pt idx="2">
                  <c:v>2</c:v>
                </c:pt>
                <c:pt idx="3">
                  <c:v>3</c:v>
                </c:pt>
                <c:pt idx="4">
                  <c:v>4</c:v>
                </c:pt>
                <c:pt idx="5">
                  <c:v>5</c:v>
                </c:pt>
                <c:pt idx="6">
                  <c:v>6</c:v>
                </c:pt>
              </c:numCache>
            </c:numRef>
          </c:cat>
          <c:val>
            <c:numRef>
              <c:f>'Option 3, PP3'!$A$2:$A$8</c:f>
              <c:numCache>
                <c:formatCode>General</c:formatCode>
                <c:ptCount val="7"/>
                <c:pt idx="0">
                  <c:v>0</c:v>
                </c:pt>
                <c:pt idx="1">
                  <c:v>1</c:v>
                </c:pt>
                <c:pt idx="2">
                  <c:v>2</c:v>
                </c:pt>
                <c:pt idx="3">
                  <c:v>3</c:v>
                </c:pt>
                <c:pt idx="4">
                  <c:v>4</c:v>
                </c:pt>
                <c:pt idx="5">
                  <c:v>5</c:v>
                </c:pt>
                <c:pt idx="6">
                  <c:v>6</c:v>
                </c:pt>
              </c:numCache>
            </c:numRef>
          </c:val>
          <c:extLst>
            <c:ext xmlns:c16="http://schemas.microsoft.com/office/drawing/2014/chart" uri="{C3380CC4-5D6E-409C-BE32-E72D297353CC}">
              <c16:uniqueId val="{00000000-7D07-4A38-A18B-B80F7DF48BB2}"/>
            </c:ext>
          </c:extLst>
        </c:ser>
        <c:ser>
          <c:idx val="1"/>
          <c:order val="1"/>
          <c:tx>
            <c:strRef>
              <c:f>'Option 3, PP3'!$G$1</c:f>
              <c:strCache>
                <c:ptCount val="1"/>
                <c:pt idx="0">
                  <c:v>CF</c:v>
                </c:pt>
              </c:strCache>
            </c:strRef>
          </c:tx>
          <c:spPr>
            <a:solidFill>
              <a:schemeClr val="accent2"/>
            </a:solidFill>
            <a:ln>
              <a:noFill/>
            </a:ln>
            <a:effectLst/>
          </c:spPr>
          <c:invertIfNegative val="0"/>
          <c:cat>
            <c:numRef>
              <c:f>'Option 3, PP3'!$A$2:$A$8</c:f>
              <c:numCache>
                <c:formatCode>General</c:formatCode>
                <c:ptCount val="7"/>
                <c:pt idx="0">
                  <c:v>0</c:v>
                </c:pt>
                <c:pt idx="1">
                  <c:v>1</c:v>
                </c:pt>
                <c:pt idx="2">
                  <c:v>2</c:v>
                </c:pt>
                <c:pt idx="3">
                  <c:v>3</c:v>
                </c:pt>
                <c:pt idx="4">
                  <c:v>4</c:v>
                </c:pt>
                <c:pt idx="5">
                  <c:v>5</c:v>
                </c:pt>
                <c:pt idx="6">
                  <c:v>6</c:v>
                </c:pt>
              </c:numCache>
            </c:numRef>
          </c:cat>
          <c:val>
            <c:numRef>
              <c:f>'Option 3, PP3'!$G$2:$G$8</c:f>
              <c:numCache>
                <c:formatCode>General</c:formatCode>
                <c:ptCount val="7"/>
                <c:pt idx="0">
                  <c:v>-3687.5</c:v>
                </c:pt>
                <c:pt idx="1">
                  <c:v>-9066</c:v>
                </c:pt>
                <c:pt idx="2">
                  <c:v>-8946</c:v>
                </c:pt>
                <c:pt idx="3">
                  <c:v>3237.630000000001</c:v>
                </c:pt>
                <c:pt idx="4">
                  <c:v>-19341.599999999999</c:v>
                </c:pt>
                <c:pt idx="5">
                  <c:v>-19461.599999999999</c:v>
                </c:pt>
                <c:pt idx="6">
                  <c:v>14131.400000000001</c:v>
                </c:pt>
              </c:numCache>
            </c:numRef>
          </c:val>
          <c:extLst>
            <c:ext xmlns:c16="http://schemas.microsoft.com/office/drawing/2014/chart" uri="{C3380CC4-5D6E-409C-BE32-E72D297353CC}">
              <c16:uniqueId val="{00000001-7D07-4A38-A18B-B80F7DF48BB2}"/>
            </c:ext>
          </c:extLst>
        </c:ser>
        <c:dLbls>
          <c:showLegendKey val="0"/>
          <c:showVal val="0"/>
          <c:showCatName val="0"/>
          <c:showSerName val="0"/>
          <c:showPercent val="0"/>
          <c:showBubbleSize val="0"/>
        </c:dLbls>
        <c:gapWidth val="150"/>
        <c:overlap val="100"/>
        <c:axId val="1100153984"/>
        <c:axId val="958416128"/>
      </c:barChart>
      <c:catAx>
        <c:axId val="110015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8416128"/>
        <c:crosses val="autoZero"/>
        <c:auto val="1"/>
        <c:lblAlgn val="ctr"/>
        <c:lblOffset val="100"/>
        <c:noMultiLvlLbl val="0"/>
      </c:catAx>
      <c:valAx>
        <c:axId val="95841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015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B571-F767-4C63-8BAB-F40F8DB19196}"/>
              </a:ext>
            </a:extLst>
          </p:cNvPr>
          <p:cNvSpPr>
            <a:spLocks noGrp="1"/>
          </p:cNvSpPr>
          <p:nvPr>
            <p:ph type="ctrTitle"/>
          </p:nvPr>
        </p:nvSpPr>
        <p:spPr/>
        <p:txBody>
          <a:bodyPr/>
          <a:lstStyle/>
          <a:p>
            <a:r>
              <a:rPr lang="en-US" dirty="0"/>
              <a:t>Repair or Replace</a:t>
            </a:r>
          </a:p>
        </p:txBody>
      </p:sp>
      <p:sp>
        <p:nvSpPr>
          <p:cNvPr id="3" name="Subtitle 2">
            <a:extLst>
              <a:ext uri="{FF2B5EF4-FFF2-40B4-BE49-F238E27FC236}">
                <a16:creationId xmlns:a16="http://schemas.microsoft.com/office/drawing/2014/main" id="{CE8CDDA0-8AAD-4CDA-8D0C-D1AEE6574D1A}"/>
              </a:ext>
            </a:extLst>
          </p:cNvPr>
          <p:cNvSpPr>
            <a:spLocks noGrp="1"/>
          </p:cNvSpPr>
          <p:nvPr>
            <p:ph type="subTitle" idx="1"/>
          </p:nvPr>
        </p:nvSpPr>
        <p:spPr>
          <a:xfrm>
            <a:off x="1507067" y="4050836"/>
            <a:ext cx="7766936" cy="1096899"/>
          </a:xfrm>
        </p:spPr>
        <p:txBody>
          <a:bodyPr/>
          <a:lstStyle/>
          <a:p>
            <a:r>
              <a:rPr lang="en-US" dirty="0"/>
              <a:t>A financial analysis of the car owners’ dilemma</a:t>
            </a:r>
          </a:p>
          <a:p>
            <a:r>
              <a:rPr lang="en-US" dirty="0"/>
              <a:t>By Krishna Tummala</a:t>
            </a:r>
          </a:p>
        </p:txBody>
      </p:sp>
    </p:spTree>
    <p:extLst>
      <p:ext uri="{BB962C8B-B14F-4D97-AF65-F5344CB8AC3E}">
        <p14:creationId xmlns:p14="http://schemas.microsoft.com/office/powerpoint/2010/main" val="3475956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66F0-1CEC-4822-A5E9-447F62DEB344}"/>
              </a:ext>
            </a:extLst>
          </p:cNvPr>
          <p:cNvSpPr>
            <a:spLocks noGrp="1"/>
          </p:cNvSpPr>
          <p:nvPr>
            <p:ph type="title"/>
          </p:nvPr>
        </p:nvSpPr>
        <p:spPr>
          <a:xfrm>
            <a:off x="677334" y="609600"/>
            <a:ext cx="8596668" cy="1320800"/>
          </a:xfrm>
        </p:spPr>
        <p:txBody>
          <a:bodyPr anchor="t">
            <a:normAutofit/>
          </a:bodyPr>
          <a:lstStyle/>
          <a:p>
            <a:r>
              <a:rPr lang="en-US" dirty="0"/>
              <a:t>Analysis</a:t>
            </a:r>
          </a:p>
        </p:txBody>
      </p:sp>
      <p:sp>
        <p:nvSpPr>
          <p:cNvPr id="3" name="Content Placeholder 2">
            <a:extLst>
              <a:ext uri="{FF2B5EF4-FFF2-40B4-BE49-F238E27FC236}">
                <a16:creationId xmlns:a16="http://schemas.microsoft.com/office/drawing/2014/main" id="{9C3927A9-9CD0-4D2B-8701-7ABD44F9CEE8}"/>
              </a:ext>
            </a:extLst>
          </p:cNvPr>
          <p:cNvSpPr>
            <a:spLocks noGrp="1"/>
          </p:cNvSpPr>
          <p:nvPr>
            <p:ph idx="1"/>
          </p:nvPr>
        </p:nvSpPr>
        <p:spPr>
          <a:xfrm>
            <a:off x="677334" y="2160589"/>
            <a:ext cx="3957349" cy="3749323"/>
          </a:xfrm>
        </p:spPr>
        <p:txBody>
          <a:bodyPr>
            <a:normAutofit fontScale="92500" lnSpcReduction="20000"/>
          </a:bodyPr>
          <a:lstStyle/>
          <a:p>
            <a:pPr>
              <a:lnSpc>
                <a:spcPct val="90000"/>
              </a:lnSpc>
            </a:pPr>
            <a:r>
              <a:rPr lang="en-US" dirty="0"/>
              <a:t>After finding the individual cashflows, we calculate the Present Worth, Future Worth and Annual Worth to compare the alternatives and perform preliminary elimination</a:t>
            </a:r>
          </a:p>
          <a:p>
            <a:pPr>
              <a:lnSpc>
                <a:spcPct val="90000"/>
              </a:lnSpc>
            </a:pPr>
            <a:r>
              <a:rPr lang="en-US" dirty="0"/>
              <a:t>After eliminating 4 options, we perform incremental cashflow analysis to compare the remaining 3 options</a:t>
            </a:r>
          </a:p>
          <a:p>
            <a:pPr>
              <a:lnSpc>
                <a:spcPct val="90000"/>
              </a:lnSpc>
            </a:pPr>
            <a:r>
              <a:rPr lang="en-US" dirty="0"/>
              <a:t>The option with the highest PW, FW and AW is the most financially efficient option.</a:t>
            </a:r>
          </a:p>
          <a:p>
            <a:pPr>
              <a:lnSpc>
                <a:spcPct val="90000"/>
              </a:lnSpc>
            </a:pPr>
            <a:r>
              <a:rPr lang="en-US" dirty="0"/>
              <a:t>After the preliminary analysis, we are left with Option 1, Option 3 PP1 and Option 3 PP3.</a:t>
            </a:r>
          </a:p>
          <a:p>
            <a:pPr>
              <a:lnSpc>
                <a:spcPct val="90000"/>
              </a:lnSpc>
            </a:pPr>
            <a:endParaRPr lang="en-US" dirty="0"/>
          </a:p>
        </p:txBody>
      </p:sp>
      <p:graphicFrame>
        <p:nvGraphicFramePr>
          <p:cNvPr id="4" name="Table 3">
            <a:extLst>
              <a:ext uri="{FF2B5EF4-FFF2-40B4-BE49-F238E27FC236}">
                <a16:creationId xmlns:a16="http://schemas.microsoft.com/office/drawing/2014/main" id="{C64D6E18-D565-4CEC-8AE1-DB38E6D29DCB}"/>
              </a:ext>
            </a:extLst>
          </p:cNvPr>
          <p:cNvGraphicFramePr>
            <a:graphicFrameLocks noGrp="1"/>
          </p:cNvGraphicFramePr>
          <p:nvPr>
            <p:extLst>
              <p:ext uri="{D42A27DB-BD31-4B8C-83A1-F6EECF244321}">
                <p14:modId xmlns:p14="http://schemas.microsoft.com/office/powerpoint/2010/main" val="3323696493"/>
              </p:ext>
            </p:extLst>
          </p:nvPr>
        </p:nvGraphicFramePr>
        <p:xfrm>
          <a:off x="4949505" y="2351691"/>
          <a:ext cx="4533622" cy="3365862"/>
        </p:xfrm>
        <a:graphic>
          <a:graphicData uri="http://schemas.openxmlformats.org/drawingml/2006/table">
            <a:tbl>
              <a:tblPr firstRow="1" bandRow="1">
                <a:noFill/>
                <a:tableStyleId>{5C22544A-7EE6-4342-B048-85BDC9FD1C3A}</a:tableStyleId>
              </a:tblPr>
              <a:tblGrid>
                <a:gridCol w="941598">
                  <a:extLst>
                    <a:ext uri="{9D8B030D-6E8A-4147-A177-3AD203B41FA5}">
                      <a16:colId xmlns:a16="http://schemas.microsoft.com/office/drawing/2014/main" val="2710749675"/>
                    </a:ext>
                  </a:extLst>
                </a:gridCol>
                <a:gridCol w="898006">
                  <a:extLst>
                    <a:ext uri="{9D8B030D-6E8A-4147-A177-3AD203B41FA5}">
                      <a16:colId xmlns:a16="http://schemas.microsoft.com/office/drawing/2014/main" val="2957016888"/>
                    </a:ext>
                  </a:extLst>
                </a:gridCol>
                <a:gridCol w="898006">
                  <a:extLst>
                    <a:ext uri="{9D8B030D-6E8A-4147-A177-3AD203B41FA5}">
                      <a16:colId xmlns:a16="http://schemas.microsoft.com/office/drawing/2014/main" val="3152334633"/>
                    </a:ext>
                  </a:extLst>
                </a:gridCol>
                <a:gridCol w="898006">
                  <a:extLst>
                    <a:ext uri="{9D8B030D-6E8A-4147-A177-3AD203B41FA5}">
                      <a16:colId xmlns:a16="http://schemas.microsoft.com/office/drawing/2014/main" val="4226636310"/>
                    </a:ext>
                  </a:extLst>
                </a:gridCol>
                <a:gridCol w="898006">
                  <a:extLst>
                    <a:ext uri="{9D8B030D-6E8A-4147-A177-3AD203B41FA5}">
                      <a16:colId xmlns:a16="http://schemas.microsoft.com/office/drawing/2014/main" val="2941937304"/>
                    </a:ext>
                  </a:extLst>
                </a:gridCol>
              </a:tblGrid>
              <a:tr h="358627">
                <a:tc>
                  <a:txBody>
                    <a:bodyPr/>
                    <a:lstStyle/>
                    <a:p>
                      <a:pPr algn="l" fontAlgn="b"/>
                      <a:endParaRPr lang="en-US" sz="1100" b="0" i="0" u="none" strike="noStrike">
                        <a:solidFill>
                          <a:schemeClr val="tx1">
                            <a:lumMod val="75000"/>
                            <a:lumOff val="25000"/>
                          </a:schemeClr>
                        </a:solidFill>
                        <a:effectLst/>
                        <a:latin typeface="Calibri" panose="020F0502020204030204" pitchFamily="34" charset="0"/>
                      </a:endParaRPr>
                    </a:p>
                  </a:txBody>
                  <a:tcPr marL="140089" marR="84053" marT="84053" marB="84053"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u="none" strike="noStrike">
                          <a:solidFill>
                            <a:schemeClr val="tx1">
                              <a:lumMod val="75000"/>
                              <a:lumOff val="25000"/>
                            </a:schemeClr>
                          </a:solidFill>
                          <a:effectLst/>
                        </a:rPr>
                        <a:t>PW</a:t>
                      </a:r>
                      <a:endParaRPr lang="en-US" sz="1100" b="0" i="0" u="none" strike="noStrike">
                        <a:solidFill>
                          <a:schemeClr val="tx1">
                            <a:lumMod val="75000"/>
                            <a:lumOff val="25000"/>
                          </a:schemeClr>
                        </a:solidFill>
                        <a:effectLst/>
                        <a:latin typeface="Calibri" panose="020F0502020204030204" pitchFamily="34" charset="0"/>
                      </a:endParaRPr>
                    </a:p>
                  </a:txBody>
                  <a:tcPr marL="140089" marR="84053" marT="84053" marB="84053"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u="none" strike="noStrike">
                          <a:solidFill>
                            <a:schemeClr val="tx1">
                              <a:lumMod val="75000"/>
                              <a:lumOff val="25000"/>
                            </a:schemeClr>
                          </a:solidFill>
                          <a:effectLst/>
                        </a:rPr>
                        <a:t>PV</a:t>
                      </a:r>
                      <a:endParaRPr lang="en-US" sz="1100" b="0" i="0" u="none" strike="noStrike">
                        <a:solidFill>
                          <a:schemeClr val="tx1">
                            <a:lumMod val="75000"/>
                            <a:lumOff val="25000"/>
                          </a:schemeClr>
                        </a:solidFill>
                        <a:effectLst/>
                        <a:latin typeface="Calibri" panose="020F0502020204030204" pitchFamily="34" charset="0"/>
                      </a:endParaRPr>
                    </a:p>
                  </a:txBody>
                  <a:tcPr marL="140089" marR="84053" marT="84053" marB="84053"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u="none" strike="noStrike">
                          <a:solidFill>
                            <a:schemeClr val="tx1">
                              <a:lumMod val="75000"/>
                              <a:lumOff val="25000"/>
                            </a:schemeClr>
                          </a:solidFill>
                          <a:effectLst/>
                        </a:rPr>
                        <a:t>FW </a:t>
                      </a:r>
                      <a:endParaRPr lang="en-US" sz="1100" b="0" i="0" u="none" strike="noStrike">
                        <a:solidFill>
                          <a:schemeClr val="tx1">
                            <a:lumMod val="75000"/>
                            <a:lumOff val="25000"/>
                          </a:schemeClr>
                        </a:solidFill>
                        <a:effectLst/>
                        <a:latin typeface="Calibri" panose="020F0502020204030204" pitchFamily="34" charset="0"/>
                      </a:endParaRPr>
                    </a:p>
                  </a:txBody>
                  <a:tcPr marL="140089" marR="84053" marT="84053" marB="84053"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u="none" strike="noStrike">
                          <a:solidFill>
                            <a:schemeClr val="tx1">
                              <a:lumMod val="75000"/>
                              <a:lumOff val="25000"/>
                            </a:schemeClr>
                          </a:solidFill>
                          <a:effectLst/>
                        </a:rPr>
                        <a:t>AW</a:t>
                      </a:r>
                      <a:endParaRPr lang="en-US" sz="1100" b="0" i="0" u="none" strike="noStrike">
                        <a:solidFill>
                          <a:schemeClr val="tx1">
                            <a:lumMod val="75000"/>
                            <a:lumOff val="25000"/>
                          </a:schemeClr>
                        </a:solidFill>
                        <a:effectLst/>
                        <a:latin typeface="Calibri" panose="020F0502020204030204" pitchFamily="34" charset="0"/>
                      </a:endParaRPr>
                    </a:p>
                  </a:txBody>
                  <a:tcPr marL="140089" marR="84053" marT="84053" marB="84053"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395121688"/>
                  </a:ext>
                </a:extLst>
              </a:tr>
              <a:tr h="429605">
                <a:tc>
                  <a:txBody>
                    <a:bodyPr/>
                    <a:lstStyle/>
                    <a:p>
                      <a:pPr algn="l" fontAlgn="b"/>
                      <a:r>
                        <a:rPr lang="en-US" sz="900" u="none" strike="noStrike" dirty="0">
                          <a:solidFill>
                            <a:schemeClr val="tx1">
                              <a:lumMod val="75000"/>
                              <a:lumOff val="25000"/>
                            </a:schemeClr>
                          </a:solidFill>
                          <a:effectLst/>
                          <a:highlight>
                            <a:srgbClr val="00FF00"/>
                          </a:highlight>
                        </a:rPr>
                        <a:t>Option 1</a:t>
                      </a:r>
                      <a:endParaRPr lang="en-US" sz="900" b="0" i="0" u="none" strike="noStrike" dirty="0">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highlight>
                            <a:srgbClr val="00FF00"/>
                          </a:highlight>
                        </a:rPr>
                        <a:t>($38,253.01)</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highlight>
                            <a:srgbClr val="00FF00"/>
                          </a:highlight>
                        </a:rPr>
                        <a:t>($34,565.51)</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highlight>
                            <a:srgbClr val="00FF00"/>
                          </a:highlight>
                        </a:rPr>
                        <a:t>($40,606.34)</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dirty="0">
                          <a:solidFill>
                            <a:schemeClr val="tx1">
                              <a:lumMod val="75000"/>
                              <a:lumOff val="25000"/>
                            </a:schemeClr>
                          </a:solidFill>
                          <a:effectLst/>
                          <a:highlight>
                            <a:srgbClr val="00FF00"/>
                          </a:highlight>
                        </a:rPr>
                        <a:t>($13,200.99)</a:t>
                      </a:r>
                      <a:endParaRPr lang="en-US" sz="900" b="0" i="0" u="none" strike="noStrike" dirty="0">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599304056"/>
                  </a:ext>
                </a:extLst>
              </a:tr>
              <a:tr h="429605">
                <a:tc>
                  <a:txBody>
                    <a:bodyPr/>
                    <a:lstStyle/>
                    <a:p>
                      <a:pPr algn="l" fontAlgn="b"/>
                      <a:r>
                        <a:rPr lang="en-US" sz="900" u="none" strike="noStrike">
                          <a:solidFill>
                            <a:schemeClr val="tx1">
                              <a:lumMod val="75000"/>
                              <a:lumOff val="25000"/>
                            </a:schemeClr>
                          </a:solidFill>
                          <a:effectLst/>
                        </a:rPr>
                        <a:t>Option 2, PP1</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($56,414.33)</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($52,727.43)</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($59,884.95)</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($19,468.40)</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58891962"/>
                  </a:ext>
                </a:extLst>
              </a:tr>
              <a:tr h="429605">
                <a:tc>
                  <a:txBody>
                    <a:bodyPr/>
                    <a:lstStyle/>
                    <a:p>
                      <a:pPr algn="l" fontAlgn="b"/>
                      <a:r>
                        <a:rPr lang="en-US" sz="900" u="none" strike="noStrike">
                          <a:solidFill>
                            <a:schemeClr val="tx1">
                              <a:lumMod val="75000"/>
                              <a:lumOff val="25000"/>
                            </a:schemeClr>
                          </a:solidFill>
                          <a:effectLst/>
                        </a:rPr>
                        <a:t>Option 2, PP2</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($61,377.79)</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($57,715.73)</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($65,153.76)</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($21,181.28)</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23559026"/>
                  </a:ext>
                </a:extLst>
              </a:tr>
              <a:tr h="429605">
                <a:tc>
                  <a:txBody>
                    <a:bodyPr/>
                    <a:lstStyle/>
                    <a:p>
                      <a:pPr algn="l" fontAlgn="b"/>
                      <a:r>
                        <a:rPr lang="en-US" sz="900" u="none" strike="noStrike">
                          <a:solidFill>
                            <a:schemeClr val="tx1">
                              <a:lumMod val="75000"/>
                              <a:lumOff val="25000"/>
                            </a:schemeClr>
                          </a:solidFill>
                          <a:effectLst/>
                        </a:rPr>
                        <a:t>Option 2, PP3</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($57,115.35)</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($53,427.85)</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($60,629.10)</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($19,710.32)</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702760484"/>
                  </a:ext>
                </a:extLst>
              </a:tr>
              <a:tr h="429605">
                <a:tc>
                  <a:txBody>
                    <a:bodyPr/>
                    <a:lstStyle/>
                    <a:p>
                      <a:pPr algn="l" fontAlgn="b"/>
                      <a:r>
                        <a:rPr lang="en-US" sz="900" u="none" strike="noStrike">
                          <a:solidFill>
                            <a:schemeClr val="tx1">
                              <a:lumMod val="75000"/>
                              <a:lumOff val="25000"/>
                            </a:schemeClr>
                          </a:solidFill>
                          <a:effectLst/>
                          <a:highlight>
                            <a:srgbClr val="00FF00"/>
                          </a:highlight>
                        </a:rPr>
                        <a:t>Option 3, PP1</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highlight>
                            <a:srgbClr val="00FF00"/>
                          </a:highlight>
                        </a:rPr>
                        <a:t>($41,133.29)</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highlight>
                            <a:srgbClr val="00FF00"/>
                          </a:highlight>
                        </a:rPr>
                        <a:t>($37,445.79)</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highlight>
                            <a:srgbClr val="00FF00"/>
                          </a:highlight>
                        </a:rPr>
                        <a:t>($43,663.81)</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dirty="0">
                          <a:solidFill>
                            <a:schemeClr val="tx1">
                              <a:lumMod val="75000"/>
                              <a:lumOff val="25000"/>
                            </a:schemeClr>
                          </a:solidFill>
                          <a:effectLst/>
                          <a:highlight>
                            <a:srgbClr val="00FF00"/>
                          </a:highlight>
                        </a:rPr>
                        <a:t>($14,194.96)</a:t>
                      </a:r>
                      <a:endParaRPr lang="en-US" sz="900" b="0" i="0" u="none" strike="noStrike" dirty="0">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50931296"/>
                  </a:ext>
                </a:extLst>
              </a:tr>
              <a:tr h="429605">
                <a:tc>
                  <a:txBody>
                    <a:bodyPr/>
                    <a:lstStyle/>
                    <a:p>
                      <a:pPr algn="l" fontAlgn="b"/>
                      <a:r>
                        <a:rPr lang="en-US" sz="900" u="none" strike="noStrike">
                          <a:solidFill>
                            <a:schemeClr val="tx1">
                              <a:lumMod val="75000"/>
                              <a:lumOff val="25000"/>
                            </a:schemeClr>
                          </a:solidFill>
                          <a:effectLst/>
                        </a:rPr>
                        <a:t>Option 3, PP2</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($52,018.74)</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($48,331.24)</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($55,218.94)</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rPr>
                        <a:t>($17,951.50)</a:t>
                      </a:r>
                      <a:endParaRPr lang="en-US" sz="900" b="0" i="0" u="none" strike="noStrike">
                        <a:solidFill>
                          <a:schemeClr val="tx1">
                            <a:lumMod val="75000"/>
                            <a:lumOff val="25000"/>
                          </a:schemeClr>
                        </a:solidFill>
                        <a:effectLs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17756082"/>
                  </a:ext>
                </a:extLst>
              </a:tr>
              <a:tr h="429605">
                <a:tc>
                  <a:txBody>
                    <a:bodyPr/>
                    <a:lstStyle/>
                    <a:p>
                      <a:pPr algn="l" fontAlgn="b"/>
                      <a:r>
                        <a:rPr lang="en-US" sz="900" u="none" strike="noStrike">
                          <a:solidFill>
                            <a:schemeClr val="tx1">
                              <a:lumMod val="75000"/>
                              <a:lumOff val="25000"/>
                            </a:schemeClr>
                          </a:solidFill>
                          <a:effectLst/>
                          <a:highlight>
                            <a:srgbClr val="00FF00"/>
                          </a:highlight>
                        </a:rPr>
                        <a:t>Option 3, PP3</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highlight>
                            <a:srgbClr val="00FF00"/>
                          </a:highlight>
                        </a:rPr>
                        <a:t>($42,082.58)</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highlight>
                            <a:srgbClr val="00FF00"/>
                          </a:highlight>
                        </a:rPr>
                        <a:t>($38,395.08)</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900" u="none" strike="noStrike">
                          <a:solidFill>
                            <a:schemeClr val="tx1">
                              <a:lumMod val="75000"/>
                              <a:lumOff val="25000"/>
                            </a:schemeClr>
                          </a:solidFill>
                          <a:effectLst/>
                          <a:highlight>
                            <a:srgbClr val="00FF00"/>
                          </a:highlight>
                        </a:rPr>
                        <a:t>($55,218.94)</a:t>
                      </a:r>
                      <a:endParaRPr lang="en-US" sz="900" b="0" i="0" u="none" strike="noStrike">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900" u="none" strike="noStrike" dirty="0">
                          <a:solidFill>
                            <a:schemeClr val="tx1">
                              <a:lumMod val="75000"/>
                              <a:lumOff val="25000"/>
                            </a:schemeClr>
                          </a:solidFill>
                          <a:effectLst/>
                          <a:highlight>
                            <a:srgbClr val="00FF00"/>
                          </a:highlight>
                        </a:rPr>
                        <a:t>($13,886.29)</a:t>
                      </a:r>
                      <a:endParaRPr lang="en-US" sz="900" b="0" i="0" u="none" strike="noStrike" dirty="0">
                        <a:solidFill>
                          <a:schemeClr val="tx1">
                            <a:lumMod val="75000"/>
                            <a:lumOff val="25000"/>
                          </a:schemeClr>
                        </a:solidFill>
                        <a:effectLst/>
                        <a:highlight>
                          <a:srgbClr val="00FF00"/>
                        </a:highlight>
                        <a:latin typeface="Calibri" panose="020F0502020204030204" pitchFamily="34" charset="0"/>
                      </a:endParaRPr>
                    </a:p>
                  </a:txBody>
                  <a:tcPr marL="140089" marR="72846" marT="72846" marB="72846"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523228916"/>
                  </a:ext>
                </a:extLst>
              </a:tr>
            </a:tbl>
          </a:graphicData>
        </a:graphic>
      </p:graphicFrame>
    </p:spTree>
    <p:extLst>
      <p:ext uri="{BB962C8B-B14F-4D97-AF65-F5344CB8AC3E}">
        <p14:creationId xmlns:p14="http://schemas.microsoft.com/office/powerpoint/2010/main" val="13241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4AE3-BCA2-43C8-898C-C62B55D848DF}"/>
              </a:ext>
            </a:extLst>
          </p:cNvPr>
          <p:cNvSpPr>
            <a:spLocks noGrp="1"/>
          </p:cNvSpPr>
          <p:nvPr>
            <p:ph type="title"/>
          </p:nvPr>
        </p:nvSpPr>
        <p:spPr>
          <a:xfrm>
            <a:off x="677334" y="609600"/>
            <a:ext cx="8596668" cy="1320800"/>
          </a:xfrm>
        </p:spPr>
        <p:txBody>
          <a:bodyPr anchor="t">
            <a:normAutofit/>
          </a:bodyPr>
          <a:lstStyle/>
          <a:p>
            <a:r>
              <a:rPr lang="en-US" dirty="0"/>
              <a:t>Secondary Analysis</a:t>
            </a:r>
          </a:p>
        </p:txBody>
      </p:sp>
      <p:sp>
        <p:nvSpPr>
          <p:cNvPr id="3" name="Content Placeholder 2">
            <a:extLst>
              <a:ext uri="{FF2B5EF4-FFF2-40B4-BE49-F238E27FC236}">
                <a16:creationId xmlns:a16="http://schemas.microsoft.com/office/drawing/2014/main" id="{7C9F3C8D-AB84-4EE2-90F0-6EDF430EE97B}"/>
              </a:ext>
            </a:extLst>
          </p:cNvPr>
          <p:cNvSpPr>
            <a:spLocks noGrp="1"/>
          </p:cNvSpPr>
          <p:nvPr>
            <p:ph idx="1"/>
          </p:nvPr>
        </p:nvSpPr>
        <p:spPr>
          <a:xfrm>
            <a:off x="677334" y="2160589"/>
            <a:ext cx="3957349" cy="3749323"/>
          </a:xfrm>
        </p:spPr>
        <p:txBody>
          <a:bodyPr>
            <a:normAutofit/>
          </a:bodyPr>
          <a:lstStyle/>
          <a:p>
            <a:r>
              <a:rPr lang="en-US" dirty="0"/>
              <a:t>After we eliminate the inefficient options, we perform an incremental cashflow analysis to determine the most desirable financial approach</a:t>
            </a:r>
          </a:p>
          <a:p>
            <a:r>
              <a:rPr lang="en-US" dirty="0"/>
              <a:t>There is no difference in the cash flows for the 1</a:t>
            </a:r>
            <a:r>
              <a:rPr lang="en-US" baseline="30000" dirty="0"/>
              <a:t>st</a:t>
            </a:r>
            <a:r>
              <a:rPr lang="en-US" dirty="0"/>
              <a:t> three years. Hence we have 0s in the incremental CFs</a:t>
            </a:r>
          </a:p>
          <a:p>
            <a:r>
              <a:rPr lang="en-US" dirty="0"/>
              <a:t>After our analysis, we can see that Option 1 is the most economically viable.</a:t>
            </a:r>
          </a:p>
          <a:p>
            <a:pPr marL="0" indent="0">
              <a:buNone/>
            </a:pPr>
            <a:endParaRPr lang="en-US" dirty="0"/>
          </a:p>
        </p:txBody>
      </p:sp>
      <p:graphicFrame>
        <p:nvGraphicFramePr>
          <p:cNvPr id="5" name="Table 4">
            <a:extLst>
              <a:ext uri="{FF2B5EF4-FFF2-40B4-BE49-F238E27FC236}">
                <a16:creationId xmlns:a16="http://schemas.microsoft.com/office/drawing/2014/main" id="{AAB47C36-CC6D-4316-B912-A1E363645327}"/>
              </a:ext>
            </a:extLst>
          </p:cNvPr>
          <p:cNvGraphicFramePr>
            <a:graphicFrameLocks noGrp="1"/>
          </p:cNvGraphicFramePr>
          <p:nvPr/>
        </p:nvGraphicFramePr>
        <p:xfrm>
          <a:off x="4987137" y="2872814"/>
          <a:ext cx="4204992" cy="2323618"/>
        </p:xfrm>
        <a:graphic>
          <a:graphicData uri="http://schemas.openxmlformats.org/drawingml/2006/table">
            <a:tbl>
              <a:tblPr firstRow="1" bandRow="1">
                <a:tableStyleId>{5C22544A-7EE6-4342-B048-85BDC9FD1C3A}</a:tableStyleId>
              </a:tblPr>
              <a:tblGrid>
                <a:gridCol w="409799">
                  <a:extLst>
                    <a:ext uri="{9D8B030D-6E8A-4147-A177-3AD203B41FA5}">
                      <a16:colId xmlns:a16="http://schemas.microsoft.com/office/drawing/2014/main" val="697776999"/>
                    </a:ext>
                  </a:extLst>
                </a:gridCol>
                <a:gridCol w="577673">
                  <a:extLst>
                    <a:ext uri="{9D8B030D-6E8A-4147-A177-3AD203B41FA5}">
                      <a16:colId xmlns:a16="http://schemas.microsoft.com/office/drawing/2014/main" val="1496093618"/>
                    </a:ext>
                  </a:extLst>
                </a:gridCol>
                <a:gridCol w="839680">
                  <a:extLst>
                    <a:ext uri="{9D8B030D-6E8A-4147-A177-3AD203B41FA5}">
                      <a16:colId xmlns:a16="http://schemas.microsoft.com/office/drawing/2014/main" val="3578021307"/>
                    </a:ext>
                  </a:extLst>
                </a:gridCol>
                <a:gridCol w="839680">
                  <a:extLst>
                    <a:ext uri="{9D8B030D-6E8A-4147-A177-3AD203B41FA5}">
                      <a16:colId xmlns:a16="http://schemas.microsoft.com/office/drawing/2014/main" val="997173994"/>
                    </a:ext>
                  </a:extLst>
                </a:gridCol>
                <a:gridCol w="769080">
                  <a:extLst>
                    <a:ext uri="{9D8B030D-6E8A-4147-A177-3AD203B41FA5}">
                      <a16:colId xmlns:a16="http://schemas.microsoft.com/office/drawing/2014/main" val="3938889114"/>
                    </a:ext>
                  </a:extLst>
                </a:gridCol>
                <a:gridCol w="769080">
                  <a:extLst>
                    <a:ext uri="{9D8B030D-6E8A-4147-A177-3AD203B41FA5}">
                      <a16:colId xmlns:a16="http://schemas.microsoft.com/office/drawing/2014/main" val="995929171"/>
                    </a:ext>
                  </a:extLst>
                </a:gridCol>
              </a:tblGrid>
              <a:tr h="211238">
                <a:tc>
                  <a:txBody>
                    <a:bodyPr/>
                    <a:lstStyle/>
                    <a:p>
                      <a:pPr algn="l" fontAlgn="ctr"/>
                      <a:r>
                        <a:rPr lang="en-US" sz="1100" u="none" strike="noStrike">
                          <a:effectLst/>
                        </a:rPr>
                        <a:t>EOY</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l" fontAlgn="ctr"/>
                      <a:r>
                        <a:rPr lang="en-US" sz="1100" u="none" strike="noStrike">
                          <a:effectLst/>
                        </a:rPr>
                        <a:t>CF(O1)</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l" fontAlgn="ctr"/>
                      <a:r>
                        <a:rPr lang="en-US" sz="1100" u="none" strike="noStrike">
                          <a:effectLst/>
                        </a:rPr>
                        <a:t>CF(O3PP1)</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l" fontAlgn="ctr"/>
                      <a:r>
                        <a:rPr lang="en-US" sz="1100" u="none" strike="noStrike">
                          <a:effectLst/>
                        </a:rPr>
                        <a:t>CF(O3PP3)</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l" fontAlgn="ctr"/>
                      <a:r>
                        <a:rPr lang="en-US" sz="1100" u="none" strike="noStrike">
                          <a:effectLst/>
                        </a:rPr>
                        <a:t>CF1-31</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l" fontAlgn="ctr"/>
                      <a:r>
                        <a:rPr lang="en-US" sz="1100" u="none" strike="noStrike">
                          <a:effectLst/>
                        </a:rPr>
                        <a:t>CF1-33</a:t>
                      </a:r>
                      <a:endParaRPr lang="en-US" sz="1100" b="0" i="0" u="none" strike="noStrike">
                        <a:solidFill>
                          <a:srgbClr val="000000"/>
                        </a:solidFill>
                        <a:effectLst/>
                        <a:latin typeface="Calibri" panose="020F0502020204030204" pitchFamily="34" charset="0"/>
                      </a:endParaRPr>
                    </a:p>
                  </a:txBody>
                  <a:tcPr marL="9413" marR="9413" marT="9413" marB="0" anchor="ctr"/>
                </a:tc>
                <a:extLst>
                  <a:ext uri="{0D108BD9-81ED-4DB2-BD59-A6C34878D82A}">
                    <a16:rowId xmlns:a16="http://schemas.microsoft.com/office/drawing/2014/main" val="728330812"/>
                  </a:ext>
                </a:extLst>
              </a:tr>
              <a:tr h="211238">
                <a:tc>
                  <a:txBody>
                    <a:bodyPr/>
                    <a:lstStyle/>
                    <a:p>
                      <a:pPr algn="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-3687.5</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-3687.5</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-3687.5</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13" marR="9413" marT="9413" marB="0" anchor="b"/>
                </a:tc>
                <a:extLst>
                  <a:ext uri="{0D108BD9-81ED-4DB2-BD59-A6C34878D82A}">
                    <a16:rowId xmlns:a16="http://schemas.microsoft.com/office/drawing/2014/main" val="3623465219"/>
                  </a:ext>
                </a:extLst>
              </a:tr>
              <a:tr h="211238">
                <a:tc>
                  <a:txBody>
                    <a:bodyPr/>
                    <a:lstStyle/>
                    <a:p>
                      <a:pPr algn="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-9066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-9066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-9066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13" marR="9413" marT="9413" marB="0" anchor="b"/>
                </a:tc>
                <a:extLst>
                  <a:ext uri="{0D108BD9-81ED-4DB2-BD59-A6C34878D82A}">
                    <a16:rowId xmlns:a16="http://schemas.microsoft.com/office/drawing/2014/main" val="2182853112"/>
                  </a:ext>
                </a:extLst>
              </a:tr>
              <a:tr h="211238">
                <a:tc>
                  <a:txBody>
                    <a:bodyPr/>
                    <a:lstStyle/>
                    <a:p>
                      <a:pPr algn="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-8946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-8946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-8946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13" marR="9413" marT="9413" marB="0" anchor="b"/>
                </a:tc>
                <a:extLst>
                  <a:ext uri="{0D108BD9-81ED-4DB2-BD59-A6C34878D82A}">
                    <a16:rowId xmlns:a16="http://schemas.microsoft.com/office/drawing/2014/main" val="442532512"/>
                  </a:ext>
                </a:extLst>
              </a:tr>
              <a:tr h="211238">
                <a:tc>
                  <a:txBody>
                    <a:bodyPr/>
                    <a:lstStyle/>
                    <a:p>
                      <a:pPr algn="r" fontAlgn="ct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-8826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-34252.4</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3237.63</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b"/>
                      <a:r>
                        <a:rPr lang="en-US" sz="1100" u="none" strike="noStrike">
                          <a:effectLst/>
                        </a:rPr>
                        <a:t>25426.4</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-12063.63</a:t>
                      </a:r>
                      <a:endParaRPr lang="en-US" sz="1100" b="0" i="0" u="none" strike="noStrike">
                        <a:solidFill>
                          <a:srgbClr val="000000"/>
                        </a:solidFill>
                        <a:effectLst/>
                        <a:latin typeface="Calibri" panose="020F0502020204030204" pitchFamily="34" charset="0"/>
                      </a:endParaRPr>
                    </a:p>
                  </a:txBody>
                  <a:tcPr marL="9413" marR="9413" marT="9413" marB="0" anchor="b"/>
                </a:tc>
                <a:extLst>
                  <a:ext uri="{0D108BD9-81ED-4DB2-BD59-A6C34878D82A}">
                    <a16:rowId xmlns:a16="http://schemas.microsoft.com/office/drawing/2014/main" val="1730448057"/>
                  </a:ext>
                </a:extLst>
              </a:tr>
              <a:tr h="211238">
                <a:tc>
                  <a:txBody>
                    <a:bodyPr/>
                    <a:lstStyle/>
                    <a:p>
                      <a:pPr algn="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-8706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-6261.6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-19341.6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b"/>
                      <a:r>
                        <a:rPr lang="en-US" sz="1100" u="none" strike="noStrike">
                          <a:effectLst/>
                        </a:rPr>
                        <a:t>-2444.4</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10635.6</a:t>
                      </a:r>
                      <a:endParaRPr lang="en-US" sz="1100" b="0" i="0" u="none" strike="noStrike">
                        <a:solidFill>
                          <a:srgbClr val="000000"/>
                        </a:solidFill>
                        <a:effectLst/>
                        <a:latin typeface="Calibri" panose="020F0502020204030204" pitchFamily="34" charset="0"/>
                      </a:endParaRPr>
                    </a:p>
                  </a:txBody>
                  <a:tcPr marL="9413" marR="9413" marT="9413" marB="0" anchor="b"/>
                </a:tc>
                <a:extLst>
                  <a:ext uri="{0D108BD9-81ED-4DB2-BD59-A6C34878D82A}">
                    <a16:rowId xmlns:a16="http://schemas.microsoft.com/office/drawing/2014/main" val="128295752"/>
                  </a:ext>
                </a:extLst>
              </a:tr>
              <a:tr h="211238">
                <a:tc>
                  <a:txBody>
                    <a:bodyPr/>
                    <a:lstStyle/>
                    <a:p>
                      <a:pPr algn="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-8586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-6381.6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-19461.6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b"/>
                      <a:r>
                        <a:rPr lang="en-US" sz="1100" u="none" strike="noStrike">
                          <a:effectLst/>
                        </a:rPr>
                        <a:t>-2204.4</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10875.6</a:t>
                      </a:r>
                      <a:endParaRPr lang="en-US" sz="1100" b="0" i="0" u="none" strike="noStrike">
                        <a:solidFill>
                          <a:srgbClr val="000000"/>
                        </a:solidFill>
                        <a:effectLst/>
                        <a:latin typeface="Calibri" panose="020F0502020204030204" pitchFamily="34" charset="0"/>
                      </a:endParaRPr>
                    </a:p>
                  </a:txBody>
                  <a:tcPr marL="9413" marR="9413" marT="9413" marB="0" anchor="b"/>
                </a:tc>
                <a:extLst>
                  <a:ext uri="{0D108BD9-81ED-4DB2-BD59-A6C34878D82A}">
                    <a16:rowId xmlns:a16="http://schemas.microsoft.com/office/drawing/2014/main" val="4214973792"/>
                  </a:ext>
                </a:extLst>
              </a:tr>
              <a:tr h="211238">
                <a:tc>
                  <a:txBody>
                    <a:bodyPr/>
                    <a:lstStyle/>
                    <a:p>
                      <a:pPr algn="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8792</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27211.4</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ctr"/>
                      <a:r>
                        <a:rPr lang="en-US" sz="1100" u="none" strike="noStrike">
                          <a:effectLst/>
                        </a:rPr>
                        <a:t>14131.4</a:t>
                      </a:r>
                      <a:endParaRPr lang="en-US" sz="1100" b="0" i="0" u="none" strike="noStrike">
                        <a:solidFill>
                          <a:srgbClr val="000000"/>
                        </a:solidFill>
                        <a:effectLst/>
                        <a:latin typeface="Calibri" panose="020F0502020204030204" pitchFamily="34" charset="0"/>
                      </a:endParaRPr>
                    </a:p>
                  </a:txBody>
                  <a:tcPr marL="9413" marR="9413" marT="9413" marB="0" anchor="ctr"/>
                </a:tc>
                <a:tc>
                  <a:txBody>
                    <a:bodyPr/>
                    <a:lstStyle/>
                    <a:p>
                      <a:pPr algn="r" fontAlgn="b"/>
                      <a:r>
                        <a:rPr lang="en-US" sz="1100" u="none" strike="noStrike">
                          <a:effectLst/>
                        </a:rPr>
                        <a:t>-18419.4</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-5339.4</a:t>
                      </a:r>
                      <a:endParaRPr lang="en-US" sz="1100" b="0" i="0" u="none" strike="noStrike">
                        <a:solidFill>
                          <a:srgbClr val="000000"/>
                        </a:solidFill>
                        <a:effectLst/>
                        <a:latin typeface="Calibri" panose="020F0502020204030204" pitchFamily="34" charset="0"/>
                      </a:endParaRPr>
                    </a:p>
                  </a:txBody>
                  <a:tcPr marL="9413" marR="9413" marT="9413" marB="0" anchor="b"/>
                </a:tc>
                <a:extLst>
                  <a:ext uri="{0D108BD9-81ED-4DB2-BD59-A6C34878D82A}">
                    <a16:rowId xmlns:a16="http://schemas.microsoft.com/office/drawing/2014/main" val="1231030730"/>
                  </a:ext>
                </a:extLst>
              </a:tr>
              <a:tr h="211238">
                <a:tc>
                  <a:txBody>
                    <a:bodyPr/>
                    <a:lstStyle/>
                    <a:p>
                      <a:pPr algn="l" fontAlgn="b"/>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l" fontAlgn="b"/>
                      <a:r>
                        <a:rPr lang="en-US" sz="1100" u="none" strike="noStrike">
                          <a:effectLst/>
                        </a:rPr>
                        <a:t>PW</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$2,880.27 </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$3,829.57 </a:t>
                      </a:r>
                      <a:endParaRPr lang="en-US" sz="1100" b="0" i="0" u="none" strike="noStrike">
                        <a:solidFill>
                          <a:srgbClr val="000000"/>
                        </a:solidFill>
                        <a:effectLst/>
                        <a:latin typeface="Calibri" panose="020F0502020204030204" pitchFamily="34" charset="0"/>
                      </a:endParaRPr>
                    </a:p>
                  </a:txBody>
                  <a:tcPr marL="9413" marR="9413" marT="9413" marB="0" anchor="b"/>
                </a:tc>
                <a:extLst>
                  <a:ext uri="{0D108BD9-81ED-4DB2-BD59-A6C34878D82A}">
                    <a16:rowId xmlns:a16="http://schemas.microsoft.com/office/drawing/2014/main" val="1563491601"/>
                  </a:ext>
                </a:extLst>
              </a:tr>
              <a:tr h="211238">
                <a:tc>
                  <a:txBody>
                    <a:bodyPr/>
                    <a:lstStyle/>
                    <a:p>
                      <a:pPr algn="l" fontAlgn="b"/>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l" fontAlgn="b"/>
                      <a:r>
                        <a:rPr lang="en-US" sz="1100" u="none" strike="noStrike">
                          <a:effectLst/>
                        </a:rPr>
                        <a:t>FW</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$3,057.47 </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$4,065.16 </a:t>
                      </a:r>
                      <a:endParaRPr lang="en-US" sz="1100" b="0" i="0" u="none" strike="noStrike">
                        <a:solidFill>
                          <a:srgbClr val="000000"/>
                        </a:solidFill>
                        <a:effectLst/>
                        <a:latin typeface="Calibri" panose="020F0502020204030204" pitchFamily="34" charset="0"/>
                      </a:endParaRPr>
                    </a:p>
                  </a:txBody>
                  <a:tcPr marL="9413" marR="9413" marT="9413" marB="0" anchor="b"/>
                </a:tc>
                <a:extLst>
                  <a:ext uri="{0D108BD9-81ED-4DB2-BD59-A6C34878D82A}">
                    <a16:rowId xmlns:a16="http://schemas.microsoft.com/office/drawing/2014/main" val="3238019961"/>
                  </a:ext>
                </a:extLst>
              </a:tr>
              <a:tr h="211238">
                <a:tc>
                  <a:txBody>
                    <a:bodyPr/>
                    <a:lstStyle/>
                    <a:p>
                      <a:pPr algn="l" fontAlgn="b"/>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l" fontAlgn="b"/>
                      <a:r>
                        <a:rPr lang="en-US" sz="1100" u="none" strike="noStrike">
                          <a:effectLst/>
                        </a:rPr>
                        <a:t>AW</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$993.97 </a:t>
                      </a:r>
                      <a:endParaRPr lang="en-US" sz="1100" b="0" i="0" u="none" strike="noStrike">
                        <a:solidFill>
                          <a:srgbClr val="000000"/>
                        </a:solidFill>
                        <a:effectLst/>
                        <a:latin typeface="Calibri" panose="020F0502020204030204" pitchFamily="34" charset="0"/>
                      </a:endParaRPr>
                    </a:p>
                  </a:txBody>
                  <a:tcPr marL="9413" marR="9413" marT="9413" marB="0" anchor="b"/>
                </a:tc>
                <a:tc>
                  <a:txBody>
                    <a:bodyPr/>
                    <a:lstStyle/>
                    <a:p>
                      <a:pPr algn="r" fontAlgn="b"/>
                      <a:r>
                        <a:rPr lang="en-US" sz="1100" u="none" strike="noStrike">
                          <a:effectLst/>
                        </a:rPr>
                        <a:t>$1,321.57 </a:t>
                      </a:r>
                      <a:endParaRPr lang="en-US" sz="1100" b="0" i="0" u="none" strike="noStrike">
                        <a:solidFill>
                          <a:srgbClr val="000000"/>
                        </a:solidFill>
                        <a:effectLst/>
                        <a:latin typeface="Calibri" panose="020F0502020204030204" pitchFamily="34" charset="0"/>
                      </a:endParaRPr>
                    </a:p>
                  </a:txBody>
                  <a:tcPr marL="9413" marR="9413" marT="9413" marB="0" anchor="b"/>
                </a:tc>
                <a:extLst>
                  <a:ext uri="{0D108BD9-81ED-4DB2-BD59-A6C34878D82A}">
                    <a16:rowId xmlns:a16="http://schemas.microsoft.com/office/drawing/2014/main" val="2632615276"/>
                  </a:ext>
                </a:extLst>
              </a:tr>
            </a:tbl>
          </a:graphicData>
        </a:graphic>
      </p:graphicFrame>
    </p:spTree>
    <p:extLst>
      <p:ext uri="{BB962C8B-B14F-4D97-AF65-F5344CB8AC3E}">
        <p14:creationId xmlns:p14="http://schemas.microsoft.com/office/powerpoint/2010/main" val="233315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4E3E-038C-447A-BFB0-A45B8E4A347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A6D57D7-6269-47CF-9A75-DC767BE389D1}"/>
              </a:ext>
            </a:extLst>
          </p:cNvPr>
          <p:cNvSpPr>
            <a:spLocks noGrp="1"/>
          </p:cNvSpPr>
          <p:nvPr>
            <p:ph idx="1"/>
          </p:nvPr>
        </p:nvSpPr>
        <p:spPr/>
        <p:txBody>
          <a:bodyPr>
            <a:normAutofit fontScale="92500" lnSpcReduction="20000"/>
          </a:bodyPr>
          <a:lstStyle/>
          <a:p>
            <a:r>
              <a:rPr lang="en-US" dirty="0"/>
              <a:t>The option to retain the current car is the most economically viable option for our circumstances</a:t>
            </a:r>
          </a:p>
          <a:p>
            <a:r>
              <a:rPr lang="en-US" dirty="0"/>
              <a:t>A conventional car loses most of its value in its first year of use. This means once you use a new car for a year, it is better to keep using the same car till the end of its life </a:t>
            </a:r>
          </a:p>
          <a:p>
            <a:r>
              <a:rPr lang="en-US" dirty="0"/>
              <a:t>This could change however if our personal MARR would be higher than the finance rate offered by a lender</a:t>
            </a:r>
          </a:p>
          <a:p>
            <a:r>
              <a:rPr lang="en-US" dirty="0"/>
              <a:t>Electric vehicles depreciate slower than conventional vehicles and thus have much higher salvage values. This is the reason our analysis of Option 1 and Option 3 had comparable discounted cashflow numbers</a:t>
            </a:r>
          </a:p>
          <a:p>
            <a:r>
              <a:rPr lang="en-US" dirty="0"/>
              <a:t>Leasing a vehicle is almost never the financially viable option because we would lose the salvage value at the end of the lease.</a:t>
            </a:r>
          </a:p>
          <a:p>
            <a:r>
              <a:rPr lang="en-US" dirty="0"/>
              <a:t>Because our MARR is lower than the finance rates, it is better to purchase a new vehicle by paying fully upfront because finance rates higher than our MARR mean we would be losing money to interest payments.</a:t>
            </a:r>
          </a:p>
        </p:txBody>
      </p:sp>
    </p:spTree>
    <p:extLst>
      <p:ext uri="{BB962C8B-B14F-4D97-AF65-F5344CB8AC3E}">
        <p14:creationId xmlns:p14="http://schemas.microsoft.com/office/powerpoint/2010/main" val="135198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6ECB-53B6-4A06-9875-C6F5674C24C5}"/>
              </a:ext>
            </a:extLst>
          </p:cNvPr>
          <p:cNvSpPr>
            <a:spLocks noGrp="1"/>
          </p:cNvSpPr>
          <p:nvPr>
            <p:ph type="title"/>
          </p:nvPr>
        </p:nvSpPr>
        <p:spPr/>
        <p:txBody>
          <a:bodyPr>
            <a:normAutofit fontScale="90000"/>
          </a:bodyPr>
          <a:lstStyle/>
          <a:p>
            <a:r>
              <a:rPr lang="en-US" dirty="0"/>
              <a:t>Economic Decision Making</a:t>
            </a:r>
            <a:br>
              <a:rPr lang="en-US" dirty="0"/>
            </a:br>
            <a:br>
              <a:rPr lang="en-US" dirty="0"/>
            </a:br>
            <a:endParaRPr lang="en-US" dirty="0"/>
          </a:p>
        </p:txBody>
      </p:sp>
      <p:sp>
        <p:nvSpPr>
          <p:cNvPr id="3" name="Content Placeholder 2">
            <a:extLst>
              <a:ext uri="{FF2B5EF4-FFF2-40B4-BE49-F238E27FC236}">
                <a16:creationId xmlns:a16="http://schemas.microsoft.com/office/drawing/2014/main" id="{C19A8F76-D789-43D9-A734-5A425250A27B}"/>
              </a:ext>
            </a:extLst>
          </p:cNvPr>
          <p:cNvSpPr>
            <a:spLocks noGrp="1"/>
          </p:cNvSpPr>
          <p:nvPr>
            <p:ph idx="1"/>
          </p:nvPr>
        </p:nvSpPr>
        <p:spPr/>
        <p:txBody>
          <a:bodyPr/>
          <a:lstStyle/>
          <a:p>
            <a:r>
              <a:rPr lang="en-US" dirty="0"/>
              <a:t>Through Engineering economic methods, we learnt to identify the cashflow with the highest value</a:t>
            </a:r>
          </a:p>
          <a:p>
            <a:r>
              <a:rPr lang="en-US" dirty="0"/>
              <a:t>Through application of techniques and methods practiced in class, we were able to identify the options that are relatively profitable</a:t>
            </a:r>
          </a:p>
          <a:p>
            <a:r>
              <a:rPr lang="en-US" dirty="0"/>
              <a:t>We were also able to identify the effect our personal MARR has over our purchasing power. If your MARR is higher than the finance rate you are being offered, it is worth to save the money, invest it at the MARR and spend it at a later date when it has more value</a:t>
            </a:r>
          </a:p>
          <a:p>
            <a:r>
              <a:rPr lang="en-US" dirty="0"/>
              <a:t>To ensure the above point stands valid for most cases, we can look at the inflation rate to determine what our investment would get us at a later date </a:t>
            </a:r>
          </a:p>
        </p:txBody>
      </p:sp>
    </p:spTree>
    <p:extLst>
      <p:ext uri="{BB962C8B-B14F-4D97-AF65-F5344CB8AC3E}">
        <p14:creationId xmlns:p14="http://schemas.microsoft.com/office/powerpoint/2010/main" val="2331226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3114-96F8-44BF-9281-A11474B6818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AE2BC06-9253-4A0C-A6D7-078BC3FA392D}"/>
              </a:ext>
            </a:extLst>
          </p:cNvPr>
          <p:cNvSpPr>
            <a:spLocks noGrp="1"/>
          </p:cNvSpPr>
          <p:nvPr>
            <p:ph idx="1"/>
          </p:nvPr>
        </p:nvSpPr>
        <p:spPr/>
        <p:txBody>
          <a:bodyPr>
            <a:normAutofit fontScale="85000" lnSpcReduction="20000"/>
          </a:bodyPr>
          <a:lstStyle/>
          <a:p>
            <a:r>
              <a:rPr lang="en-US" dirty="0"/>
              <a:t>Quite often, the better option is to retain your car unless it has exceeded its usable life at which point it depreciates faster</a:t>
            </a:r>
          </a:p>
          <a:p>
            <a:r>
              <a:rPr lang="en-US" dirty="0"/>
              <a:t>This is only true if your personal MARR (often your savings account) is lower than the finance rate offered in the market.</a:t>
            </a:r>
          </a:p>
          <a:p>
            <a:r>
              <a:rPr lang="en-US" dirty="0"/>
              <a:t>IF your MARR exceeds the combined interest rate (finance rate + inflation rate), it might be worth it to take a loan and replace with an electric vehicle because the electric vehicle will have more salvage value at the end of our planning horizon</a:t>
            </a:r>
          </a:p>
          <a:p>
            <a:r>
              <a:rPr lang="en-US" dirty="0"/>
              <a:t>Because we have a low MARR, it is better to make a purchase with most of the value upfront. </a:t>
            </a:r>
          </a:p>
          <a:p>
            <a:r>
              <a:rPr lang="en-US" dirty="0"/>
              <a:t>If we saved the money instead and invested it, all our returns and additional out of pocket money would go towards paying off the interest for the loan taken</a:t>
            </a:r>
          </a:p>
          <a:p>
            <a:r>
              <a:rPr lang="en-US" dirty="0"/>
              <a:t>Depreciation is different in the case of vehicles. Almost 30% of the value of conventional vehicles is lost in the 1</a:t>
            </a:r>
            <a:r>
              <a:rPr lang="en-US" baseline="30000" dirty="0"/>
              <a:t>st</a:t>
            </a:r>
            <a:r>
              <a:rPr lang="en-US" dirty="0"/>
              <a:t> year of its life, after which it depreciates with an average rate of 10%</a:t>
            </a:r>
          </a:p>
          <a:p>
            <a:r>
              <a:rPr lang="en-US" dirty="0"/>
              <a:t>Electric vehicles have their own depreciation rates, with most electric vehicles losing about 10% of their value each year.</a:t>
            </a:r>
          </a:p>
          <a:p>
            <a:endParaRPr lang="en-US" dirty="0"/>
          </a:p>
        </p:txBody>
      </p:sp>
    </p:spTree>
    <p:extLst>
      <p:ext uri="{BB962C8B-B14F-4D97-AF65-F5344CB8AC3E}">
        <p14:creationId xmlns:p14="http://schemas.microsoft.com/office/powerpoint/2010/main" val="376171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4CB79-B827-4146-B70E-252D2552A9A7}"/>
              </a:ext>
            </a:extLst>
          </p:cNvPr>
          <p:cNvSpPr>
            <a:spLocks noGrp="1"/>
          </p:cNvSpPr>
          <p:nvPr>
            <p:ph type="ctrTitle"/>
          </p:nvPr>
        </p:nvSpPr>
        <p:spPr>
          <a:xfrm>
            <a:off x="4974337" y="1265314"/>
            <a:ext cx="4299666" cy="3249131"/>
          </a:xfrm>
        </p:spPr>
        <p:txBody>
          <a:bodyPr>
            <a:normAutofit/>
          </a:bodyPr>
          <a:lstStyle/>
          <a:p>
            <a:pPr algn="l"/>
            <a:r>
              <a:rPr lang="en-US"/>
              <a:t>Thank you</a:t>
            </a:r>
          </a:p>
        </p:txBody>
      </p:sp>
      <p:sp>
        <p:nvSpPr>
          <p:cNvPr id="5" name="Subtitle 4">
            <a:extLst>
              <a:ext uri="{FF2B5EF4-FFF2-40B4-BE49-F238E27FC236}">
                <a16:creationId xmlns:a16="http://schemas.microsoft.com/office/drawing/2014/main" id="{EC8DF2E2-2308-4FD1-A790-BC37B30F10EE}"/>
              </a:ext>
            </a:extLst>
          </p:cNvPr>
          <p:cNvSpPr>
            <a:spLocks noGrp="1"/>
          </p:cNvSpPr>
          <p:nvPr>
            <p:ph type="subTitle" idx="1"/>
          </p:nvPr>
        </p:nvSpPr>
        <p:spPr>
          <a:xfrm>
            <a:off x="4974336" y="4514446"/>
            <a:ext cx="4299666" cy="871042"/>
          </a:xfrm>
        </p:spPr>
        <p:txBody>
          <a:bodyPr>
            <a:normAutofit/>
          </a:bodyPr>
          <a:lstStyle/>
          <a:p>
            <a:pPr algn="l"/>
            <a:r>
              <a:rPr lang="en-US"/>
              <a:t>Stay Safe!</a:t>
            </a:r>
          </a:p>
        </p:txBody>
      </p:sp>
      <p:sp>
        <p:nvSpPr>
          <p:cNvPr id="12" name="Isosceles Triangle 1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Graphic 8" descr="Smiling Face with No Fill">
            <a:extLst>
              <a:ext uri="{FF2B5EF4-FFF2-40B4-BE49-F238E27FC236}">
                <a16:creationId xmlns:a16="http://schemas.microsoft.com/office/drawing/2014/main" id="{4C152DFF-72C4-4101-8135-B2CEC4E2A9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42576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9B52-A4A5-4670-8F56-8E856EA0AF5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B97810A-A8F6-4854-93F7-83F69638D403}"/>
              </a:ext>
            </a:extLst>
          </p:cNvPr>
          <p:cNvSpPr>
            <a:spLocks noGrp="1"/>
          </p:cNvSpPr>
          <p:nvPr>
            <p:ph idx="1"/>
          </p:nvPr>
        </p:nvSpPr>
        <p:spPr/>
        <p:txBody>
          <a:bodyPr/>
          <a:lstStyle/>
          <a:p>
            <a:r>
              <a:rPr lang="en-US" dirty="0"/>
              <a:t>Automobiles are commonly used due to their high convenience, comfort and a sense of personality</a:t>
            </a:r>
          </a:p>
          <a:p>
            <a:r>
              <a:rPr lang="en-US" dirty="0"/>
              <a:t>Every Automobile owner at some point, is faced with the dilemma to either repair or replace</a:t>
            </a:r>
          </a:p>
          <a:p>
            <a:r>
              <a:rPr lang="en-US" dirty="0"/>
              <a:t>The dilemma could be caused by increasing cost of repairs, increasing operational and maintenance (O&amp;M) costs or external factors such as governmental policies</a:t>
            </a:r>
          </a:p>
          <a:p>
            <a:r>
              <a:rPr lang="en-US" dirty="0"/>
              <a:t>Electric Vehicles provide a greener alternative to conventionally fueled vehicles</a:t>
            </a:r>
          </a:p>
          <a:p>
            <a:r>
              <a:rPr lang="en-US" dirty="0"/>
              <a:t>With more options becoming available it would be wise to perform a financial analysis to evaluate our options and make an informed decision</a:t>
            </a:r>
          </a:p>
          <a:p>
            <a:pPr marL="0" indent="0">
              <a:buNone/>
            </a:pPr>
            <a:endParaRPr lang="en-US" dirty="0"/>
          </a:p>
        </p:txBody>
      </p:sp>
    </p:spTree>
    <p:extLst>
      <p:ext uri="{BB962C8B-B14F-4D97-AF65-F5344CB8AC3E}">
        <p14:creationId xmlns:p14="http://schemas.microsoft.com/office/powerpoint/2010/main" val="29781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15C6-619E-4C84-9CB8-C5D7A3386452}"/>
              </a:ext>
            </a:extLst>
          </p:cNvPr>
          <p:cNvSpPr>
            <a:spLocks noGrp="1"/>
          </p:cNvSpPr>
          <p:nvPr>
            <p:ph type="title"/>
          </p:nvPr>
        </p:nvSpPr>
        <p:spPr/>
        <p:txBody>
          <a:bodyPr/>
          <a:lstStyle/>
          <a:p>
            <a:r>
              <a:rPr lang="en-US" dirty="0"/>
              <a:t>Research and Data sources</a:t>
            </a:r>
            <a:br>
              <a:rPr lang="en-US" dirty="0"/>
            </a:br>
            <a:endParaRPr lang="en-US" dirty="0"/>
          </a:p>
        </p:txBody>
      </p:sp>
      <p:sp>
        <p:nvSpPr>
          <p:cNvPr id="3" name="Content Placeholder 2">
            <a:extLst>
              <a:ext uri="{FF2B5EF4-FFF2-40B4-BE49-F238E27FC236}">
                <a16:creationId xmlns:a16="http://schemas.microsoft.com/office/drawing/2014/main" id="{38EF9945-426C-4317-B8AC-B9CDAF383154}"/>
              </a:ext>
            </a:extLst>
          </p:cNvPr>
          <p:cNvSpPr>
            <a:spLocks noGrp="1"/>
          </p:cNvSpPr>
          <p:nvPr>
            <p:ph idx="1"/>
          </p:nvPr>
        </p:nvSpPr>
        <p:spPr/>
        <p:txBody>
          <a:bodyPr/>
          <a:lstStyle/>
          <a:p>
            <a:r>
              <a:rPr lang="en-US" dirty="0"/>
              <a:t>The data for the current car was acquired from an acquaintance who has been driving the Chevrolet Impala since 2017. Our personal MARR would be the return on our savings account, which is 1%</a:t>
            </a:r>
          </a:p>
          <a:p>
            <a:r>
              <a:rPr lang="en-US" dirty="0"/>
              <a:t>Data for purchasing a 2020 Chevy Impala was acquired from the official Chevrolet website. In addition it also serves as a tool to compare purchase options.</a:t>
            </a:r>
          </a:p>
          <a:p>
            <a:r>
              <a:rPr lang="en-US" dirty="0"/>
              <a:t>Data for purchasing a 2020 Tesla Model 3 was acquired for the official Tesla website. Tesla also offers loans at 2.99% APR which is the rate we used to find our payment amounts if leased or loaned.</a:t>
            </a:r>
          </a:p>
          <a:p>
            <a:r>
              <a:rPr lang="en-US" dirty="0"/>
              <a:t>We use KelleyBlueBook.com(kbb.com) and Edmunds.com for appraising our current car, estimating salvage values and evaluating cost to own.</a:t>
            </a:r>
          </a:p>
        </p:txBody>
      </p:sp>
    </p:spTree>
    <p:extLst>
      <p:ext uri="{BB962C8B-B14F-4D97-AF65-F5344CB8AC3E}">
        <p14:creationId xmlns:p14="http://schemas.microsoft.com/office/powerpoint/2010/main" val="118608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CB34-358F-4B12-97C5-0A939D4CA487}"/>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0E2538B7-4AF2-4DCF-B3B9-2EA59FAEDDBB}"/>
              </a:ext>
            </a:extLst>
          </p:cNvPr>
          <p:cNvSpPr>
            <a:spLocks noGrp="1"/>
          </p:cNvSpPr>
          <p:nvPr>
            <p:ph idx="1"/>
          </p:nvPr>
        </p:nvSpPr>
        <p:spPr/>
        <p:txBody>
          <a:bodyPr>
            <a:normAutofit fontScale="92500" lnSpcReduction="10000"/>
          </a:bodyPr>
          <a:lstStyle/>
          <a:p>
            <a:r>
              <a:rPr lang="en-US" dirty="0"/>
              <a:t>We assumed the planning horizon to be 6 years. This is because the average life of a car is 6 years.</a:t>
            </a:r>
          </a:p>
          <a:p>
            <a:r>
              <a:rPr lang="en-US" dirty="0"/>
              <a:t>If we do not replace our car in the present day, we would replace it in year 6 of its life.</a:t>
            </a:r>
          </a:p>
          <a:p>
            <a:r>
              <a:rPr lang="en-US" dirty="0"/>
              <a:t>The salvage values are assumed to be the price we would be receiving when selling our car to the option we profit the most out of. Usually this is an independent party.</a:t>
            </a:r>
          </a:p>
          <a:p>
            <a:r>
              <a:rPr lang="en-US" dirty="0"/>
              <a:t>We assume the operational data to be similar to the vehicle currently in use.</a:t>
            </a:r>
          </a:p>
          <a:p>
            <a:r>
              <a:rPr lang="en-US" dirty="0"/>
              <a:t>We assume we cannot retain the replacement cars after our planning horizon because the car currently in use still has a useful life of 3 years and we are evaluating if it is better to replace it now or at the end of it useful life. </a:t>
            </a:r>
          </a:p>
          <a:p>
            <a:r>
              <a:rPr lang="en-US" dirty="0"/>
              <a:t>Tesla leases cannot be extended for more than 6 months. We will assume the same about Chevrolet.</a:t>
            </a:r>
          </a:p>
        </p:txBody>
      </p:sp>
    </p:spTree>
    <p:extLst>
      <p:ext uri="{BB962C8B-B14F-4D97-AF65-F5344CB8AC3E}">
        <p14:creationId xmlns:p14="http://schemas.microsoft.com/office/powerpoint/2010/main" val="261531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2EF7-3C65-4BCB-93A8-7147B963C101}"/>
              </a:ext>
            </a:extLst>
          </p:cNvPr>
          <p:cNvSpPr>
            <a:spLocks noGrp="1"/>
          </p:cNvSpPr>
          <p:nvPr>
            <p:ph type="title"/>
          </p:nvPr>
        </p:nvSpPr>
        <p:spPr>
          <a:xfrm>
            <a:off x="677334" y="609600"/>
            <a:ext cx="8596668" cy="1320800"/>
          </a:xfrm>
        </p:spPr>
        <p:txBody>
          <a:bodyPr anchor="t">
            <a:normAutofit/>
          </a:bodyPr>
          <a:lstStyle/>
          <a:p>
            <a:r>
              <a:rPr lang="en-US" dirty="0"/>
              <a:t>Options</a:t>
            </a:r>
          </a:p>
        </p:txBody>
      </p:sp>
      <p:graphicFrame>
        <p:nvGraphicFramePr>
          <p:cNvPr id="12" name="Content Placeholder 3">
            <a:extLst>
              <a:ext uri="{FF2B5EF4-FFF2-40B4-BE49-F238E27FC236}">
                <a16:creationId xmlns:a16="http://schemas.microsoft.com/office/drawing/2014/main" id="{7CBBE573-131A-41B3-9CCE-29220C0B79F8}"/>
              </a:ext>
            </a:extLst>
          </p:cNvPr>
          <p:cNvGraphicFramePr>
            <a:graphicFrameLocks/>
          </p:cNvGraphicFramePr>
          <p:nvPr>
            <p:extLst>
              <p:ext uri="{D42A27DB-BD31-4B8C-83A1-F6EECF244321}">
                <p14:modId xmlns:p14="http://schemas.microsoft.com/office/powerpoint/2010/main" val="2057808837"/>
              </p:ext>
            </p:extLst>
          </p:nvPr>
        </p:nvGraphicFramePr>
        <p:xfrm>
          <a:off x="2509643" y="2209665"/>
          <a:ext cx="4932050" cy="3882364"/>
        </p:xfrm>
        <a:graphic>
          <a:graphicData uri="http://schemas.openxmlformats.org/drawingml/2006/table">
            <a:tbl>
              <a:tblPr firstRow="1" bandRow="1">
                <a:tableStyleId>{5C22544A-7EE6-4342-B048-85BDC9FD1C3A}</a:tableStyleId>
              </a:tblPr>
              <a:tblGrid>
                <a:gridCol w="1217384">
                  <a:extLst>
                    <a:ext uri="{9D8B030D-6E8A-4147-A177-3AD203B41FA5}">
                      <a16:colId xmlns:a16="http://schemas.microsoft.com/office/drawing/2014/main" val="49105743"/>
                    </a:ext>
                  </a:extLst>
                </a:gridCol>
                <a:gridCol w="1267990">
                  <a:extLst>
                    <a:ext uri="{9D8B030D-6E8A-4147-A177-3AD203B41FA5}">
                      <a16:colId xmlns:a16="http://schemas.microsoft.com/office/drawing/2014/main" val="2799091924"/>
                    </a:ext>
                  </a:extLst>
                </a:gridCol>
                <a:gridCol w="1267990">
                  <a:extLst>
                    <a:ext uri="{9D8B030D-6E8A-4147-A177-3AD203B41FA5}">
                      <a16:colId xmlns:a16="http://schemas.microsoft.com/office/drawing/2014/main" val="2201726045"/>
                    </a:ext>
                  </a:extLst>
                </a:gridCol>
                <a:gridCol w="1178686">
                  <a:extLst>
                    <a:ext uri="{9D8B030D-6E8A-4147-A177-3AD203B41FA5}">
                      <a16:colId xmlns:a16="http://schemas.microsoft.com/office/drawing/2014/main" val="430651259"/>
                    </a:ext>
                  </a:extLst>
                </a:gridCol>
              </a:tblGrid>
              <a:tr h="292468">
                <a:tc>
                  <a:txBody>
                    <a:bodyPr/>
                    <a:lstStyle/>
                    <a:p>
                      <a:pPr algn="l" fontAlgn="b"/>
                      <a:r>
                        <a:rPr lang="en-US" sz="1500" b="0" u="none" strike="noStrike">
                          <a:solidFill>
                            <a:srgbClr val="000000"/>
                          </a:solidFill>
                          <a:effectLst/>
                        </a:rPr>
                        <a:t> </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l" fontAlgn="b"/>
                      <a:r>
                        <a:rPr lang="en-US" sz="1500" b="0" u="none" strike="noStrike">
                          <a:solidFill>
                            <a:srgbClr val="000000"/>
                          </a:solidFill>
                          <a:effectLst/>
                        </a:rPr>
                        <a:t>Option 1</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l" fontAlgn="b"/>
                      <a:r>
                        <a:rPr lang="en-US" sz="1500" b="0" u="none" strike="noStrike">
                          <a:solidFill>
                            <a:srgbClr val="000000"/>
                          </a:solidFill>
                          <a:effectLst/>
                        </a:rPr>
                        <a:t>Option 2</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l" fontAlgn="b"/>
                      <a:r>
                        <a:rPr lang="en-US" sz="1500" b="0" u="none" strike="noStrike">
                          <a:solidFill>
                            <a:srgbClr val="000000"/>
                          </a:solidFill>
                          <a:effectLst/>
                        </a:rPr>
                        <a:t>Option 3</a:t>
                      </a:r>
                      <a:endParaRPr lang="en-US" sz="1500" b="0" i="0" u="none" strike="noStrike">
                        <a:solidFill>
                          <a:srgbClr val="000000"/>
                        </a:solidFill>
                        <a:effectLst/>
                        <a:latin typeface="Calibri" panose="020F0502020204030204" pitchFamily="34" charset="0"/>
                      </a:endParaRPr>
                    </a:p>
                  </a:txBody>
                  <a:tcPr marL="13033" marR="13033" marT="13033" marB="0" anchor="b"/>
                </a:tc>
                <a:extLst>
                  <a:ext uri="{0D108BD9-81ED-4DB2-BD59-A6C34878D82A}">
                    <a16:rowId xmlns:a16="http://schemas.microsoft.com/office/drawing/2014/main" val="4102107467"/>
                  </a:ext>
                </a:extLst>
              </a:tr>
              <a:tr h="521854">
                <a:tc>
                  <a:txBody>
                    <a:bodyPr/>
                    <a:lstStyle/>
                    <a:p>
                      <a:pPr algn="ctr" fontAlgn="ctr"/>
                      <a:r>
                        <a:rPr lang="en-US" sz="1500" b="0" u="none" strike="noStrike" dirty="0">
                          <a:solidFill>
                            <a:srgbClr val="000000"/>
                          </a:solidFill>
                          <a:effectLst/>
                        </a:rPr>
                        <a:t>Vehicle</a:t>
                      </a:r>
                      <a:endParaRPr lang="en-US" sz="1500" b="0" i="0" u="none" strike="noStrike" dirty="0">
                        <a:solidFill>
                          <a:srgbClr val="000000"/>
                        </a:solidFill>
                        <a:effectLst/>
                        <a:latin typeface="Calibri" panose="020F0502020204030204" pitchFamily="34" charset="0"/>
                      </a:endParaRPr>
                    </a:p>
                  </a:txBody>
                  <a:tcPr marL="13033" marR="13033" marT="13033" marB="0" anchor="ctr"/>
                </a:tc>
                <a:tc>
                  <a:txBody>
                    <a:bodyPr/>
                    <a:lstStyle/>
                    <a:p>
                      <a:pPr algn="ctr" fontAlgn="b"/>
                      <a:r>
                        <a:rPr lang="en-US" sz="1500" b="0" u="none" strike="noStrike">
                          <a:solidFill>
                            <a:srgbClr val="000000"/>
                          </a:solidFill>
                          <a:effectLst/>
                        </a:rPr>
                        <a:t>2017 Chevy Impala LT</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ctr" fontAlgn="b"/>
                      <a:r>
                        <a:rPr lang="en-US" sz="1500" b="0" u="none" strike="noStrike">
                          <a:solidFill>
                            <a:srgbClr val="000000"/>
                          </a:solidFill>
                          <a:effectLst/>
                        </a:rPr>
                        <a:t>2020 Chevy Impala LT</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ctr" fontAlgn="b"/>
                      <a:r>
                        <a:rPr lang="en-US" sz="1500" b="0" u="none" strike="noStrike">
                          <a:solidFill>
                            <a:srgbClr val="000000"/>
                          </a:solidFill>
                          <a:effectLst/>
                        </a:rPr>
                        <a:t>2020 Tesla Model 3</a:t>
                      </a:r>
                      <a:endParaRPr lang="en-US" sz="1500" b="0" i="0" u="none" strike="noStrike">
                        <a:solidFill>
                          <a:srgbClr val="000000"/>
                        </a:solidFill>
                        <a:effectLst/>
                        <a:latin typeface="Calibri" panose="020F0502020204030204" pitchFamily="34" charset="0"/>
                      </a:endParaRPr>
                    </a:p>
                  </a:txBody>
                  <a:tcPr marL="13033" marR="13033" marT="13033" marB="0" anchor="b"/>
                </a:tc>
                <a:extLst>
                  <a:ext uri="{0D108BD9-81ED-4DB2-BD59-A6C34878D82A}">
                    <a16:rowId xmlns:a16="http://schemas.microsoft.com/office/drawing/2014/main" val="2036532006"/>
                  </a:ext>
                </a:extLst>
              </a:tr>
              <a:tr h="521854">
                <a:tc>
                  <a:txBody>
                    <a:bodyPr/>
                    <a:lstStyle/>
                    <a:p>
                      <a:pPr algn="ctr" fontAlgn="b"/>
                      <a:r>
                        <a:rPr lang="en-US" sz="1500" b="0" u="none" strike="noStrike">
                          <a:solidFill>
                            <a:srgbClr val="000000"/>
                          </a:solidFill>
                          <a:effectLst/>
                        </a:rPr>
                        <a:t>Purchase Price</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$27,000 </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$30,120 </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$39,990 </a:t>
                      </a:r>
                      <a:endParaRPr lang="en-US" sz="1500" b="0" i="0" u="none" strike="noStrike">
                        <a:solidFill>
                          <a:srgbClr val="000000"/>
                        </a:solidFill>
                        <a:effectLst/>
                        <a:latin typeface="Calibri" panose="020F0502020204030204" pitchFamily="34" charset="0"/>
                      </a:endParaRPr>
                    </a:p>
                  </a:txBody>
                  <a:tcPr marL="13033" marR="13033" marT="13033" marB="0" anchor="b"/>
                </a:tc>
                <a:extLst>
                  <a:ext uri="{0D108BD9-81ED-4DB2-BD59-A6C34878D82A}">
                    <a16:rowId xmlns:a16="http://schemas.microsoft.com/office/drawing/2014/main" val="2562416115"/>
                  </a:ext>
                </a:extLst>
              </a:tr>
              <a:tr h="521854">
                <a:tc>
                  <a:txBody>
                    <a:bodyPr/>
                    <a:lstStyle/>
                    <a:p>
                      <a:pPr algn="ctr" fontAlgn="b"/>
                      <a:r>
                        <a:rPr lang="en-US" sz="1500" b="0" u="none" strike="noStrike">
                          <a:solidFill>
                            <a:srgbClr val="000000"/>
                          </a:solidFill>
                          <a:effectLst/>
                        </a:rPr>
                        <a:t>Down payment</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$2,000 </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$2,500 </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$2,500 </a:t>
                      </a:r>
                      <a:endParaRPr lang="en-US" sz="1500" b="0" i="0" u="none" strike="noStrike">
                        <a:solidFill>
                          <a:srgbClr val="000000"/>
                        </a:solidFill>
                        <a:effectLst/>
                        <a:latin typeface="Calibri" panose="020F0502020204030204" pitchFamily="34" charset="0"/>
                      </a:endParaRPr>
                    </a:p>
                  </a:txBody>
                  <a:tcPr marL="13033" marR="13033" marT="13033" marB="0" anchor="b"/>
                </a:tc>
                <a:extLst>
                  <a:ext uri="{0D108BD9-81ED-4DB2-BD59-A6C34878D82A}">
                    <a16:rowId xmlns:a16="http://schemas.microsoft.com/office/drawing/2014/main" val="2886182580"/>
                  </a:ext>
                </a:extLst>
              </a:tr>
              <a:tr h="751240">
                <a:tc>
                  <a:txBody>
                    <a:bodyPr/>
                    <a:lstStyle/>
                    <a:p>
                      <a:pPr algn="ctr" fontAlgn="b"/>
                      <a:r>
                        <a:rPr lang="en-US" sz="1500" b="0" u="none" strike="noStrike">
                          <a:solidFill>
                            <a:srgbClr val="000000"/>
                          </a:solidFill>
                          <a:effectLst/>
                        </a:rPr>
                        <a:t>Loan Payment per month</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$500 </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$803.10 </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$1,090 </a:t>
                      </a:r>
                      <a:endParaRPr lang="en-US" sz="1500" b="0" i="0" u="none" strike="noStrike">
                        <a:solidFill>
                          <a:srgbClr val="000000"/>
                        </a:solidFill>
                        <a:effectLst/>
                        <a:latin typeface="Calibri" panose="020F0502020204030204" pitchFamily="34" charset="0"/>
                      </a:endParaRPr>
                    </a:p>
                  </a:txBody>
                  <a:tcPr marL="13033" marR="13033" marT="13033" marB="0" anchor="b"/>
                </a:tc>
                <a:extLst>
                  <a:ext uri="{0D108BD9-81ED-4DB2-BD59-A6C34878D82A}">
                    <a16:rowId xmlns:a16="http://schemas.microsoft.com/office/drawing/2014/main" val="2555038176"/>
                  </a:ext>
                </a:extLst>
              </a:tr>
              <a:tr h="751240">
                <a:tc>
                  <a:txBody>
                    <a:bodyPr/>
                    <a:lstStyle/>
                    <a:p>
                      <a:pPr algn="ctr" fontAlgn="b"/>
                      <a:r>
                        <a:rPr lang="en-US" sz="1500" b="0" u="none" strike="noStrike">
                          <a:solidFill>
                            <a:srgbClr val="000000"/>
                          </a:solidFill>
                          <a:effectLst/>
                        </a:rPr>
                        <a:t>Lease Payment per month</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l" fontAlgn="b"/>
                      <a:r>
                        <a:rPr lang="en-US" sz="1500" b="0" u="none" strike="noStrike">
                          <a:solidFill>
                            <a:srgbClr val="000000"/>
                          </a:solidFill>
                          <a:effectLst/>
                        </a:rPr>
                        <a:t>N/A</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$471 </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r" fontAlgn="b"/>
                      <a:r>
                        <a:rPr lang="en-US" sz="1500" b="0" u="none" strike="noStrike">
                          <a:solidFill>
                            <a:srgbClr val="000000"/>
                          </a:solidFill>
                          <a:effectLst/>
                        </a:rPr>
                        <a:t>$501 </a:t>
                      </a:r>
                      <a:endParaRPr lang="en-US" sz="1500" b="0" i="0" u="none" strike="noStrike">
                        <a:solidFill>
                          <a:srgbClr val="000000"/>
                        </a:solidFill>
                        <a:effectLst/>
                        <a:latin typeface="Calibri" panose="020F0502020204030204" pitchFamily="34" charset="0"/>
                      </a:endParaRPr>
                    </a:p>
                  </a:txBody>
                  <a:tcPr marL="13033" marR="13033" marT="13033" marB="0" anchor="b"/>
                </a:tc>
                <a:extLst>
                  <a:ext uri="{0D108BD9-81ED-4DB2-BD59-A6C34878D82A}">
                    <a16:rowId xmlns:a16="http://schemas.microsoft.com/office/drawing/2014/main" val="33606532"/>
                  </a:ext>
                </a:extLst>
              </a:tr>
              <a:tr h="521854">
                <a:tc>
                  <a:txBody>
                    <a:bodyPr/>
                    <a:lstStyle/>
                    <a:p>
                      <a:pPr algn="ctr" fontAlgn="b"/>
                      <a:r>
                        <a:rPr lang="en-US" sz="1500" b="0" u="none" strike="noStrike">
                          <a:solidFill>
                            <a:srgbClr val="000000"/>
                          </a:solidFill>
                          <a:effectLst/>
                        </a:rPr>
                        <a:t>Salvage Value </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l" fontAlgn="b"/>
                      <a:r>
                        <a:rPr lang="en-US" sz="1500" b="0" u="none" strike="noStrike">
                          <a:solidFill>
                            <a:srgbClr val="000000"/>
                          </a:solidFill>
                          <a:effectLst/>
                        </a:rPr>
                        <a:t>$14,563 @ EOY 3</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l" fontAlgn="b"/>
                      <a:r>
                        <a:rPr lang="en-US" sz="1500" b="0" u="none" strike="noStrike">
                          <a:solidFill>
                            <a:srgbClr val="000000"/>
                          </a:solidFill>
                          <a:effectLst/>
                        </a:rPr>
                        <a:t>$13,092 @ EOY 6</a:t>
                      </a:r>
                      <a:endParaRPr lang="en-US" sz="1500" b="0" i="0" u="none" strike="noStrike">
                        <a:solidFill>
                          <a:srgbClr val="000000"/>
                        </a:solidFill>
                        <a:effectLst/>
                        <a:latin typeface="Calibri" panose="020F0502020204030204" pitchFamily="34" charset="0"/>
                      </a:endParaRPr>
                    </a:p>
                  </a:txBody>
                  <a:tcPr marL="13033" marR="13033" marT="13033" marB="0" anchor="b"/>
                </a:tc>
                <a:tc>
                  <a:txBody>
                    <a:bodyPr/>
                    <a:lstStyle/>
                    <a:p>
                      <a:pPr algn="l" fontAlgn="b"/>
                      <a:r>
                        <a:rPr lang="en-US" sz="1500" b="0" u="none" strike="noStrike" dirty="0">
                          <a:solidFill>
                            <a:srgbClr val="000000"/>
                          </a:solidFill>
                          <a:effectLst/>
                        </a:rPr>
                        <a:t>$27,713 @ EOY 6</a:t>
                      </a:r>
                      <a:endParaRPr lang="en-US" sz="1500" b="0" i="0" u="none" strike="noStrike" dirty="0">
                        <a:solidFill>
                          <a:srgbClr val="000000"/>
                        </a:solidFill>
                        <a:effectLst/>
                        <a:latin typeface="Calibri" panose="020F0502020204030204" pitchFamily="34" charset="0"/>
                      </a:endParaRPr>
                    </a:p>
                  </a:txBody>
                  <a:tcPr marL="13033" marR="13033" marT="13033" marB="0" anchor="b"/>
                </a:tc>
                <a:extLst>
                  <a:ext uri="{0D108BD9-81ED-4DB2-BD59-A6C34878D82A}">
                    <a16:rowId xmlns:a16="http://schemas.microsoft.com/office/drawing/2014/main" val="2593379997"/>
                  </a:ext>
                </a:extLst>
              </a:tr>
            </a:tbl>
          </a:graphicData>
        </a:graphic>
      </p:graphicFrame>
    </p:spTree>
    <p:extLst>
      <p:ext uri="{BB962C8B-B14F-4D97-AF65-F5344CB8AC3E}">
        <p14:creationId xmlns:p14="http://schemas.microsoft.com/office/powerpoint/2010/main" val="9060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2997-A0EB-4B48-94DB-95682A2B5414}"/>
              </a:ext>
            </a:extLst>
          </p:cNvPr>
          <p:cNvSpPr>
            <a:spLocks noGrp="1"/>
          </p:cNvSpPr>
          <p:nvPr>
            <p:ph type="title"/>
          </p:nvPr>
        </p:nvSpPr>
        <p:spPr/>
        <p:txBody>
          <a:bodyPr/>
          <a:lstStyle/>
          <a:p>
            <a:r>
              <a:rPr lang="en-US" dirty="0"/>
              <a:t>Options</a:t>
            </a:r>
          </a:p>
        </p:txBody>
      </p:sp>
      <p:sp>
        <p:nvSpPr>
          <p:cNvPr id="3" name="Content Placeholder 2">
            <a:extLst>
              <a:ext uri="{FF2B5EF4-FFF2-40B4-BE49-F238E27FC236}">
                <a16:creationId xmlns:a16="http://schemas.microsoft.com/office/drawing/2014/main" id="{690714CC-C25B-462E-8388-0A77D0CB54FB}"/>
              </a:ext>
            </a:extLst>
          </p:cNvPr>
          <p:cNvSpPr>
            <a:spLocks noGrp="1"/>
          </p:cNvSpPr>
          <p:nvPr>
            <p:ph idx="1"/>
          </p:nvPr>
        </p:nvSpPr>
        <p:spPr/>
        <p:txBody>
          <a:bodyPr>
            <a:normAutofit/>
          </a:bodyPr>
          <a:lstStyle/>
          <a:p>
            <a:endParaRPr lang="en-US" dirty="0"/>
          </a:p>
          <a:p>
            <a:r>
              <a:rPr lang="en-US" dirty="0"/>
              <a:t>In addition we also evaluate 3 purchasing plans for each of our replacement options:</a:t>
            </a:r>
          </a:p>
          <a:p>
            <a:pPr>
              <a:buFont typeface="Arial" panose="020B0604020202020204" pitchFamily="34" charset="0"/>
              <a:buChar char="•"/>
            </a:pPr>
            <a:r>
              <a:rPr lang="en-US" dirty="0"/>
              <a:t>Purchase plan 1 is to pay all the cost out of pocket upfront</a:t>
            </a:r>
          </a:p>
          <a:p>
            <a:pPr>
              <a:buFont typeface="Arial" panose="020B0604020202020204" pitchFamily="34" charset="0"/>
              <a:buChar char="•"/>
            </a:pPr>
            <a:r>
              <a:rPr lang="en-US" dirty="0"/>
              <a:t>Purchase plan 2 is to pay an initial down payment and lease the vehicle from the manufacturer</a:t>
            </a:r>
          </a:p>
          <a:p>
            <a:pPr>
              <a:buFont typeface="Arial" panose="020B0604020202020204" pitchFamily="34" charset="0"/>
              <a:buChar char="•"/>
            </a:pPr>
            <a:r>
              <a:rPr lang="en-US" dirty="0"/>
              <a:t>Purchase plan 3 is to pay an initial down payment out of pocket and finance the remaining amount through the manufacturer</a:t>
            </a:r>
          </a:p>
        </p:txBody>
      </p:sp>
    </p:spTree>
    <p:extLst>
      <p:ext uri="{BB962C8B-B14F-4D97-AF65-F5344CB8AC3E}">
        <p14:creationId xmlns:p14="http://schemas.microsoft.com/office/powerpoint/2010/main" val="250343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666A-9559-4618-B10E-4F38C5C123E5}"/>
              </a:ext>
            </a:extLst>
          </p:cNvPr>
          <p:cNvSpPr>
            <a:spLocks noGrp="1"/>
          </p:cNvSpPr>
          <p:nvPr>
            <p:ph type="title"/>
          </p:nvPr>
        </p:nvSpPr>
        <p:spPr/>
        <p:txBody>
          <a:bodyPr>
            <a:normAutofit/>
          </a:bodyPr>
          <a:lstStyle/>
          <a:p>
            <a:r>
              <a:rPr lang="en-US" dirty="0"/>
              <a:t>Data Example	</a:t>
            </a:r>
            <a:br>
              <a:rPr lang="en-US" dirty="0"/>
            </a:br>
            <a:endParaRPr lang="en-US" dirty="0"/>
          </a:p>
        </p:txBody>
      </p:sp>
      <p:sp>
        <p:nvSpPr>
          <p:cNvPr id="3" name="Content Placeholder 2">
            <a:extLst>
              <a:ext uri="{FF2B5EF4-FFF2-40B4-BE49-F238E27FC236}">
                <a16:creationId xmlns:a16="http://schemas.microsoft.com/office/drawing/2014/main" id="{4B3ED3FC-5F83-4FDB-AB97-8574F335EC15}"/>
              </a:ext>
            </a:extLst>
          </p:cNvPr>
          <p:cNvSpPr>
            <a:spLocks noGrp="1"/>
          </p:cNvSpPr>
          <p:nvPr>
            <p:ph idx="1"/>
          </p:nvPr>
        </p:nvSpPr>
        <p:spPr/>
        <p:txBody>
          <a:bodyPr/>
          <a:lstStyle/>
          <a:p>
            <a:r>
              <a:rPr lang="en-US" dirty="0"/>
              <a:t>The following tables show the financial data we analyzed for the Tesla Model 3</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4B08C481-77F3-41DB-857F-21365E11ADDB}"/>
              </a:ext>
            </a:extLst>
          </p:cNvPr>
          <p:cNvGraphicFramePr>
            <a:graphicFrameLocks noGrp="1"/>
          </p:cNvGraphicFramePr>
          <p:nvPr>
            <p:extLst>
              <p:ext uri="{D42A27DB-BD31-4B8C-83A1-F6EECF244321}">
                <p14:modId xmlns:p14="http://schemas.microsoft.com/office/powerpoint/2010/main" val="2513441518"/>
              </p:ext>
            </p:extLst>
          </p:nvPr>
        </p:nvGraphicFramePr>
        <p:xfrm>
          <a:off x="1380930" y="2584580"/>
          <a:ext cx="2536643" cy="3880833"/>
        </p:xfrm>
        <a:graphic>
          <a:graphicData uri="http://schemas.openxmlformats.org/drawingml/2006/table">
            <a:tbl>
              <a:tblPr>
                <a:tableStyleId>{5C22544A-7EE6-4342-B048-85BDC9FD1C3A}</a:tableStyleId>
              </a:tblPr>
              <a:tblGrid>
                <a:gridCol w="1293191">
                  <a:extLst>
                    <a:ext uri="{9D8B030D-6E8A-4147-A177-3AD203B41FA5}">
                      <a16:colId xmlns:a16="http://schemas.microsoft.com/office/drawing/2014/main" val="49502753"/>
                    </a:ext>
                  </a:extLst>
                </a:gridCol>
                <a:gridCol w="646595">
                  <a:extLst>
                    <a:ext uri="{9D8B030D-6E8A-4147-A177-3AD203B41FA5}">
                      <a16:colId xmlns:a16="http://schemas.microsoft.com/office/drawing/2014/main" val="3979946383"/>
                    </a:ext>
                  </a:extLst>
                </a:gridCol>
                <a:gridCol w="596857">
                  <a:extLst>
                    <a:ext uri="{9D8B030D-6E8A-4147-A177-3AD203B41FA5}">
                      <a16:colId xmlns:a16="http://schemas.microsoft.com/office/drawing/2014/main" val="2699604300"/>
                    </a:ext>
                  </a:extLst>
                </a:gridCol>
              </a:tblGrid>
              <a:tr h="344546">
                <a:tc>
                  <a:txBody>
                    <a:bodyPr/>
                    <a:lstStyle/>
                    <a:p>
                      <a:pPr algn="ctr" fontAlgn="b"/>
                      <a:r>
                        <a:rPr lang="en-US" sz="1100" u="none" strike="noStrike">
                          <a:effectLst/>
                        </a:rPr>
                        <a:t>Purchase Price</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$39,990 </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l" fontAlgn="b"/>
                      <a:r>
                        <a:rPr lang="en-US" sz="1100" u="none" strike="noStrike">
                          <a:effectLst/>
                        </a:rPr>
                        <a:t>Per Month</a:t>
                      </a:r>
                      <a:endParaRPr lang="en-US" sz="1100" b="0" i="0" u="none" strike="noStrike">
                        <a:solidFill>
                          <a:srgbClr val="000000"/>
                        </a:solidFill>
                        <a:effectLst/>
                        <a:latin typeface="Calibri" panose="020F0502020204030204" pitchFamily="34" charset="0"/>
                      </a:endParaRPr>
                    </a:p>
                  </a:txBody>
                  <a:tcPr marL="9326" marR="9326" marT="9326" marB="0" anchor="b"/>
                </a:tc>
                <a:extLst>
                  <a:ext uri="{0D108BD9-81ED-4DB2-BD59-A6C34878D82A}">
                    <a16:rowId xmlns:a16="http://schemas.microsoft.com/office/drawing/2014/main" val="2561075445"/>
                  </a:ext>
                </a:extLst>
              </a:tr>
              <a:tr h="372235">
                <a:tc>
                  <a:txBody>
                    <a:bodyPr/>
                    <a:lstStyle/>
                    <a:p>
                      <a:pPr algn="ctr" fontAlgn="b"/>
                      <a:r>
                        <a:rPr lang="en-US" sz="1100" u="none" strike="noStrike">
                          <a:effectLst/>
                        </a:rPr>
                        <a:t>Massachusetts State incentive</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$2,500 </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326" marR="9326" marT="9326" marB="0" anchor="b"/>
                </a:tc>
                <a:extLst>
                  <a:ext uri="{0D108BD9-81ED-4DB2-BD59-A6C34878D82A}">
                    <a16:rowId xmlns:a16="http://schemas.microsoft.com/office/drawing/2014/main" val="435490179"/>
                  </a:ext>
                </a:extLst>
              </a:tr>
              <a:tr h="186117">
                <a:tc>
                  <a:txBody>
                    <a:bodyPr/>
                    <a:lstStyle/>
                    <a:p>
                      <a:pPr algn="ctr" fontAlgn="b"/>
                      <a:r>
                        <a:rPr lang="en-US" sz="1100" u="none" strike="noStrike">
                          <a:effectLst/>
                        </a:rPr>
                        <a:t>Sales Tax @ 6.25%</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$2,499.38 </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326" marR="9326" marT="9326" marB="0" anchor="b"/>
                </a:tc>
                <a:extLst>
                  <a:ext uri="{0D108BD9-81ED-4DB2-BD59-A6C34878D82A}">
                    <a16:rowId xmlns:a16="http://schemas.microsoft.com/office/drawing/2014/main" val="2793231542"/>
                  </a:ext>
                </a:extLst>
              </a:tr>
              <a:tr h="186117">
                <a:tc>
                  <a:txBody>
                    <a:bodyPr/>
                    <a:lstStyle/>
                    <a:p>
                      <a:pPr algn="ctr" fontAlgn="b"/>
                      <a:r>
                        <a:rPr lang="en-US" sz="1100" u="none" strike="noStrike">
                          <a:effectLst/>
                        </a:rPr>
                        <a:t>O&amp;M costs(5 years)</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$2,084 </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$34.73 </a:t>
                      </a:r>
                      <a:endParaRPr lang="en-US" sz="1100" b="0" i="0" u="none" strike="noStrike">
                        <a:solidFill>
                          <a:srgbClr val="000000"/>
                        </a:solidFill>
                        <a:effectLst/>
                        <a:latin typeface="Calibri" panose="020F0502020204030204" pitchFamily="34" charset="0"/>
                      </a:endParaRPr>
                    </a:p>
                  </a:txBody>
                  <a:tcPr marL="9326" marR="9326" marT="9326" marB="0" anchor="b"/>
                </a:tc>
                <a:extLst>
                  <a:ext uri="{0D108BD9-81ED-4DB2-BD59-A6C34878D82A}">
                    <a16:rowId xmlns:a16="http://schemas.microsoft.com/office/drawing/2014/main" val="1579088402"/>
                  </a:ext>
                </a:extLst>
              </a:tr>
              <a:tr h="186117">
                <a:tc>
                  <a:txBody>
                    <a:bodyPr/>
                    <a:lstStyle/>
                    <a:p>
                      <a:pPr algn="ctr" fontAlgn="b"/>
                      <a:r>
                        <a:rPr lang="en-US" sz="1100" u="none" strike="noStrike">
                          <a:effectLst/>
                        </a:rPr>
                        <a:t>Insurance payments</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$4,061 </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$67.68 </a:t>
                      </a:r>
                      <a:endParaRPr lang="en-US" sz="1100" b="0" i="0" u="none" strike="noStrike">
                        <a:solidFill>
                          <a:srgbClr val="000000"/>
                        </a:solidFill>
                        <a:effectLst/>
                        <a:latin typeface="Calibri" panose="020F0502020204030204" pitchFamily="34" charset="0"/>
                      </a:endParaRPr>
                    </a:p>
                  </a:txBody>
                  <a:tcPr marL="9326" marR="9326" marT="9326" marB="0" anchor="b"/>
                </a:tc>
                <a:extLst>
                  <a:ext uri="{0D108BD9-81ED-4DB2-BD59-A6C34878D82A}">
                    <a16:rowId xmlns:a16="http://schemas.microsoft.com/office/drawing/2014/main" val="3609512153"/>
                  </a:ext>
                </a:extLst>
              </a:tr>
              <a:tr h="186117">
                <a:tc>
                  <a:txBody>
                    <a:bodyPr/>
                    <a:lstStyle/>
                    <a:p>
                      <a:pPr algn="ctr" fontAlgn="b"/>
                      <a:r>
                        <a:rPr lang="en-US" sz="1100" u="none" strike="noStrike">
                          <a:effectLst/>
                        </a:rPr>
                        <a:t>Fuel cost</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$2,549 </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$42.48 </a:t>
                      </a:r>
                      <a:endParaRPr lang="en-US" sz="1100" b="0" i="0" u="none" strike="noStrike">
                        <a:solidFill>
                          <a:srgbClr val="000000"/>
                        </a:solidFill>
                        <a:effectLst/>
                        <a:latin typeface="Calibri" panose="020F0502020204030204" pitchFamily="34" charset="0"/>
                      </a:endParaRPr>
                    </a:p>
                  </a:txBody>
                  <a:tcPr marL="9326" marR="9326" marT="9326" marB="0" anchor="b"/>
                </a:tc>
                <a:extLst>
                  <a:ext uri="{0D108BD9-81ED-4DB2-BD59-A6C34878D82A}">
                    <a16:rowId xmlns:a16="http://schemas.microsoft.com/office/drawing/2014/main" val="2203856680"/>
                  </a:ext>
                </a:extLst>
              </a:tr>
              <a:tr h="744468">
                <a:tc>
                  <a:txBody>
                    <a:bodyPr/>
                    <a:lstStyle/>
                    <a:p>
                      <a:pPr algn="ctr" fontAlgn="b"/>
                      <a:r>
                        <a:rPr lang="en-US" sz="1100" u="none" strike="noStrike">
                          <a:effectLst/>
                        </a:rPr>
                        <a:t>Savings per month due to owning car and not sharing the ride</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$21 </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326" marR="9326" marT="9326" marB="0" anchor="b"/>
                </a:tc>
                <a:extLst>
                  <a:ext uri="{0D108BD9-81ED-4DB2-BD59-A6C34878D82A}">
                    <a16:rowId xmlns:a16="http://schemas.microsoft.com/office/drawing/2014/main" val="730741222"/>
                  </a:ext>
                </a:extLst>
              </a:tr>
              <a:tr h="372235">
                <a:tc>
                  <a:txBody>
                    <a:bodyPr/>
                    <a:lstStyle/>
                    <a:p>
                      <a:pPr algn="ctr" fontAlgn="b"/>
                      <a:r>
                        <a:rPr lang="en-US" sz="1100" u="none" strike="noStrike">
                          <a:effectLst/>
                        </a:rPr>
                        <a:t>Monthly Net spending</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$123.66 </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326" marR="9326" marT="9326" marB="0" anchor="b"/>
                </a:tc>
                <a:extLst>
                  <a:ext uri="{0D108BD9-81ED-4DB2-BD59-A6C34878D82A}">
                    <a16:rowId xmlns:a16="http://schemas.microsoft.com/office/drawing/2014/main" val="4237987986"/>
                  </a:ext>
                </a:extLst>
              </a:tr>
              <a:tr h="372235">
                <a:tc>
                  <a:txBody>
                    <a:bodyPr/>
                    <a:lstStyle/>
                    <a:p>
                      <a:pPr algn="ctr" fontAlgn="b"/>
                      <a:r>
                        <a:rPr lang="en-US" sz="1100" u="none" strike="noStrike">
                          <a:effectLst/>
                        </a:rPr>
                        <a:t>Salvage Value @ EOY 6</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r" fontAlgn="b"/>
                      <a:r>
                        <a:rPr lang="en-US" sz="1100" u="none" strike="noStrike">
                          <a:effectLst/>
                        </a:rPr>
                        <a:t>$27,713 </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326" marR="9326" marT="9326" marB="0" anchor="b"/>
                </a:tc>
                <a:extLst>
                  <a:ext uri="{0D108BD9-81ED-4DB2-BD59-A6C34878D82A}">
                    <a16:rowId xmlns:a16="http://schemas.microsoft.com/office/drawing/2014/main" val="3562044649"/>
                  </a:ext>
                </a:extLst>
              </a:tr>
              <a:tr h="930586">
                <a:tc>
                  <a:txBody>
                    <a:bodyPr/>
                    <a:lstStyle/>
                    <a:p>
                      <a:pPr algn="ctr" fontAlgn="b"/>
                      <a:r>
                        <a:rPr lang="en-US" sz="1100" u="none" strike="noStrike">
                          <a:effectLst/>
                        </a:rPr>
                        <a:t>Monthly Net spending for option 1</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l" fontAlgn="b"/>
                      <a:r>
                        <a:rPr lang="en-US" sz="1100" u="none" strike="noStrike">
                          <a:effectLst/>
                        </a:rPr>
                        <a:t>255 (reduces by $10 every year)</a:t>
                      </a:r>
                      <a:endParaRPr lang="en-US" sz="1100" b="0" i="0" u="none" strike="noStrike">
                        <a:solidFill>
                          <a:srgbClr val="000000"/>
                        </a:solidFill>
                        <a:effectLst/>
                        <a:latin typeface="Calibri" panose="020F0502020204030204" pitchFamily="34" charset="0"/>
                      </a:endParaRPr>
                    </a:p>
                  </a:txBody>
                  <a:tcPr marL="9326" marR="9326" marT="9326"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326" marR="9326" marT="9326" marB="0" anchor="b"/>
                </a:tc>
                <a:extLst>
                  <a:ext uri="{0D108BD9-81ED-4DB2-BD59-A6C34878D82A}">
                    <a16:rowId xmlns:a16="http://schemas.microsoft.com/office/drawing/2014/main" val="36316981"/>
                  </a:ext>
                </a:extLst>
              </a:tr>
            </a:tbl>
          </a:graphicData>
        </a:graphic>
      </p:graphicFrame>
      <p:graphicFrame>
        <p:nvGraphicFramePr>
          <p:cNvPr id="6" name="Table 5">
            <a:extLst>
              <a:ext uri="{FF2B5EF4-FFF2-40B4-BE49-F238E27FC236}">
                <a16:creationId xmlns:a16="http://schemas.microsoft.com/office/drawing/2014/main" id="{A8424CB0-A507-4B55-9E92-DC002002824D}"/>
              </a:ext>
            </a:extLst>
          </p:cNvPr>
          <p:cNvGraphicFramePr>
            <a:graphicFrameLocks noGrp="1"/>
          </p:cNvGraphicFramePr>
          <p:nvPr>
            <p:extLst>
              <p:ext uri="{D42A27DB-BD31-4B8C-83A1-F6EECF244321}">
                <p14:modId xmlns:p14="http://schemas.microsoft.com/office/powerpoint/2010/main" val="3565354170"/>
              </p:ext>
            </p:extLst>
          </p:nvPr>
        </p:nvGraphicFramePr>
        <p:xfrm>
          <a:off x="4137596" y="2584580"/>
          <a:ext cx="1270000" cy="1124339"/>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817606067"/>
                    </a:ext>
                  </a:extLst>
                </a:gridCol>
                <a:gridCol w="660400">
                  <a:extLst>
                    <a:ext uri="{9D8B030D-6E8A-4147-A177-3AD203B41FA5}">
                      <a16:colId xmlns:a16="http://schemas.microsoft.com/office/drawing/2014/main" val="1138795922"/>
                    </a:ext>
                  </a:extLst>
                </a:gridCol>
              </a:tblGrid>
              <a:tr h="552839">
                <a:tc>
                  <a:txBody>
                    <a:bodyPr/>
                    <a:lstStyle/>
                    <a:p>
                      <a:pPr algn="ctr" fontAlgn="b"/>
                      <a:r>
                        <a:rPr lang="en-US" sz="1100" u="none" strike="noStrike">
                          <a:effectLst/>
                        </a:rPr>
                        <a:t>Savings Per month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Per year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5597409"/>
                  </a:ext>
                </a:extLst>
              </a:tr>
              <a:tr h="190500">
                <a:tc>
                  <a:txBody>
                    <a:bodyPr/>
                    <a:lstStyle/>
                    <a:p>
                      <a:pPr algn="r" fontAlgn="b"/>
                      <a:r>
                        <a:rPr lang="en-US" sz="1100" u="none" strike="noStrike" dirty="0">
                          <a:effectLst/>
                        </a:rPr>
                        <a:t>$101.85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$1,222.2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2069119"/>
                  </a:ext>
                </a:extLst>
              </a:tr>
              <a:tr h="190500">
                <a:tc>
                  <a:txBody>
                    <a:bodyPr/>
                    <a:lstStyle/>
                    <a:p>
                      <a:pPr algn="r" fontAlgn="b"/>
                      <a:r>
                        <a:rPr lang="en-US" sz="1100" u="none" strike="noStrike" dirty="0">
                          <a:effectLst/>
                        </a:rPr>
                        <a:t>$91.85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$1,102.2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5752494"/>
                  </a:ext>
                </a:extLst>
              </a:tr>
              <a:tr h="190500">
                <a:tc>
                  <a:txBody>
                    <a:bodyPr/>
                    <a:lstStyle/>
                    <a:p>
                      <a:pPr algn="r" fontAlgn="b"/>
                      <a:r>
                        <a:rPr lang="en-US" sz="1100" u="none" strike="noStrike" dirty="0">
                          <a:effectLst/>
                        </a:rPr>
                        <a:t>$81.85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$982.2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8242707"/>
                  </a:ext>
                </a:extLst>
              </a:tr>
            </a:tbl>
          </a:graphicData>
        </a:graphic>
      </p:graphicFrame>
      <p:graphicFrame>
        <p:nvGraphicFramePr>
          <p:cNvPr id="7" name="Table 6">
            <a:extLst>
              <a:ext uri="{FF2B5EF4-FFF2-40B4-BE49-F238E27FC236}">
                <a16:creationId xmlns:a16="http://schemas.microsoft.com/office/drawing/2014/main" id="{B0AD473B-AAEC-44D5-A21D-F0F26859B226}"/>
              </a:ext>
            </a:extLst>
          </p:cNvPr>
          <p:cNvGraphicFramePr>
            <a:graphicFrameLocks noGrp="1"/>
          </p:cNvGraphicFramePr>
          <p:nvPr>
            <p:extLst>
              <p:ext uri="{D42A27DB-BD31-4B8C-83A1-F6EECF244321}">
                <p14:modId xmlns:p14="http://schemas.microsoft.com/office/powerpoint/2010/main" val="1406527194"/>
              </p:ext>
            </p:extLst>
          </p:nvPr>
        </p:nvGraphicFramePr>
        <p:xfrm>
          <a:off x="5627619" y="2584580"/>
          <a:ext cx="4216398" cy="2095500"/>
        </p:xfrm>
        <a:graphic>
          <a:graphicData uri="http://schemas.openxmlformats.org/drawingml/2006/table">
            <a:tbl>
              <a:tblPr>
                <a:tableStyleId>{5C22544A-7EE6-4342-B048-85BDC9FD1C3A}</a:tableStyleId>
              </a:tblPr>
              <a:tblGrid>
                <a:gridCol w="609141">
                  <a:extLst>
                    <a:ext uri="{9D8B030D-6E8A-4147-A177-3AD203B41FA5}">
                      <a16:colId xmlns:a16="http://schemas.microsoft.com/office/drawing/2014/main" val="1272909242"/>
                    </a:ext>
                  </a:extLst>
                </a:gridCol>
                <a:gridCol w="723355">
                  <a:extLst>
                    <a:ext uri="{9D8B030D-6E8A-4147-A177-3AD203B41FA5}">
                      <a16:colId xmlns:a16="http://schemas.microsoft.com/office/drawing/2014/main" val="1606202743"/>
                    </a:ext>
                  </a:extLst>
                </a:gridCol>
                <a:gridCol w="723355">
                  <a:extLst>
                    <a:ext uri="{9D8B030D-6E8A-4147-A177-3AD203B41FA5}">
                      <a16:colId xmlns:a16="http://schemas.microsoft.com/office/drawing/2014/main" val="576605074"/>
                    </a:ext>
                  </a:extLst>
                </a:gridCol>
                <a:gridCol w="609141">
                  <a:extLst>
                    <a:ext uri="{9D8B030D-6E8A-4147-A177-3AD203B41FA5}">
                      <a16:colId xmlns:a16="http://schemas.microsoft.com/office/drawing/2014/main" val="2354116384"/>
                    </a:ext>
                  </a:extLst>
                </a:gridCol>
                <a:gridCol w="609141">
                  <a:extLst>
                    <a:ext uri="{9D8B030D-6E8A-4147-A177-3AD203B41FA5}">
                      <a16:colId xmlns:a16="http://schemas.microsoft.com/office/drawing/2014/main" val="3060116786"/>
                    </a:ext>
                  </a:extLst>
                </a:gridCol>
                <a:gridCol w="942265">
                  <a:extLst>
                    <a:ext uri="{9D8B030D-6E8A-4147-A177-3AD203B41FA5}">
                      <a16:colId xmlns:a16="http://schemas.microsoft.com/office/drawing/2014/main" val="1236146371"/>
                    </a:ext>
                  </a:extLst>
                </a:gridCol>
              </a:tblGrid>
              <a:tr h="571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Initial Payment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Amount Financed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Monthly Payments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Loan/Lease period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Additional Costs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2375325"/>
                  </a:ext>
                </a:extLst>
              </a:tr>
              <a:tr h="571500">
                <a:tc>
                  <a:txBody>
                    <a:bodyPr/>
                    <a:lstStyle/>
                    <a:p>
                      <a:pPr algn="ctr" fontAlgn="b"/>
                      <a:r>
                        <a:rPr lang="en-US" sz="1100" u="none" strike="noStrike">
                          <a:effectLst/>
                        </a:rPr>
                        <a:t>Payment Plan1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$39,989.38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N/A</a:t>
                      </a: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9750209"/>
                  </a:ext>
                </a:extLst>
              </a:tr>
              <a:tr h="571500">
                <a:tc>
                  <a:txBody>
                    <a:bodyPr/>
                    <a:lstStyle/>
                    <a:p>
                      <a:pPr algn="ctr" fontAlgn="b"/>
                      <a:r>
                        <a:rPr lang="en-US" sz="1100" u="none" strike="noStrike">
                          <a:effectLst/>
                        </a:rPr>
                        <a:t>Payment Plan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$3,194.38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 Years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$0.25/mile over 45000 miles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2969850"/>
                  </a:ext>
                </a:extLst>
              </a:tr>
              <a:tr h="381000">
                <a:tc>
                  <a:txBody>
                    <a:bodyPr/>
                    <a:lstStyle/>
                    <a:p>
                      <a:pPr algn="ctr" fontAlgn="b"/>
                      <a:r>
                        <a:rPr lang="en-US" sz="1100" u="none" strike="noStrike">
                          <a:effectLst/>
                        </a:rPr>
                        <a:t>Payment Plan 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$2,499.38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$37940 @ 2.99% APR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$1,090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 Years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4599283"/>
                  </a:ext>
                </a:extLst>
              </a:tr>
            </a:tbl>
          </a:graphicData>
        </a:graphic>
      </p:graphicFrame>
    </p:spTree>
    <p:extLst>
      <p:ext uri="{BB962C8B-B14F-4D97-AF65-F5344CB8AC3E}">
        <p14:creationId xmlns:p14="http://schemas.microsoft.com/office/powerpoint/2010/main" val="93592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55F1-E5AF-4913-9DF0-9FD9586ADAE9}"/>
              </a:ext>
            </a:extLst>
          </p:cNvPr>
          <p:cNvSpPr>
            <a:spLocks noGrp="1"/>
          </p:cNvSpPr>
          <p:nvPr>
            <p:ph type="title"/>
          </p:nvPr>
        </p:nvSpPr>
        <p:spPr/>
        <p:txBody>
          <a:bodyPr/>
          <a:lstStyle/>
          <a:p>
            <a:r>
              <a:rPr lang="en-US" dirty="0"/>
              <a:t>Cash Flow diagrams for Option 3</a:t>
            </a:r>
            <a:br>
              <a:rPr lang="en-US" dirty="0"/>
            </a:br>
            <a:r>
              <a:rPr lang="en-US" sz="1600" dirty="0"/>
              <a:t>Payment Plan 1</a:t>
            </a:r>
            <a:endParaRPr lang="en-US" dirty="0"/>
          </a:p>
        </p:txBody>
      </p:sp>
      <p:graphicFrame>
        <p:nvGraphicFramePr>
          <p:cNvPr id="4" name="Content Placeholder 3">
            <a:extLst>
              <a:ext uri="{FF2B5EF4-FFF2-40B4-BE49-F238E27FC236}">
                <a16:creationId xmlns:a16="http://schemas.microsoft.com/office/drawing/2014/main" id="{8B36C93C-B9AA-4B84-804C-6B820A3D4836}"/>
              </a:ext>
            </a:extLst>
          </p:cNvPr>
          <p:cNvGraphicFramePr>
            <a:graphicFrameLocks noGrp="1"/>
          </p:cNvGraphicFramePr>
          <p:nvPr>
            <p:ph idx="1"/>
            <p:extLst>
              <p:ext uri="{D42A27DB-BD31-4B8C-83A1-F6EECF244321}">
                <p14:modId xmlns:p14="http://schemas.microsoft.com/office/powerpoint/2010/main" val="1264144961"/>
              </p:ext>
            </p:extLst>
          </p:nvPr>
        </p:nvGraphicFramePr>
        <p:xfrm>
          <a:off x="4847192" y="2237290"/>
          <a:ext cx="4323345" cy="23834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08826F0B-57A1-40C7-BD0D-203285A058BD}"/>
              </a:ext>
            </a:extLst>
          </p:cNvPr>
          <p:cNvGraphicFramePr>
            <a:graphicFrameLocks noGrp="1"/>
          </p:cNvGraphicFramePr>
          <p:nvPr>
            <p:extLst>
              <p:ext uri="{D42A27DB-BD31-4B8C-83A1-F6EECF244321}">
                <p14:modId xmlns:p14="http://schemas.microsoft.com/office/powerpoint/2010/main" val="3367072422"/>
              </p:ext>
            </p:extLst>
          </p:nvPr>
        </p:nvGraphicFramePr>
        <p:xfrm>
          <a:off x="230639" y="2422207"/>
          <a:ext cx="4432300" cy="201358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085577923"/>
                    </a:ext>
                  </a:extLst>
                </a:gridCol>
                <a:gridCol w="609600">
                  <a:extLst>
                    <a:ext uri="{9D8B030D-6E8A-4147-A177-3AD203B41FA5}">
                      <a16:colId xmlns:a16="http://schemas.microsoft.com/office/drawing/2014/main" val="143608402"/>
                    </a:ext>
                  </a:extLst>
                </a:gridCol>
                <a:gridCol w="609600">
                  <a:extLst>
                    <a:ext uri="{9D8B030D-6E8A-4147-A177-3AD203B41FA5}">
                      <a16:colId xmlns:a16="http://schemas.microsoft.com/office/drawing/2014/main" val="223328405"/>
                    </a:ext>
                  </a:extLst>
                </a:gridCol>
                <a:gridCol w="609600">
                  <a:extLst>
                    <a:ext uri="{9D8B030D-6E8A-4147-A177-3AD203B41FA5}">
                      <a16:colId xmlns:a16="http://schemas.microsoft.com/office/drawing/2014/main" val="3520256882"/>
                    </a:ext>
                  </a:extLst>
                </a:gridCol>
                <a:gridCol w="609600">
                  <a:extLst>
                    <a:ext uri="{9D8B030D-6E8A-4147-A177-3AD203B41FA5}">
                      <a16:colId xmlns:a16="http://schemas.microsoft.com/office/drawing/2014/main" val="678313248"/>
                    </a:ext>
                  </a:extLst>
                </a:gridCol>
                <a:gridCol w="774700">
                  <a:extLst>
                    <a:ext uri="{9D8B030D-6E8A-4147-A177-3AD203B41FA5}">
                      <a16:colId xmlns:a16="http://schemas.microsoft.com/office/drawing/2014/main" val="65602830"/>
                    </a:ext>
                  </a:extLst>
                </a:gridCol>
                <a:gridCol w="609600">
                  <a:extLst>
                    <a:ext uri="{9D8B030D-6E8A-4147-A177-3AD203B41FA5}">
                      <a16:colId xmlns:a16="http://schemas.microsoft.com/office/drawing/2014/main" val="3332776396"/>
                    </a:ext>
                  </a:extLst>
                </a:gridCol>
              </a:tblGrid>
              <a:tr h="190500">
                <a:tc>
                  <a:txBody>
                    <a:bodyPr/>
                    <a:lstStyle/>
                    <a:p>
                      <a:pPr algn="l" fontAlgn="ctr"/>
                      <a:r>
                        <a:rPr lang="en-US" sz="1100" u="none" strike="noStrike">
                          <a:effectLst/>
                        </a:rPr>
                        <a:t>EOY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One Time Payments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Loan payments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O&amp;M</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Savings over Option 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Salvage Value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CF</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22103143"/>
                  </a:ext>
                </a:extLst>
              </a:tr>
              <a:tr h="190500">
                <a:tc>
                  <a:txBody>
                    <a:bodyPr/>
                    <a:lstStyle/>
                    <a:p>
                      <a:pPr algn="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-3687.5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-3687.5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7797053"/>
                  </a:ext>
                </a:extLst>
              </a:tr>
              <a:tr h="190500">
                <a:tc>
                  <a:txBody>
                    <a:bodyPr/>
                    <a:lstStyle/>
                    <a:p>
                      <a:pPr algn="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-3066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-9066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18100907"/>
                  </a:ext>
                </a:extLst>
              </a:tr>
              <a:tr h="190500">
                <a:tc>
                  <a:txBody>
                    <a:bodyPr/>
                    <a:lstStyle/>
                    <a:p>
                      <a:pPr algn="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-2946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-8946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14628192"/>
                  </a:ext>
                </a:extLst>
              </a:tr>
              <a:tr h="190500">
                <a:tc>
                  <a:txBody>
                    <a:bodyPr/>
                    <a:lstStyle/>
                    <a:p>
                      <a:pPr algn="r" fontAlgn="ct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-39989.4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-2826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14563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-34252.4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03539489"/>
                  </a:ext>
                </a:extLst>
              </a:tr>
              <a:tr h="190500">
                <a:tc>
                  <a:txBody>
                    <a:bodyPr/>
                    <a:lstStyle/>
                    <a:p>
                      <a:pPr algn="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-1483.8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1222.2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-6261.6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63774569"/>
                  </a:ext>
                </a:extLst>
              </a:tr>
              <a:tr h="190500">
                <a:tc>
                  <a:txBody>
                    <a:bodyPr/>
                    <a:lstStyle/>
                    <a:p>
                      <a:pPr algn="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-1483.8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1102.2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-6381.6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64227191"/>
                  </a:ext>
                </a:extLst>
              </a:tr>
              <a:tr h="190500">
                <a:tc>
                  <a:txBody>
                    <a:bodyPr/>
                    <a:lstStyle/>
                    <a:p>
                      <a:pPr algn="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-1483.8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982.2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27713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a:effectLst/>
                        </a:rPr>
                        <a:t>27211.4</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093643"/>
                  </a:ext>
                </a:extLst>
              </a:tr>
            </a:tbl>
          </a:graphicData>
        </a:graphic>
      </p:graphicFrame>
    </p:spTree>
    <p:extLst>
      <p:ext uri="{BB962C8B-B14F-4D97-AF65-F5344CB8AC3E}">
        <p14:creationId xmlns:p14="http://schemas.microsoft.com/office/powerpoint/2010/main" val="115043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7E9E-B832-42E3-91AD-1F869E4AF187}"/>
              </a:ext>
            </a:extLst>
          </p:cNvPr>
          <p:cNvSpPr>
            <a:spLocks noGrp="1"/>
          </p:cNvSpPr>
          <p:nvPr>
            <p:ph type="title"/>
          </p:nvPr>
        </p:nvSpPr>
        <p:spPr/>
        <p:txBody>
          <a:bodyPr>
            <a:normAutofit/>
          </a:bodyPr>
          <a:lstStyle/>
          <a:p>
            <a:r>
              <a:rPr lang="en-US" sz="1600" dirty="0"/>
              <a:t>Payment Plan 2</a:t>
            </a:r>
          </a:p>
        </p:txBody>
      </p:sp>
      <p:graphicFrame>
        <p:nvGraphicFramePr>
          <p:cNvPr id="4" name="Content Placeholder 3">
            <a:extLst>
              <a:ext uri="{FF2B5EF4-FFF2-40B4-BE49-F238E27FC236}">
                <a16:creationId xmlns:a16="http://schemas.microsoft.com/office/drawing/2014/main" id="{CDD89297-B7A6-42D4-9F71-43501C9CC9BD}"/>
              </a:ext>
            </a:extLst>
          </p:cNvPr>
          <p:cNvGraphicFramePr>
            <a:graphicFrameLocks noGrp="1"/>
          </p:cNvGraphicFramePr>
          <p:nvPr>
            <p:ph idx="1"/>
            <p:extLst>
              <p:ext uri="{D42A27DB-BD31-4B8C-83A1-F6EECF244321}">
                <p14:modId xmlns:p14="http://schemas.microsoft.com/office/powerpoint/2010/main" val="188593803"/>
              </p:ext>
            </p:extLst>
          </p:nvPr>
        </p:nvGraphicFramePr>
        <p:xfrm>
          <a:off x="213167" y="1270000"/>
          <a:ext cx="4762501" cy="2013585"/>
        </p:xfrm>
        <a:graphic>
          <a:graphicData uri="http://schemas.openxmlformats.org/drawingml/2006/table">
            <a:tbl>
              <a:tblPr>
                <a:tableStyleId>{5C22544A-7EE6-4342-B048-85BDC9FD1C3A}</a:tableStyleId>
              </a:tblPr>
              <a:tblGrid>
                <a:gridCol w="609194">
                  <a:extLst>
                    <a:ext uri="{9D8B030D-6E8A-4147-A177-3AD203B41FA5}">
                      <a16:colId xmlns:a16="http://schemas.microsoft.com/office/drawing/2014/main" val="3466887903"/>
                    </a:ext>
                  </a:extLst>
                </a:gridCol>
                <a:gridCol w="609194">
                  <a:extLst>
                    <a:ext uri="{9D8B030D-6E8A-4147-A177-3AD203B41FA5}">
                      <a16:colId xmlns:a16="http://schemas.microsoft.com/office/drawing/2014/main" val="2029317777"/>
                    </a:ext>
                  </a:extLst>
                </a:gridCol>
                <a:gridCol w="609194">
                  <a:extLst>
                    <a:ext uri="{9D8B030D-6E8A-4147-A177-3AD203B41FA5}">
                      <a16:colId xmlns:a16="http://schemas.microsoft.com/office/drawing/2014/main" val="4245483022"/>
                    </a:ext>
                  </a:extLst>
                </a:gridCol>
                <a:gridCol w="609194">
                  <a:extLst>
                    <a:ext uri="{9D8B030D-6E8A-4147-A177-3AD203B41FA5}">
                      <a16:colId xmlns:a16="http://schemas.microsoft.com/office/drawing/2014/main" val="2897322364"/>
                    </a:ext>
                  </a:extLst>
                </a:gridCol>
                <a:gridCol w="866198">
                  <a:extLst>
                    <a:ext uri="{9D8B030D-6E8A-4147-A177-3AD203B41FA5}">
                      <a16:colId xmlns:a16="http://schemas.microsoft.com/office/drawing/2014/main" val="3088166464"/>
                    </a:ext>
                  </a:extLst>
                </a:gridCol>
                <a:gridCol w="850333">
                  <a:extLst>
                    <a:ext uri="{9D8B030D-6E8A-4147-A177-3AD203B41FA5}">
                      <a16:colId xmlns:a16="http://schemas.microsoft.com/office/drawing/2014/main" val="2989702288"/>
                    </a:ext>
                  </a:extLst>
                </a:gridCol>
                <a:gridCol w="609194">
                  <a:extLst>
                    <a:ext uri="{9D8B030D-6E8A-4147-A177-3AD203B41FA5}">
                      <a16:colId xmlns:a16="http://schemas.microsoft.com/office/drawing/2014/main" val="1862934344"/>
                    </a:ext>
                  </a:extLst>
                </a:gridCol>
              </a:tblGrid>
              <a:tr h="190500">
                <a:tc>
                  <a:txBody>
                    <a:bodyPr/>
                    <a:lstStyle/>
                    <a:p>
                      <a:pPr algn="l" fontAlgn="ctr"/>
                      <a:r>
                        <a:rPr lang="en-US" sz="1100" u="none" strike="noStrike">
                          <a:effectLst/>
                        </a:rPr>
                        <a:t>EOY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One Time Payments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Loan payments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O&amp;M</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Savings over option 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Salvage Value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CF</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0402596"/>
                  </a:ext>
                </a:extLst>
              </a:tr>
              <a:tr h="190500">
                <a:tc>
                  <a:txBody>
                    <a:bodyPr/>
                    <a:lstStyle/>
                    <a:p>
                      <a:pPr algn="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-3687.5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-3687.5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08271930"/>
                  </a:ext>
                </a:extLst>
              </a:tr>
              <a:tr h="190500">
                <a:tc>
                  <a:txBody>
                    <a:bodyPr/>
                    <a:lstStyle/>
                    <a:p>
                      <a:pPr algn="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-3066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-9066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8319588"/>
                  </a:ext>
                </a:extLst>
              </a:tr>
              <a:tr h="190500">
                <a:tc>
                  <a:txBody>
                    <a:bodyPr/>
                    <a:lstStyle/>
                    <a:p>
                      <a:pPr algn="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-2946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-8946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23033650"/>
                  </a:ext>
                </a:extLst>
              </a:tr>
              <a:tr h="190500">
                <a:tc>
                  <a:txBody>
                    <a:bodyPr/>
                    <a:lstStyle/>
                    <a:p>
                      <a:pPr algn="r" fontAlgn="ct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-3194.37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-2826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14563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2542.63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8700509"/>
                  </a:ext>
                </a:extLst>
              </a:tr>
              <a:tr h="190500">
                <a:tc>
                  <a:txBody>
                    <a:bodyPr/>
                    <a:lstStyle/>
                    <a:p>
                      <a:pPr algn="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-13178.7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-1483.8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1222.2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-13440.3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25703382"/>
                  </a:ext>
                </a:extLst>
              </a:tr>
              <a:tr h="190500">
                <a:tc>
                  <a:txBody>
                    <a:bodyPr/>
                    <a:lstStyle/>
                    <a:p>
                      <a:pPr algn="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-13178.7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-1483.8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1102.2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-13560.3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79647838"/>
                  </a:ext>
                </a:extLst>
              </a:tr>
              <a:tr h="190500">
                <a:tc>
                  <a:txBody>
                    <a:bodyPr/>
                    <a:lstStyle/>
                    <a:p>
                      <a:pPr algn="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-7178.67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-1483.8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982.2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a:effectLst/>
                        </a:rPr>
                        <a:t>-7680.27</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06114814"/>
                  </a:ext>
                </a:extLst>
              </a:tr>
            </a:tbl>
          </a:graphicData>
        </a:graphic>
      </p:graphicFrame>
      <p:graphicFrame>
        <p:nvGraphicFramePr>
          <p:cNvPr id="5" name="Chart 4">
            <a:extLst>
              <a:ext uri="{FF2B5EF4-FFF2-40B4-BE49-F238E27FC236}">
                <a16:creationId xmlns:a16="http://schemas.microsoft.com/office/drawing/2014/main" id="{93CF4CF1-B1DA-4AAC-BB17-B1A127EE59E8}"/>
              </a:ext>
            </a:extLst>
          </p:cNvPr>
          <p:cNvGraphicFramePr>
            <a:graphicFrameLocks/>
          </p:cNvGraphicFramePr>
          <p:nvPr>
            <p:extLst>
              <p:ext uri="{D42A27DB-BD31-4B8C-83A1-F6EECF244321}">
                <p14:modId xmlns:p14="http://schemas.microsoft.com/office/powerpoint/2010/main" val="3885039774"/>
              </p:ext>
            </p:extLst>
          </p:nvPr>
        </p:nvGraphicFramePr>
        <p:xfrm>
          <a:off x="5069633" y="90519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D9B5A72-346D-47DE-8676-68932D8027DB}"/>
              </a:ext>
            </a:extLst>
          </p:cNvPr>
          <p:cNvSpPr txBox="1"/>
          <p:nvPr/>
        </p:nvSpPr>
        <p:spPr>
          <a:xfrm>
            <a:off x="397535" y="3574416"/>
            <a:ext cx="1600118" cy="338554"/>
          </a:xfrm>
          <a:prstGeom prst="rect">
            <a:avLst/>
          </a:prstGeom>
          <a:noFill/>
        </p:spPr>
        <p:txBody>
          <a:bodyPr wrap="none" rtlCol="0">
            <a:spAutoFit/>
          </a:bodyPr>
          <a:lstStyle/>
          <a:p>
            <a:r>
              <a:rPr lang="en-US" sz="1600" dirty="0">
                <a:solidFill>
                  <a:schemeClr val="accent1"/>
                </a:solidFill>
                <a:latin typeface="+mj-lt"/>
              </a:rPr>
              <a:t>Payment Plan 3</a:t>
            </a:r>
          </a:p>
        </p:txBody>
      </p:sp>
      <p:graphicFrame>
        <p:nvGraphicFramePr>
          <p:cNvPr id="7" name="Table 6">
            <a:extLst>
              <a:ext uri="{FF2B5EF4-FFF2-40B4-BE49-F238E27FC236}">
                <a16:creationId xmlns:a16="http://schemas.microsoft.com/office/drawing/2014/main" id="{53454904-AB44-4FA2-832D-2BCA0BA79A0C}"/>
              </a:ext>
            </a:extLst>
          </p:cNvPr>
          <p:cNvGraphicFramePr>
            <a:graphicFrameLocks noGrp="1"/>
          </p:cNvGraphicFramePr>
          <p:nvPr>
            <p:extLst>
              <p:ext uri="{D42A27DB-BD31-4B8C-83A1-F6EECF244321}">
                <p14:modId xmlns:p14="http://schemas.microsoft.com/office/powerpoint/2010/main" val="2030896971"/>
              </p:ext>
            </p:extLst>
          </p:nvPr>
        </p:nvGraphicFramePr>
        <p:xfrm>
          <a:off x="243633" y="4201591"/>
          <a:ext cx="4826000" cy="201358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049487686"/>
                    </a:ext>
                  </a:extLst>
                </a:gridCol>
                <a:gridCol w="609600">
                  <a:extLst>
                    <a:ext uri="{9D8B030D-6E8A-4147-A177-3AD203B41FA5}">
                      <a16:colId xmlns:a16="http://schemas.microsoft.com/office/drawing/2014/main" val="2566135711"/>
                    </a:ext>
                  </a:extLst>
                </a:gridCol>
                <a:gridCol w="609600">
                  <a:extLst>
                    <a:ext uri="{9D8B030D-6E8A-4147-A177-3AD203B41FA5}">
                      <a16:colId xmlns:a16="http://schemas.microsoft.com/office/drawing/2014/main" val="2255473775"/>
                    </a:ext>
                  </a:extLst>
                </a:gridCol>
                <a:gridCol w="609600">
                  <a:extLst>
                    <a:ext uri="{9D8B030D-6E8A-4147-A177-3AD203B41FA5}">
                      <a16:colId xmlns:a16="http://schemas.microsoft.com/office/drawing/2014/main" val="3754258930"/>
                    </a:ext>
                  </a:extLst>
                </a:gridCol>
                <a:gridCol w="1003300">
                  <a:extLst>
                    <a:ext uri="{9D8B030D-6E8A-4147-A177-3AD203B41FA5}">
                      <a16:colId xmlns:a16="http://schemas.microsoft.com/office/drawing/2014/main" val="1438696301"/>
                    </a:ext>
                  </a:extLst>
                </a:gridCol>
                <a:gridCol w="774700">
                  <a:extLst>
                    <a:ext uri="{9D8B030D-6E8A-4147-A177-3AD203B41FA5}">
                      <a16:colId xmlns:a16="http://schemas.microsoft.com/office/drawing/2014/main" val="1641778719"/>
                    </a:ext>
                  </a:extLst>
                </a:gridCol>
                <a:gridCol w="609600">
                  <a:extLst>
                    <a:ext uri="{9D8B030D-6E8A-4147-A177-3AD203B41FA5}">
                      <a16:colId xmlns:a16="http://schemas.microsoft.com/office/drawing/2014/main" val="1295159257"/>
                    </a:ext>
                  </a:extLst>
                </a:gridCol>
              </a:tblGrid>
              <a:tr h="190500">
                <a:tc>
                  <a:txBody>
                    <a:bodyPr/>
                    <a:lstStyle/>
                    <a:p>
                      <a:pPr algn="l" fontAlgn="ctr"/>
                      <a:r>
                        <a:rPr lang="en-US" sz="1100" u="none" strike="noStrike">
                          <a:effectLst/>
                        </a:rPr>
                        <a:t>EOY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One Time Payments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Loan payments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O&amp;M</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Savings over option 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Salvage Value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CF</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63808732"/>
                  </a:ext>
                </a:extLst>
              </a:tr>
              <a:tr h="190500">
                <a:tc>
                  <a:txBody>
                    <a:bodyPr/>
                    <a:lstStyle/>
                    <a:p>
                      <a:pPr algn="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-3687.5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-3687.5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87850428"/>
                  </a:ext>
                </a:extLst>
              </a:tr>
              <a:tr h="190500">
                <a:tc>
                  <a:txBody>
                    <a:bodyPr/>
                    <a:lstStyle/>
                    <a:p>
                      <a:pPr algn="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-3066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-9066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81069413"/>
                  </a:ext>
                </a:extLst>
              </a:tr>
              <a:tr h="190500">
                <a:tc>
                  <a:txBody>
                    <a:bodyPr/>
                    <a:lstStyle/>
                    <a:p>
                      <a:pPr algn="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-2946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-8946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18941287"/>
                  </a:ext>
                </a:extLst>
              </a:tr>
              <a:tr h="190500">
                <a:tc>
                  <a:txBody>
                    <a:bodyPr/>
                    <a:lstStyle/>
                    <a:p>
                      <a:pPr algn="r" fontAlgn="ct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-2499.37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-2826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14563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3237.63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21327791"/>
                  </a:ext>
                </a:extLst>
              </a:tr>
              <a:tr h="190500">
                <a:tc>
                  <a:txBody>
                    <a:bodyPr/>
                    <a:lstStyle/>
                    <a:p>
                      <a:pPr algn="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-19080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-1483.8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1222.2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-19341.6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53750926"/>
                  </a:ext>
                </a:extLst>
              </a:tr>
              <a:tr h="190500">
                <a:tc>
                  <a:txBody>
                    <a:bodyPr/>
                    <a:lstStyle/>
                    <a:p>
                      <a:pPr algn="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-19080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-1483.8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1102.2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-19461.6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50342279"/>
                  </a:ext>
                </a:extLst>
              </a:tr>
              <a:tr h="190500">
                <a:tc>
                  <a:txBody>
                    <a:bodyPr/>
                    <a:lstStyle/>
                    <a:p>
                      <a:pPr algn="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000" b="0" i="0" u="none" strike="noStrike">
                        <a:solidFill>
                          <a:srgbClr val="000000"/>
                        </a:solidFill>
                        <a:effectLst/>
                        <a:latin typeface="Corbel" panose="020B0503020204020204" pitchFamily="34" charset="0"/>
                      </a:endParaRPr>
                    </a:p>
                  </a:txBody>
                  <a:tcPr marL="9525" marR="9525" marT="9525" marB="0" anchor="b"/>
                </a:tc>
                <a:tc>
                  <a:txBody>
                    <a:bodyPr/>
                    <a:lstStyle/>
                    <a:p>
                      <a:pPr algn="r" fontAlgn="ctr"/>
                      <a:r>
                        <a:rPr lang="en-US" sz="1100" u="none" strike="noStrike">
                          <a:effectLst/>
                        </a:rPr>
                        <a:t>-13080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-1483.8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982.2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27713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a:effectLst/>
                        </a:rPr>
                        <a:t>14131.4</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54218605"/>
                  </a:ext>
                </a:extLst>
              </a:tr>
            </a:tbl>
          </a:graphicData>
        </a:graphic>
      </p:graphicFrame>
      <p:graphicFrame>
        <p:nvGraphicFramePr>
          <p:cNvPr id="8" name="Chart 7">
            <a:extLst>
              <a:ext uri="{FF2B5EF4-FFF2-40B4-BE49-F238E27FC236}">
                <a16:creationId xmlns:a16="http://schemas.microsoft.com/office/drawing/2014/main" id="{812AD965-03C4-4991-9DBE-95D554BD0381}"/>
              </a:ext>
            </a:extLst>
          </p:cNvPr>
          <p:cNvGraphicFramePr>
            <a:graphicFrameLocks/>
          </p:cNvGraphicFramePr>
          <p:nvPr>
            <p:extLst>
              <p:ext uri="{D42A27DB-BD31-4B8C-83A1-F6EECF244321}">
                <p14:modId xmlns:p14="http://schemas.microsoft.com/office/powerpoint/2010/main" val="2057342815"/>
              </p:ext>
            </p:extLst>
          </p:nvPr>
        </p:nvGraphicFramePr>
        <p:xfrm>
          <a:off x="5088213" y="383678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75543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95</TotalTime>
  <Words>1816</Words>
  <Application>Microsoft Office PowerPoint</Application>
  <PresentationFormat>Widescreen</PresentationFormat>
  <Paragraphs>366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Trebuchet MS</vt:lpstr>
      <vt:lpstr>Wingdings 3</vt:lpstr>
      <vt:lpstr>Facet</vt:lpstr>
      <vt:lpstr>Repair or Replace</vt:lpstr>
      <vt:lpstr>Introduction</vt:lpstr>
      <vt:lpstr>Research and Data sources </vt:lpstr>
      <vt:lpstr>Assumptions</vt:lpstr>
      <vt:lpstr>Options</vt:lpstr>
      <vt:lpstr>Options</vt:lpstr>
      <vt:lpstr>Data Example  </vt:lpstr>
      <vt:lpstr>Cash Flow diagrams for Option 3 Payment Plan 1</vt:lpstr>
      <vt:lpstr>Payment Plan 2</vt:lpstr>
      <vt:lpstr>Analysis</vt:lpstr>
      <vt:lpstr>Secondary Analysis</vt:lpstr>
      <vt:lpstr>Results</vt:lpstr>
      <vt:lpstr>Economic Decision Making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Repair or Replace</dc:title>
  <dc:creator>Yashwanth Tummala</dc:creator>
  <cp:lastModifiedBy>Yashwanth Tummala</cp:lastModifiedBy>
  <cp:revision>4</cp:revision>
  <dcterms:created xsi:type="dcterms:W3CDTF">2020-04-15T17:26:17Z</dcterms:created>
  <dcterms:modified xsi:type="dcterms:W3CDTF">2020-04-15T19:02:16Z</dcterms:modified>
</cp:coreProperties>
</file>