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383625" cy="30275213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60"/>
  </p:normalViewPr>
  <p:slideViewPr>
    <p:cSldViewPr snapToGrid="0">
      <p:cViewPr varScale="1">
        <p:scale>
          <a:sx n="18" d="100"/>
          <a:sy n="18" d="100"/>
        </p:scale>
        <p:origin x="2093" y="13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D02A-B574-4B4C-B6AC-309C544D7500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2820-FBBB-4F88-9F80-6ADDC14DC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21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D02A-B574-4B4C-B6AC-309C544D7500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2820-FBBB-4F88-9F80-6ADDC14DC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63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D02A-B574-4B4C-B6AC-309C544D7500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2820-FBBB-4F88-9F80-6ADDC14DC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9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D02A-B574-4B4C-B6AC-309C544D7500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2820-FBBB-4F88-9F80-6ADDC14DC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18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D02A-B574-4B4C-B6AC-309C544D7500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2820-FBBB-4F88-9F80-6ADDC14DC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48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D02A-B574-4B4C-B6AC-309C544D7500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2820-FBBB-4F88-9F80-6ADDC14DC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90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D02A-B574-4B4C-B6AC-309C544D7500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2820-FBBB-4F88-9F80-6ADDC14DC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3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D02A-B574-4B4C-B6AC-309C544D7500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2820-FBBB-4F88-9F80-6ADDC14DC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7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D02A-B574-4B4C-B6AC-309C544D7500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2820-FBBB-4F88-9F80-6ADDC14DC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89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D02A-B574-4B4C-B6AC-309C544D7500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2820-FBBB-4F88-9F80-6ADDC14DC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07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D02A-B574-4B4C-B6AC-309C544D7500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2820-FBBB-4F88-9F80-6ADDC14DC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13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5D02A-B574-4B4C-B6AC-309C544D7500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82820-FBBB-4F88-9F80-6ADDC14DCD5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-1" y="28497517"/>
            <a:ext cx="21383625" cy="177769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2" y="0"/>
            <a:ext cx="21383625" cy="241401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7882356" y="609324"/>
            <a:ext cx="12865027" cy="1363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b="1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Singtel</a:t>
            </a:r>
            <a:r>
              <a:rPr lang="en-SG" sz="40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Cognitive and Artificial Intelligence Lab </a:t>
            </a:r>
          </a:p>
          <a:p>
            <a:pPr algn="ctr"/>
            <a:r>
              <a:rPr lang="en-SG" sz="40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 Enterprises @ NTU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20" y="745400"/>
            <a:ext cx="2044798" cy="11588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347" y="695503"/>
            <a:ext cx="3210226" cy="1191373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69709341"/>
              </p:ext>
            </p:extLst>
          </p:nvPr>
        </p:nvGraphicFramePr>
        <p:xfrm>
          <a:off x="1282619" y="28766466"/>
          <a:ext cx="18818384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43443">
                  <a:extLst>
                    <a:ext uri="{9D8B030D-6E8A-4147-A177-3AD203B41FA5}">
                      <a16:colId xmlns:a16="http://schemas.microsoft.com/office/drawing/2014/main" val="2494306892"/>
                    </a:ext>
                  </a:extLst>
                </a:gridCol>
                <a:gridCol w="1457266">
                  <a:extLst>
                    <a:ext uri="{9D8B030D-6E8A-4147-A177-3AD203B41FA5}">
                      <a16:colId xmlns:a16="http://schemas.microsoft.com/office/drawing/2014/main" val="846328229"/>
                    </a:ext>
                  </a:extLst>
                </a:gridCol>
                <a:gridCol w="2617675">
                  <a:extLst>
                    <a:ext uri="{9D8B030D-6E8A-4147-A177-3AD203B41FA5}">
                      <a16:colId xmlns:a16="http://schemas.microsoft.com/office/drawing/2014/main" val="2571725488"/>
                    </a:ext>
                  </a:extLst>
                </a:gridCol>
              </a:tblGrid>
              <a:tr h="776898">
                <a:tc>
                  <a:txBody>
                    <a:bodyPr/>
                    <a:lstStyle/>
                    <a:p>
                      <a:pPr algn="ctr"/>
                      <a:r>
                        <a:rPr lang="en-US" sz="2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This research was conducted in collaboration with Singapore Telecommunications Limited and supported by </a:t>
                      </a:r>
                    </a:p>
                    <a:p>
                      <a:pPr algn="ctr"/>
                      <a:r>
                        <a:rPr lang="en-US" sz="2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the Singapore Government through the Industry Alignment Fund - Industry Collaboration Projects Grant</a:t>
                      </a:r>
                      <a:endParaRPr lang="en-US" sz="26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6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1383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6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scale.ntu.edu.sg</a:t>
                      </a:r>
                    </a:p>
                    <a:p>
                      <a:pPr marL="0" marR="0" lvl="0" indent="0" algn="ctr" defTabSz="21383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6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scale@ntu.edu.sg</a:t>
                      </a:r>
                      <a:endParaRPr lang="en-US" sz="26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9070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6073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6320" y="2466848"/>
            <a:ext cx="14909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 smtClean="0"/>
              <a:t>Non-Invasive and Standoff-distance Detection of Vital Signs using mm-Wave Sensor with Machine Learning</a:t>
            </a:r>
            <a:endParaRPr lang="en-SG" sz="4800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ED1E881C-C567-45EE-8336-5FA8BD49A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46" y="17390811"/>
            <a:ext cx="20494025" cy="89258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F3E370-2FCB-4AEA-9E55-BF2D18B057F4}"/>
              </a:ext>
            </a:extLst>
          </p:cNvPr>
          <p:cNvSpPr txBox="1"/>
          <p:nvPr/>
        </p:nvSpPr>
        <p:spPr>
          <a:xfrm>
            <a:off x="4167054" y="27149201"/>
            <a:ext cx="12804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		Fig </a:t>
            </a:r>
            <a:r>
              <a:rPr lang="en-IN" sz="2800" dirty="0" smtClean="0"/>
              <a:t>1 : </a:t>
            </a:r>
            <a:r>
              <a:rPr lang="en-IN" sz="2800" dirty="0"/>
              <a:t>Workflow for implementation of </a:t>
            </a:r>
            <a:r>
              <a:rPr lang="en-IN" sz="2800" dirty="0" err="1" smtClean="0"/>
              <a:t>mmWave</a:t>
            </a:r>
            <a:r>
              <a:rPr lang="en-IN" sz="2800" dirty="0" smtClean="0"/>
              <a:t> vital signs monitoring </a:t>
            </a:r>
            <a:endParaRPr lang="en-IN" sz="2800" dirty="0"/>
          </a:p>
        </p:txBody>
      </p:sp>
      <p:sp>
        <p:nvSpPr>
          <p:cNvPr id="9" name="Text Placeholder 9"/>
          <p:cNvSpPr txBox="1">
            <a:spLocks/>
          </p:cNvSpPr>
          <p:nvPr/>
        </p:nvSpPr>
        <p:spPr>
          <a:xfrm>
            <a:off x="669604" y="8237884"/>
            <a:ext cx="12114364" cy="43914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80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800" b="1" dirty="0" smtClean="0">
                <a:solidFill>
                  <a:schemeClr val="tx1"/>
                </a:solidFill>
              </a:rPr>
              <a:t>Objectives:</a:t>
            </a:r>
          </a:p>
          <a:p>
            <a:pPr marL="1060450" indent="-622300">
              <a:buFont typeface="Courier New" panose="02070309020205020404" pitchFamily="49" charset="0"/>
              <a:buChar char="o"/>
            </a:pPr>
            <a:r>
              <a:rPr lang="en-SG" sz="3800" dirty="0" smtClean="0">
                <a:solidFill>
                  <a:schemeClr val="tx1"/>
                </a:solidFill>
              </a:rPr>
              <a:t>To design and develop an efficient mm-Wave FMCW/CW radar sensor to be able to detect non-invasive and non-contact vital signs at a distance of 1-3 meters.</a:t>
            </a:r>
          </a:p>
          <a:p>
            <a:pPr marL="1060450" indent="-622300">
              <a:buFont typeface="Courier New" panose="02070309020205020404" pitchFamily="49" charset="0"/>
              <a:buChar char="o"/>
            </a:pPr>
            <a:r>
              <a:rPr lang="en-SG" sz="3800" dirty="0" smtClean="0">
                <a:solidFill>
                  <a:schemeClr val="tx1"/>
                </a:solidFill>
              </a:rPr>
              <a:t>To design and develop a miniature and high gain metamaterial based antenna.</a:t>
            </a:r>
          </a:p>
          <a:p>
            <a:pPr marL="1060450" indent="-622300">
              <a:buFont typeface="Courier New" panose="02070309020205020404" pitchFamily="49" charset="0"/>
              <a:buChar char="o"/>
            </a:pPr>
            <a:r>
              <a:rPr lang="en-SG" sz="3800" dirty="0" smtClean="0">
                <a:solidFill>
                  <a:schemeClr val="tx1"/>
                </a:solidFill>
              </a:rPr>
              <a:t>To develop and apply machine learning techniques on the data generated from mm-Wave sensors to detect, </a:t>
            </a:r>
            <a:r>
              <a:rPr lang="en-SG" sz="3800" dirty="0" err="1" smtClean="0">
                <a:solidFill>
                  <a:schemeClr val="tx1"/>
                </a:solidFill>
              </a:rPr>
              <a:t>analyze</a:t>
            </a:r>
            <a:r>
              <a:rPr lang="en-SG" sz="3800" dirty="0" smtClean="0">
                <a:solidFill>
                  <a:schemeClr val="tx1"/>
                </a:solidFill>
              </a:rPr>
              <a:t> and predict the vital signs accurately.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SG" sz="3800" b="1" dirty="0" smtClean="0">
                <a:solidFill>
                  <a:schemeClr val="tx1"/>
                </a:solidFill>
              </a:rPr>
              <a:t>Differentiators &amp; Impact:</a:t>
            </a:r>
          </a:p>
          <a:p>
            <a:pPr marL="1060450" indent="-622300">
              <a:buFont typeface="Courier New" panose="02070309020205020404" pitchFamily="49" charset="0"/>
              <a:buChar char="o"/>
            </a:pPr>
            <a:r>
              <a:rPr lang="en-SG" sz="3800" dirty="0" smtClean="0">
                <a:solidFill>
                  <a:schemeClr val="tx1"/>
                </a:solidFill>
              </a:rPr>
              <a:t>A </a:t>
            </a:r>
            <a:r>
              <a:rPr lang="en-GB" sz="3800" dirty="0" smtClean="0">
                <a:solidFill>
                  <a:schemeClr val="tx1"/>
                </a:solidFill>
              </a:rPr>
              <a:t>miniature </a:t>
            </a:r>
            <a:r>
              <a:rPr lang="en-AU" sz="3800" dirty="0" smtClean="0">
                <a:solidFill>
                  <a:schemeClr val="tx1"/>
                </a:solidFill>
              </a:rPr>
              <a:t>system-in-package (</a:t>
            </a:r>
            <a:r>
              <a:rPr lang="en-AU" sz="3800" dirty="0" err="1" smtClean="0">
                <a:solidFill>
                  <a:schemeClr val="tx1"/>
                </a:solidFill>
              </a:rPr>
              <a:t>SiP</a:t>
            </a:r>
            <a:r>
              <a:rPr lang="en-AU" sz="3800" dirty="0" smtClean="0">
                <a:solidFill>
                  <a:schemeClr val="tx1"/>
                </a:solidFill>
              </a:rPr>
              <a:t>) FMCW radar sensor to detect non-contact vital signs and also investigating the detection of blood pressure non-invasively.  </a:t>
            </a:r>
            <a:endParaRPr lang="en-SG" sz="3800" dirty="0" smtClean="0">
              <a:solidFill>
                <a:schemeClr val="tx1"/>
              </a:solidFill>
            </a:endParaRPr>
          </a:p>
          <a:p>
            <a:pPr marL="1060450" indent="-622300">
              <a:buFont typeface="Courier New" panose="02070309020205020404" pitchFamily="49" charset="0"/>
              <a:buChar char="o"/>
            </a:pPr>
            <a:r>
              <a:rPr lang="en-GB" sz="3800" dirty="0" smtClean="0">
                <a:solidFill>
                  <a:schemeClr val="tx1"/>
                </a:solidFill>
              </a:rPr>
              <a:t>A high gain metamaterial based antenna/array with a gain of &gt; 7 dB</a:t>
            </a:r>
            <a:endParaRPr lang="en-SG" sz="3800" dirty="0" smtClean="0">
              <a:solidFill>
                <a:schemeClr val="tx1"/>
              </a:solidFill>
            </a:endParaRPr>
          </a:p>
          <a:p>
            <a:pPr marL="1060450" indent="-622300">
              <a:buFont typeface="Courier New" panose="02070309020205020404" pitchFamily="49" charset="0"/>
              <a:buChar char="o"/>
            </a:pPr>
            <a:r>
              <a:rPr lang="en-GB" sz="3800" dirty="0" smtClean="0">
                <a:solidFill>
                  <a:schemeClr val="tx1"/>
                </a:solidFill>
              </a:rPr>
              <a:t>Machine learning techniques to accurately detect and predict vital signs. </a:t>
            </a:r>
          </a:p>
          <a:p>
            <a:pPr marL="1060450" indent="-622300">
              <a:buFont typeface="Courier New" panose="02070309020205020404" pitchFamily="49" charset="0"/>
              <a:buChar char="o"/>
            </a:pPr>
            <a:r>
              <a:rPr lang="en-GB" sz="3800" dirty="0" smtClean="0">
                <a:solidFill>
                  <a:schemeClr val="tx1"/>
                </a:solidFill>
              </a:rPr>
              <a:t>A customer has shown keen interest in the technology</a:t>
            </a:r>
            <a:endParaRPr lang="en-SG" sz="38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-11880" y="4236371"/>
            <a:ext cx="13032935" cy="12384349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ounded Rectangle 11"/>
          <p:cNvSpPr/>
          <p:nvPr/>
        </p:nvSpPr>
        <p:spPr>
          <a:xfrm>
            <a:off x="13408302" y="4216481"/>
            <a:ext cx="7407869" cy="12506343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ounded Rectangle 12"/>
          <p:cNvSpPr/>
          <p:nvPr/>
        </p:nvSpPr>
        <p:spPr>
          <a:xfrm>
            <a:off x="194105" y="17149283"/>
            <a:ext cx="20695218" cy="10941085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528520"/>
              </p:ext>
            </p:extLst>
          </p:nvPr>
        </p:nvGraphicFramePr>
        <p:xfrm>
          <a:off x="13963970" y="5454872"/>
          <a:ext cx="6296532" cy="1063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2505">
                  <a:extLst>
                    <a:ext uri="{9D8B030D-6E8A-4147-A177-3AD203B41FA5}">
                      <a16:colId xmlns:a16="http://schemas.microsoft.com/office/drawing/2014/main" val="2722677033"/>
                    </a:ext>
                  </a:extLst>
                </a:gridCol>
                <a:gridCol w="2744027">
                  <a:extLst>
                    <a:ext uri="{9D8B030D-6E8A-4147-A177-3AD203B41FA5}">
                      <a16:colId xmlns:a16="http://schemas.microsoft.com/office/drawing/2014/main" val="3429603084"/>
                    </a:ext>
                  </a:extLst>
                </a:gridCol>
              </a:tblGrid>
              <a:tr h="1323085">
                <a:tc>
                  <a:txBody>
                    <a:bodyPr/>
                    <a:lstStyle/>
                    <a:p>
                      <a:pPr marL="0" marR="0" lvl="0" indent="0" algn="ctr" defTabSz="21383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Items</a:t>
                      </a:r>
                    </a:p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1383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Proposed</a:t>
                      </a:r>
                      <a:endParaRPr lang="en-US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498123"/>
                  </a:ext>
                </a:extLst>
              </a:tr>
              <a:tr h="1323085">
                <a:tc>
                  <a:txBody>
                    <a:bodyPr/>
                    <a:lstStyle/>
                    <a:p>
                      <a:pPr marL="0" marR="0" lvl="0" indent="0" algn="ctr" defTabSz="21383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A prototype development of </a:t>
                      </a:r>
                      <a:r>
                        <a:rPr lang="en-GB" sz="32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mmWave</a:t>
                      </a:r>
                      <a:r>
                        <a:rPr lang="en-GB" sz="3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 radar sensor to detect non-invasive and non-contact vital signs. </a:t>
                      </a:r>
                      <a:endParaRPr lang="en-SG" sz="3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 smtClean="0">
                          <a:latin typeface="+mn-lt"/>
                        </a:rPr>
                        <a:t>1</a:t>
                      </a:r>
                      <a:endParaRPr lang="en-SG" sz="3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87799"/>
                  </a:ext>
                </a:extLst>
              </a:tr>
              <a:tr h="1323085">
                <a:tc>
                  <a:txBody>
                    <a:bodyPr/>
                    <a:lstStyle/>
                    <a:p>
                      <a:pPr marL="0" marR="0" lvl="0" indent="0" algn="ctr" defTabSz="21383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3200" dirty="0" smtClean="0">
                          <a:latin typeface="+mn-lt"/>
                          <a:cs typeface="Calibri" panose="020F0502020204030204" pitchFamily="34" charset="0"/>
                        </a:rPr>
                        <a:t>Technology Disclosures</a:t>
                      </a:r>
                      <a:endParaRPr lang="en-US" sz="3200" dirty="0" smtClean="0">
                        <a:latin typeface="+mn-lt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SG" sz="3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1383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3200" dirty="0" smtClean="0"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  <a:endParaRPr lang="en-US" sz="3200" dirty="0" smtClean="0">
                        <a:latin typeface="+mn-lt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SG" sz="3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146105"/>
                  </a:ext>
                </a:extLst>
              </a:tr>
              <a:tr h="1323085">
                <a:tc>
                  <a:txBody>
                    <a:bodyPr/>
                    <a:lstStyle/>
                    <a:p>
                      <a:pPr marL="0" marR="0" lvl="0" indent="0" algn="ctr" defTabSz="21383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3200" dirty="0" smtClean="0">
                          <a:latin typeface="+mn-lt"/>
                          <a:cs typeface="Calibri" panose="020F0502020204030204" pitchFamily="34" charset="0"/>
                        </a:rPr>
                        <a:t>Patents</a:t>
                      </a:r>
                      <a:endParaRPr lang="en-US" sz="3200" dirty="0" smtClean="0">
                        <a:latin typeface="+mn-lt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SG" sz="3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 smtClean="0">
                          <a:latin typeface="+mn-lt"/>
                        </a:rPr>
                        <a:t>1</a:t>
                      </a:r>
                      <a:endParaRPr lang="en-SG" sz="3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86923"/>
                  </a:ext>
                </a:extLst>
              </a:tr>
              <a:tr h="1323085">
                <a:tc>
                  <a:txBody>
                    <a:bodyPr/>
                    <a:lstStyle/>
                    <a:p>
                      <a:pPr marL="0" marR="0" lvl="0" indent="0" algn="ctr" defTabSz="21383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3200" dirty="0" smtClean="0">
                          <a:latin typeface="+mn-lt"/>
                          <a:cs typeface="Calibri" panose="020F0502020204030204" pitchFamily="34" charset="0"/>
                        </a:rPr>
                        <a:t>Publications</a:t>
                      </a:r>
                      <a:endParaRPr lang="en-US" sz="3200" dirty="0" smtClean="0">
                        <a:latin typeface="+mn-lt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SG" sz="3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 smtClean="0">
                          <a:latin typeface="+mn-lt"/>
                        </a:rPr>
                        <a:t>4</a:t>
                      </a:r>
                      <a:endParaRPr lang="en-SG" sz="3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667734"/>
                  </a:ext>
                </a:extLst>
              </a:tr>
              <a:tr h="1323085">
                <a:tc>
                  <a:txBody>
                    <a:bodyPr/>
                    <a:lstStyle/>
                    <a:p>
                      <a:pPr marL="0" marR="0" lvl="0" indent="0" algn="ctr" defTabSz="21383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3200" dirty="0" smtClean="0">
                          <a:latin typeface="+mn-lt"/>
                          <a:cs typeface="Calibri" panose="020F0502020204030204" pitchFamily="34" charset="0"/>
                        </a:rPr>
                        <a:t>NTU PhD/Master</a:t>
                      </a:r>
                      <a:r>
                        <a:rPr lang="en-SG" sz="3200" baseline="0" dirty="0" smtClean="0">
                          <a:latin typeface="+mn-lt"/>
                          <a:cs typeface="Calibri" panose="020F0502020204030204" pitchFamily="34" charset="0"/>
                        </a:rPr>
                        <a:t> students trained</a:t>
                      </a:r>
                      <a:endParaRPr lang="en-US" sz="3200" dirty="0" smtClean="0">
                        <a:latin typeface="+mn-lt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SG" sz="3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 smtClean="0">
                          <a:latin typeface="+mn-lt"/>
                        </a:rPr>
                        <a:t>4</a:t>
                      </a:r>
                      <a:endParaRPr lang="en-SG" sz="3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088457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01575EC-469E-434B-B238-21D626B94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494755"/>
              </p:ext>
            </p:extLst>
          </p:nvPr>
        </p:nvGraphicFramePr>
        <p:xfrm>
          <a:off x="970211" y="21799296"/>
          <a:ext cx="7039932" cy="5088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9966">
                  <a:extLst>
                    <a:ext uri="{9D8B030D-6E8A-4147-A177-3AD203B41FA5}">
                      <a16:colId xmlns:a16="http://schemas.microsoft.com/office/drawing/2014/main" val="2925528821"/>
                    </a:ext>
                  </a:extLst>
                </a:gridCol>
                <a:gridCol w="3519966">
                  <a:extLst>
                    <a:ext uri="{9D8B030D-6E8A-4147-A177-3AD203B41FA5}">
                      <a16:colId xmlns:a16="http://schemas.microsoft.com/office/drawing/2014/main" val="571155709"/>
                    </a:ext>
                  </a:extLst>
                </a:gridCol>
              </a:tblGrid>
              <a:tr h="323178">
                <a:tc>
                  <a:txBody>
                    <a:bodyPr/>
                    <a:lstStyle/>
                    <a:p>
                      <a:r>
                        <a:rPr lang="en-IN" sz="1800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555520"/>
                  </a:ext>
                </a:extLst>
              </a:tr>
              <a:tr h="408821">
                <a:tc>
                  <a:txBody>
                    <a:bodyPr/>
                    <a:lstStyle/>
                    <a:p>
                      <a:r>
                        <a:rPr lang="en-IN" sz="1600" dirty="0"/>
                        <a:t>Start 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77GHz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617145"/>
                  </a:ext>
                </a:extLst>
              </a:tr>
              <a:tr h="408821">
                <a:tc>
                  <a:txBody>
                    <a:bodyPr/>
                    <a:lstStyle/>
                    <a:p>
                      <a:r>
                        <a:rPr lang="en-IN" sz="1600" dirty="0"/>
                        <a:t>Idle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7 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180752"/>
                  </a:ext>
                </a:extLst>
              </a:tr>
              <a:tr h="408821">
                <a:tc>
                  <a:txBody>
                    <a:bodyPr/>
                    <a:lstStyle/>
                    <a:p>
                      <a:r>
                        <a:rPr lang="en-IN" sz="1600" dirty="0"/>
                        <a:t>Ramp end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57us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388915"/>
                  </a:ext>
                </a:extLst>
              </a:tr>
              <a:tr h="732193">
                <a:tc>
                  <a:txBody>
                    <a:bodyPr/>
                    <a:lstStyle/>
                    <a:p>
                      <a:r>
                        <a:rPr lang="en-IN" sz="1600" dirty="0"/>
                        <a:t>Frequency slop 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70 </a:t>
                      </a:r>
                      <a:r>
                        <a:rPr lang="en-IN" sz="1600" dirty="0" err="1"/>
                        <a:t>Mhz</a:t>
                      </a:r>
                      <a:r>
                        <a:rPr lang="en-IN" sz="1600" dirty="0"/>
                        <a:t>/</a:t>
                      </a:r>
                      <a:r>
                        <a:rPr lang="en-IN" sz="1600" dirty="0" err="1"/>
                        <a:t>usec</a:t>
                      </a:r>
                      <a:endParaRPr lang="en-IN" sz="1600" dirty="0"/>
                    </a:p>
                    <a:p>
                      <a:r>
                        <a:rPr lang="en-IN" sz="1600" dirty="0"/>
                        <a:t>Total BW=70*57=3.99 GHz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03433"/>
                  </a:ext>
                </a:extLst>
              </a:tr>
              <a:tr h="408821">
                <a:tc>
                  <a:txBody>
                    <a:bodyPr/>
                    <a:lstStyle/>
                    <a:p>
                      <a:r>
                        <a:rPr lang="en-IN" sz="1600" dirty="0"/>
                        <a:t>No. of ADC 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059836"/>
                  </a:ext>
                </a:extLst>
              </a:tr>
              <a:tr h="408821">
                <a:tc>
                  <a:txBody>
                    <a:bodyPr/>
                    <a:lstStyle/>
                    <a:p>
                      <a:r>
                        <a:rPr lang="en-IN" sz="1600" dirty="0"/>
                        <a:t>ADC sampling </a:t>
                      </a:r>
                      <a:r>
                        <a:rPr lang="en-IN" sz="1600" dirty="0" err="1"/>
                        <a:t>freq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4MHz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001124"/>
                  </a:ext>
                </a:extLst>
              </a:tr>
              <a:tr h="512536">
                <a:tc>
                  <a:txBody>
                    <a:bodyPr/>
                    <a:lstStyle/>
                    <a:p>
                      <a:r>
                        <a:rPr lang="en-IN" sz="1600" dirty="0"/>
                        <a:t>Number of Tx antennas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384253"/>
                  </a:ext>
                </a:extLst>
              </a:tr>
              <a:tr h="5125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Number of Rx antennas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00858"/>
                  </a:ext>
                </a:extLst>
              </a:tr>
              <a:tr h="512536">
                <a:tc>
                  <a:txBody>
                    <a:bodyPr/>
                    <a:lstStyle/>
                    <a:p>
                      <a:r>
                        <a:rPr lang="en-IN" sz="1600" dirty="0"/>
                        <a:t>Angular resolution achieved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15</a:t>
                      </a:r>
                      <a:r>
                        <a:rPr lang="en-IN" sz="1600" baseline="30000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058290"/>
                  </a:ext>
                </a:extLst>
              </a:tr>
              <a:tr h="408821">
                <a:tc>
                  <a:txBody>
                    <a:bodyPr/>
                    <a:lstStyle/>
                    <a:p>
                      <a:r>
                        <a:rPr lang="en-IN" sz="1600" dirty="0"/>
                        <a:t>Range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aseline="0" dirty="0"/>
                        <a:t>30cm-100cm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330436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3963970" y="4508678"/>
            <a:ext cx="399859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SG" sz="3800" b="1" smtClean="0"/>
              <a:t>Deliverables:</a:t>
            </a:r>
            <a:endParaRPr lang="en-SG" sz="3800" b="1" dirty="0"/>
          </a:p>
        </p:txBody>
      </p:sp>
    </p:spTree>
    <p:extLst>
      <p:ext uri="{BB962C8B-B14F-4D97-AF65-F5344CB8AC3E}">
        <p14:creationId xmlns:p14="http://schemas.microsoft.com/office/powerpoint/2010/main" val="181348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</TotalTime>
  <Words>223</Words>
  <Application>Microsoft Office PowerPoint</Application>
  <PresentationFormat>Custom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</vt:vector>
  </TitlesOfParts>
  <Company>Nanyang Technological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Quan (Dr)</dc:creator>
  <cp:lastModifiedBy>Muhammad Faeyz Karim (Dr)</cp:lastModifiedBy>
  <cp:revision>21</cp:revision>
  <cp:lastPrinted>2019-10-18T02:06:53Z</cp:lastPrinted>
  <dcterms:created xsi:type="dcterms:W3CDTF">2019-10-15T07:39:42Z</dcterms:created>
  <dcterms:modified xsi:type="dcterms:W3CDTF">2019-11-06T04:39:04Z</dcterms:modified>
</cp:coreProperties>
</file>