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33"/>
  </p:notesMasterIdLst>
  <p:sldIdLst>
    <p:sldId id="256" r:id="rId2"/>
    <p:sldId id="257" r:id="rId3"/>
    <p:sldId id="258" r:id="rId4"/>
    <p:sldId id="259" r:id="rId5"/>
    <p:sldId id="261" r:id="rId6"/>
    <p:sldId id="271" r:id="rId7"/>
    <p:sldId id="262" r:id="rId8"/>
    <p:sldId id="264" r:id="rId9"/>
    <p:sldId id="263" r:id="rId10"/>
    <p:sldId id="266" r:id="rId11"/>
    <p:sldId id="267" r:id="rId12"/>
    <p:sldId id="272" r:id="rId13"/>
    <p:sldId id="273" r:id="rId14"/>
    <p:sldId id="274" r:id="rId15"/>
    <p:sldId id="275" r:id="rId16"/>
    <p:sldId id="283" r:id="rId17"/>
    <p:sldId id="284" r:id="rId18"/>
    <p:sldId id="285" r:id="rId19"/>
    <p:sldId id="286" r:id="rId20"/>
    <p:sldId id="287" r:id="rId21"/>
    <p:sldId id="288" r:id="rId22"/>
    <p:sldId id="289" r:id="rId23"/>
    <p:sldId id="280" r:id="rId24"/>
    <p:sldId id="281" r:id="rId25"/>
    <p:sldId id="260" r:id="rId26"/>
    <p:sldId id="276" r:id="rId27"/>
    <p:sldId id="277" r:id="rId28"/>
    <p:sldId id="278" r:id="rId29"/>
    <p:sldId id="279" r:id="rId30"/>
    <p:sldId id="269" r:id="rId31"/>
    <p:sldId id="27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60" d="100"/>
          <a:sy n="60" d="100"/>
        </p:scale>
        <p:origin x="908" y="4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B5F71-11E3-48A4-9103-47461E0A7280}"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578A2-E159-4E2F-8D3D-5CB6BD712306}" type="slidenum">
              <a:rPr lang="en-US" smtClean="0"/>
              <a:t>‹#›</a:t>
            </a:fld>
            <a:endParaRPr lang="en-US"/>
          </a:p>
        </p:txBody>
      </p:sp>
    </p:spTree>
    <p:extLst>
      <p:ext uri="{BB962C8B-B14F-4D97-AF65-F5344CB8AC3E}">
        <p14:creationId xmlns:p14="http://schemas.microsoft.com/office/powerpoint/2010/main" val="1069814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3D6EFEB-A528-401A-8AFF-AF1A7FA19CBF}" type="datetime1">
              <a:rPr lang="en-US" smtClean="0"/>
              <a:t>11/3/2022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GITAM School of Technology</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35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B3B20-E928-4355-9F0E-38906DE185DF}" type="datetime1">
              <a:rPr lang="en-US" smtClean="0"/>
              <a:t>11/3/2022</a:t>
            </a:fld>
            <a:endParaRPr lang="en-US" dirty="0"/>
          </a:p>
        </p:txBody>
      </p:sp>
      <p:sp>
        <p:nvSpPr>
          <p:cNvPr id="6" name="Footer Placeholder 5"/>
          <p:cNvSpPr>
            <a:spLocks noGrp="1"/>
          </p:cNvSpPr>
          <p:nvPr>
            <p:ph type="ftr" sz="quarter" idx="11"/>
          </p:nvPr>
        </p:nvSpPr>
        <p:spPr/>
        <p:txBody>
          <a:bodyPr/>
          <a:lstStyle/>
          <a:p>
            <a:r>
              <a:rPr lang="en-US"/>
              <a:t>GITAM School of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211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1C89A4-6498-4690-BB9C-E0B9CC8EE625}" type="datetime1">
              <a:rPr lang="en-US" smtClean="0"/>
              <a:t>11/3/2022</a:t>
            </a:fld>
            <a:endParaRPr lang="en-US" dirty="0"/>
          </a:p>
        </p:txBody>
      </p:sp>
      <p:sp>
        <p:nvSpPr>
          <p:cNvPr id="6" name="Footer Placeholder 5"/>
          <p:cNvSpPr>
            <a:spLocks noGrp="1"/>
          </p:cNvSpPr>
          <p:nvPr>
            <p:ph type="ftr" sz="quarter" idx="11"/>
          </p:nvPr>
        </p:nvSpPr>
        <p:spPr/>
        <p:txBody>
          <a:bodyPr/>
          <a:lstStyle/>
          <a:p>
            <a:r>
              <a:rPr lang="en-US"/>
              <a:t>GITAM School of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8152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0B1BB-A83D-4CF8-8AD0-D52DE999B375}" type="datetime1">
              <a:rPr lang="en-US" smtClean="0"/>
              <a:t>11/3/2022</a:t>
            </a:fld>
            <a:endParaRPr lang="en-US" dirty="0"/>
          </a:p>
        </p:txBody>
      </p:sp>
      <p:sp>
        <p:nvSpPr>
          <p:cNvPr id="6" name="Footer Placeholder 5"/>
          <p:cNvSpPr>
            <a:spLocks noGrp="1"/>
          </p:cNvSpPr>
          <p:nvPr>
            <p:ph type="ftr" sz="quarter" idx="11"/>
          </p:nvPr>
        </p:nvSpPr>
        <p:spPr/>
        <p:txBody>
          <a:bodyPr/>
          <a:lstStyle/>
          <a:p>
            <a:r>
              <a:rPr lang="en-US"/>
              <a:t>GITAM School of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6318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6C5CBC-92FC-4630-9E56-CBA0F6E4656F}" type="datetime1">
              <a:rPr lang="en-US" smtClean="0"/>
              <a:t>11/3/2022</a:t>
            </a:fld>
            <a:endParaRPr lang="en-US" dirty="0"/>
          </a:p>
        </p:txBody>
      </p:sp>
      <p:sp>
        <p:nvSpPr>
          <p:cNvPr id="6" name="Footer Placeholder 5"/>
          <p:cNvSpPr>
            <a:spLocks noGrp="1"/>
          </p:cNvSpPr>
          <p:nvPr>
            <p:ph type="ftr" sz="quarter" idx="11"/>
          </p:nvPr>
        </p:nvSpPr>
        <p:spPr/>
        <p:txBody>
          <a:bodyPr/>
          <a:lstStyle/>
          <a:p>
            <a:r>
              <a:rPr lang="en-US"/>
              <a:t>GITAM School of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645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88CCF9-FAB9-4BE3-8DEF-89C747FE808C}" type="datetime1">
              <a:rPr lang="en-US" smtClean="0"/>
              <a:t>11/3/2022</a:t>
            </a:fld>
            <a:endParaRPr lang="en-US" dirty="0"/>
          </a:p>
        </p:txBody>
      </p:sp>
      <p:sp>
        <p:nvSpPr>
          <p:cNvPr id="4" name="Footer Placeholder 3"/>
          <p:cNvSpPr>
            <a:spLocks noGrp="1"/>
          </p:cNvSpPr>
          <p:nvPr>
            <p:ph type="ftr" sz="quarter" idx="11"/>
          </p:nvPr>
        </p:nvSpPr>
        <p:spPr/>
        <p:txBody>
          <a:bodyPr/>
          <a:lstStyle/>
          <a:p>
            <a:r>
              <a:rPr lang="en-US"/>
              <a:t>GITAM School of Technology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8844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4B4B1D-8D20-413C-A58B-FF5576F6E390}" type="datetime1">
              <a:rPr lang="en-US" smtClean="0"/>
              <a:t>11/3/2022</a:t>
            </a:fld>
            <a:endParaRPr lang="en-US" dirty="0"/>
          </a:p>
        </p:txBody>
      </p:sp>
      <p:sp>
        <p:nvSpPr>
          <p:cNvPr id="4" name="Footer Placeholder 3"/>
          <p:cNvSpPr>
            <a:spLocks noGrp="1"/>
          </p:cNvSpPr>
          <p:nvPr>
            <p:ph type="ftr" sz="quarter" idx="11"/>
          </p:nvPr>
        </p:nvSpPr>
        <p:spPr/>
        <p:txBody>
          <a:bodyPr/>
          <a:lstStyle/>
          <a:p>
            <a:r>
              <a:rPr lang="en-US"/>
              <a:t>GITAM School of Technology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144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323B6-B230-4BDE-9776-09BB3B3EA6E1}" type="datetime1">
              <a:rPr lang="en-US" smtClean="0"/>
              <a:t>11/3/2022</a:t>
            </a:fld>
            <a:endParaRPr lang="en-US" dirty="0"/>
          </a:p>
        </p:txBody>
      </p:sp>
      <p:sp>
        <p:nvSpPr>
          <p:cNvPr id="5" name="Footer Placeholder 4"/>
          <p:cNvSpPr>
            <a:spLocks noGrp="1"/>
          </p:cNvSpPr>
          <p:nvPr>
            <p:ph type="ftr" sz="quarter" idx="11"/>
          </p:nvPr>
        </p:nvSpPr>
        <p:spPr/>
        <p:txBody>
          <a:bodyPr/>
          <a:lstStyle/>
          <a:p>
            <a:r>
              <a:rPr lang="en-US"/>
              <a:t>GITAM School of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2968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30F10-E3F5-49B4-BAA2-72B27D7A96A7}" type="datetime1">
              <a:rPr lang="en-US" smtClean="0"/>
              <a:t>11/3/2022</a:t>
            </a:fld>
            <a:endParaRPr lang="en-US" dirty="0"/>
          </a:p>
        </p:txBody>
      </p:sp>
      <p:sp>
        <p:nvSpPr>
          <p:cNvPr id="5" name="Footer Placeholder 4"/>
          <p:cNvSpPr>
            <a:spLocks noGrp="1"/>
          </p:cNvSpPr>
          <p:nvPr>
            <p:ph type="ftr" sz="quarter" idx="11"/>
          </p:nvPr>
        </p:nvSpPr>
        <p:spPr/>
        <p:txBody>
          <a:bodyPr/>
          <a:lstStyle/>
          <a:p>
            <a:r>
              <a:rPr lang="en-US"/>
              <a:t>GITAM School of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457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p:cNvSpPr>
            <a:spLocks noGrp="1"/>
          </p:cNvSpPr>
          <p:nvPr>
            <p:ph type="ftr" sz="quarter" idx="11"/>
          </p:nvPr>
        </p:nvSpPr>
        <p:spPr/>
        <p:txBody>
          <a:bodyPr/>
          <a:lstStyle/>
          <a:p>
            <a:r>
              <a:rPr lang="en-US"/>
              <a:t>GITAM School of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06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F9D0F8-0677-4517-9916-AA8AAEBF6D95}" type="datetime1">
              <a:rPr lang="en-US" smtClean="0"/>
              <a:t>11/3/2022</a:t>
            </a:fld>
            <a:endParaRPr lang="en-US" dirty="0"/>
          </a:p>
        </p:txBody>
      </p:sp>
      <p:sp>
        <p:nvSpPr>
          <p:cNvPr id="5" name="Footer Placeholder 4"/>
          <p:cNvSpPr>
            <a:spLocks noGrp="1"/>
          </p:cNvSpPr>
          <p:nvPr>
            <p:ph type="ftr" sz="quarter" idx="11"/>
          </p:nvPr>
        </p:nvSpPr>
        <p:spPr/>
        <p:txBody>
          <a:bodyPr/>
          <a:lstStyle/>
          <a:p>
            <a:r>
              <a:rPr lang="en-US"/>
              <a:t>GITAM School of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64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C74EF-DC1A-4C26-B756-93E94569B9C9}" type="datetime1">
              <a:rPr lang="en-US" smtClean="0"/>
              <a:t>11/3/2022</a:t>
            </a:fld>
            <a:endParaRPr lang="en-US" dirty="0"/>
          </a:p>
        </p:txBody>
      </p:sp>
      <p:sp>
        <p:nvSpPr>
          <p:cNvPr id="6" name="Footer Placeholder 5"/>
          <p:cNvSpPr>
            <a:spLocks noGrp="1"/>
          </p:cNvSpPr>
          <p:nvPr>
            <p:ph type="ftr" sz="quarter" idx="11"/>
          </p:nvPr>
        </p:nvSpPr>
        <p:spPr/>
        <p:txBody>
          <a:bodyPr/>
          <a:lstStyle/>
          <a:p>
            <a:r>
              <a:rPr lang="en-US"/>
              <a:t>GITAM School of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678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7F8A5D-F774-44EC-B0DA-5E0057FCA152}" type="datetime1">
              <a:rPr lang="en-US" smtClean="0"/>
              <a:t>11/3/2022</a:t>
            </a:fld>
            <a:endParaRPr lang="en-US" dirty="0"/>
          </a:p>
        </p:txBody>
      </p:sp>
      <p:sp>
        <p:nvSpPr>
          <p:cNvPr id="8" name="Footer Placeholder 7"/>
          <p:cNvSpPr>
            <a:spLocks noGrp="1"/>
          </p:cNvSpPr>
          <p:nvPr>
            <p:ph type="ftr" sz="quarter" idx="11"/>
          </p:nvPr>
        </p:nvSpPr>
        <p:spPr/>
        <p:txBody>
          <a:bodyPr/>
          <a:lstStyle/>
          <a:p>
            <a:r>
              <a:rPr lang="en-US"/>
              <a:t>GITAM School of Technology</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399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D86F34-30FB-4063-B105-580134B6690C}" type="datetime1">
              <a:rPr lang="en-US" smtClean="0"/>
              <a:t>11/3/2022</a:t>
            </a:fld>
            <a:endParaRPr lang="en-US" dirty="0"/>
          </a:p>
        </p:txBody>
      </p:sp>
      <p:sp>
        <p:nvSpPr>
          <p:cNvPr id="4" name="Footer Placeholder 3"/>
          <p:cNvSpPr>
            <a:spLocks noGrp="1"/>
          </p:cNvSpPr>
          <p:nvPr>
            <p:ph type="ftr" sz="quarter" idx="11"/>
          </p:nvPr>
        </p:nvSpPr>
        <p:spPr/>
        <p:txBody>
          <a:bodyPr/>
          <a:lstStyle/>
          <a:p>
            <a:r>
              <a:rPr lang="en-US"/>
              <a:t>GITAM School of Technology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245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DBAB9-539E-4B91-898A-BC8743958BAD}" type="datetime1">
              <a:rPr lang="en-US" smtClean="0"/>
              <a:t>11/3/2022</a:t>
            </a:fld>
            <a:endParaRPr lang="en-US" dirty="0"/>
          </a:p>
        </p:txBody>
      </p:sp>
      <p:sp>
        <p:nvSpPr>
          <p:cNvPr id="3" name="Footer Placeholder 2"/>
          <p:cNvSpPr>
            <a:spLocks noGrp="1"/>
          </p:cNvSpPr>
          <p:nvPr>
            <p:ph type="ftr" sz="quarter" idx="11"/>
          </p:nvPr>
        </p:nvSpPr>
        <p:spPr/>
        <p:txBody>
          <a:bodyPr/>
          <a:lstStyle/>
          <a:p>
            <a:r>
              <a:rPr lang="en-US"/>
              <a:t>GITAM School of Technology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613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7D61C-F90E-43BB-8134-EC0AA511CBBB}" type="datetime1">
              <a:rPr lang="en-US" smtClean="0"/>
              <a:t>11/3/2022</a:t>
            </a:fld>
            <a:endParaRPr lang="en-US" dirty="0"/>
          </a:p>
        </p:txBody>
      </p:sp>
      <p:sp>
        <p:nvSpPr>
          <p:cNvPr id="6" name="Footer Placeholder 5"/>
          <p:cNvSpPr>
            <a:spLocks noGrp="1"/>
          </p:cNvSpPr>
          <p:nvPr>
            <p:ph type="ftr" sz="quarter" idx="11"/>
          </p:nvPr>
        </p:nvSpPr>
        <p:spPr/>
        <p:txBody>
          <a:bodyPr/>
          <a:lstStyle/>
          <a:p>
            <a:r>
              <a:rPr lang="en-US"/>
              <a:t>GITAM School of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629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C20785-E861-4899-A2C0-B0B108D5D705}" type="datetime1">
              <a:rPr lang="en-US" smtClean="0"/>
              <a:t>11/3/2022</a:t>
            </a:fld>
            <a:endParaRPr lang="en-US" dirty="0"/>
          </a:p>
        </p:txBody>
      </p:sp>
      <p:sp>
        <p:nvSpPr>
          <p:cNvPr id="6" name="Footer Placeholder 5"/>
          <p:cNvSpPr>
            <a:spLocks noGrp="1"/>
          </p:cNvSpPr>
          <p:nvPr>
            <p:ph type="ftr" sz="quarter" idx="11"/>
          </p:nvPr>
        </p:nvSpPr>
        <p:spPr/>
        <p:txBody>
          <a:bodyPr/>
          <a:lstStyle/>
          <a:p>
            <a:r>
              <a:rPr lang="en-US"/>
              <a:t>GITAM School of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08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F34BCE-C002-430E-8AC7-409B84C81842}" type="datetime1">
              <a:rPr lang="en-US" smtClean="0"/>
              <a:t>11/3/2022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GITAM School of Technology</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404553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hdr="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author/37378657900" TargetMode="External"/><Relationship Id="rId2" Type="http://schemas.openxmlformats.org/officeDocument/2006/relationships/hyperlink" Target="https://ieeexplore.ieee.org/author/37349485600"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16BD-FD6E-2785-158E-66C6ADBCD812}"/>
              </a:ext>
            </a:extLst>
          </p:cNvPr>
          <p:cNvSpPr>
            <a:spLocks noGrp="1"/>
          </p:cNvSpPr>
          <p:nvPr>
            <p:ph type="ctrTitle"/>
          </p:nvPr>
        </p:nvSpPr>
        <p:spPr>
          <a:xfrm>
            <a:off x="1641746" y="1970579"/>
            <a:ext cx="9311640" cy="1954948"/>
          </a:xfrm>
        </p:spPr>
        <p:txBody>
          <a:bodyPr>
            <a:normAutofit fontScale="90000"/>
          </a:bodyPr>
          <a:lstStyle/>
          <a:p>
            <a:pPr marL="0" marR="0" lvl="0" indent="0" algn="ctr" rtl="0">
              <a:lnSpc>
                <a:spcPct val="100000"/>
              </a:lnSpc>
              <a:spcBef>
                <a:spcPts val="0"/>
              </a:spcBef>
              <a:spcAft>
                <a:spcPts val="0"/>
              </a:spcAft>
            </a:pPr>
            <a:br>
              <a:rPr lang="en-US" sz="4000" b="1" i="1" strike="noStrike"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br>
              <a:rPr lang="en-US" sz="4000" b="1" i="1" cap="none" dirty="0">
                <a:solidFill>
                  <a:schemeClr val="dk1"/>
                </a:solidFill>
                <a:latin typeface="Times New Roman"/>
                <a:ea typeface="Times New Roman"/>
                <a:cs typeface="Times New Roman"/>
                <a:sym typeface="Times New Roman"/>
              </a:rPr>
            </a:br>
            <a:r>
              <a:rPr lang="en-US" sz="4000" b="1" strike="noStrike" cap="none" dirty="0">
                <a:latin typeface="Calibri" panose="020F0502020204030204" pitchFamily="34" charset="0"/>
                <a:ea typeface="Times New Roman"/>
                <a:cs typeface="Calibri" panose="020F0502020204030204" pitchFamily="34" charset="0"/>
                <a:sym typeface="Times New Roman"/>
              </a:rPr>
              <a:t>Project </a:t>
            </a:r>
            <a:br>
              <a:rPr lang="en-US" sz="2000" b="0" strike="noStrike" cap="none" dirty="0">
                <a:latin typeface="Calibri" panose="020F0502020204030204" pitchFamily="34" charset="0"/>
                <a:ea typeface="Times New Roman"/>
                <a:cs typeface="Calibri" panose="020F0502020204030204" pitchFamily="34" charset="0"/>
                <a:sym typeface="Times New Roman"/>
              </a:rPr>
            </a:br>
            <a:r>
              <a:rPr lang="en-US" sz="2800" b="1" strike="noStrike" cap="none" dirty="0">
                <a:latin typeface="Calibri" panose="020F0502020204030204" pitchFamily="34" charset="0"/>
                <a:ea typeface="Times New Roman"/>
                <a:cs typeface="Calibri" panose="020F0502020204030204" pitchFamily="34" charset="0"/>
                <a:sym typeface="Times New Roman"/>
              </a:rPr>
              <a:t>On</a:t>
            </a:r>
            <a:br>
              <a:rPr lang="en-US" sz="2000" b="0" strike="noStrike" cap="none" dirty="0">
                <a:latin typeface="Calibri" panose="020F0502020204030204" pitchFamily="34" charset="0"/>
                <a:ea typeface="Times New Roman"/>
                <a:cs typeface="Calibri" panose="020F0502020204030204" pitchFamily="34" charset="0"/>
                <a:sym typeface="Times New Roman"/>
              </a:rPr>
            </a:br>
            <a:r>
              <a:rPr lang="en-US" sz="3100" b="1" strike="noStrike" cap="none" dirty="0">
                <a:latin typeface="Calibri" panose="020F0502020204030204" pitchFamily="34" charset="0"/>
                <a:ea typeface="Times New Roman"/>
                <a:cs typeface="Calibri" panose="020F0502020204030204" pitchFamily="34" charset="0"/>
                <a:sym typeface="Times New Roman"/>
              </a:rPr>
              <a:t>Virtual Personal Assistant Using Speech Recognition</a:t>
            </a:r>
            <a:br>
              <a:rPr lang="en-US" sz="2800" b="0" i="1" strike="noStrike" cap="none" dirty="0">
                <a:latin typeface="Times New Roman" panose="02020603050405020304" pitchFamily="18" charset="0"/>
                <a:ea typeface="Times New Roman"/>
                <a:cs typeface="Times New Roman" panose="02020603050405020304" pitchFamily="18" charset="0"/>
                <a:sym typeface="Times New Roman"/>
              </a:rPr>
            </a:br>
            <a:endParaRPr lang="en-IN" sz="2800"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7746781-B5F0-AE65-18FE-B84FF88CCCAC}"/>
              </a:ext>
            </a:extLst>
          </p:cNvPr>
          <p:cNvSpPr>
            <a:spLocks noGrp="1"/>
          </p:cNvSpPr>
          <p:nvPr>
            <p:ph type="subTitle" idx="1"/>
          </p:nvPr>
        </p:nvSpPr>
        <p:spPr>
          <a:xfrm>
            <a:off x="6605069" y="4174886"/>
            <a:ext cx="6583681" cy="4277043"/>
          </a:xfrm>
        </p:spPr>
        <p:txBody>
          <a:bodyPr>
            <a:normAutofit/>
          </a:bodyPr>
          <a:lstStyle/>
          <a:p>
            <a:pPr marL="0" marR="0" lvl="0" indent="0" rtl="0">
              <a:lnSpc>
                <a:spcPct val="115000"/>
              </a:lnSpc>
              <a:spcBef>
                <a:spcPts val="0"/>
              </a:spcBef>
              <a:spcAft>
                <a:spcPts val="0"/>
              </a:spcAft>
              <a:buClr>
                <a:srgbClr val="000000"/>
              </a:buClr>
              <a:buSzPts val="2200"/>
              <a:buFont typeface="Arial"/>
              <a:buNone/>
            </a:pPr>
            <a:r>
              <a:rPr lang="en-US" b="1" u="sng" strike="noStrike" cap="none" dirty="0">
                <a:solidFill>
                  <a:schemeClr val="accent3">
                    <a:lumMod val="75000"/>
                  </a:schemeClr>
                </a:solidFill>
                <a:effectLst/>
                <a:latin typeface="Calibri" panose="020F0502020204030204" pitchFamily="34" charset="0"/>
                <a:ea typeface="Times New Roman"/>
                <a:cs typeface="Calibri" panose="020F0502020204030204" pitchFamily="34" charset="0"/>
                <a:sym typeface="Times New Roman"/>
              </a:rPr>
              <a:t>Presented by: (Project Batch F2)</a:t>
            </a:r>
          </a:p>
          <a:p>
            <a:pPr marL="0" marR="0" lvl="0" indent="0" rtl="0">
              <a:lnSpc>
                <a:spcPct val="100000"/>
              </a:lnSpc>
              <a:spcBef>
                <a:spcPts val="0"/>
              </a:spcBef>
              <a:spcAft>
                <a:spcPts val="0"/>
              </a:spcAft>
              <a:buClr>
                <a:srgbClr val="000000"/>
              </a:buClr>
              <a:buSzPts val="2200"/>
              <a:buFont typeface="Arial"/>
              <a:buNone/>
            </a:pPr>
            <a:r>
              <a:rPr lang="en-US" b="1" cap="none" dirty="0">
                <a:solidFill>
                  <a:schemeClr val="bg1"/>
                </a:solidFill>
                <a:effectLst/>
                <a:latin typeface="Calibri" panose="020F0502020204030204" pitchFamily="34" charset="0"/>
                <a:ea typeface="Times New Roman"/>
                <a:cs typeface="Calibri" panose="020F0502020204030204" pitchFamily="34" charset="0"/>
                <a:sym typeface="Times New Roman"/>
              </a:rPr>
              <a:t>Y. </a:t>
            </a:r>
            <a:r>
              <a:rPr lang="en-US" b="1" cap="none" dirty="0" err="1">
                <a:solidFill>
                  <a:schemeClr val="bg1"/>
                </a:solidFill>
                <a:effectLst/>
                <a:latin typeface="Calibri" panose="020F0502020204030204" pitchFamily="34" charset="0"/>
                <a:ea typeface="Times New Roman"/>
                <a:cs typeface="Calibri" panose="020F0502020204030204" pitchFamily="34" charset="0"/>
                <a:sym typeface="Times New Roman"/>
              </a:rPr>
              <a:t>Krishnakaanth</a:t>
            </a:r>
            <a:r>
              <a:rPr lang="en-US" b="1" cap="none" dirty="0">
                <a:solidFill>
                  <a:schemeClr val="bg1"/>
                </a:solidFill>
                <a:effectLst/>
                <a:latin typeface="Calibri" panose="020F0502020204030204" pitchFamily="34" charset="0"/>
                <a:ea typeface="Times New Roman"/>
                <a:cs typeface="Calibri" panose="020F0502020204030204" pitchFamily="34" charset="0"/>
                <a:sym typeface="Times New Roman"/>
              </a:rPr>
              <a:t> reddy</a:t>
            </a:r>
            <a:r>
              <a:rPr lang="en-US" b="1" u="none" strike="noStrike" cap="none" dirty="0">
                <a:solidFill>
                  <a:schemeClr val="bg1"/>
                </a:solidFill>
                <a:effectLst/>
                <a:latin typeface="Calibri" panose="020F0502020204030204" pitchFamily="34" charset="0"/>
                <a:ea typeface="Times New Roman"/>
                <a:cs typeface="Calibri" panose="020F0502020204030204" pitchFamily="34" charset="0"/>
                <a:sym typeface="Times New Roman"/>
              </a:rPr>
              <a:t>                  (321910306039)</a:t>
            </a:r>
          </a:p>
          <a:p>
            <a:pPr marL="0" marR="0" lvl="0" indent="0" rtl="0">
              <a:lnSpc>
                <a:spcPct val="100000"/>
              </a:lnSpc>
              <a:spcBef>
                <a:spcPts val="0"/>
              </a:spcBef>
              <a:spcAft>
                <a:spcPts val="0"/>
              </a:spcAft>
              <a:buClr>
                <a:srgbClr val="000000"/>
              </a:buClr>
              <a:buSzPts val="2200"/>
              <a:buFont typeface="Arial"/>
              <a:buNone/>
            </a:pPr>
            <a:r>
              <a:rPr lang="en-US" b="1" cap="none" dirty="0">
                <a:solidFill>
                  <a:schemeClr val="bg1"/>
                </a:solidFill>
                <a:effectLst/>
                <a:latin typeface="Calibri" panose="020F0502020204030204" pitchFamily="34" charset="0"/>
                <a:ea typeface="Times New Roman"/>
                <a:cs typeface="Calibri" panose="020F0502020204030204" pitchFamily="34" charset="0"/>
                <a:sym typeface="Times New Roman"/>
              </a:rPr>
              <a:t>K</a:t>
            </a:r>
            <a:r>
              <a:rPr lang="en-US" b="1" u="none" strike="noStrike" cap="none" dirty="0">
                <a:solidFill>
                  <a:schemeClr val="bg1"/>
                </a:solidFill>
                <a:effectLst/>
                <a:latin typeface="Calibri" panose="020F0502020204030204" pitchFamily="34" charset="0"/>
                <a:ea typeface="Times New Roman"/>
                <a:cs typeface="Calibri" panose="020F0502020204030204" pitchFamily="34" charset="0"/>
                <a:sym typeface="Times New Roman"/>
              </a:rPr>
              <a:t>. </a:t>
            </a:r>
            <a:r>
              <a:rPr lang="en-US" b="1" cap="none" dirty="0">
                <a:solidFill>
                  <a:schemeClr val="bg1"/>
                </a:solidFill>
                <a:effectLst/>
                <a:latin typeface="Calibri" panose="020F0502020204030204" pitchFamily="34" charset="0"/>
                <a:ea typeface="Times New Roman"/>
                <a:cs typeface="Calibri" panose="020F0502020204030204" pitchFamily="34" charset="0"/>
                <a:sym typeface="Times New Roman"/>
              </a:rPr>
              <a:t>V</a:t>
            </a:r>
            <a:r>
              <a:rPr lang="en-US" b="1" u="none" strike="noStrike" cap="none" dirty="0">
                <a:solidFill>
                  <a:schemeClr val="bg1"/>
                </a:solidFill>
                <a:effectLst/>
                <a:latin typeface="Calibri" panose="020F0502020204030204" pitchFamily="34" charset="0"/>
                <a:ea typeface="Times New Roman"/>
                <a:cs typeface="Calibri" panose="020F0502020204030204" pitchFamily="34" charset="0"/>
                <a:sym typeface="Times New Roman"/>
              </a:rPr>
              <a:t>ishnu                                          (321910306038)</a:t>
            </a:r>
          </a:p>
          <a:p>
            <a:pPr marL="0" marR="0" lvl="0" indent="0" rtl="0">
              <a:lnSpc>
                <a:spcPct val="100000"/>
              </a:lnSpc>
              <a:spcBef>
                <a:spcPts val="0"/>
              </a:spcBef>
              <a:spcAft>
                <a:spcPts val="0"/>
              </a:spcAft>
              <a:buClr>
                <a:srgbClr val="000000"/>
              </a:buClr>
              <a:buSzPts val="2200"/>
              <a:buFont typeface="Arial"/>
              <a:buNone/>
            </a:pPr>
            <a:r>
              <a:rPr lang="en-US" b="1" cap="none" dirty="0">
                <a:solidFill>
                  <a:schemeClr val="bg1"/>
                </a:solidFill>
                <a:effectLst/>
                <a:latin typeface="Calibri" panose="020F0502020204030204" pitchFamily="34" charset="0"/>
                <a:ea typeface="Times New Roman"/>
                <a:cs typeface="Calibri" panose="020F0502020204030204" pitchFamily="34" charset="0"/>
                <a:sym typeface="Times New Roman"/>
              </a:rPr>
              <a:t>R</a:t>
            </a:r>
            <a:r>
              <a:rPr lang="en-US" b="1" u="none" strike="noStrike" cap="none" dirty="0">
                <a:solidFill>
                  <a:schemeClr val="bg1"/>
                </a:solidFill>
                <a:effectLst/>
                <a:latin typeface="Calibri" panose="020F0502020204030204" pitchFamily="34" charset="0"/>
                <a:ea typeface="Times New Roman"/>
                <a:cs typeface="Calibri" panose="020F0502020204030204" pitchFamily="34" charset="0"/>
                <a:sym typeface="Times New Roman"/>
              </a:rPr>
              <a:t>. </a:t>
            </a:r>
            <a:r>
              <a:rPr lang="en-US" b="1" u="none" strike="noStrike" cap="none" dirty="0" err="1">
                <a:solidFill>
                  <a:schemeClr val="bg1"/>
                </a:solidFill>
                <a:effectLst/>
                <a:latin typeface="Calibri" panose="020F0502020204030204" pitchFamily="34" charset="0"/>
                <a:ea typeface="Times New Roman"/>
                <a:cs typeface="Calibri" panose="020F0502020204030204" pitchFamily="34" charset="0"/>
                <a:sym typeface="Times New Roman"/>
              </a:rPr>
              <a:t>Prasaana</a:t>
            </a:r>
            <a:r>
              <a:rPr lang="en-US" b="1" u="none" strike="noStrike" cap="none" dirty="0">
                <a:solidFill>
                  <a:schemeClr val="bg1"/>
                </a:solidFill>
                <a:effectLst/>
                <a:latin typeface="Calibri" panose="020F0502020204030204" pitchFamily="34" charset="0"/>
                <a:ea typeface="Times New Roman"/>
                <a:cs typeface="Calibri" panose="020F0502020204030204" pitchFamily="34" charset="0"/>
                <a:sym typeface="Times New Roman"/>
              </a:rPr>
              <a:t> </a:t>
            </a:r>
            <a:r>
              <a:rPr lang="en-US" b="1" u="none" strike="noStrike" cap="none" dirty="0" err="1">
                <a:solidFill>
                  <a:schemeClr val="bg1"/>
                </a:solidFill>
                <a:effectLst/>
                <a:latin typeface="Calibri" panose="020F0502020204030204" pitchFamily="34" charset="0"/>
                <a:ea typeface="Times New Roman"/>
                <a:cs typeface="Calibri" panose="020F0502020204030204" pitchFamily="34" charset="0"/>
                <a:sym typeface="Times New Roman"/>
              </a:rPr>
              <a:t>kumar</a:t>
            </a:r>
            <a:r>
              <a:rPr lang="en-US" b="1" u="none" strike="noStrike" cap="none" dirty="0">
                <a:solidFill>
                  <a:schemeClr val="bg1"/>
                </a:solidFill>
                <a:effectLst/>
                <a:latin typeface="Calibri" panose="020F0502020204030204" pitchFamily="34" charset="0"/>
                <a:ea typeface="Times New Roman"/>
                <a:cs typeface="Calibri" panose="020F0502020204030204" pitchFamily="34" charset="0"/>
                <a:sym typeface="Times New Roman"/>
              </a:rPr>
              <a:t> reddy              (321910306059)</a:t>
            </a:r>
          </a:p>
          <a:p>
            <a:pPr marL="0" marR="0" lvl="0" indent="0" rtl="0">
              <a:lnSpc>
                <a:spcPct val="100000"/>
              </a:lnSpc>
              <a:spcBef>
                <a:spcPts val="0"/>
              </a:spcBef>
              <a:spcAft>
                <a:spcPts val="0"/>
              </a:spcAft>
              <a:buClr>
                <a:srgbClr val="000000"/>
              </a:buClr>
              <a:buSzPts val="2200"/>
              <a:buFont typeface="Arial"/>
              <a:buNone/>
            </a:pPr>
            <a:r>
              <a:rPr lang="en-US" b="1" cap="none" dirty="0">
                <a:solidFill>
                  <a:schemeClr val="bg1"/>
                </a:solidFill>
                <a:effectLst/>
                <a:latin typeface="Calibri" panose="020F0502020204030204" pitchFamily="34" charset="0"/>
                <a:ea typeface="Times New Roman"/>
                <a:cs typeface="Calibri" panose="020F0502020204030204" pitchFamily="34" charset="0"/>
                <a:sym typeface="Times New Roman"/>
              </a:rPr>
              <a:t>c. </a:t>
            </a:r>
            <a:r>
              <a:rPr lang="en-US" b="1" cap="none" dirty="0" err="1">
                <a:solidFill>
                  <a:schemeClr val="bg1"/>
                </a:solidFill>
                <a:effectLst/>
                <a:latin typeface="Calibri" panose="020F0502020204030204" pitchFamily="34" charset="0"/>
                <a:ea typeface="Times New Roman"/>
                <a:cs typeface="Calibri" panose="020F0502020204030204" pitchFamily="34" charset="0"/>
                <a:sym typeface="Times New Roman"/>
              </a:rPr>
              <a:t>Saisumanth</a:t>
            </a:r>
            <a:r>
              <a:rPr lang="en-US" b="1" cap="none" dirty="0">
                <a:solidFill>
                  <a:schemeClr val="bg1"/>
                </a:solidFill>
                <a:effectLst/>
                <a:latin typeface="Calibri" panose="020F0502020204030204" pitchFamily="34" charset="0"/>
                <a:ea typeface="Times New Roman"/>
                <a:cs typeface="Calibri" panose="020F0502020204030204" pitchFamily="34" charset="0"/>
                <a:sym typeface="Times New Roman"/>
              </a:rPr>
              <a:t>                                  (321910306041)</a:t>
            </a:r>
          </a:p>
          <a:p>
            <a:pPr marL="0" marR="0" lvl="0" indent="0" rtl="0">
              <a:lnSpc>
                <a:spcPct val="100000"/>
              </a:lnSpc>
              <a:spcBef>
                <a:spcPts val="0"/>
              </a:spcBef>
              <a:spcAft>
                <a:spcPts val="0"/>
              </a:spcAft>
              <a:buClr>
                <a:srgbClr val="000000"/>
              </a:buClr>
              <a:buSzPts val="2200"/>
              <a:buFont typeface="Arial"/>
              <a:buNone/>
            </a:pPr>
            <a:r>
              <a:rPr lang="en-US" b="1" cap="none" dirty="0">
                <a:solidFill>
                  <a:schemeClr val="bg1"/>
                </a:solidFill>
                <a:effectLst/>
                <a:latin typeface="Calibri" panose="020F0502020204030204" pitchFamily="34" charset="0"/>
                <a:ea typeface="Times New Roman"/>
                <a:cs typeface="Calibri" panose="020F0502020204030204" pitchFamily="34" charset="0"/>
                <a:sym typeface="Times New Roman"/>
              </a:rPr>
              <a:t>K. Pramod Reddy                           (321910306008)</a:t>
            </a:r>
          </a:p>
          <a:p>
            <a:pPr marL="0" marR="0" lvl="0" indent="0" algn="ctr" rtl="0">
              <a:lnSpc>
                <a:spcPct val="100000"/>
              </a:lnSpc>
              <a:spcBef>
                <a:spcPts val="0"/>
              </a:spcBef>
              <a:spcAft>
                <a:spcPts val="0"/>
              </a:spcAft>
              <a:buClr>
                <a:srgbClr val="000000"/>
              </a:buClr>
              <a:buSzPts val="2200"/>
              <a:buFont typeface="Arial"/>
              <a:buNone/>
            </a:pPr>
            <a:endParaRPr lang="en-US" b="0" i="0" u="none" strike="noStrike" cap="none" dirty="0">
              <a:solidFill>
                <a:schemeClr val="bg1"/>
              </a:solidFill>
              <a:latin typeface="Times New Roman"/>
              <a:ea typeface="Times New Roman"/>
              <a:cs typeface="Times New Roman"/>
              <a:sym typeface="Times New Roman"/>
            </a:endParaRPr>
          </a:p>
        </p:txBody>
      </p:sp>
      <p:sp>
        <p:nvSpPr>
          <p:cNvPr id="7" name="Date Placeholder 6"/>
          <p:cNvSpPr>
            <a:spLocks noGrp="1"/>
          </p:cNvSpPr>
          <p:nvPr>
            <p:ph type="dt" sz="half" idx="10"/>
          </p:nvPr>
        </p:nvSpPr>
        <p:spPr>
          <a:xfrm>
            <a:off x="7153710" y="6313407"/>
            <a:ext cx="2743200" cy="365125"/>
          </a:xfrm>
        </p:spPr>
        <p:txBody>
          <a:bodyPr/>
          <a:lstStyle/>
          <a:p>
            <a:r>
              <a:rPr lang="en-US" dirty="0"/>
              <a:t> S</a:t>
            </a:r>
          </a:p>
        </p:txBody>
      </p:sp>
      <p:sp>
        <p:nvSpPr>
          <p:cNvPr id="8" name="Footer Placeholder 7"/>
          <p:cNvSpPr>
            <a:spLocks noGrp="1"/>
          </p:cNvSpPr>
          <p:nvPr>
            <p:ph type="ftr" sz="quarter" idx="11"/>
          </p:nvPr>
        </p:nvSpPr>
        <p:spPr>
          <a:xfrm>
            <a:off x="1952625" y="6354774"/>
            <a:ext cx="5124886" cy="365125"/>
          </a:xfrm>
        </p:spPr>
        <p:txBody>
          <a:bodyPr/>
          <a:lstStyle/>
          <a:p>
            <a:r>
              <a:rPr lang="en-US" dirty="0"/>
              <a:t>GITAM School of Technology</a:t>
            </a:r>
          </a:p>
        </p:txBody>
      </p:sp>
      <p:sp>
        <p:nvSpPr>
          <p:cNvPr id="9" name="Slide Number Placeholder 8"/>
          <p:cNvSpPr>
            <a:spLocks noGrp="1"/>
          </p:cNvSpPr>
          <p:nvPr>
            <p:ph type="sldNum" sz="quarter" idx="12"/>
          </p:nvPr>
        </p:nvSpPr>
        <p:spPr>
          <a:xfrm>
            <a:off x="11042399" y="6305887"/>
            <a:ext cx="771089" cy="365125"/>
          </a:xfrm>
        </p:spPr>
        <p:txBody>
          <a:bodyPr/>
          <a:lstStyle/>
          <a:p>
            <a:fld id="{6D22F896-40B5-4ADD-8801-0D06FADFA095}" type="slidenum">
              <a:rPr lang="en-US" smtClean="0"/>
              <a:t>1</a:t>
            </a:fld>
            <a:endParaRPr lang="en-US" dirty="0"/>
          </a:p>
        </p:txBody>
      </p:sp>
      <p:pic>
        <p:nvPicPr>
          <p:cNvPr id="4" name="Google Shape;87;p13">
            <a:extLst>
              <a:ext uri="{FF2B5EF4-FFF2-40B4-BE49-F238E27FC236}">
                <a16:creationId xmlns:a16="http://schemas.microsoft.com/office/drawing/2014/main" id="{9D8DC46F-F288-C7B5-9682-6DE7D3D5A4AC}"/>
              </a:ext>
            </a:extLst>
          </p:cNvPr>
          <p:cNvPicPr preferRelativeResize="0"/>
          <p:nvPr/>
        </p:nvPicPr>
        <p:blipFill rotWithShape="1">
          <a:blip r:embed="rId2">
            <a:alphaModFix/>
          </a:blip>
          <a:srcRect/>
          <a:stretch/>
        </p:blipFill>
        <p:spPr>
          <a:xfrm>
            <a:off x="10693861" y="142577"/>
            <a:ext cx="1304290" cy="1230630"/>
          </a:xfrm>
          <a:prstGeom prst="rect">
            <a:avLst/>
          </a:prstGeom>
          <a:noFill/>
          <a:ln>
            <a:noFill/>
          </a:ln>
        </p:spPr>
      </p:pic>
      <p:sp>
        <p:nvSpPr>
          <p:cNvPr id="5" name="Rectangle 4"/>
          <p:cNvSpPr/>
          <p:nvPr/>
        </p:nvSpPr>
        <p:spPr>
          <a:xfrm>
            <a:off x="3093581" y="142577"/>
            <a:ext cx="6585996" cy="1200329"/>
          </a:xfrm>
          <a:prstGeom prst="rect">
            <a:avLst/>
          </a:prstGeom>
        </p:spPr>
        <p:txBody>
          <a:bodyPr wrap="square">
            <a:spAutoFit/>
          </a:bodyPr>
          <a:lstStyle/>
          <a:p>
            <a:pPr algn="ctr"/>
            <a:r>
              <a:rPr lang="en-GB" sz="2400" b="1" dirty="0">
                <a:latin typeface="Calibri" panose="020F0502020204030204" pitchFamily="34" charset="0"/>
                <a:cs typeface="Calibri" panose="020F0502020204030204" pitchFamily="34" charset="0"/>
              </a:rPr>
              <a:t>GITAM School of Technology</a:t>
            </a:r>
          </a:p>
          <a:p>
            <a:pPr algn="ctr"/>
            <a:r>
              <a:rPr lang="en-GB" sz="2400" b="1" dirty="0">
                <a:latin typeface="Calibri" panose="020F0502020204030204" pitchFamily="34" charset="0"/>
                <a:cs typeface="Calibri" panose="020F0502020204030204" pitchFamily="34" charset="0"/>
              </a:rPr>
              <a:t>GITAM (Deemed to be University) </a:t>
            </a:r>
          </a:p>
          <a:p>
            <a:pPr algn="ctr"/>
            <a:r>
              <a:rPr lang="en-GB" sz="2400" b="1" dirty="0">
                <a:latin typeface="Calibri" panose="020F0502020204030204" pitchFamily="34" charset="0"/>
                <a:cs typeface="Calibri" panose="020F0502020204030204" pitchFamily="34" charset="0"/>
              </a:rPr>
              <a:t>Bengaluru</a:t>
            </a:r>
            <a:endParaRPr lang="en-US" sz="2400" b="1" dirty="0">
              <a:latin typeface="Calibri" panose="020F0502020204030204" pitchFamily="34" charset="0"/>
              <a:cs typeface="Calibri" panose="020F0502020204030204" pitchFamily="34" charset="0"/>
            </a:endParaRPr>
          </a:p>
        </p:txBody>
      </p:sp>
      <p:sp>
        <p:nvSpPr>
          <p:cNvPr id="6" name="Rectangle 5"/>
          <p:cNvSpPr/>
          <p:nvPr/>
        </p:nvSpPr>
        <p:spPr>
          <a:xfrm>
            <a:off x="1892608" y="4255618"/>
            <a:ext cx="6096000" cy="1600438"/>
          </a:xfrm>
          <a:prstGeom prst="rect">
            <a:avLst/>
          </a:prstGeom>
        </p:spPr>
        <p:txBody>
          <a:bodyPr>
            <a:spAutoFit/>
          </a:bodyPr>
          <a:lstStyle/>
          <a:p>
            <a:r>
              <a:rPr lang="en-GB" sz="2000" b="1" u="sng" dirty="0">
                <a:solidFill>
                  <a:schemeClr val="accent3">
                    <a:lumMod val="75000"/>
                  </a:schemeClr>
                </a:solidFill>
                <a:latin typeface="Calibri" panose="020F0502020204030204" pitchFamily="34" charset="0"/>
                <a:cs typeface="Calibri" panose="020F0502020204030204" pitchFamily="34" charset="0"/>
              </a:rPr>
              <a:t>Under the guidance </a:t>
            </a:r>
          </a:p>
          <a:p>
            <a:r>
              <a:rPr lang="en-GB" sz="2000" dirty="0">
                <a:solidFill>
                  <a:schemeClr val="bg1"/>
                </a:solidFill>
                <a:latin typeface="Calibri" panose="020F0502020204030204" pitchFamily="34" charset="0"/>
                <a:cs typeface="Calibri" panose="020F0502020204030204" pitchFamily="34" charset="0"/>
              </a:rPr>
              <a:t>Dr. Dayanand Lal N</a:t>
            </a:r>
          </a:p>
          <a:p>
            <a:r>
              <a:rPr lang="en-GB" sz="2000" dirty="0">
                <a:solidFill>
                  <a:schemeClr val="bg1"/>
                </a:solidFill>
                <a:latin typeface="Calibri" panose="020F0502020204030204" pitchFamily="34" charset="0"/>
                <a:cs typeface="Calibri" panose="020F0502020204030204" pitchFamily="34" charset="0"/>
              </a:rPr>
              <a:t>Assistant Professor</a:t>
            </a:r>
          </a:p>
          <a:p>
            <a:r>
              <a:rPr lang="en-GB" sz="2000" dirty="0">
                <a:solidFill>
                  <a:schemeClr val="bg1"/>
                </a:solidFill>
                <a:latin typeface="Calibri" panose="020F0502020204030204" pitchFamily="34" charset="0"/>
                <a:cs typeface="Calibri" panose="020F0502020204030204" pitchFamily="34" charset="0"/>
              </a:rPr>
              <a:t>Dept. of CSE</a:t>
            </a:r>
          </a:p>
          <a:p>
            <a:endParaRPr lang="en-GB" dirty="0"/>
          </a:p>
        </p:txBody>
      </p:sp>
    </p:spTree>
    <p:extLst>
      <p:ext uri="{BB962C8B-B14F-4D97-AF65-F5344CB8AC3E}">
        <p14:creationId xmlns:p14="http://schemas.microsoft.com/office/powerpoint/2010/main" val="125077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A54EF-8C9C-4B12-630E-56815762E23D}"/>
              </a:ext>
            </a:extLst>
          </p:cNvPr>
          <p:cNvSpPr>
            <a:spLocks noGrp="1"/>
          </p:cNvSpPr>
          <p:nvPr>
            <p:ph idx="1"/>
          </p:nvPr>
        </p:nvSpPr>
        <p:spPr>
          <a:xfrm>
            <a:off x="974187" y="807719"/>
            <a:ext cx="10519117" cy="5440680"/>
          </a:xfrm>
        </p:spPr>
        <p:txBody>
          <a:bodyPr>
            <a:normAutofit/>
          </a:bodyPr>
          <a:lstStyle/>
          <a:p>
            <a:pPr marL="228600" lvl="0" indent="-228600" algn="l" rtl="0">
              <a:lnSpc>
                <a:spcPct val="90000"/>
              </a:lnSpc>
              <a:spcBef>
                <a:spcPts val="0"/>
              </a:spcBef>
              <a:spcAft>
                <a:spcPts val="0"/>
              </a:spcAft>
              <a:buSzPts val="2400"/>
              <a:buFont typeface="Times New Roman"/>
              <a:buChar char="•"/>
            </a:pPr>
            <a:r>
              <a:rPr lang="en-US" sz="2400" dirty="0">
                <a:effectLst/>
                <a:latin typeface="Calibri" panose="020F0502020204030204" pitchFamily="34" charset="0"/>
                <a:ea typeface="Times New Roman"/>
                <a:cs typeface="Calibri" panose="020F0502020204030204" pitchFamily="34" charset="0"/>
                <a:sym typeface="Times New Roman"/>
              </a:rPr>
              <a:t>Using speech recognition, we try to recognize the voice and assign it to a variable.</a:t>
            </a:r>
          </a:p>
          <a:p>
            <a:pPr marL="139700" lvl="0" indent="0" algn="l" rtl="0">
              <a:lnSpc>
                <a:spcPct val="90000"/>
              </a:lnSpc>
              <a:spcBef>
                <a:spcPts val="1000"/>
              </a:spcBef>
              <a:spcAft>
                <a:spcPts val="0"/>
              </a:spcAft>
              <a:buClr>
                <a:schemeClr val="dk1"/>
              </a:buClr>
              <a:buSzPts val="2200"/>
              <a:buNone/>
            </a:pPr>
            <a:endParaRPr lang="en-US" sz="2400" dirty="0">
              <a:effectLst/>
              <a:latin typeface="Calibri" panose="020F0502020204030204" pitchFamily="34" charset="0"/>
              <a:ea typeface="Times New Roman"/>
              <a:cs typeface="Calibri" panose="020F0502020204030204" pitchFamily="34" charset="0"/>
              <a:sym typeface="Times New Roman"/>
            </a:endParaRPr>
          </a:p>
          <a:p>
            <a:pPr marL="228600" lvl="0" indent="-228600" algn="just" rtl="0">
              <a:lnSpc>
                <a:spcPct val="90000"/>
              </a:lnSpc>
              <a:spcBef>
                <a:spcPts val="1000"/>
              </a:spcBef>
              <a:spcAft>
                <a:spcPts val="0"/>
              </a:spcAft>
              <a:buSzPts val="2400"/>
              <a:buFont typeface="Times New Roman"/>
              <a:buChar char="•"/>
            </a:pPr>
            <a:r>
              <a:rPr lang="en-US" sz="2400" dirty="0">
                <a:effectLst/>
                <a:latin typeface="Calibri" panose="020F0502020204030204" pitchFamily="34" charset="0"/>
                <a:ea typeface="Times New Roman"/>
                <a:cs typeface="Calibri" panose="020F0502020204030204" pitchFamily="34" charset="0"/>
                <a:sym typeface="Times New Roman"/>
              </a:rPr>
              <a:t>We access the microphone and then will be capturing the voice from the microphone, and match the voice samples </a:t>
            </a:r>
            <a:r>
              <a:rPr lang="en-US" dirty="0">
                <a:effectLst/>
                <a:latin typeface="Calibri" panose="020F0502020204030204" pitchFamily="34" charset="0"/>
                <a:ea typeface="Times New Roman"/>
                <a:cs typeface="Calibri" panose="020F0502020204030204" pitchFamily="34" charset="0"/>
                <a:sym typeface="Times New Roman"/>
              </a:rPr>
              <a:t>from any search engine: preferably in lower case values.</a:t>
            </a:r>
            <a:endParaRPr lang="en-US" sz="2400" dirty="0">
              <a:effectLst/>
              <a:latin typeface="Calibri" panose="020F0502020204030204" pitchFamily="34" charset="0"/>
              <a:ea typeface="Times New Roman"/>
              <a:cs typeface="Calibri" panose="020F0502020204030204" pitchFamily="34" charset="0"/>
              <a:sym typeface="Times New Roman"/>
            </a:endParaRPr>
          </a:p>
          <a:p>
            <a:pPr marL="228600" lvl="0" indent="-88900" algn="just" rtl="0">
              <a:lnSpc>
                <a:spcPct val="90000"/>
              </a:lnSpc>
              <a:spcBef>
                <a:spcPts val="1000"/>
              </a:spcBef>
              <a:spcAft>
                <a:spcPts val="0"/>
              </a:spcAft>
              <a:buClr>
                <a:schemeClr val="dk1"/>
              </a:buClr>
              <a:buSzPts val="2200"/>
              <a:buNone/>
            </a:pPr>
            <a:endParaRPr lang="en-US" sz="2400" dirty="0">
              <a:effectLst/>
              <a:latin typeface="Calibri" panose="020F0502020204030204" pitchFamily="34" charset="0"/>
              <a:ea typeface="Times New Roman"/>
              <a:cs typeface="Calibri" panose="020F0502020204030204" pitchFamily="34" charset="0"/>
              <a:sym typeface="Times New Roman"/>
            </a:endParaRPr>
          </a:p>
          <a:p>
            <a:pPr marL="228600" lvl="0" indent="-228600" algn="just" rtl="0">
              <a:lnSpc>
                <a:spcPct val="90000"/>
              </a:lnSpc>
              <a:spcBef>
                <a:spcPts val="1000"/>
              </a:spcBef>
              <a:spcAft>
                <a:spcPts val="0"/>
              </a:spcAft>
              <a:buSzPts val="2400"/>
              <a:buFont typeface="Times New Roman"/>
              <a:buChar char="•"/>
            </a:pPr>
            <a:r>
              <a:rPr lang="en-US" sz="2400" dirty="0">
                <a:effectLst/>
                <a:latin typeface="Calibri" panose="020F0502020204030204" pitchFamily="34" charset="0"/>
                <a:ea typeface="Times New Roman"/>
                <a:cs typeface="Calibri" panose="020F0502020204030204" pitchFamily="34" charset="0"/>
                <a:sym typeface="Times New Roman"/>
              </a:rPr>
              <a:t> </a:t>
            </a:r>
            <a:r>
              <a:rPr lang="en-US" dirty="0">
                <a:effectLst/>
                <a:latin typeface="Calibri" panose="020F0502020204030204" pitchFamily="34" charset="0"/>
                <a:ea typeface="Times New Roman"/>
                <a:cs typeface="Calibri" panose="020F0502020204030204" pitchFamily="34" charset="0"/>
                <a:sym typeface="Times New Roman"/>
              </a:rPr>
              <a:t>Further,</a:t>
            </a:r>
            <a:r>
              <a:rPr lang="en-US" sz="2400" dirty="0">
                <a:effectLst/>
                <a:latin typeface="Calibri" panose="020F0502020204030204" pitchFamily="34" charset="0"/>
                <a:ea typeface="Times New Roman"/>
                <a:cs typeface="Calibri" panose="020F0502020204030204" pitchFamily="34" charset="0"/>
                <a:sym typeface="Times New Roman"/>
              </a:rPr>
              <a:t> we try to use a robust package that Plays a vital role in our project is  certainly known as Pywhatkit. </a:t>
            </a:r>
          </a:p>
          <a:p>
            <a:pPr marL="228600" lvl="0" indent="-88900" algn="l" rtl="0">
              <a:lnSpc>
                <a:spcPct val="90000"/>
              </a:lnSpc>
              <a:spcBef>
                <a:spcPts val="1000"/>
              </a:spcBef>
              <a:spcAft>
                <a:spcPts val="0"/>
              </a:spcAft>
              <a:buClr>
                <a:schemeClr val="dk1"/>
              </a:buClr>
              <a:buSzPts val="2200"/>
              <a:buNone/>
            </a:pPr>
            <a:endParaRPr lang="en-US" sz="2400" dirty="0">
              <a:effectLst/>
              <a:latin typeface="Calibri" panose="020F0502020204030204" pitchFamily="34" charset="0"/>
              <a:ea typeface="Times New Roman"/>
              <a:cs typeface="Calibri" panose="020F0502020204030204" pitchFamily="34" charset="0"/>
              <a:sym typeface="Times New Roman"/>
            </a:endParaRPr>
          </a:p>
          <a:p>
            <a:pPr marL="228600" lvl="0" indent="-228600" algn="just" rtl="0">
              <a:lnSpc>
                <a:spcPct val="90000"/>
              </a:lnSpc>
              <a:spcBef>
                <a:spcPts val="1000"/>
              </a:spcBef>
              <a:spcAft>
                <a:spcPts val="0"/>
              </a:spcAft>
              <a:buSzPts val="2400"/>
              <a:buFont typeface="Times New Roman"/>
              <a:buChar char="•"/>
            </a:pPr>
            <a:r>
              <a:rPr lang="en-US" sz="2400" dirty="0">
                <a:effectLst/>
                <a:latin typeface="Calibri" panose="020F0502020204030204" pitchFamily="34" charset="0"/>
                <a:ea typeface="Times New Roman"/>
                <a:cs typeface="Calibri" panose="020F0502020204030204" pitchFamily="34" charset="0"/>
                <a:sym typeface="Times New Roman"/>
              </a:rPr>
              <a:t>Usage of pywhatkit, It helps us do many things like researching or playing YouTube channels or getting time or sending WhatsApp messages or many other things. </a:t>
            </a:r>
          </a:p>
          <a:p>
            <a:pPr marL="0" lvl="0" indent="0" algn="l" rtl="0">
              <a:lnSpc>
                <a:spcPct val="90000"/>
              </a:lnSpc>
              <a:spcBef>
                <a:spcPts val="1000"/>
              </a:spcBef>
              <a:spcAft>
                <a:spcPts val="0"/>
              </a:spcAft>
              <a:buClr>
                <a:srgbClr val="000000"/>
              </a:buClr>
              <a:buSzPts val="2200"/>
              <a:buNone/>
            </a:pPr>
            <a:r>
              <a:rPr lang="en-US" sz="2400" dirty="0">
                <a:latin typeface="Times New Roman"/>
                <a:ea typeface="Times New Roman"/>
                <a:cs typeface="Times New Roman"/>
                <a:sym typeface="Times New Roman"/>
              </a:rPr>
              <a:t> </a:t>
            </a:r>
          </a:p>
          <a:p>
            <a:pPr marL="228600" lvl="0" indent="-88900" algn="l" rtl="0">
              <a:lnSpc>
                <a:spcPct val="90000"/>
              </a:lnSpc>
              <a:spcBef>
                <a:spcPts val="1000"/>
              </a:spcBef>
              <a:spcAft>
                <a:spcPts val="0"/>
              </a:spcAft>
              <a:buClr>
                <a:schemeClr val="dk1"/>
              </a:buClr>
              <a:buSzPts val="2200"/>
              <a:buNone/>
            </a:pPr>
            <a:endParaRPr lang="en-US" sz="2400" dirty="0">
              <a:latin typeface="Times New Roman"/>
              <a:ea typeface="Times New Roman"/>
              <a:cs typeface="Times New Roman"/>
              <a:sym typeface="Times New Roman"/>
            </a:endParaRPr>
          </a:p>
          <a:p>
            <a:pPr marL="228600" lvl="0" indent="-88900" algn="l" rtl="0">
              <a:lnSpc>
                <a:spcPct val="90000"/>
              </a:lnSpc>
              <a:spcBef>
                <a:spcPts val="1000"/>
              </a:spcBef>
              <a:spcAft>
                <a:spcPts val="0"/>
              </a:spcAft>
              <a:buClr>
                <a:schemeClr val="dk1"/>
              </a:buClr>
              <a:buSzPts val="2200"/>
              <a:buNone/>
            </a:pPr>
            <a:endParaRPr lang="en-US" sz="2400" dirty="0">
              <a:latin typeface="Times New Roman"/>
              <a:ea typeface="Times New Roman"/>
              <a:cs typeface="Times New Roman"/>
              <a:sym typeface="Times New Roman"/>
            </a:endParaRPr>
          </a:p>
          <a:p>
            <a:endParaRPr lang="en-IN" dirty="0"/>
          </a:p>
        </p:txBody>
      </p:sp>
      <p:sp>
        <p:nvSpPr>
          <p:cNvPr id="2" name="Date Placeholder 1"/>
          <p:cNvSpPr>
            <a:spLocks noGrp="1"/>
          </p:cNvSpPr>
          <p:nvPr>
            <p:ph type="dt" sz="half" idx="10"/>
          </p:nvPr>
        </p:nvSpPr>
        <p:spPr/>
        <p:txBody>
          <a:bodyPr/>
          <a:lstStyle/>
          <a:p>
            <a:fld id="{2175971D-4240-487B-9A4F-73CAE96C9896}" type="datetime1">
              <a:rPr lang="en-US" smtClean="0"/>
              <a:t>11/3/2022</a:t>
            </a:fld>
            <a:endParaRPr lang="en-US" dirty="0"/>
          </a:p>
        </p:txBody>
      </p:sp>
      <p:sp>
        <p:nvSpPr>
          <p:cNvPr id="5" name="Footer Placeholder 4"/>
          <p:cNvSpPr>
            <a:spLocks noGrp="1"/>
          </p:cNvSpPr>
          <p:nvPr>
            <p:ph type="ftr" sz="quarter" idx="11"/>
          </p:nvPr>
        </p:nvSpPr>
        <p:spPr/>
        <p:txBody>
          <a:bodyPr/>
          <a:lstStyle/>
          <a:p>
            <a:r>
              <a:rPr lang="en-US"/>
              <a:t>GITAM School of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10</a:t>
            </a:fld>
            <a:endParaRPr lang="en-US" dirty="0"/>
          </a:p>
        </p:txBody>
      </p:sp>
      <p:pic>
        <p:nvPicPr>
          <p:cNvPr id="4" name="Google Shape;87;p13">
            <a:extLst>
              <a:ext uri="{FF2B5EF4-FFF2-40B4-BE49-F238E27FC236}">
                <a16:creationId xmlns:a16="http://schemas.microsoft.com/office/drawing/2014/main" id="{D19BA117-D1F6-7F34-0DC4-4B8320520788}"/>
              </a:ext>
            </a:extLst>
          </p:cNvPr>
          <p:cNvPicPr preferRelativeResize="0"/>
          <p:nvPr/>
        </p:nvPicPr>
        <p:blipFill rotWithShape="1">
          <a:blip r:embed="rId2">
            <a:alphaModFix/>
          </a:blip>
          <a:srcRect/>
          <a:stretch/>
        </p:blipFill>
        <p:spPr>
          <a:xfrm>
            <a:off x="9744709" y="5534025"/>
            <a:ext cx="1304290" cy="1230630"/>
          </a:xfrm>
          <a:prstGeom prst="rect">
            <a:avLst/>
          </a:prstGeom>
          <a:noFill/>
          <a:ln>
            <a:noFill/>
          </a:ln>
        </p:spPr>
      </p:pic>
    </p:spTree>
    <p:extLst>
      <p:ext uri="{BB962C8B-B14F-4D97-AF65-F5344CB8AC3E}">
        <p14:creationId xmlns:p14="http://schemas.microsoft.com/office/powerpoint/2010/main" val="3332163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7C15F-6B4B-1A90-6115-B3133B00F068}"/>
              </a:ext>
            </a:extLst>
          </p:cNvPr>
          <p:cNvSpPr>
            <a:spLocks noGrp="1"/>
          </p:cNvSpPr>
          <p:nvPr>
            <p:ph idx="1"/>
          </p:nvPr>
        </p:nvSpPr>
        <p:spPr>
          <a:xfrm>
            <a:off x="733448" y="1447800"/>
            <a:ext cx="10492570" cy="5775960"/>
          </a:xfrm>
        </p:spPr>
        <p:txBody>
          <a:bodyPr>
            <a:normAutofit/>
          </a:bodyPr>
          <a:lstStyle/>
          <a:p>
            <a:pPr marL="311150" lvl="0" indent="-152400" algn="just" rtl="0">
              <a:lnSpc>
                <a:spcPct val="115000"/>
              </a:lnSpc>
              <a:spcBef>
                <a:spcPts val="1000"/>
              </a:spcBef>
              <a:spcAft>
                <a:spcPts val="0"/>
              </a:spcAft>
              <a:buClr>
                <a:srgbClr val="000000"/>
              </a:buClr>
              <a:buSzPts val="2400"/>
              <a:buFont typeface="Times New Roman"/>
              <a:buChar char="•"/>
            </a:pPr>
            <a:r>
              <a:rPr lang="en-US" sz="2400" dirty="0">
                <a:effectLst/>
                <a:latin typeface="Calibri" panose="020F0502020204030204" pitchFamily="34" charset="0"/>
                <a:ea typeface="Times New Roman"/>
                <a:cs typeface="Calibri" panose="020F0502020204030204" pitchFamily="34" charset="0"/>
                <a:sym typeface="Times New Roman"/>
              </a:rPr>
              <a:t> </a:t>
            </a:r>
            <a:r>
              <a:rPr lang="en-US" dirty="0">
                <a:effectLst/>
                <a:latin typeface="Calibri" panose="020F0502020204030204" pitchFamily="34" charset="0"/>
                <a:ea typeface="Times New Roman"/>
                <a:cs typeface="Calibri" panose="020F0502020204030204" pitchFamily="34" charset="0"/>
                <a:sym typeface="Times New Roman"/>
              </a:rPr>
              <a:t>Using </a:t>
            </a:r>
            <a:r>
              <a:rPr lang="en-US" dirty="0" err="1">
                <a:effectLst/>
                <a:latin typeface="Calibri" panose="020F0502020204030204" pitchFamily="34" charset="0"/>
                <a:ea typeface="Times New Roman"/>
                <a:cs typeface="Calibri" panose="020F0502020204030204" pitchFamily="34" charset="0"/>
                <a:sym typeface="Times New Roman"/>
              </a:rPr>
              <a:t>pywhat</a:t>
            </a:r>
            <a:r>
              <a:rPr lang="en-US" dirty="0">
                <a:effectLst/>
                <a:latin typeface="Calibri" panose="020F0502020204030204" pitchFamily="34" charset="0"/>
                <a:ea typeface="Times New Roman"/>
                <a:cs typeface="Calibri" panose="020F0502020204030204" pitchFamily="34" charset="0"/>
                <a:sym typeface="Times New Roman"/>
              </a:rPr>
              <a:t> kit, we will be able to access speech command and if the voice-based search string has the best match then that will be played. </a:t>
            </a:r>
          </a:p>
          <a:p>
            <a:pPr marL="311150" lvl="0" indent="-152400" algn="just" rtl="0">
              <a:lnSpc>
                <a:spcPct val="115000"/>
              </a:lnSpc>
              <a:spcBef>
                <a:spcPts val="1000"/>
              </a:spcBef>
              <a:spcAft>
                <a:spcPts val="0"/>
              </a:spcAft>
              <a:buClr>
                <a:srgbClr val="000000"/>
              </a:buClr>
              <a:buSzPts val="2400"/>
              <a:buFont typeface="Times New Roman"/>
              <a:buChar char="•"/>
            </a:pPr>
            <a:r>
              <a:rPr lang="en-US" dirty="0">
                <a:effectLst/>
                <a:latin typeface="Calibri" panose="020F0502020204030204" pitchFamily="34" charset="0"/>
                <a:ea typeface="Times New Roman"/>
                <a:cs typeface="Calibri" panose="020F0502020204030204" pitchFamily="34" charset="0"/>
                <a:sym typeface="Times New Roman"/>
              </a:rPr>
              <a:t> Similarly. We found some common package for Date-Time, which provides current date and time. </a:t>
            </a:r>
          </a:p>
          <a:p>
            <a:pPr marL="311150" lvl="0" indent="-152400" algn="just" rtl="0">
              <a:lnSpc>
                <a:spcPct val="115000"/>
              </a:lnSpc>
              <a:spcBef>
                <a:spcPts val="1000"/>
              </a:spcBef>
              <a:spcAft>
                <a:spcPts val="0"/>
              </a:spcAft>
              <a:buClr>
                <a:srgbClr val="000000"/>
              </a:buClr>
              <a:buSzPts val="2400"/>
              <a:buFont typeface="Times New Roman"/>
              <a:buChar char="•"/>
            </a:pPr>
            <a:r>
              <a:rPr lang="en-US" dirty="0">
                <a:effectLst/>
                <a:latin typeface="Calibri" panose="020F0502020204030204" pitchFamily="34" charset="0"/>
                <a:ea typeface="Times New Roman"/>
                <a:cs typeface="Calibri" panose="020F0502020204030204" pitchFamily="34" charset="0"/>
                <a:sym typeface="Times New Roman"/>
              </a:rPr>
              <a:t> the same concept can be applied to  search and recognize the content based on some textual information from Wikipedia even. </a:t>
            </a:r>
          </a:p>
          <a:p>
            <a:pPr marL="311150" lvl="0" indent="-152400" algn="just" rtl="0">
              <a:lnSpc>
                <a:spcPct val="115000"/>
              </a:lnSpc>
              <a:spcBef>
                <a:spcPts val="1000"/>
              </a:spcBef>
              <a:spcAft>
                <a:spcPts val="0"/>
              </a:spcAft>
              <a:buClr>
                <a:srgbClr val="000000"/>
              </a:buClr>
              <a:buSzPts val="2400"/>
              <a:buFont typeface="Times New Roman"/>
              <a:buChar char="•"/>
            </a:pPr>
            <a:r>
              <a:rPr lang="en-US" dirty="0">
                <a:effectLst/>
                <a:latin typeface="Calibri" panose="020F0502020204030204" pitchFamily="34" charset="0"/>
                <a:ea typeface="Times New Roman"/>
                <a:cs typeface="Calibri" panose="020F0502020204030204" pitchFamily="34" charset="0"/>
                <a:sym typeface="Times New Roman"/>
              </a:rPr>
              <a:t> Finally, the software application “Lexi” will return use every uh command at the end of the program to speak out everything.</a:t>
            </a:r>
            <a:endParaRPr lang="en-US" sz="2400" dirty="0">
              <a:effectLst/>
              <a:latin typeface="Calibri" panose="020F0502020204030204" pitchFamily="34" charset="0"/>
              <a:ea typeface="Times New Roman"/>
              <a:cs typeface="Calibri" panose="020F0502020204030204" pitchFamily="34" charset="0"/>
              <a:sym typeface="Times New Roman"/>
            </a:endParaRPr>
          </a:p>
          <a:p>
            <a:pPr marL="228600" lvl="0" indent="-88900" algn="l" rtl="0">
              <a:lnSpc>
                <a:spcPct val="115000"/>
              </a:lnSpc>
              <a:spcBef>
                <a:spcPts val="1025"/>
              </a:spcBef>
              <a:spcAft>
                <a:spcPts val="0"/>
              </a:spcAft>
              <a:buClr>
                <a:schemeClr val="dk1"/>
              </a:buClr>
              <a:buSzPts val="2200"/>
              <a:buNone/>
            </a:pPr>
            <a:endParaRPr lang="en-US" sz="2400" dirty="0">
              <a:latin typeface="Times New Roman"/>
              <a:ea typeface="Times New Roman"/>
              <a:cs typeface="Times New Roman"/>
              <a:sym typeface="Times New Roman"/>
            </a:endParaRPr>
          </a:p>
          <a:p>
            <a:endParaRPr lang="en-IN" dirty="0"/>
          </a:p>
        </p:txBody>
      </p:sp>
      <p:sp>
        <p:nvSpPr>
          <p:cNvPr id="2" name="Date Placeholder 1"/>
          <p:cNvSpPr>
            <a:spLocks noGrp="1"/>
          </p:cNvSpPr>
          <p:nvPr>
            <p:ph type="dt" sz="half" idx="10"/>
          </p:nvPr>
        </p:nvSpPr>
        <p:spPr/>
        <p:txBody>
          <a:bodyPr/>
          <a:lstStyle/>
          <a:p>
            <a:fld id="{D72FF6C4-8C11-490B-B8E7-3711C3CC918A}" type="datetime1">
              <a:rPr lang="en-US" smtClean="0"/>
              <a:t>11/3/2022</a:t>
            </a:fld>
            <a:endParaRPr lang="en-US" dirty="0"/>
          </a:p>
        </p:txBody>
      </p:sp>
      <p:sp>
        <p:nvSpPr>
          <p:cNvPr id="5" name="Footer Placeholder 4"/>
          <p:cNvSpPr>
            <a:spLocks noGrp="1"/>
          </p:cNvSpPr>
          <p:nvPr>
            <p:ph type="ftr" sz="quarter" idx="11"/>
          </p:nvPr>
        </p:nvSpPr>
        <p:spPr/>
        <p:txBody>
          <a:bodyPr/>
          <a:lstStyle/>
          <a:p>
            <a:r>
              <a:rPr lang="en-US"/>
              <a:t>GITAM School of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11</a:t>
            </a:fld>
            <a:endParaRPr lang="en-US" dirty="0"/>
          </a:p>
        </p:txBody>
      </p:sp>
      <p:pic>
        <p:nvPicPr>
          <p:cNvPr id="4" name="Google Shape;87;p13">
            <a:extLst>
              <a:ext uri="{FF2B5EF4-FFF2-40B4-BE49-F238E27FC236}">
                <a16:creationId xmlns:a16="http://schemas.microsoft.com/office/drawing/2014/main" id="{B921FEE3-6F64-8AE7-87DE-FB8E30C5EB9F}"/>
              </a:ext>
            </a:extLst>
          </p:cNvPr>
          <p:cNvPicPr preferRelativeResize="0"/>
          <p:nvPr/>
        </p:nvPicPr>
        <p:blipFill rotWithShape="1">
          <a:blip r:embed="rId2">
            <a:alphaModFix/>
          </a:blip>
          <a:srcRect/>
          <a:stretch/>
        </p:blipFill>
        <p:spPr>
          <a:xfrm>
            <a:off x="10756755" y="158243"/>
            <a:ext cx="1304290" cy="1031670"/>
          </a:xfrm>
          <a:prstGeom prst="rect">
            <a:avLst/>
          </a:prstGeom>
          <a:noFill/>
          <a:ln>
            <a:noFill/>
          </a:ln>
        </p:spPr>
      </p:pic>
    </p:spTree>
    <p:extLst>
      <p:ext uri="{BB962C8B-B14F-4D97-AF65-F5344CB8AC3E}">
        <p14:creationId xmlns:p14="http://schemas.microsoft.com/office/powerpoint/2010/main" val="3867648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D1A4-5A21-2B7A-9D0B-3D4C3F752744}"/>
              </a:ext>
            </a:extLst>
          </p:cNvPr>
          <p:cNvSpPr>
            <a:spLocks noGrp="1"/>
          </p:cNvSpPr>
          <p:nvPr>
            <p:ph type="title"/>
          </p:nvPr>
        </p:nvSpPr>
        <p:spPr/>
        <p:txBody>
          <a:bodyPr/>
          <a:lstStyle/>
          <a:p>
            <a:r>
              <a:rPr lang="en-US" dirty="0">
                <a:solidFill>
                  <a:schemeClr val="bg1"/>
                </a:solidFill>
              </a:rPr>
              <a:t>Advantages</a:t>
            </a:r>
            <a:endParaRPr lang="en-IN" dirty="0">
              <a:solidFill>
                <a:schemeClr val="bg1"/>
              </a:solidFill>
            </a:endParaRPr>
          </a:p>
        </p:txBody>
      </p:sp>
      <p:sp>
        <p:nvSpPr>
          <p:cNvPr id="3" name="Content Placeholder 2">
            <a:extLst>
              <a:ext uri="{FF2B5EF4-FFF2-40B4-BE49-F238E27FC236}">
                <a16:creationId xmlns:a16="http://schemas.microsoft.com/office/drawing/2014/main" id="{7340B6A8-1678-4570-B470-B92CB6B0FA74}"/>
              </a:ext>
            </a:extLst>
          </p:cNvPr>
          <p:cNvSpPr>
            <a:spLocks noGrp="1"/>
          </p:cNvSpPr>
          <p:nvPr>
            <p:ph idx="1"/>
          </p:nvPr>
        </p:nvSpPr>
        <p:spPr/>
        <p:txBody>
          <a:bodyPr>
            <a:normAutofit fontScale="92500"/>
          </a:bodyPr>
          <a:lstStyle/>
          <a:p>
            <a:r>
              <a:rPr lang="en-US" b="0" i="0" dirty="0" err="1">
                <a:effectLst/>
                <a:latin typeface="Segoe UI" panose="020B0502040204020203" pitchFamily="34" charset="0"/>
              </a:rPr>
              <a:t>lexi</a:t>
            </a:r>
            <a:r>
              <a:rPr lang="en-US" b="0" i="0" dirty="0">
                <a:effectLst/>
                <a:latin typeface="Segoe UI" panose="020B0502040204020203" pitchFamily="34" charset="0"/>
              </a:rPr>
              <a:t> makes it easy to keep track of everything that needs to get done</a:t>
            </a:r>
          </a:p>
          <a:p>
            <a:r>
              <a:rPr lang="en-US" b="0" i="0" dirty="0">
                <a:effectLst/>
                <a:latin typeface="Segoe UI" panose="020B0502040204020203" pitchFamily="34" charset="0"/>
              </a:rPr>
              <a:t>You can also ask </a:t>
            </a:r>
            <a:r>
              <a:rPr lang="en-US" b="0" i="0" dirty="0" err="1">
                <a:effectLst/>
                <a:latin typeface="Segoe UI" panose="020B0502040204020203" pitchFamily="34" charset="0"/>
              </a:rPr>
              <a:t>lexi</a:t>
            </a:r>
            <a:r>
              <a:rPr lang="en-US" b="0" i="0" dirty="0">
                <a:effectLst/>
                <a:latin typeface="Segoe UI" panose="020B0502040204020203" pitchFamily="34" charset="0"/>
              </a:rPr>
              <a:t> to set a reminder or an alarm when you need to get something done.</a:t>
            </a:r>
          </a:p>
          <a:p>
            <a:r>
              <a:rPr lang="en-US" b="0" i="0" dirty="0">
                <a:effectLst/>
                <a:latin typeface="Segoe UI" panose="020B0502040204020203" pitchFamily="34" charset="0"/>
              </a:rPr>
              <a:t>When you need to know the meaning of a word, just ask for </a:t>
            </a:r>
            <a:r>
              <a:rPr lang="en-US" b="0" i="0" dirty="0" err="1">
                <a:effectLst/>
                <a:latin typeface="Segoe UI" panose="020B0502040204020203" pitchFamily="34" charset="0"/>
              </a:rPr>
              <a:t>lexi</a:t>
            </a:r>
            <a:r>
              <a:rPr lang="en-US" b="0" i="0" dirty="0">
                <a:effectLst/>
                <a:latin typeface="Segoe UI" panose="020B0502040204020203" pitchFamily="34" charset="0"/>
              </a:rPr>
              <a:t> for help</a:t>
            </a:r>
            <a:endParaRPr lang="en-US" dirty="0">
              <a:latin typeface="Segoe UI" panose="020B0502040204020203" pitchFamily="34" charset="0"/>
            </a:endParaRPr>
          </a:p>
          <a:p>
            <a:r>
              <a:rPr lang="en-US" dirty="0">
                <a:latin typeface="Segoe UI" panose="020B0502040204020203" pitchFamily="34" charset="0"/>
              </a:rPr>
              <a:t>It can open exact location in map</a:t>
            </a:r>
          </a:p>
          <a:p>
            <a:r>
              <a:rPr lang="en-US" b="0" i="0" dirty="0" err="1">
                <a:effectLst/>
                <a:latin typeface="Segoe UI" panose="020B0502040204020203" pitchFamily="34" charset="0"/>
              </a:rPr>
              <a:t>lexi</a:t>
            </a:r>
            <a:r>
              <a:rPr lang="en-US" b="0" i="0" dirty="0">
                <a:effectLst/>
                <a:latin typeface="Segoe UI" panose="020B0502040204020203" pitchFamily="34" charset="0"/>
              </a:rPr>
              <a:t> can also give you quick answers to questions you have.</a:t>
            </a:r>
          </a:p>
          <a:p>
            <a:r>
              <a:rPr lang="en-US" b="0" i="0" dirty="0">
                <a:effectLst/>
                <a:latin typeface="Segoe UI" panose="020B0502040204020203" pitchFamily="34" charset="0"/>
              </a:rPr>
              <a:t>You can also ask </a:t>
            </a:r>
            <a:r>
              <a:rPr lang="en-US" b="0" i="0" dirty="0" err="1">
                <a:effectLst/>
                <a:latin typeface="Segoe UI" panose="020B0502040204020203" pitchFamily="34" charset="0"/>
              </a:rPr>
              <a:t>lexi</a:t>
            </a:r>
            <a:r>
              <a:rPr lang="en-US" b="0" i="0" dirty="0">
                <a:effectLst/>
                <a:latin typeface="Segoe UI" panose="020B0502040204020203" pitchFamily="34" charset="0"/>
              </a:rPr>
              <a:t> for the latest news</a:t>
            </a:r>
            <a:endParaRPr lang="en-IN" dirty="0"/>
          </a:p>
        </p:txBody>
      </p:sp>
      <p:sp>
        <p:nvSpPr>
          <p:cNvPr id="4" name="Date Placeholder 3">
            <a:extLst>
              <a:ext uri="{FF2B5EF4-FFF2-40B4-BE49-F238E27FC236}">
                <a16:creationId xmlns:a16="http://schemas.microsoft.com/office/drawing/2014/main" id="{54765D63-BAEF-F16D-0DC6-B2799ACF13ED}"/>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F87E18E6-9870-6EDF-E94F-02B92DD13541}"/>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78E749AD-85C9-4BF8-C30D-D605C2B6BA07}"/>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00272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4C7A-F9B9-137E-D45D-A58F4AC82A4D}"/>
              </a:ext>
            </a:extLst>
          </p:cNvPr>
          <p:cNvSpPr>
            <a:spLocks noGrp="1"/>
          </p:cNvSpPr>
          <p:nvPr>
            <p:ph type="title"/>
          </p:nvPr>
        </p:nvSpPr>
        <p:spPr>
          <a:xfrm>
            <a:off x="1036217" y="620409"/>
            <a:ext cx="9905998" cy="1478570"/>
          </a:xfrm>
        </p:spPr>
        <p:txBody>
          <a:bodyPr/>
          <a:lstStyle/>
          <a:p>
            <a:r>
              <a:rPr lang="en-US" dirty="0">
                <a:solidFill>
                  <a:schemeClr val="bg1"/>
                </a:solidFill>
              </a:rPr>
              <a:t>difference between </a:t>
            </a:r>
            <a:r>
              <a:rPr lang="en-US" dirty="0" err="1">
                <a:solidFill>
                  <a:schemeClr val="bg1"/>
                </a:solidFill>
              </a:rPr>
              <a:t>lexi</a:t>
            </a:r>
            <a:r>
              <a:rPr lang="en-US" dirty="0">
                <a:solidFill>
                  <a:schemeClr val="bg1"/>
                </a:solidFill>
              </a:rPr>
              <a:t> and </a:t>
            </a:r>
            <a:r>
              <a:rPr lang="en-US" dirty="0" err="1">
                <a:solidFill>
                  <a:schemeClr val="bg1"/>
                </a:solidFill>
              </a:rPr>
              <a:t>cortona</a:t>
            </a:r>
            <a:endParaRPr lang="en-IN" dirty="0">
              <a:solidFill>
                <a:schemeClr val="bg1"/>
              </a:solidFill>
            </a:endParaRPr>
          </a:p>
        </p:txBody>
      </p:sp>
      <p:graphicFrame>
        <p:nvGraphicFramePr>
          <p:cNvPr id="7" name="Table 7">
            <a:extLst>
              <a:ext uri="{FF2B5EF4-FFF2-40B4-BE49-F238E27FC236}">
                <a16:creationId xmlns:a16="http://schemas.microsoft.com/office/drawing/2014/main" id="{4A744E56-BAD7-9CAF-DC41-DD873AF38D7B}"/>
              </a:ext>
            </a:extLst>
          </p:cNvPr>
          <p:cNvGraphicFramePr>
            <a:graphicFrameLocks noGrp="1"/>
          </p:cNvGraphicFramePr>
          <p:nvPr>
            <p:ph idx="1"/>
            <p:extLst>
              <p:ext uri="{D42A27DB-BD31-4B8C-83A1-F6EECF244321}">
                <p14:modId xmlns:p14="http://schemas.microsoft.com/office/powerpoint/2010/main" val="1689208829"/>
              </p:ext>
            </p:extLst>
          </p:nvPr>
        </p:nvGraphicFramePr>
        <p:xfrm>
          <a:off x="1141413" y="2249488"/>
          <a:ext cx="9906000" cy="18542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246543840"/>
                    </a:ext>
                  </a:extLst>
                </a:gridCol>
                <a:gridCol w="4953000">
                  <a:extLst>
                    <a:ext uri="{9D8B030D-6E8A-4147-A177-3AD203B41FA5}">
                      <a16:colId xmlns:a16="http://schemas.microsoft.com/office/drawing/2014/main" val="176521884"/>
                    </a:ext>
                  </a:extLst>
                </a:gridCol>
              </a:tblGrid>
              <a:tr h="370840">
                <a:tc>
                  <a:txBody>
                    <a:bodyPr/>
                    <a:lstStyle/>
                    <a:p>
                      <a:r>
                        <a:rPr lang="en-US" dirty="0"/>
                        <a:t>LEXI</a:t>
                      </a:r>
                      <a:endParaRPr lang="en-IN" dirty="0"/>
                    </a:p>
                  </a:txBody>
                  <a:tcPr/>
                </a:tc>
                <a:tc>
                  <a:txBody>
                    <a:bodyPr/>
                    <a:lstStyle/>
                    <a:p>
                      <a:r>
                        <a:rPr lang="en-US" dirty="0"/>
                        <a:t>CORTONA</a:t>
                      </a:r>
                      <a:endParaRPr lang="en-IN" dirty="0"/>
                    </a:p>
                  </a:txBody>
                  <a:tcPr/>
                </a:tc>
                <a:extLst>
                  <a:ext uri="{0D108BD9-81ED-4DB2-BD59-A6C34878D82A}">
                    <a16:rowId xmlns:a16="http://schemas.microsoft.com/office/drawing/2014/main" val="1526280311"/>
                  </a:ext>
                </a:extLst>
              </a:tr>
              <a:tr h="370840">
                <a:tc>
                  <a:txBody>
                    <a:bodyPr/>
                    <a:lstStyle/>
                    <a:p>
                      <a:r>
                        <a:rPr lang="en-IN" dirty="0"/>
                        <a:t>Accurate results</a:t>
                      </a:r>
                    </a:p>
                  </a:txBody>
                  <a:tcPr/>
                </a:tc>
                <a:tc>
                  <a:txBody>
                    <a:bodyPr/>
                    <a:lstStyle/>
                    <a:p>
                      <a:r>
                        <a:rPr lang="en-IN" dirty="0"/>
                        <a:t>Cortona no accurate results</a:t>
                      </a:r>
                    </a:p>
                  </a:txBody>
                  <a:tcPr/>
                </a:tc>
                <a:extLst>
                  <a:ext uri="{0D108BD9-81ED-4DB2-BD59-A6C34878D82A}">
                    <a16:rowId xmlns:a16="http://schemas.microsoft.com/office/drawing/2014/main" val="1000501997"/>
                  </a:ext>
                </a:extLst>
              </a:tr>
              <a:tr h="370840">
                <a:tc>
                  <a:txBody>
                    <a:bodyPr/>
                    <a:lstStyle/>
                    <a:p>
                      <a:r>
                        <a:rPr lang="en-US" dirty="0"/>
                        <a:t>Accurate Weather updates</a:t>
                      </a:r>
                      <a:endParaRPr lang="en-IN" dirty="0"/>
                    </a:p>
                  </a:txBody>
                  <a:tcPr/>
                </a:tc>
                <a:tc>
                  <a:txBody>
                    <a:bodyPr/>
                    <a:lstStyle/>
                    <a:p>
                      <a:r>
                        <a:rPr lang="en-IN" dirty="0"/>
                        <a:t>No Weather updates</a:t>
                      </a:r>
                    </a:p>
                  </a:txBody>
                  <a:tcPr/>
                </a:tc>
                <a:extLst>
                  <a:ext uri="{0D108BD9-81ED-4DB2-BD59-A6C34878D82A}">
                    <a16:rowId xmlns:a16="http://schemas.microsoft.com/office/drawing/2014/main" val="682311427"/>
                  </a:ext>
                </a:extLst>
              </a:tr>
              <a:tr h="370840">
                <a:tc>
                  <a:txBody>
                    <a:bodyPr/>
                    <a:lstStyle/>
                    <a:p>
                      <a:r>
                        <a:rPr lang="en-US" dirty="0"/>
                        <a:t>No Network issue</a:t>
                      </a:r>
                      <a:endParaRPr lang="en-IN" dirty="0"/>
                    </a:p>
                  </a:txBody>
                  <a:tcPr/>
                </a:tc>
                <a:tc>
                  <a:txBody>
                    <a:bodyPr/>
                    <a:lstStyle/>
                    <a:p>
                      <a:r>
                        <a:rPr lang="en-IN" dirty="0"/>
                        <a:t>Network issue</a:t>
                      </a:r>
                    </a:p>
                  </a:txBody>
                  <a:tcPr/>
                </a:tc>
                <a:extLst>
                  <a:ext uri="{0D108BD9-81ED-4DB2-BD59-A6C34878D82A}">
                    <a16:rowId xmlns:a16="http://schemas.microsoft.com/office/drawing/2014/main" val="3162588404"/>
                  </a:ext>
                </a:extLst>
              </a:tr>
              <a:tr h="370840">
                <a:tc>
                  <a:txBody>
                    <a:bodyPr/>
                    <a:lstStyle/>
                    <a:p>
                      <a:r>
                        <a:rPr lang="en-IN" dirty="0"/>
                        <a:t>Send messages</a:t>
                      </a:r>
                    </a:p>
                  </a:txBody>
                  <a:tcPr/>
                </a:tc>
                <a:tc>
                  <a:txBody>
                    <a:bodyPr/>
                    <a:lstStyle/>
                    <a:p>
                      <a:r>
                        <a:rPr lang="en-IN" dirty="0"/>
                        <a:t>Can't send messages</a:t>
                      </a:r>
                    </a:p>
                  </a:txBody>
                  <a:tcPr/>
                </a:tc>
                <a:extLst>
                  <a:ext uri="{0D108BD9-81ED-4DB2-BD59-A6C34878D82A}">
                    <a16:rowId xmlns:a16="http://schemas.microsoft.com/office/drawing/2014/main" val="2872661048"/>
                  </a:ext>
                </a:extLst>
              </a:tr>
            </a:tbl>
          </a:graphicData>
        </a:graphic>
      </p:graphicFrame>
      <p:sp>
        <p:nvSpPr>
          <p:cNvPr id="4" name="Date Placeholder 3">
            <a:extLst>
              <a:ext uri="{FF2B5EF4-FFF2-40B4-BE49-F238E27FC236}">
                <a16:creationId xmlns:a16="http://schemas.microsoft.com/office/drawing/2014/main" id="{FCCC14C9-F78F-9FDD-2D4C-D7C6C96EEC05}"/>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CFE6F080-47C2-4E8F-BCDF-409811518DF7}"/>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405EC274-7F95-E6A0-B473-0B40B17DDD84}"/>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272882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FFC4-D72E-E055-36BD-D5FFA2E222DE}"/>
              </a:ext>
            </a:extLst>
          </p:cNvPr>
          <p:cNvSpPr>
            <a:spLocks noGrp="1"/>
          </p:cNvSpPr>
          <p:nvPr>
            <p:ph type="title"/>
          </p:nvPr>
        </p:nvSpPr>
        <p:spPr>
          <a:xfrm>
            <a:off x="1060493" y="42634"/>
            <a:ext cx="9905998" cy="1478570"/>
          </a:xfrm>
        </p:spPr>
        <p:txBody>
          <a:bodyPr/>
          <a:lstStyle/>
          <a:p>
            <a:r>
              <a:rPr lang="en-US" dirty="0">
                <a:solidFill>
                  <a:schemeClr val="bg1"/>
                </a:solidFill>
              </a:rPr>
              <a:t>CODE</a:t>
            </a:r>
            <a:endParaRPr lang="en-IN" dirty="0">
              <a:solidFill>
                <a:schemeClr val="bg1"/>
              </a:solidFill>
            </a:endParaRPr>
          </a:p>
        </p:txBody>
      </p:sp>
      <p:sp>
        <p:nvSpPr>
          <p:cNvPr id="3" name="Content Placeholder 2">
            <a:extLst>
              <a:ext uri="{FF2B5EF4-FFF2-40B4-BE49-F238E27FC236}">
                <a16:creationId xmlns:a16="http://schemas.microsoft.com/office/drawing/2014/main" id="{1F67A511-5BE6-08D7-8BDC-A1F474AC49FB}"/>
              </a:ext>
            </a:extLst>
          </p:cNvPr>
          <p:cNvSpPr>
            <a:spLocks noGrp="1"/>
          </p:cNvSpPr>
          <p:nvPr>
            <p:ph idx="1"/>
          </p:nvPr>
        </p:nvSpPr>
        <p:spPr>
          <a:xfrm>
            <a:off x="995755" y="1521204"/>
            <a:ext cx="9905999" cy="5294162"/>
          </a:xfrm>
        </p:spPr>
        <p:txBody>
          <a:bodyPr>
            <a:noAutofit/>
          </a:bodyPr>
          <a:lstStyle/>
          <a:p>
            <a:pPr marL="0" indent="0">
              <a:buNone/>
            </a:pPr>
            <a:r>
              <a:rPr lang="en-IN" sz="1200" dirty="0"/>
              <a:t>from </a:t>
            </a:r>
            <a:r>
              <a:rPr lang="en-IN" sz="1200" dirty="0" err="1"/>
              <a:t>ast</a:t>
            </a:r>
            <a:r>
              <a:rPr lang="en-IN" sz="1200" dirty="0"/>
              <a:t> import While</a:t>
            </a:r>
          </a:p>
          <a:p>
            <a:pPr marL="0" indent="0">
              <a:buNone/>
            </a:pPr>
            <a:r>
              <a:rPr lang="en-IN" sz="1200" dirty="0"/>
              <a:t>import traceback</a:t>
            </a:r>
          </a:p>
          <a:p>
            <a:pPr marL="0" indent="0">
              <a:buNone/>
            </a:pPr>
            <a:r>
              <a:rPr lang="en-IN" sz="1200" dirty="0"/>
              <a:t>import </a:t>
            </a:r>
            <a:r>
              <a:rPr lang="en-IN" sz="1200" dirty="0" err="1"/>
              <a:t>speech_recognition</a:t>
            </a:r>
            <a:r>
              <a:rPr lang="en-IN" sz="1200" dirty="0"/>
              <a:t> as </a:t>
            </a:r>
            <a:r>
              <a:rPr lang="en-IN" sz="1200" dirty="0" err="1"/>
              <a:t>sr</a:t>
            </a:r>
            <a:endParaRPr lang="en-IN" sz="1200" dirty="0"/>
          </a:p>
          <a:p>
            <a:pPr marL="0" indent="0">
              <a:buNone/>
            </a:pPr>
            <a:r>
              <a:rPr lang="en-IN" sz="1200" dirty="0"/>
              <a:t>import pyttsx3</a:t>
            </a:r>
          </a:p>
          <a:p>
            <a:pPr marL="0" indent="0">
              <a:buNone/>
            </a:pPr>
            <a:r>
              <a:rPr lang="en-IN" sz="1200" dirty="0"/>
              <a:t>import </a:t>
            </a:r>
            <a:r>
              <a:rPr lang="en-IN" sz="1200" dirty="0" err="1"/>
              <a:t>pywhatkit</a:t>
            </a:r>
            <a:endParaRPr lang="en-IN" sz="1200" dirty="0"/>
          </a:p>
          <a:p>
            <a:pPr marL="0" indent="0">
              <a:buNone/>
            </a:pPr>
            <a:r>
              <a:rPr lang="en-IN" sz="1200" dirty="0"/>
              <a:t>import datetime</a:t>
            </a:r>
          </a:p>
          <a:p>
            <a:pPr marL="0" indent="0">
              <a:buNone/>
            </a:pPr>
            <a:r>
              <a:rPr lang="en-IN" sz="1200" dirty="0"/>
              <a:t>import Wikipedia</a:t>
            </a:r>
          </a:p>
          <a:p>
            <a:pPr marL="0" indent="0">
              <a:buNone/>
            </a:pPr>
            <a:r>
              <a:rPr lang="en-IN" sz="1200" dirty="0"/>
              <a:t>import </a:t>
            </a:r>
            <a:r>
              <a:rPr lang="en-IN" sz="1200" dirty="0" err="1"/>
              <a:t>pyjokes</a:t>
            </a:r>
            <a:endParaRPr lang="en-IN" sz="1200" dirty="0"/>
          </a:p>
          <a:p>
            <a:pPr marL="0" indent="0">
              <a:buNone/>
            </a:pPr>
            <a:r>
              <a:rPr lang="en-IN" sz="1200" dirty="0"/>
              <a:t>import subprocess</a:t>
            </a:r>
          </a:p>
          <a:p>
            <a:pPr marL="0" indent="0">
              <a:buNone/>
            </a:pPr>
            <a:r>
              <a:rPr lang="en-IN" sz="1200" dirty="0"/>
              <a:t>import </a:t>
            </a:r>
            <a:r>
              <a:rPr lang="en-IN" sz="1200" dirty="0" err="1"/>
              <a:t>webbrowser</a:t>
            </a:r>
            <a:endParaRPr lang="en-IN" sz="1200" dirty="0"/>
          </a:p>
          <a:p>
            <a:pPr marL="0" indent="0">
              <a:buNone/>
            </a:pPr>
            <a:r>
              <a:rPr lang="en-IN" sz="1200" dirty="0"/>
              <a:t>import </a:t>
            </a:r>
            <a:r>
              <a:rPr lang="en-IN" sz="1200" dirty="0" err="1"/>
              <a:t>wolframalpha</a:t>
            </a:r>
            <a:endParaRPr lang="en-IN" sz="1200" dirty="0"/>
          </a:p>
          <a:p>
            <a:pPr marL="0" indent="0">
              <a:buNone/>
            </a:pPr>
            <a:r>
              <a:rPr lang="en-IN" sz="1200" dirty="0"/>
              <a:t>import </a:t>
            </a:r>
            <a:r>
              <a:rPr lang="en-IN" sz="1200" dirty="0" err="1"/>
              <a:t>json</a:t>
            </a:r>
            <a:endParaRPr lang="en-IN" sz="1200" dirty="0"/>
          </a:p>
        </p:txBody>
      </p:sp>
      <p:sp>
        <p:nvSpPr>
          <p:cNvPr id="4" name="Date Placeholder 3">
            <a:extLst>
              <a:ext uri="{FF2B5EF4-FFF2-40B4-BE49-F238E27FC236}">
                <a16:creationId xmlns:a16="http://schemas.microsoft.com/office/drawing/2014/main" id="{46ACD134-AA8A-4E89-3FE3-D423603817C3}"/>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912F1AB0-90D6-9A23-484E-90DF5C470F0A}"/>
              </a:ext>
            </a:extLst>
          </p:cNvPr>
          <p:cNvSpPr>
            <a:spLocks noGrp="1"/>
          </p:cNvSpPr>
          <p:nvPr>
            <p:ph type="ftr" sz="quarter" idx="11"/>
          </p:nvPr>
        </p:nvSpPr>
        <p:spPr/>
        <p:txBody>
          <a:bodyPr/>
          <a:lstStyle/>
          <a:p>
            <a:r>
              <a:rPr lang="en-US" dirty="0"/>
              <a:t>GITAM School of </a:t>
            </a:r>
          </a:p>
          <a:p>
            <a:r>
              <a:rPr lang="en-US" dirty="0"/>
              <a:t>Technology</a:t>
            </a:r>
          </a:p>
        </p:txBody>
      </p:sp>
      <p:sp>
        <p:nvSpPr>
          <p:cNvPr id="6" name="Slide Number Placeholder 5">
            <a:extLst>
              <a:ext uri="{FF2B5EF4-FFF2-40B4-BE49-F238E27FC236}">
                <a16:creationId xmlns:a16="http://schemas.microsoft.com/office/drawing/2014/main" id="{50D9CDA6-32EE-8B2D-16E3-5957CC08145D}"/>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192373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388E-537D-DD13-10A9-E24CAA837378}"/>
              </a:ext>
            </a:extLst>
          </p:cNvPr>
          <p:cNvSpPr>
            <a:spLocks noGrp="1"/>
          </p:cNvSpPr>
          <p:nvPr>
            <p:ph type="title"/>
          </p:nvPr>
        </p:nvSpPr>
        <p:spPr>
          <a:xfrm>
            <a:off x="1141413" y="618518"/>
            <a:ext cx="7913575" cy="19877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D3D57BA-E5E5-2DCD-8167-71547F4CF7F9}"/>
              </a:ext>
            </a:extLst>
          </p:cNvPr>
          <p:cNvSpPr>
            <a:spLocks noGrp="1"/>
          </p:cNvSpPr>
          <p:nvPr>
            <p:ph idx="1"/>
          </p:nvPr>
        </p:nvSpPr>
        <p:spPr>
          <a:xfrm>
            <a:off x="938676" y="1189529"/>
            <a:ext cx="10108735" cy="4601672"/>
          </a:xfrm>
        </p:spPr>
        <p:txBody>
          <a:bodyPr>
            <a:normAutofit fontScale="62500" lnSpcReduction="20000"/>
          </a:bodyPr>
          <a:lstStyle/>
          <a:p>
            <a:pPr marL="0" indent="0">
              <a:buNone/>
            </a:pPr>
            <a:r>
              <a:rPr lang="en-IN" sz="2400" dirty="0"/>
              <a:t>import requests</a:t>
            </a:r>
          </a:p>
          <a:p>
            <a:pPr marL="0" indent="0">
              <a:buNone/>
            </a:pPr>
            <a:r>
              <a:rPr lang="en-IN" sz="2400" dirty="0"/>
              <a:t>import </a:t>
            </a:r>
            <a:r>
              <a:rPr lang="en-IN" sz="2400" dirty="0" err="1"/>
              <a:t>winshell</a:t>
            </a:r>
            <a:endParaRPr lang="en-IN" sz="2400" dirty="0"/>
          </a:p>
          <a:p>
            <a:pPr marL="0" indent="0">
              <a:buNone/>
            </a:pPr>
            <a:r>
              <a:rPr lang="en-IN" sz="2400" dirty="0"/>
              <a:t>import </a:t>
            </a:r>
            <a:r>
              <a:rPr lang="en-IN" sz="2400" dirty="0" err="1"/>
              <a:t>ctypes</a:t>
            </a:r>
            <a:r>
              <a:rPr lang="en-IN" sz="2400" dirty="0"/>
              <a:t> from </a:t>
            </a:r>
            <a:r>
              <a:rPr lang="en-IN" sz="2400" dirty="0" err="1"/>
              <a:t>urllib</a:t>
            </a:r>
            <a:endParaRPr lang="en-IN" sz="2400" dirty="0"/>
          </a:p>
          <a:p>
            <a:pPr marL="0" indent="0">
              <a:buNone/>
            </a:pPr>
            <a:r>
              <a:rPr lang="en-IN" sz="2400" dirty="0"/>
              <a:t>import request</a:t>
            </a:r>
          </a:p>
          <a:p>
            <a:pPr marL="0" indent="0">
              <a:buNone/>
            </a:pPr>
            <a:r>
              <a:rPr lang="en-IN" sz="2400" dirty="0"/>
              <a:t>import </a:t>
            </a:r>
            <a:r>
              <a:rPr lang="en-IN" sz="2400" dirty="0" err="1"/>
              <a:t>Urlopen</a:t>
            </a:r>
            <a:endParaRPr lang="en-IN" sz="2400" dirty="0"/>
          </a:p>
          <a:p>
            <a:pPr marL="0" indent="0">
              <a:buNone/>
            </a:pPr>
            <a:r>
              <a:rPr lang="en-IN" sz="2400" dirty="0"/>
              <a:t>listener = </a:t>
            </a:r>
            <a:r>
              <a:rPr lang="en-IN" sz="2400" dirty="0" err="1"/>
              <a:t>sr.Recognizer</a:t>
            </a:r>
            <a:r>
              <a:rPr lang="en-IN" sz="2400" dirty="0"/>
              <a:t>()</a:t>
            </a:r>
          </a:p>
          <a:p>
            <a:pPr marL="0" indent="0">
              <a:buNone/>
            </a:pPr>
            <a:r>
              <a:rPr lang="en-IN" sz="2400" dirty="0"/>
              <a:t>engine = pyttsx3.init()</a:t>
            </a:r>
          </a:p>
          <a:p>
            <a:pPr marL="0" indent="0">
              <a:buNone/>
            </a:pPr>
            <a:r>
              <a:rPr lang="en-IN" sz="2400" dirty="0"/>
              <a:t>voices = </a:t>
            </a:r>
            <a:r>
              <a:rPr lang="en-IN" sz="2400" dirty="0" err="1"/>
              <a:t>engine.getProperty</a:t>
            </a:r>
            <a:r>
              <a:rPr lang="en-IN" sz="2400" dirty="0"/>
              <a:t>('voices’)</a:t>
            </a:r>
          </a:p>
          <a:p>
            <a:pPr marL="0" indent="0">
              <a:buNone/>
            </a:pPr>
            <a:r>
              <a:rPr lang="en-IN" sz="2400" dirty="0" err="1"/>
              <a:t>engine.setProperty</a:t>
            </a:r>
            <a:r>
              <a:rPr lang="en-IN" sz="2400" dirty="0"/>
              <a:t>('voice', voices[1].id)</a:t>
            </a:r>
          </a:p>
          <a:p>
            <a:pPr marL="0" indent="0">
              <a:buNone/>
            </a:pPr>
            <a:r>
              <a:rPr lang="en-IN" sz="2400" dirty="0" err="1"/>
              <a:t>engine.say</a:t>
            </a:r>
            <a:r>
              <a:rPr lang="en-IN" sz="2400" dirty="0"/>
              <a:t>('Hello I am Lexi!, your Virtual personal Assistant’)</a:t>
            </a:r>
          </a:p>
          <a:p>
            <a:pPr marL="0" indent="0">
              <a:buNone/>
            </a:pPr>
            <a:r>
              <a:rPr lang="en-IN" sz="2400" dirty="0" err="1"/>
              <a:t>engine.runAndWait</a:t>
            </a:r>
            <a:r>
              <a:rPr lang="en-IN" sz="2400" dirty="0"/>
              <a:t>()def talk(text):</a:t>
            </a:r>
          </a:p>
          <a:p>
            <a:pPr marL="0" indent="0">
              <a:buNone/>
            </a:pPr>
            <a:r>
              <a:rPr lang="en-IN" sz="2400" dirty="0"/>
              <a:t>import requests</a:t>
            </a:r>
          </a:p>
          <a:p>
            <a:pPr marL="0" indent="0">
              <a:buNone/>
            </a:pPr>
            <a:r>
              <a:rPr lang="en-IN" sz="2400" dirty="0"/>
              <a:t>import </a:t>
            </a:r>
            <a:r>
              <a:rPr lang="en-IN" sz="2400" dirty="0" err="1"/>
              <a:t>winshell</a:t>
            </a:r>
            <a:endParaRPr lang="en-IN" sz="2400" dirty="0"/>
          </a:p>
          <a:p>
            <a:pPr marL="0" indent="0">
              <a:buNone/>
            </a:pPr>
            <a:endParaRPr lang="en-IN" dirty="0"/>
          </a:p>
        </p:txBody>
      </p:sp>
      <p:sp>
        <p:nvSpPr>
          <p:cNvPr id="4" name="Date Placeholder 3">
            <a:extLst>
              <a:ext uri="{FF2B5EF4-FFF2-40B4-BE49-F238E27FC236}">
                <a16:creationId xmlns:a16="http://schemas.microsoft.com/office/drawing/2014/main" id="{2D84F8EB-955A-03BC-F8DF-D5D9393DB74F}"/>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A0E53DCE-66BE-C66A-4A51-E7886BE608E1}"/>
              </a:ext>
            </a:extLst>
          </p:cNvPr>
          <p:cNvSpPr>
            <a:spLocks noGrp="1"/>
          </p:cNvSpPr>
          <p:nvPr>
            <p:ph type="ftr" sz="quarter" idx="11"/>
          </p:nvPr>
        </p:nvSpPr>
        <p:spPr/>
        <p:txBody>
          <a:bodyPr/>
          <a:lstStyle/>
          <a:p>
            <a:r>
              <a:rPr lang="en-US" dirty="0"/>
              <a:t>GITAM School of Technology</a:t>
            </a:r>
          </a:p>
        </p:txBody>
      </p:sp>
      <p:sp>
        <p:nvSpPr>
          <p:cNvPr id="6" name="Slide Number Placeholder 5">
            <a:extLst>
              <a:ext uri="{FF2B5EF4-FFF2-40B4-BE49-F238E27FC236}">
                <a16:creationId xmlns:a16="http://schemas.microsoft.com/office/drawing/2014/main" id="{EA8F3161-7AA3-1B8B-7C89-206815DB05FE}"/>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08794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E5D9-350E-2E4B-6E19-6FB5B3FD09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C658BB-CFC8-4C9A-408B-FED131685E56}"/>
              </a:ext>
            </a:extLst>
          </p:cNvPr>
          <p:cNvSpPr>
            <a:spLocks noGrp="1"/>
          </p:cNvSpPr>
          <p:nvPr>
            <p:ph idx="1"/>
          </p:nvPr>
        </p:nvSpPr>
        <p:spPr/>
        <p:txBody>
          <a:bodyPr>
            <a:normAutofit fontScale="77500" lnSpcReduction="20000"/>
          </a:bodyPr>
          <a:lstStyle/>
          <a:p>
            <a:pPr marL="0" indent="0">
              <a:buNone/>
            </a:pPr>
            <a:r>
              <a:rPr lang="en-US" sz="1600" dirty="0"/>
              <a:t>import </a:t>
            </a:r>
            <a:r>
              <a:rPr lang="en-US" sz="1600" dirty="0" err="1"/>
              <a:t>ctypes</a:t>
            </a:r>
            <a:endParaRPr lang="en-US" sz="1600" dirty="0"/>
          </a:p>
          <a:p>
            <a:pPr marL="0" indent="0">
              <a:buNone/>
            </a:pPr>
            <a:r>
              <a:rPr lang="en-US" sz="1600" dirty="0"/>
              <a:t>from </a:t>
            </a:r>
            <a:r>
              <a:rPr lang="en-US" sz="1600" dirty="0" err="1"/>
              <a:t>urllib</a:t>
            </a:r>
            <a:r>
              <a:rPr lang="en-US" sz="1600" dirty="0"/>
              <a:t> import request</a:t>
            </a:r>
          </a:p>
          <a:p>
            <a:pPr marL="0" indent="0">
              <a:buNone/>
            </a:pPr>
            <a:r>
              <a:rPr lang="en-US" sz="1600" dirty="0"/>
              <a:t>import </a:t>
            </a:r>
            <a:r>
              <a:rPr lang="en-US" sz="1600" dirty="0" err="1"/>
              <a:t>urlopen</a:t>
            </a:r>
            <a:r>
              <a:rPr lang="en-US" sz="1600" dirty="0"/>
              <a:t> </a:t>
            </a:r>
          </a:p>
          <a:p>
            <a:pPr marL="0" indent="0">
              <a:buNone/>
            </a:pPr>
            <a:r>
              <a:rPr lang="en-US" sz="1600" dirty="0"/>
              <a:t>listener = </a:t>
            </a:r>
            <a:r>
              <a:rPr lang="en-US" sz="1600" dirty="0" err="1"/>
              <a:t>sr.Recognizer</a:t>
            </a:r>
            <a:r>
              <a:rPr lang="en-US" sz="1600" dirty="0"/>
              <a:t>()</a:t>
            </a:r>
          </a:p>
          <a:p>
            <a:pPr marL="0" indent="0">
              <a:buNone/>
            </a:pPr>
            <a:r>
              <a:rPr lang="en-US" sz="1600" dirty="0"/>
              <a:t>engine = pyttsx3.init()</a:t>
            </a:r>
          </a:p>
          <a:p>
            <a:pPr marL="0" indent="0">
              <a:buNone/>
            </a:pPr>
            <a:r>
              <a:rPr lang="en-US" sz="1600" dirty="0"/>
              <a:t>voices = </a:t>
            </a:r>
            <a:r>
              <a:rPr lang="en-US" sz="1600" dirty="0" err="1"/>
              <a:t>engine.getProperty</a:t>
            </a:r>
            <a:r>
              <a:rPr lang="en-US" sz="1600" dirty="0"/>
              <a:t>('voices’)</a:t>
            </a:r>
          </a:p>
          <a:p>
            <a:pPr marL="0" indent="0">
              <a:buNone/>
            </a:pPr>
            <a:r>
              <a:rPr lang="en-US" sz="1600" dirty="0" err="1"/>
              <a:t>engine.setProperty</a:t>
            </a:r>
            <a:r>
              <a:rPr lang="en-US" sz="1600" dirty="0"/>
              <a:t>('voice', voices[1].id)</a:t>
            </a:r>
          </a:p>
          <a:p>
            <a:pPr marL="0" indent="0">
              <a:buNone/>
            </a:pPr>
            <a:r>
              <a:rPr lang="en-US" sz="1600" dirty="0" err="1"/>
              <a:t>engine.say</a:t>
            </a:r>
            <a:r>
              <a:rPr lang="en-US" sz="1600" dirty="0"/>
              <a:t>('Hello I am Lexi!, your Virtual personal Assistant')</a:t>
            </a:r>
            <a:r>
              <a:rPr lang="en-US" sz="1600" dirty="0" err="1"/>
              <a:t>engine.runAndWait</a:t>
            </a:r>
            <a:r>
              <a:rPr lang="en-US" sz="1600" dirty="0"/>
              <a:t>()</a:t>
            </a:r>
          </a:p>
          <a:p>
            <a:pPr marL="0" indent="0">
              <a:buNone/>
            </a:pPr>
            <a:r>
              <a:rPr lang="en-US" sz="1600" dirty="0"/>
              <a:t>def talk(text):    </a:t>
            </a:r>
          </a:p>
          <a:p>
            <a:pPr marL="0" indent="0">
              <a:buNone/>
            </a:pPr>
            <a:r>
              <a:rPr lang="en-US" sz="1600" dirty="0"/>
              <a:t>	</a:t>
            </a:r>
            <a:r>
              <a:rPr lang="en-US" sz="1600" dirty="0" err="1"/>
              <a:t>engine.say</a:t>
            </a:r>
            <a:r>
              <a:rPr lang="en-US" sz="1600" dirty="0"/>
              <a:t>(text)    </a:t>
            </a:r>
          </a:p>
          <a:p>
            <a:pPr marL="0" indent="0">
              <a:buNone/>
            </a:pPr>
            <a:r>
              <a:rPr lang="en-US" sz="1600" dirty="0"/>
              <a:t>	</a:t>
            </a:r>
            <a:r>
              <a:rPr lang="en-US" sz="1600" dirty="0" err="1"/>
              <a:t>engine.runAndWait</a:t>
            </a:r>
            <a:r>
              <a:rPr lang="en-US" sz="1600" dirty="0"/>
              <a:t>()</a:t>
            </a:r>
          </a:p>
        </p:txBody>
      </p:sp>
      <p:sp>
        <p:nvSpPr>
          <p:cNvPr id="4" name="Date Placeholder 3">
            <a:extLst>
              <a:ext uri="{FF2B5EF4-FFF2-40B4-BE49-F238E27FC236}">
                <a16:creationId xmlns:a16="http://schemas.microsoft.com/office/drawing/2014/main" id="{71C0755E-7506-0196-0DF6-F0366BBF62C3}"/>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3DA3F9C6-0314-45D0-B7D0-56C3C6DDB02C}"/>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E4F47531-ED34-3946-DE7E-3A2DB91098DE}"/>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207987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D190-B03E-0AF1-1460-A12669CB4E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5421F9-E601-DB23-E7B7-924178341CFD}"/>
              </a:ext>
            </a:extLst>
          </p:cNvPr>
          <p:cNvSpPr>
            <a:spLocks noGrp="1"/>
          </p:cNvSpPr>
          <p:nvPr>
            <p:ph idx="1"/>
          </p:nvPr>
        </p:nvSpPr>
        <p:spPr/>
        <p:txBody>
          <a:bodyPr>
            <a:normAutofit fontScale="55000" lnSpcReduction="20000"/>
          </a:bodyPr>
          <a:lstStyle/>
          <a:p>
            <a:pPr marL="0" indent="0">
              <a:buNone/>
            </a:pPr>
            <a:r>
              <a:rPr lang="en-US" dirty="0"/>
              <a:t>def </a:t>
            </a:r>
            <a:r>
              <a:rPr lang="en-US" dirty="0" err="1"/>
              <a:t>take_command</a:t>
            </a:r>
            <a:r>
              <a:rPr lang="en-US" dirty="0"/>
              <a:t>():   </a:t>
            </a:r>
          </a:p>
          <a:p>
            <a:pPr marL="0" indent="0">
              <a:buNone/>
            </a:pPr>
            <a:r>
              <a:rPr lang="en-US" dirty="0"/>
              <a:t> 	command = "Krishna"    </a:t>
            </a:r>
          </a:p>
          <a:p>
            <a:pPr marL="0" indent="0">
              <a:buNone/>
            </a:pPr>
            <a:r>
              <a:rPr lang="en-US" dirty="0"/>
              <a:t>	try:       </a:t>
            </a:r>
          </a:p>
          <a:p>
            <a:pPr marL="0" indent="0">
              <a:buNone/>
            </a:pPr>
            <a:r>
              <a:rPr lang="en-US" dirty="0"/>
              <a:t> 	</a:t>
            </a:r>
            <a:r>
              <a:rPr lang="en-US" sz="2300" dirty="0"/>
              <a:t>with </a:t>
            </a:r>
            <a:r>
              <a:rPr lang="en-US" sz="2300" dirty="0" err="1"/>
              <a:t>sr.Microphone</a:t>
            </a:r>
            <a:r>
              <a:rPr lang="en-US" sz="2300" dirty="0"/>
              <a:t>() as source:           </a:t>
            </a:r>
          </a:p>
          <a:p>
            <a:pPr marL="0" indent="0">
              <a:buNone/>
            </a:pPr>
            <a:r>
              <a:rPr lang="en-US" sz="2300" dirty="0"/>
              <a:t> 	print('Listening')            </a:t>
            </a:r>
          </a:p>
          <a:p>
            <a:pPr marL="0" indent="0">
              <a:buNone/>
            </a:pPr>
            <a:r>
              <a:rPr lang="en-US" sz="2300" dirty="0"/>
              <a:t>	voice = </a:t>
            </a:r>
            <a:r>
              <a:rPr lang="en-US" sz="2300" dirty="0" err="1"/>
              <a:t>listener.listen</a:t>
            </a:r>
            <a:r>
              <a:rPr lang="en-US" sz="2300" dirty="0"/>
              <a:t>(source)           </a:t>
            </a:r>
          </a:p>
          <a:p>
            <a:pPr marL="0" indent="0">
              <a:buNone/>
            </a:pPr>
            <a:r>
              <a:rPr lang="en-US" sz="2300" dirty="0"/>
              <a:t> 	command = </a:t>
            </a:r>
            <a:r>
              <a:rPr lang="en-US" sz="2300" dirty="0" err="1"/>
              <a:t>listener.recognize_google</a:t>
            </a:r>
            <a:r>
              <a:rPr lang="en-US" sz="2300" dirty="0"/>
              <a:t>(voice)          </a:t>
            </a:r>
          </a:p>
          <a:p>
            <a:pPr marL="0" indent="0">
              <a:buNone/>
            </a:pPr>
            <a:r>
              <a:rPr lang="en-US" sz="2300" dirty="0"/>
              <a:t>  	print(command)    </a:t>
            </a:r>
          </a:p>
          <a:p>
            <a:pPr marL="0" indent="0">
              <a:buNone/>
            </a:pPr>
            <a:r>
              <a:rPr lang="en-US" dirty="0"/>
              <a:t>	except:        </a:t>
            </a:r>
          </a:p>
          <a:p>
            <a:pPr marL="0" indent="0">
              <a:buNone/>
            </a:pPr>
            <a:r>
              <a:rPr lang="en-US" dirty="0"/>
              <a:t>	pass    </a:t>
            </a:r>
          </a:p>
          <a:p>
            <a:pPr marL="0" indent="0">
              <a:buNone/>
            </a:pPr>
            <a:r>
              <a:rPr lang="en-US" dirty="0"/>
              <a:t>	return command</a:t>
            </a:r>
          </a:p>
        </p:txBody>
      </p:sp>
      <p:sp>
        <p:nvSpPr>
          <p:cNvPr id="4" name="Date Placeholder 3">
            <a:extLst>
              <a:ext uri="{FF2B5EF4-FFF2-40B4-BE49-F238E27FC236}">
                <a16:creationId xmlns:a16="http://schemas.microsoft.com/office/drawing/2014/main" id="{E77EEBB7-1128-0C42-C82A-FF6E8B694C75}"/>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FA2081B4-F52E-2BBF-0C02-20474D0EE890}"/>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D41501DC-4D41-C7AC-A44E-192B3E626862}"/>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19946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39C5-8F06-9247-A63E-BD1EBB7EC26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776E274-5CF8-DC12-CA2A-BCDEB169AE15}"/>
              </a:ext>
            </a:extLst>
          </p:cNvPr>
          <p:cNvSpPr>
            <a:spLocks noGrp="1"/>
          </p:cNvSpPr>
          <p:nvPr>
            <p:ph type="subTitle" idx="1"/>
          </p:nvPr>
        </p:nvSpPr>
        <p:spPr>
          <a:xfrm>
            <a:off x="1876424" y="4231758"/>
            <a:ext cx="8791575" cy="1026042"/>
          </a:xfrm>
        </p:spPr>
        <p:txBody>
          <a:bodyPr/>
          <a:lstStyle/>
          <a:p>
            <a:endParaRPr lang="en-US" dirty="0"/>
          </a:p>
        </p:txBody>
      </p:sp>
      <p:sp>
        <p:nvSpPr>
          <p:cNvPr id="4" name="Date Placeholder 3">
            <a:extLst>
              <a:ext uri="{FF2B5EF4-FFF2-40B4-BE49-F238E27FC236}">
                <a16:creationId xmlns:a16="http://schemas.microsoft.com/office/drawing/2014/main" id="{E8F77B9B-36C6-D53D-9879-BFB37B3EEA01}"/>
              </a:ext>
            </a:extLst>
          </p:cNvPr>
          <p:cNvSpPr>
            <a:spLocks noGrp="1"/>
          </p:cNvSpPr>
          <p:nvPr>
            <p:ph type="dt" sz="half" idx="10"/>
          </p:nvPr>
        </p:nvSpPr>
        <p:spPr/>
        <p:txBody>
          <a:bodyPr/>
          <a:lstStyle/>
          <a:p>
            <a:fld id="{A3D6EFEB-A528-401A-8AFF-AF1A7FA19CBF}" type="datetime1">
              <a:rPr lang="en-US" smtClean="0"/>
              <a:t>11/3/2022</a:t>
            </a:fld>
            <a:endParaRPr lang="en-US" dirty="0"/>
          </a:p>
        </p:txBody>
      </p:sp>
      <p:sp>
        <p:nvSpPr>
          <p:cNvPr id="5" name="Footer Placeholder 4">
            <a:extLst>
              <a:ext uri="{FF2B5EF4-FFF2-40B4-BE49-F238E27FC236}">
                <a16:creationId xmlns:a16="http://schemas.microsoft.com/office/drawing/2014/main" id="{7812EDD9-72A4-BD97-18A0-E404C69C0DFF}"/>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65A8B61D-9523-CA45-AE84-63CBD98B915D}"/>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12" name="Picture 11">
            <a:extLst>
              <a:ext uri="{FF2B5EF4-FFF2-40B4-BE49-F238E27FC236}">
                <a16:creationId xmlns:a16="http://schemas.microsoft.com/office/drawing/2014/main" id="{15FAE63D-CC9D-CD68-CE0C-5A367614D463}"/>
              </a:ext>
            </a:extLst>
          </p:cNvPr>
          <p:cNvPicPr>
            <a:picLocks noChangeAspect="1"/>
          </p:cNvPicPr>
          <p:nvPr/>
        </p:nvPicPr>
        <p:blipFill>
          <a:blip r:embed="rId2"/>
          <a:stretch>
            <a:fillRect/>
          </a:stretch>
        </p:blipFill>
        <p:spPr>
          <a:xfrm>
            <a:off x="0" y="0"/>
            <a:ext cx="12192000" cy="6932428"/>
          </a:xfrm>
          <a:prstGeom prst="rect">
            <a:avLst/>
          </a:prstGeom>
        </p:spPr>
      </p:pic>
    </p:spTree>
    <p:extLst>
      <p:ext uri="{BB962C8B-B14F-4D97-AF65-F5344CB8AC3E}">
        <p14:creationId xmlns:p14="http://schemas.microsoft.com/office/powerpoint/2010/main" val="2099202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B0ED-4AFB-874F-D056-14A7A56A58D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F329B7A-7C8C-D716-141A-49F25D1467C6}"/>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DF00E31D-4A41-F7F2-A1FA-1882BD0882A5}"/>
              </a:ext>
            </a:extLst>
          </p:cNvPr>
          <p:cNvSpPr>
            <a:spLocks noGrp="1"/>
          </p:cNvSpPr>
          <p:nvPr>
            <p:ph type="dt" sz="half" idx="10"/>
          </p:nvPr>
        </p:nvSpPr>
        <p:spPr/>
        <p:txBody>
          <a:bodyPr/>
          <a:lstStyle/>
          <a:p>
            <a:fld id="{A3D6EFEB-A528-401A-8AFF-AF1A7FA19CBF}" type="datetime1">
              <a:rPr lang="en-US" smtClean="0"/>
              <a:t>11/3/2022</a:t>
            </a:fld>
            <a:endParaRPr lang="en-US" dirty="0"/>
          </a:p>
        </p:txBody>
      </p:sp>
      <p:sp>
        <p:nvSpPr>
          <p:cNvPr id="5" name="Footer Placeholder 4">
            <a:extLst>
              <a:ext uri="{FF2B5EF4-FFF2-40B4-BE49-F238E27FC236}">
                <a16:creationId xmlns:a16="http://schemas.microsoft.com/office/drawing/2014/main" id="{59C5B628-19E9-D717-FC99-59007279E6A3}"/>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73134C2B-B2E4-6BFB-F9D5-4FC396F30D7F}"/>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8" name="Picture 7">
            <a:extLst>
              <a:ext uri="{FF2B5EF4-FFF2-40B4-BE49-F238E27FC236}">
                <a16:creationId xmlns:a16="http://schemas.microsoft.com/office/drawing/2014/main" id="{93D677A5-19B7-C215-F5E4-0E092902C8A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4775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E147-0275-0AE1-7062-120E09453944}"/>
              </a:ext>
            </a:extLst>
          </p:cNvPr>
          <p:cNvSpPr>
            <a:spLocks noGrp="1"/>
          </p:cNvSpPr>
          <p:nvPr>
            <p:ph type="title"/>
          </p:nvPr>
        </p:nvSpPr>
        <p:spPr>
          <a:xfrm>
            <a:off x="1141413" y="0"/>
            <a:ext cx="9905998" cy="1478570"/>
          </a:xfrm>
        </p:spPr>
        <p:txBody>
          <a:bodyPr>
            <a:normAutofit/>
          </a:bodyPr>
          <a:lstStyle/>
          <a:p>
            <a:pPr algn="ctr"/>
            <a:r>
              <a:rPr lang="en-US" sz="5000" b="1" cap="none" dirty="0">
                <a:solidFill>
                  <a:schemeClr val="bg1"/>
                </a:solidFill>
                <a:latin typeface="Calibri" panose="020F0502020204030204" pitchFamily="34" charset="0"/>
                <a:cs typeface="Calibri" panose="020F0502020204030204" pitchFamily="34" charset="0"/>
              </a:rPr>
              <a:t>Agenda</a:t>
            </a:r>
            <a:endParaRPr lang="en-IN" sz="5000" b="1" cap="none"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063DBA9-E83E-8800-05C4-79C385A2BF21}"/>
              </a:ext>
            </a:extLst>
          </p:cNvPr>
          <p:cNvSpPr>
            <a:spLocks noGrp="1"/>
          </p:cNvSpPr>
          <p:nvPr>
            <p:ph idx="1"/>
          </p:nvPr>
        </p:nvSpPr>
        <p:spPr>
          <a:xfrm>
            <a:off x="1141411" y="1376665"/>
            <a:ext cx="11050588" cy="4608513"/>
          </a:xfrm>
        </p:spPr>
        <p:txBody>
          <a:bodyPr>
            <a:normAutofit fontScale="62500" lnSpcReduction="20000"/>
          </a:bodyPr>
          <a:lstStyle/>
          <a:p>
            <a:pPr marL="228600" lvl="0" indent="-228600" algn="l" rtl="0">
              <a:lnSpc>
                <a:spcPct val="160000"/>
              </a:lnSpc>
              <a:spcBef>
                <a:spcPts val="0"/>
              </a:spcBef>
              <a:spcAft>
                <a:spcPts val="0"/>
              </a:spcAft>
              <a:buClr>
                <a:schemeClr val="dk1"/>
              </a:buClr>
              <a:buSzPts val="2400"/>
              <a:buFont typeface="Times New Roman"/>
              <a:buChar char="•"/>
            </a:pPr>
            <a:r>
              <a:rPr lang="en-US" sz="3300" dirty="0">
                <a:latin typeface="Calibri" panose="020F0502020204030204" pitchFamily="34" charset="0"/>
                <a:ea typeface="Times New Roman"/>
                <a:cs typeface="Calibri" panose="020F0502020204030204" pitchFamily="34" charset="0"/>
                <a:sym typeface="Times New Roman"/>
              </a:rPr>
              <a:t>Abstract</a:t>
            </a:r>
          </a:p>
          <a:p>
            <a:pPr marL="228600" lvl="0" indent="-228600" algn="l" rtl="0">
              <a:lnSpc>
                <a:spcPct val="160000"/>
              </a:lnSpc>
              <a:spcBef>
                <a:spcPts val="1000"/>
              </a:spcBef>
              <a:spcAft>
                <a:spcPts val="0"/>
              </a:spcAft>
              <a:buClr>
                <a:schemeClr val="dk1"/>
              </a:buClr>
              <a:buSzPts val="2400"/>
              <a:buFont typeface="Times New Roman"/>
              <a:buChar char="•"/>
            </a:pPr>
            <a:r>
              <a:rPr lang="en-US" sz="3300" dirty="0">
                <a:latin typeface="Calibri" panose="020F0502020204030204" pitchFamily="34" charset="0"/>
                <a:ea typeface="Times New Roman"/>
                <a:cs typeface="Calibri" panose="020F0502020204030204" pitchFamily="34" charset="0"/>
                <a:sym typeface="Times New Roman"/>
              </a:rPr>
              <a:t>Introduction</a:t>
            </a:r>
          </a:p>
          <a:p>
            <a:pPr marL="228600" lvl="0" indent="-228600" algn="l" rtl="0">
              <a:lnSpc>
                <a:spcPct val="160000"/>
              </a:lnSpc>
              <a:spcBef>
                <a:spcPts val="1000"/>
              </a:spcBef>
              <a:spcAft>
                <a:spcPts val="0"/>
              </a:spcAft>
              <a:buClr>
                <a:schemeClr val="dk1"/>
              </a:buClr>
              <a:buSzPts val="2400"/>
              <a:buFont typeface="Times New Roman"/>
              <a:buChar char="•"/>
            </a:pPr>
            <a:r>
              <a:rPr lang="en-US" sz="3300" dirty="0">
                <a:latin typeface="Calibri" panose="020F0502020204030204" pitchFamily="34" charset="0"/>
                <a:ea typeface="Times New Roman"/>
                <a:cs typeface="Calibri" panose="020F0502020204030204" pitchFamily="34" charset="0"/>
                <a:sym typeface="Times New Roman"/>
              </a:rPr>
              <a:t>Literature Survey</a:t>
            </a:r>
          </a:p>
          <a:p>
            <a:pPr marL="228600" lvl="0" indent="-228600" algn="l" rtl="0">
              <a:lnSpc>
                <a:spcPct val="160000"/>
              </a:lnSpc>
              <a:spcBef>
                <a:spcPts val="1000"/>
              </a:spcBef>
              <a:spcAft>
                <a:spcPts val="0"/>
              </a:spcAft>
              <a:buClr>
                <a:schemeClr val="dk1"/>
              </a:buClr>
              <a:buSzPts val="2400"/>
              <a:buFont typeface="Times New Roman"/>
              <a:buChar char="•"/>
            </a:pPr>
            <a:r>
              <a:rPr lang="en-US" sz="3300" dirty="0">
                <a:latin typeface="Calibri" panose="020F0502020204030204" pitchFamily="34" charset="0"/>
                <a:ea typeface="Times New Roman"/>
                <a:cs typeface="Calibri" panose="020F0502020204030204" pitchFamily="34" charset="0"/>
                <a:sym typeface="Times New Roman"/>
              </a:rPr>
              <a:t>Problem statement </a:t>
            </a:r>
          </a:p>
          <a:p>
            <a:pPr marL="228600" lvl="0" indent="-228600" algn="l" rtl="0">
              <a:lnSpc>
                <a:spcPct val="160000"/>
              </a:lnSpc>
              <a:spcBef>
                <a:spcPts val="1000"/>
              </a:spcBef>
              <a:spcAft>
                <a:spcPts val="0"/>
              </a:spcAft>
              <a:buClr>
                <a:schemeClr val="dk1"/>
              </a:buClr>
              <a:buSzPts val="2400"/>
              <a:buFont typeface="Times New Roman"/>
              <a:buChar char="•"/>
            </a:pPr>
            <a:r>
              <a:rPr lang="en-US" sz="3300" dirty="0">
                <a:latin typeface="Calibri" panose="020F0502020204030204" pitchFamily="34" charset="0"/>
                <a:ea typeface="Times New Roman"/>
                <a:cs typeface="Calibri" panose="020F0502020204030204" pitchFamily="34" charset="0"/>
                <a:sym typeface="Times New Roman"/>
              </a:rPr>
              <a:t>Requirement specifications </a:t>
            </a:r>
          </a:p>
          <a:p>
            <a:pPr marL="228600" lvl="0" indent="-228600" algn="l" rtl="0">
              <a:lnSpc>
                <a:spcPct val="160000"/>
              </a:lnSpc>
              <a:spcBef>
                <a:spcPts val="1000"/>
              </a:spcBef>
              <a:spcAft>
                <a:spcPts val="0"/>
              </a:spcAft>
              <a:buClr>
                <a:schemeClr val="dk1"/>
              </a:buClr>
              <a:buSzPts val="2400"/>
              <a:buFont typeface="Times New Roman"/>
              <a:buChar char="•"/>
            </a:pPr>
            <a:r>
              <a:rPr lang="en-US" sz="3300" dirty="0">
                <a:latin typeface="Calibri" panose="020F0502020204030204" pitchFamily="34" charset="0"/>
                <a:ea typeface="Times New Roman"/>
                <a:cs typeface="Calibri" panose="020F0502020204030204" pitchFamily="34" charset="0"/>
                <a:sym typeface="Times New Roman"/>
              </a:rPr>
              <a:t>Workflow</a:t>
            </a:r>
            <a:r>
              <a:rPr lang="en-IN" sz="3300" dirty="0">
                <a:latin typeface="Calibri" panose="020F0502020204030204" pitchFamily="34" charset="0"/>
                <a:cs typeface="Calibri" panose="020F0502020204030204" pitchFamily="34" charset="0"/>
              </a:rPr>
              <a:t> </a:t>
            </a:r>
          </a:p>
          <a:p>
            <a:pPr>
              <a:lnSpc>
                <a:spcPct val="160000"/>
              </a:lnSpc>
              <a:buClr>
                <a:schemeClr val="dk1"/>
              </a:buClr>
              <a:buSzPts val="2400"/>
              <a:buFont typeface="Times New Roman"/>
              <a:buChar char="•"/>
            </a:pPr>
            <a:r>
              <a:rPr lang="en-US" sz="3300" dirty="0">
                <a:latin typeface="Calibri" panose="020F0502020204030204" pitchFamily="34" charset="0"/>
                <a:ea typeface="Times New Roman"/>
                <a:cs typeface="Calibri" panose="020F0502020204030204" pitchFamily="34" charset="0"/>
                <a:sym typeface="Times New Roman"/>
              </a:rPr>
              <a:t>Skeleton implementation</a:t>
            </a:r>
            <a:endParaRPr lang="en-IN" sz="3300" dirty="0">
              <a:latin typeface="Calibri" panose="020F0502020204030204" pitchFamily="34" charset="0"/>
              <a:cs typeface="Calibri" panose="020F0502020204030204" pitchFamily="34" charset="0"/>
            </a:endParaRPr>
          </a:p>
          <a:p>
            <a:pPr marL="228600" lvl="0" indent="-228600" algn="l" rtl="0">
              <a:lnSpc>
                <a:spcPct val="160000"/>
              </a:lnSpc>
              <a:spcBef>
                <a:spcPts val="1000"/>
              </a:spcBef>
              <a:spcAft>
                <a:spcPts val="0"/>
              </a:spcAft>
              <a:buClr>
                <a:schemeClr val="dk1"/>
              </a:buClr>
              <a:buSzPts val="2400"/>
              <a:buFont typeface="Times New Roman"/>
              <a:buChar char="•"/>
            </a:pPr>
            <a:r>
              <a:rPr lang="en-US" sz="3300" dirty="0">
                <a:latin typeface="Calibri" panose="020F0502020204030204" pitchFamily="34" charset="0"/>
                <a:ea typeface="Times New Roman"/>
                <a:cs typeface="Calibri" panose="020F0502020204030204" pitchFamily="34" charset="0"/>
                <a:sym typeface="Times New Roman"/>
              </a:rPr>
              <a:t>Conclusion</a:t>
            </a:r>
          </a:p>
          <a:p>
            <a:pPr marL="0" lvl="0" indent="0" algn="l" rtl="0">
              <a:lnSpc>
                <a:spcPct val="160000"/>
              </a:lnSpc>
              <a:spcBef>
                <a:spcPts val="1000"/>
              </a:spcBef>
              <a:spcAft>
                <a:spcPts val="0"/>
              </a:spcAft>
              <a:buClr>
                <a:schemeClr val="dk1"/>
              </a:buClr>
              <a:buSzPts val="2400"/>
              <a:buNone/>
            </a:pPr>
            <a:endParaRPr lang="en-US" sz="3400" i="1" dirty="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lang="en-US" sz="2400" dirty="0">
              <a:latin typeface="Times New Roman"/>
              <a:ea typeface="Times New Roman"/>
              <a:cs typeface="Times New Roman"/>
              <a:sym typeface="Times New Roman"/>
            </a:endParaRPr>
          </a:p>
          <a:p>
            <a:endParaRPr lang="en-IN" dirty="0"/>
          </a:p>
        </p:txBody>
      </p:sp>
      <p:sp>
        <p:nvSpPr>
          <p:cNvPr id="4" name="Date Placeholder 3"/>
          <p:cNvSpPr>
            <a:spLocks noGrp="1"/>
          </p:cNvSpPr>
          <p:nvPr>
            <p:ph type="dt" sz="half" idx="10"/>
          </p:nvPr>
        </p:nvSpPr>
        <p:spPr/>
        <p:txBody>
          <a:bodyPr/>
          <a:lstStyle/>
          <a:p>
            <a:fld id="{C3DA2798-49B8-4D94-B4FC-FBBE2C6A9ECA}" type="datetime1">
              <a:rPr lang="en-US" smtClean="0"/>
              <a:t>11/3/2022</a:t>
            </a:fld>
            <a:endParaRPr lang="en-US" dirty="0"/>
          </a:p>
        </p:txBody>
      </p:sp>
      <p:sp>
        <p:nvSpPr>
          <p:cNvPr id="5" name="Footer Placeholder 4"/>
          <p:cNvSpPr>
            <a:spLocks noGrp="1"/>
          </p:cNvSpPr>
          <p:nvPr>
            <p:ph type="ftr" sz="quarter" idx="11"/>
          </p:nvPr>
        </p:nvSpPr>
        <p:spPr/>
        <p:txBody>
          <a:bodyPr/>
          <a:lstStyle/>
          <a:p>
            <a:r>
              <a:rPr lang="en-US"/>
              <a:t>GITAM School of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a:t>
            </a:fld>
            <a:endParaRPr lang="en-US" dirty="0"/>
          </a:p>
        </p:txBody>
      </p:sp>
      <p:pic>
        <p:nvPicPr>
          <p:cNvPr id="6" name="Google Shape;87;p13">
            <a:extLst>
              <a:ext uri="{FF2B5EF4-FFF2-40B4-BE49-F238E27FC236}">
                <a16:creationId xmlns:a16="http://schemas.microsoft.com/office/drawing/2014/main" id="{D607D896-BE1E-23BB-A5F4-C9433767DB5E}"/>
              </a:ext>
            </a:extLst>
          </p:cNvPr>
          <p:cNvPicPr preferRelativeResize="0"/>
          <p:nvPr/>
        </p:nvPicPr>
        <p:blipFill rotWithShape="1">
          <a:blip r:embed="rId2">
            <a:alphaModFix/>
          </a:blip>
          <a:srcRect/>
          <a:stretch/>
        </p:blipFill>
        <p:spPr>
          <a:xfrm>
            <a:off x="10748961" y="247940"/>
            <a:ext cx="1304290" cy="1230630"/>
          </a:xfrm>
          <a:prstGeom prst="rect">
            <a:avLst/>
          </a:prstGeom>
          <a:noFill/>
          <a:ln>
            <a:noFill/>
          </a:ln>
        </p:spPr>
      </p:pic>
    </p:spTree>
    <p:extLst>
      <p:ext uri="{BB962C8B-B14F-4D97-AF65-F5344CB8AC3E}">
        <p14:creationId xmlns:p14="http://schemas.microsoft.com/office/powerpoint/2010/main" val="1588932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1C75-1D27-DE6B-5A52-C3417F3487A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A743FE3-6642-057F-BF88-2CFCF3C94C87}"/>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C7C08D72-B916-B926-767E-357573A8DB90}"/>
              </a:ext>
            </a:extLst>
          </p:cNvPr>
          <p:cNvSpPr>
            <a:spLocks noGrp="1"/>
          </p:cNvSpPr>
          <p:nvPr>
            <p:ph type="dt" sz="half" idx="10"/>
          </p:nvPr>
        </p:nvSpPr>
        <p:spPr/>
        <p:txBody>
          <a:bodyPr/>
          <a:lstStyle/>
          <a:p>
            <a:fld id="{A3D6EFEB-A528-401A-8AFF-AF1A7FA19CBF}" type="datetime1">
              <a:rPr lang="en-US" smtClean="0"/>
              <a:t>11/3/2022</a:t>
            </a:fld>
            <a:endParaRPr lang="en-US" dirty="0"/>
          </a:p>
        </p:txBody>
      </p:sp>
      <p:sp>
        <p:nvSpPr>
          <p:cNvPr id="5" name="Footer Placeholder 4">
            <a:extLst>
              <a:ext uri="{FF2B5EF4-FFF2-40B4-BE49-F238E27FC236}">
                <a16:creationId xmlns:a16="http://schemas.microsoft.com/office/drawing/2014/main" id="{59993276-336A-77D3-DD9F-2A680B74F27F}"/>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BFC32950-A469-8713-4D11-A9A90B4E0E07}"/>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8" name="Picture 7">
            <a:extLst>
              <a:ext uri="{FF2B5EF4-FFF2-40B4-BE49-F238E27FC236}">
                <a16:creationId xmlns:a16="http://schemas.microsoft.com/office/drawing/2014/main" id="{4E5294FF-7EEA-0638-8CAE-51CC28DA7E5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71513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20C5-11CF-6D01-A933-1776B6D7A1F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EFF0A96B-2730-21F2-3442-7FA28BAA2858}"/>
              </a:ext>
            </a:extLst>
          </p:cNvPr>
          <p:cNvPicPr>
            <a:picLocks noGrp="1" noChangeAspect="1"/>
          </p:cNvPicPr>
          <p:nvPr>
            <p:ph idx="1"/>
          </p:nvPr>
        </p:nvPicPr>
        <p:blipFill>
          <a:blip r:embed="rId2"/>
          <a:stretch>
            <a:fillRect/>
          </a:stretch>
        </p:blipFill>
        <p:spPr>
          <a:xfrm>
            <a:off x="0" y="0"/>
            <a:ext cx="12192000" cy="6858000"/>
          </a:xfrm>
        </p:spPr>
      </p:pic>
      <p:sp>
        <p:nvSpPr>
          <p:cNvPr id="4" name="Date Placeholder 3">
            <a:extLst>
              <a:ext uri="{FF2B5EF4-FFF2-40B4-BE49-F238E27FC236}">
                <a16:creationId xmlns:a16="http://schemas.microsoft.com/office/drawing/2014/main" id="{53024B38-C2E3-ED34-8DA1-4D4B94F43934}"/>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64C24236-84AC-1448-BDFB-A3115F783B79}"/>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DBCA83B9-B55D-F25E-0B21-02E3D2CF3782}"/>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505214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2FCC-D4D8-872B-4E7B-C6ABFD223BCC}"/>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D9437EF1-6E90-8C89-06F4-4B520B258122}"/>
              </a:ext>
            </a:extLst>
          </p:cNvPr>
          <p:cNvPicPr>
            <a:picLocks noGrp="1" noChangeAspect="1"/>
          </p:cNvPicPr>
          <p:nvPr>
            <p:ph idx="1"/>
          </p:nvPr>
        </p:nvPicPr>
        <p:blipFill>
          <a:blip r:embed="rId2"/>
          <a:stretch>
            <a:fillRect/>
          </a:stretch>
        </p:blipFill>
        <p:spPr>
          <a:xfrm>
            <a:off x="0" y="0"/>
            <a:ext cx="12192000" cy="6858000"/>
          </a:xfrm>
        </p:spPr>
      </p:pic>
      <p:sp>
        <p:nvSpPr>
          <p:cNvPr id="4" name="Date Placeholder 3">
            <a:extLst>
              <a:ext uri="{FF2B5EF4-FFF2-40B4-BE49-F238E27FC236}">
                <a16:creationId xmlns:a16="http://schemas.microsoft.com/office/drawing/2014/main" id="{1CD40278-5CDB-A3F7-9392-DED52EFBC801}"/>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88281759-621A-F79E-61DB-ADCB0CC7D8AA}"/>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A02F6C1B-0600-F5DE-DA49-DAD535FCC463}"/>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256356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A0EC-8731-E4C4-DB88-F9696903FB01}"/>
              </a:ext>
            </a:extLst>
          </p:cNvPr>
          <p:cNvSpPr>
            <a:spLocks noGrp="1"/>
          </p:cNvSpPr>
          <p:nvPr>
            <p:ph type="title"/>
          </p:nvPr>
        </p:nvSpPr>
        <p:spPr/>
        <p:txBody>
          <a:bodyPr/>
          <a:lstStyle/>
          <a:p>
            <a:r>
              <a:rPr lang="en-US" dirty="0">
                <a:solidFill>
                  <a:schemeClr val="bg1"/>
                </a:solidFill>
              </a:rPr>
              <a:t>Short note</a:t>
            </a:r>
          </a:p>
        </p:txBody>
      </p:sp>
      <p:sp>
        <p:nvSpPr>
          <p:cNvPr id="3" name="Content Placeholder 2">
            <a:extLst>
              <a:ext uri="{FF2B5EF4-FFF2-40B4-BE49-F238E27FC236}">
                <a16:creationId xmlns:a16="http://schemas.microsoft.com/office/drawing/2014/main" id="{82794569-07E5-CC42-6A75-41339A0229FD}"/>
              </a:ext>
            </a:extLst>
          </p:cNvPr>
          <p:cNvSpPr>
            <a:spLocks noGrp="1"/>
          </p:cNvSpPr>
          <p:nvPr>
            <p:ph idx="1"/>
          </p:nvPr>
        </p:nvSpPr>
        <p:spPr/>
        <p:txBody>
          <a:bodyPr>
            <a:normAutofit fontScale="925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Today the advancement of AI systems that are able to create a natural Human-Machine-Interaction (through voice, communication, gestures, facial expressions, etc.) are gaining popularity. One of the most observed and popular was the direction of interaction, based on the understanding of the machine by the machine of the natural language processing. It is no longer a human self-learns to communicate with a machine, but a machine self-learns to communicate with a human, exposing his actions, habits, behavior and trying to become his best personalized as assistant. The work on making and improvising such personalized assistants has been going on for a long period of time. These systems are constantly improving and improving, go beyond personal computers and have already firmly established themselves in different mobile devices and gadget. One of the most popular voice assistants are Siri, from Apple, Amazon Echo, which responds to the name of Alexa from Amazon, Cortana from Microsoft, Google Assistant from Google, and the recently appeared intelligent assistant under the name AIVA. </a:t>
            </a:r>
            <a:endParaRPr lang="en-US" dirty="0"/>
          </a:p>
        </p:txBody>
      </p:sp>
      <p:sp>
        <p:nvSpPr>
          <p:cNvPr id="4" name="Date Placeholder 3">
            <a:extLst>
              <a:ext uri="{FF2B5EF4-FFF2-40B4-BE49-F238E27FC236}">
                <a16:creationId xmlns:a16="http://schemas.microsoft.com/office/drawing/2014/main" id="{B2DC1655-80D6-DC4A-A18B-0FC86D88555C}"/>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61A9C589-A4EA-AA28-A077-2996BC0C56E7}"/>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4CC4D02C-7E81-8DB9-E3AE-305180204C36}"/>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484391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72A2-77BD-3623-3504-CA2D440322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4078D3-1A56-B813-821C-B6E221E4C08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paper presents a brief introduction to the architecture and construction of voice assistants. It provides proposed plan of work and also provides methodology of the work of a voice assistant. It also describes the test results of the voice assistant. The primary goal of this work is to build a local voice assistant that performs the work of human and the daily task that a human needed to do in day-to-day life. It has some new features like posting comments on the social media websites such as Facebook, Instagram, etc. by just few simple commands. You can also know the weather around and can get the climate conditions in your local region. It can open and launch web applications and the local storage of the user computer.</a:t>
            </a:r>
            <a:endParaRPr lang="en-US" dirty="0"/>
          </a:p>
        </p:txBody>
      </p:sp>
      <p:sp>
        <p:nvSpPr>
          <p:cNvPr id="4" name="Date Placeholder 3">
            <a:extLst>
              <a:ext uri="{FF2B5EF4-FFF2-40B4-BE49-F238E27FC236}">
                <a16:creationId xmlns:a16="http://schemas.microsoft.com/office/drawing/2014/main" id="{18697029-4843-4A73-D042-7D57AA1CD0E3}"/>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439BDE2C-883A-63B2-A9BC-AD31B425948D}"/>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E75B424E-4212-34B8-DBDF-825B59E5AD96}"/>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2978955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E45F-43A0-F3E6-509C-41C977D1FF45}"/>
              </a:ext>
            </a:extLst>
          </p:cNvPr>
          <p:cNvSpPr>
            <a:spLocks noGrp="1"/>
          </p:cNvSpPr>
          <p:nvPr>
            <p:ph type="title"/>
          </p:nvPr>
        </p:nvSpPr>
        <p:spPr>
          <a:xfrm>
            <a:off x="1141413" y="618518"/>
            <a:ext cx="9905998" cy="606998"/>
          </a:xfrm>
        </p:spPr>
        <p:txBody>
          <a:bodyPr>
            <a:normAutofit fontScale="90000"/>
          </a:bodyPr>
          <a:lstStyle/>
          <a:p>
            <a:pPr algn="ctr"/>
            <a:r>
              <a:rPr lang="en-US" sz="4800" b="1" dirty="0">
                <a:solidFill>
                  <a:schemeClr val="bg1"/>
                </a:solidFill>
                <a:latin typeface="Calibri" panose="020F0502020204030204" pitchFamily="34" charset="0"/>
                <a:ea typeface="Times New Roman"/>
                <a:cs typeface="Calibri" panose="020F0502020204030204" pitchFamily="34" charset="0"/>
                <a:sym typeface="Times New Roman"/>
              </a:rPr>
              <a:t>LITERATURE SURVEY</a:t>
            </a:r>
            <a:endParaRPr lang="en-IN" sz="4800" dirty="0">
              <a:solidFill>
                <a:schemeClr val="bg1"/>
              </a:solidFill>
              <a:latin typeface="Calibri" panose="020F0502020204030204" pitchFamily="34" charset="0"/>
              <a:cs typeface="Calibri" panose="020F0502020204030204" pitchFamily="34" charset="0"/>
            </a:endParaRPr>
          </a:p>
        </p:txBody>
      </p:sp>
      <p:graphicFrame>
        <p:nvGraphicFramePr>
          <p:cNvPr id="17" name="Table 17">
            <a:extLst>
              <a:ext uri="{FF2B5EF4-FFF2-40B4-BE49-F238E27FC236}">
                <a16:creationId xmlns:a16="http://schemas.microsoft.com/office/drawing/2014/main" id="{58E09CBD-6F59-385C-7EF0-B5CD9FB4FA8F}"/>
              </a:ext>
            </a:extLst>
          </p:cNvPr>
          <p:cNvGraphicFramePr>
            <a:graphicFrameLocks noGrp="1"/>
          </p:cNvGraphicFramePr>
          <p:nvPr>
            <p:ph idx="1"/>
            <p:extLst>
              <p:ext uri="{D42A27DB-BD31-4B8C-83A1-F6EECF244321}">
                <p14:modId xmlns:p14="http://schemas.microsoft.com/office/powerpoint/2010/main" val="110247778"/>
              </p:ext>
            </p:extLst>
          </p:nvPr>
        </p:nvGraphicFramePr>
        <p:xfrm>
          <a:off x="1141413" y="1358284"/>
          <a:ext cx="9906000" cy="5325370"/>
        </p:xfrm>
        <a:graphic>
          <a:graphicData uri="http://schemas.openxmlformats.org/drawingml/2006/table">
            <a:tbl>
              <a:tblPr firstRow="1" bandRow="1">
                <a:tableStyleId>{93296810-A885-4BE3-A3E7-6D5BEEA58F35}</a:tableStyleId>
              </a:tblPr>
              <a:tblGrid>
                <a:gridCol w="3302000">
                  <a:extLst>
                    <a:ext uri="{9D8B030D-6E8A-4147-A177-3AD203B41FA5}">
                      <a16:colId xmlns:a16="http://schemas.microsoft.com/office/drawing/2014/main" val="3512027809"/>
                    </a:ext>
                  </a:extLst>
                </a:gridCol>
                <a:gridCol w="3302000">
                  <a:extLst>
                    <a:ext uri="{9D8B030D-6E8A-4147-A177-3AD203B41FA5}">
                      <a16:colId xmlns:a16="http://schemas.microsoft.com/office/drawing/2014/main" val="1872639583"/>
                    </a:ext>
                  </a:extLst>
                </a:gridCol>
                <a:gridCol w="3302000">
                  <a:extLst>
                    <a:ext uri="{9D8B030D-6E8A-4147-A177-3AD203B41FA5}">
                      <a16:colId xmlns:a16="http://schemas.microsoft.com/office/drawing/2014/main" val="1582498578"/>
                    </a:ext>
                  </a:extLst>
                </a:gridCol>
              </a:tblGrid>
              <a:tr h="874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sym typeface="Times New Roman"/>
                        </a:rPr>
                        <a:t>Paper and Author Details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sym typeface="Times New Roman"/>
                        </a:rPr>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sym typeface="Times New Roman"/>
                        </a:rPr>
                        <a:t>Disadvantages</a:t>
                      </a:r>
                    </a:p>
                    <a:p>
                      <a:endParaRPr lang="en-IN" dirty="0"/>
                    </a:p>
                  </a:txBody>
                  <a:tcPr/>
                </a:tc>
                <a:extLst>
                  <a:ext uri="{0D108BD9-81ED-4DB2-BD59-A6C34878D82A}">
                    <a16:rowId xmlns:a16="http://schemas.microsoft.com/office/drawing/2014/main" val="2037156859"/>
                  </a:ext>
                </a:extLst>
              </a:tr>
              <a:tr h="1483726">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ym typeface="Times New Roman"/>
                        </a:rPr>
                        <a:t>A vision and speech-enabled, customizable, virtual assistant for smart environments By</a:t>
                      </a:r>
                    </a:p>
                    <a:p>
                      <a:pPr marL="0" marR="0" lvl="0" indent="0" algn="l" rtl="0">
                        <a:lnSpc>
                          <a:spcPct val="100000"/>
                        </a:lnSpc>
                        <a:spcBef>
                          <a:spcPts val="0"/>
                        </a:spcBef>
                        <a:spcAft>
                          <a:spcPts val="0"/>
                        </a:spcAft>
                        <a:buClr>
                          <a:srgbClr val="000000"/>
                        </a:buClr>
                        <a:buSzPts val="1900"/>
                        <a:buFont typeface="Arial"/>
                        <a:buNone/>
                      </a:pPr>
                      <a:r>
                        <a:rPr lang="en-US" sz="1800" u="none" strike="noStrike" cap="none" dirty="0">
                          <a:sym typeface="Times New Roman"/>
                        </a:rPr>
                        <a:t> </a:t>
                      </a:r>
                      <a:r>
                        <a:rPr lang="en-US" sz="1800" u="sng" strike="noStrike" cap="none" dirty="0">
                          <a:sym typeface="Times New Roman"/>
                          <a:hlinkClick r:id="rId2">
                            <a:extLst>
                              <a:ext uri="{A12FA001-AC4F-418D-AE19-62706E023703}">
                                <ahyp:hlinkClr xmlns:ahyp="http://schemas.microsoft.com/office/drawing/2018/hyperlinkcolor" val="tx"/>
                              </a:ext>
                            </a:extLst>
                          </a:hlinkClick>
                        </a:rPr>
                        <a:t>Giancarlo </a:t>
                      </a:r>
                      <a:r>
                        <a:rPr lang="en-US" sz="1800" u="sng" strike="noStrike" cap="none" dirty="0" err="1">
                          <a:sym typeface="Times New Roman"/>
                          <a:hlinkClick r:id="rId2">
                            <a:extLst>
                              <a:ext uri="{A12FA001-AC4F-418D-AE19-62706E023703}">
                                <ahyp:hlinkClr xmlns:ahyp="http://schemas.microsoft.com/office/drawing/2018/hyperlinkcolor" val="tx"/>
                              </a:ext>
                            </a:extLst>
                          </a:hlinkClick>
                        </a:rPr>
                        <a:t>Iannizzotto</a:t>
                      </a:r>
                      <a:r>
                        <a:rPr lang="en-US" sz="1800" u="none" strike="noStrike" cap="none" dirty="0">
                          <a:sym typeface="Times New Roman"/>
                        </a:rPr>
                        <a: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sym typeface="Times New Roman"/>
                        </a:rPr>
                        <a:t>Machine Learning</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sym typeface="Times New Roman"/>
                        </a:rPr>
                        <a:t>Most virtual assistants are smart enough to understand natural language, but you have to be specific. </a:t>
                      </a:r>
                    </a:p>
                    <a:p>
                      <a:endParaRPr lang="en-IN" dirty="0"/>
                    </a:p>
                  </a:txBody>
                  <a:tcPr/>
                </a:tc>
                <a:extLst>
                  <a:ext uri="{0D108BD9-81ED-4DB2-BD59-A6C34878D82A}">
                    <a16:rowId xmlns:a16="http://schemas.microsoft.com/office/drawing/2014/main" val="2377914292"/>
                  </a:ext>
                </a:extLst>
              </a:tr>
              <a:tr h="1761924">
                <a:tc>
                  <a:txBody>
                    <a:bodyPr/>
                    <a:lstStyle/>
                    <a:p>
                      <a:pPr marL="0" marR="0" lvl="0" indent="0" algn="l" rtl="0">
                        <a:lnSpc>
                          <a:spcPct val="100000"/>
                        </a:lnSpc>
                        <a:spcBef>
                          <a:spcPts val="0"/>
                        </a:spcBef>
                        <a:spcAft>
                          <a:spcPts val="0"/>
                        </a:spcAft>
                        <a:buClr>
                          <a:schemeClr val="dk1"/>
                        </a:buClr>
                        <a:buSzPts val="1600"/>
                        <a:buFont typeface="Josefin Sans"/>
                        <a:buNone/>
                      </a:pPr>
                      <a:r>
                        <a:rPr lang="en-US" sz="1800" u="none" strike="noStrike" cap="none" dirty="0">
                          <a:sym typeface="Times New Roman"/>
                        </a:rPr>
                        <a:t>Next-Generation of Virtual Personal Assistants (Microsoft Cortana, Apple Siri, Amazon Alexa and Google Home) By</a:t>
                      </a:r>
                    </a:p>
                    <a:p>
                      <a:pPr marL="0" marR="0" lvl="0" indent="0" algn="l" rtl="0">
                        <a:lnSpc>
                          <a:spcPct val="100000"/>
                        </a:lnSpc>
                        <a:spcBef>
                          <a:spcPts val="0"/>
                        </a:spcBef>
                        <a:spcAft>
                          <a:spcPts val="0"/>
                        </a:spcAft>
                        <a:buClr>
                          <a:srgbClr val="000000"/>
                        </a:buClr>
                        <a:buSzPts val="1900"/>
                        <a:buFont typeface="Arial"/>
                        <a:buNone/>
                      </a:pPr>
                      <a:r>
                        <a:rPr lang="en-US" sz="1800" u="sng" strike="noStrike" cap="none" dirty="0" err="1">
                          <a:sym typeface="Times New Roman"/>
                          <a:hlinkClick r:id="rId3">
                            <a:extLst>
                              <a:ext uri="{A12FA001-AC4F-418D-AE19-62706E023703}">
                                <ahyp:hlinkClr xmlns:ahyp="http://schemas.microsoft.com/office/drawing/2018/hyperlinkcolor" val="tx"/>
                              </a:ext>
                            </a:extLst>
                          </a:hlinkClick>
                        </a:rPr>
                        <a:t>Veton</a:t>
                      </a:r>
                      <a:r>
                        <a:rPr lang="en-US" sz="1800" u="sng" strike="noStrike" cap="none" dirty="0">
                          <a:sym typeface="Times New Roman"/>
                          <a:hlinkClick r:id="rId3">
                            <a:extLst>
                              <a:ext uri="{A12FA001-AC4F-418D-AE19-62706E023703}">
                                <ahyp:hlinkClr xmlns:ahyp="http://schemas.microsoft.com/office/drawing/2018/hyperlinkcolor" val="tx"/>
                              </a:ext>
                            </a:extLst>
                          </a:hlinkClick>
                        </a:rPr>
                        <a:t> </a:t>
                      </a:r>
                      <a:r>
                        <a:rPr lang="en-US" sz="1800" u="sng" strike="noStrike" cap="none" dirty="0" err="1">
                          <a:sym typeface="Times New Roman"/>
                          <a:hlinkClick r:id="rId3">
                            <a:extLst>
                              <a:ext uri="{A12FA001-AC4F-418D-AE19-62706E023703}">
                                <ahyp:hlinkClr xmlns:ahyp="http://schemas.microsoft.com/office/drawing/2018/hyperlinkcolor" val="tx"/>
                              </a:ext>
                            </a:extLst>
                          </a:hlinkClick>
                        </a:rPr>
                        <a:t>Këpuska</a:t>
                      </a:r>
                      <a:endParaRPr lang="en-US" sz="1800" u="none" strike="noStrike" cap="none" dirty="0">
                        <a:sym typeface="Times New Roman"/>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sym typeface="Times New Roman"/>
                        </a:rPr>
                        <a:t>Deep Neural Networks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sym typeface="Times New Roman"/>
                        </a:rPr>
                        <a:t>If dim light was there image will be hardly recognized.</a:t>
                      </a:r>
                    </a:p>
                    <a:p>
                      <a:endParaRPr lang="en-IN" dirty="0"/>
                    </a:p>
                  </a:txBody>
                  <a:tcPr/>
                </a:tc>
                <a:extLst>
                  <a:ext uri="{0D108BD9-81ED-4DB2-BD59-A6C34878D82A}">
                    <a16:rowId xmlns:a16="http://schemas.microsoft.com/office/drawing/2014/main" val="3259613335"/>
                  </a:ext>
                </a:extLst>
              </a:tr>
              <a:tr h="1205527">
                <a:tc>
                  <a:txBody>
                    <a:bodyPr/>
                    <a:lstStyle/>
                    <a:p>
                      <a:pPr marL="0" marR="0" lvl="0" indent="0" algn="l" rtl="0">
                        <a:lnSpc>
                          <a:spcPct val="100000"/>
                        </a:lnSpc>
                        <a:spcBef>
                          <a:spcPts val="0"/>
                        </a:spcBef>
                        <a:spcAft>
                          <a:spcPts val="0"/>
                        </a:spcAft>
                        <a:buClr>
                          <a:schemeClr val="dk1"/>
                        </a:buClr>
                        <a:buSzPts val="1600"/>
                        <a:buFont typeface="Josefin Sans"/>
                        <a:buNone/>
                      </a:pPr>
                      <a:r>
                        <a:rPr lang="en-US" sz="1800" u="none" strike="noStrike" cap="none" dirty="0">
                          <a:sym typeface="Times New Roman"/>
                        </a:rPr>
                        <a:t>Goal-Oriented Modelling for Virtual Assistants</a:t>
                      </a:r>
                    </a:p>
                    <a:p>
                      <a:pPr marL="0" marR="0" lvl="0" indent="0" algn="l" rtl="0">
                        <a:lnSpc>
                          <a:spcPct val="100000"/>
                        </a:lnSpc>
                        <a:spcBef>
                          <a:spcPts val="0"/>
                        </a:spcBef>
                        <a:spcAft>
                          <a:spcPts val="0"/>
                        </a:spcAft>
                        <a:buClr>
                          <a:srgbClr val="000000"/>
                        </a:buClr>
                        <a:buSzPts val="1900"/>
                        <a:buFont typeface="Arial"/>
                        <a:buNone/>
                      </a:pPr>
                      <a:r>
                        <a:rPr lang="en-US" sz="1800" u="none" strike="noStrike" cap="none" dirty="0">
                          <a:sym typeface="Times New Roman"/>
                        </a:rPr>
                        <a:t>By B. Martinez and M. F. </a:t>
                      </a:r>
                      <a:r>
                        <a:rPr lang="en-US" sz="1800" u="none" strike="noStrike" cap="none" dirty="0" err="1">
                          <a:sym typeface="Times New Roman"/>
                        </a:rPr>
                        <a:t>Valstar</a:t>
                      </a:r>
                      <a:endParaRPr lang="en-US" sz="1800" u="none" strike="noStrike" cap="none" dirty="0">
                        <a:sym typeface="Times New Roman"/>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sym typeface="Times New Roman"/>
                        </a:rPr>
                        <a:t>Goal Net and MADE as the basis of  framework</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sym typeface="Times New Roman"/>
                        </a:rPr>
                        <a:t>They are limited to specific types of applications such as quizzes and flashcards</a:t>
                      </a:r>
                    </a:p>
                    <a:p>
                      <a:endParaRPr lang="en-IN" dirty="0"/>
                    </a:p>
                  </a:txBody>
                  <a:tcPr/>
                </a:tc>
                <a:extLst>
                  <a:ext uri="{0D108BD9-81ED-4DB2-BD59-A6C34878D82A}">
                    <a16:rowId xmlns:a16="http://schemas.microsoft.com/office/drawing/2014/main" val="3797750008"/>
                  </a:ext>
                </a:extLst>
              </a:tr>
            </a:tbl>
          </a:graphicData>
        </a:graphic>
      </p:graphicFrame>
      <p:sp>
        <p:nvSpPr>
          <p:cNvPr id="3" name="Date Placeholder 2"/>
          <p:cNvSpPr>
            <a:spLocks noGrp="1"/>
          </p:cNvSpPr>
          <p:nvPr>
            <p:ph type="dt" sz="half" idx="10"/>
          </p:nvPr>
        </p:nvSpPr>
        <p:spPr>
          <a:xfrm>
            <a:off x="7533121" y="6368019"/>
            <a:ext cx="2743200" cy="365125"/>
          </a:xfrm>
        </p:spPr>
        <p:txBody>
          <a:bodyPr/>
          <a:lstStyle/>
          <a:p>
            <a:fld id="{4673F7CE-A901-4048-9F68-032DFBC05484}" type="datetime1">
              <a:rPr lang="en-US" smtClean="0"/>
              <a:t>11/3/2022</a:t>
            </a:fld>
            <a:endParaRPr lang="en-US" dirty="0"/>
          </a:p>
        </p:txBody>
      </p:sp>
      <p:sp>
        <p:nvSpPr>
          <p:cNvPr id="5" name="Footer Placeholder 4"/>
          <p:cNvSpPr>
            <a:spLocks noGrp="1"/>
          </p:cNvSpPr>
          <p:nvPr>
            <p:ph type="ftr" sz="quarter" idx="11"/>
          </p:nvPr>
        </p:nvSpPr>
        <p:spPr>
          <a:xfrm>
            <a:off x="1141413" y="6318529"/>
            <a:ext cx="6239309" cy="365125"/>
          </a:xfrm>
        </p:spPr>
        <p:txBody>
          <a:bodyPr/>
          <a:lstStyle/>
          <a:p>
            <a:r>
              <a:rPr lang="en-US" dirty="0"/>
              <a:t>GITAM School of Technology</a:t>
            </a:r>
          </a:p>
        </p:txBody>
      </p:sp>
      <p:sp>
        <p:nvSpPr>
          <p:cNvPr id="7" name="Slide Number Placeholder 6"/>
          <p:cNvSpPr>
            <a:spLocks noGrp="1"/>
          </p:cNvSpPr>
          <p:nvPr>
            <p:ph type="sldNum" sz="quarter" idx="12"/>
          </p:nvPr>
        </p:nvSpPr>
        <p:spPr>
          <a:xfrm>
            <a:off x="11047411" y="6370851"/>
            <a:ext cx="771089" cy="365125"/>
          </a:xfrm>
        </p:spPr>
        <p:txBody>
          <a:bodyPr/>
          <a:lstStyle/>
          <a:p>
            <a:fld id="{6D22F896-40B5-4ADD-8801-0D06FADFA095}" type="slidenum">
              <a:rPr lang="en-US" smtClean="0"/>
              <a:t>25</a:t>
            </a:fld>
            <a:endParaRPr lang="en-US" dirty="0"/>
          </a:p>
        </p:txBody>
      </p:sp>
      <p:pic>
        <p:nvPicPr>
          <p:cNvPr id="4" name="Google Shape;87;p13">
            <a:extLst>
              <a:ext uri="{FF2B5EF4-FFF2-40B4-BE49-F238E27FC236}">
                <a16:creationId xmlns:a16="http://schemas.microsoft.com/office/drawing/2014/main" id="{6C93F734-7CC9-426E-8B73-A319B670E62B}"/>
              </a:ext>
            </a:extLst>
          </p:cNvPr>
          <p:cNvPicPr preferRelativeResize="0"/>
          <p:nvPr/>
        </p:nvPicPr>
        <p:blipFill rotWithShape="1">
          <a:blip r:embed="rId4">
            <a:alphaModFix/>
          </a:blip>
          <a:srcRect/>
          <a:stretch/>
        </p:blipFill>
        <p:spPr>
          <a:xfrm>
            <a:off x="10675276" y="53283"/>
            <a:ext cx="1304290" cy="1230630"/>
          </a:xfrm>
          <a:prstGeom prst="rect">
            <a:avLst/>
          </a:prstGeom>
          <a:noFill/>
          <a:ln>
            <a:noFill/>
          </a:ln>
        </p:spPr>
      </p:pic>
      <p:sp>
        <p:nvSpPr>
          <p:cNvPr id="8" name="TextBox 7">
            <a:extLst>
              <a:ext uri="{FF2B5EF4-FFF2-40B4-BE49-F238E27FC236}">
                <a16:creationId xmlns:a16="http://schemas.microsoft.com/office/drawing/2014/main" id="{6AC7C34E-B98D-01B1-2308-8202EE92C9AE}"/>
              </a:ext>
            </a:extLst>
          </p:cNvPr>
          <p:cNvSpPr txBox="1"/>
          <p:nvPr/>
        </p:nvSpPr>
        <p:spPr>
          <a:xfrm>
            <a:off x="3420980" y="5977872"/>
            <a:ext cx="6104020" cy="52322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200"/>
              <a:buFont typeface="Arial"/>
              <a:buNone/>
            </a:pPr>
            <a:r>
              <a:rPr lang="en-US" sz="2800" b="0" i="0" u="none" strike="noStrike" cap="none" dirty="0">
                <a:latin typeface="Times New Roman"/>
                <a:ea typeface="Times New Roman"/>
                <a:cs typeface="Times New Roman"/>
                <a:sym typeface="Times New Roman"/>
              </a:rPr>
              <a:t>TABLE 1: LITERATURE SURVEY</a:t>
            </a:r>
          </a:p>
        </p:txBody>
      </p:sp>
    </p:spTree>
    <p:extLst>
      <p:ext uri="{BB962C8B-B14F-4D97-AF65-F5344CB8AC3E}">
        <p14:creationId xmlns:p14="http://schemas.microsoft.com/office/powerpoint/2010/main" val="2652868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DA8D-24BA-6246-FAF9-56C9046A68D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8A3A33A-D900-B074-0705-A8F46C62FD9D}"/>
              </a:ext>
            </a:extLst>
          </p:cNvPr>
          <p:cNvSpPr>
            <a:spLocks noGrp="1"/>
          </p:cNvSpPr>
          <p:nvPr>
            <p:ph idx="1"/>
          </p:nvPr>
        </p:nvSpPr>
        <p:spPr/>
        <p:txBody>
          <a:bodyPr>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Giancarlo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Iannizzotto</a:t>
            </a:r>
            <a:r>
              <a:rPr lang="en-US" sz="1800" dirty="0">
                <a:effectLst/>
                <a:latin typeface="Calibri" panose="020F0502020204030204" pitchFamily="34" charset="0"/>
                <a:ea typeface="Calibri" panose="020F0502020204030204" pitchFamily="34" charset="0"/>
                <a:cs typeface="Times New Roman" panose="02020603050405020304" pitchFamily="18" charset="0"/>
              </a:rPr>
              <a:t>[1] have proposed A vision and speech enabled, customizable, virtual assistant for smart environments which describes about Popular Virtual currently include Amazon Alexa, Apple’s Siri. Google Assistant and Microsoft’s Cortina and The digital assistant built into windows phone 8.1 and windows 10. It is used for Speech enable Virtual assistants (Often named smart speakers), Offer a wide variety of network-oriented services and In some cases, can connect to smart environments, thus enhancing them with new and effective user interfaces. It has also some limitations like Most virtual assistants are smart enough to understand natural language, but you have to be specific. For instance, if you connect Amazon Echo with the Uber app, Alexa can request a ride, but you have to phrase the command correctly. You have to say, "Alexa, ask Uber to request a ride. </a:t>
            </a:r>
          </a:p>
        </p:txBody>
      </p:sp>
      <p:sp>
        <p:nvSpPr>
          <p:cNvPr id="4" name="Date Placeholder 3">
            <a:extLst>
              <a:ext uri="{FF2B5EF4-FFF2-40B4-BE49-F238E27FC236}">
                <a16:creationId xmlns:a16="http://schemas.microsoft.com/office/drawing/2014/main" id="{262779C8-A26D-D19E-3140-AE7349D31F5F}"/>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6C71C674-F80C-C635-5064-337927E94779}"/>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8FA3B16D-55FE-2DE6-326D-94A743DCB737}"/>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685387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E736-479C-F6DD-9D13-5FD70C8454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68F955-B028-D05E-6DF7-8E272C33583F}"/>
              </a:ext>
            </a:extLst>
          </p:cNvPr>
          <p:cNvSpPr>
            <a:spLocks noGrp="1"/>
          </p:cNvSpPr>
          <p:nvPr>
            <p:ph idx="1"/>
          </p:nvPr>
        </p:nvSpPr>
        <p:spPr/>
        <p:txBody>
          <a:bodyPr>
            <a:normAutofit/>
          </a:bodyPr>
          <a:lstStyle/>
          <a:p>
            <a:pPr marL="0" marR="0">
              <a:lnSpc>
                <a:spcPct val="107000"/>
              </a:lnSpc>
              <a:spcBef>
                <a:spcPts val="0"/>
              </a:spcBef>
              <a:spcAft>
                <a:spcPts val="800"/>
              </a:spcAft>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Veton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Këpuska</a:t>
            </a:r>
            <a:r>
              <a:rPr lang="en-US" sz="2400" dirty="0">
                <a:effectLst/>
                <a:latin typeface="Calibri" panose="020F0502020204030204" pitchFamily="34" charset="0"/>
                <a:ea typeface="Calibri" panose="020F0502020204030204" pitchFamily="34" charset="0"/>
                <a:cs typeface="Times New Roman" panose="02020603050405020304" pitchFamily="18" charset="0"/>
              </a:rPr>
              <a:t>[1][2] have proposed Next-Generation of Virtual Personal Assistants (Microsoft Cortana, Apple Siri, Amazon Alexa and Google Home) which described about Google has improved the Google Assistant by using the Deep Neural Networks (DNN) method which highlights the main components of dialogue systems and new deep learning architectures used for these components, Microsoft used the Microsoft Azure Machine Learning Studio with other Azure components to improve the Cortana dialogue system. </a:t>
            </a:r>
          </a:p>
        </p:txBody>
      </p:sp>
      <p:sp>
        <p:nvSpPr>
          <p:cNvPr id="4" name="Date Placeholder 3">
            <a:extLst>
              <a:ext uri="{FF2B5EF4-FFF2-40B4-BE49-F238E27FC236}">
                <a16:creationId xmlns:a16="http://schemas.microsoft.com/office/drawing/2014/main" id="{A9D99580-64C8-953D-AF5F-D4CD773DF15E}"/>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D358327C-43D4-1457-FCB1-92B339DE6CC2}"/>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1C2FA414-3992-91CE-252C-60966AE7853D}"/>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927054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040B-EE77-4EDA-86D9-CF97603B4A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2B014A-3D6D-9B42-D75B-1DD491C34B16}"/>
              </a:ext>
            </a:extLst>
          </p:cNvPr>
          <p:cNvSpPr>
            <a:spLocks noGrp="1"/>
          </p:cNvSpPr>
          <p:nvPr>
            <p:ph idx="1"/>
          </p:nvPr>
        </p:nvSpPr>
        <p:spPr/>
        <p:txBody>
          <a:bodyP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Gamal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Bohouta</a:t>
            </a:r>
            <a:r>
              <a:rPr lang="en-US" sz="2400" dirty="0">
                <a:effectLst/>
                <a:latin typeface="Calibri" panose="020F0502020204030204" pitchFamily="34" charset="0"/>
                <a:ea typeface="Calibri" panose="020F0502020204030204" pitchFamily="34" charset="0"/>
                <a:cs typeface="Times New Roman" panose="02020603050405020304" pitchFamily="18" charset="0"/>
              </a:rPr>
              <a:t>[2][2] have proposed Next-Generation of Virtual Personal Assistants (Microsoft Cortana, Apple Siri, Amazon Alexa and Google Home). It is used for automatic extracted features in three modalities: text, audio and video. It has also had some limitations like we need to be very specific in voice and image clarity. If dim light was their image will be hardly recognized.</a:t>
            </a:r>
          </a:p>
          <a:p>
            <a:endParaRPr lang="en-US" dirty="0"/>
          </a:p>
        </p:txBody>
      </p:sp>
      <p:sp>
        <p:nvSpPr>
          <p:cNvPr id="4" name="Date Placeholder 3">
            <a:extLst>
              <a:ext uri="{FF2B5EF4-FFF2-40B4-BE49-F238E27FC236}">
                <a16:creationId xmlns:a16="http://schemas.microsoft.com/office/drawing/2014/main" id="{FA0E0546-D2BD-ED9B-3F5E-154B621504CB}"/>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F142BBEF-84CF-4C84-08FF-4BA219820845}"/>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38599F6C-82AD-4624-A3F1-3CFCC6419668}"/>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2975360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693D-9407-A5F8-97BE-6CBEB87A48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0769DF-FCD1-3292-92C4-820F83B43F5C}"/>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Jonathan Leung have proposed Goal-Oriented Modelling for Virtual Assistants which describes for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GoalNet</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MADE as the basis of framework. It is used for Users can interact with the assistant by either typing a message or using spoken language. It has also some limitations. They are limited to specific types of applications such as quizzes an flashcard, The task specifications are written in C++ and must be compiled before usage, making it difficult for end users to personalize their virtual assistants and Python library aimed at providing machine learning methods for developers less familiar with dialogue systems. However, such libraries are targeted at developers and are not suitable for users without programming experience.</a:t>
            </a:r>
          </a:p>
          <a:p>
            <a:endParaRPr lang="en-US" dirty="0"/>
          </a:p>
        </p:txBody>
      </p:sp>
      <p:sp>
        <p:nvSpPr>
          <p:cNvPr id="4" name="Date Placeholder 3">
            <a:extLst>
              <a:ext uri="{FF2B5EF4-FFF2-40B4-BE49-F238E27FC236}">
                <a16:creationId xmlns:a16="http://schemas.microsoft.com/office/drawing/2014/main" id="{F6E5425C-C653-3A5F-06BF-E976E4616490}"/>
              </a:ext>
            </a:extLst>
          </p:cNvPr>
          <p:cNvSpPr>
            <a:spLocks noGrp="1"/>
          </p:cNvSpPr>
          <p:nvPr>
            <p:ph type="dt" sz="half" idx="10"/>
          </p:nvPr>
        </p:nvSpPr>
        <p:spPr/>
        <p:txBody>
          <a:bodyPr/>
          <a:lstStyle/>
          <a:p>
            <a:fld id="{5D8E3380-7E00-4EFB-BF91-69ABE48823E4}" type="datetime1">
              <a:rPr lang="en-US" smtClean="0"/>
              <a:t>11/3/2022</a:t>
            </a:fld>
            <a:endParaRPr lang="en-US" dirty="0"/>
          </a:p>
        </p:txBody>
      </p:sp>
      <p:sp>
        <p:nvSpPr>
          <p:cNvPr id="5" name="Footer Placeholder 4">
            <a:extLst>
              <a:ext uri="{FF2B5EF4-FFF2-40B4-BE49-F238E27FC236}">
                <a16:creationId xmlns:a16="http://schemas.microsoft.com/office/drawing/2014/main" id="{821FDE2E-3309-C338-30B3-A0C138EBE95D}"/>
              </a:ext>
            </a:extLst>
          </p:cNvPr>
          <p:cNvSpPr>
            <a:spLocks noGrp="1"/>
          </p:cNvSpPr>
          <p:nvPr>
            <p:ph type="ftr" sz="quarter" idx="11"/>
          </p:nvPr>
        </p:nvSpPr>
        <p:spPr/>
        <p:txBody>
          <a:bodyPr/>
          <a:lstStyle/>
          <a:p>
            <a:r>
              <a:rPr lang="en-US"/>
              <a:t>GITAM School of Technology</a:t>
            </a:r>
            <a:endParaRPr lang="en-US" dirty="0"/>
          </a:p>
        </p:txBody>
      </p:sp>
      <p:sp>
        <p:nvSpPr>
          <p:cNvPr id="6" name="Slide Number Placeholder 5">
            <a:extLst>
              <a:ext uri="{FF2B5EF4-FFF2-40B4-BE49-F238E27FC236}">
                <a16:creationId xmlns:a16="http://schemas.microsoft.com/office/drawing/2014/main" id="{DD35268B-5AA4-F4DC-6B59-E17BA5F60B13}"/>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576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9CB1-C9E9-4426-A16B-D421DC94B099}"/>
              </a:ext>
            </a:extLst>
          </p:cNvPr>
          <p:cNvSpPr>
            <a:spLocks noGrp="1"/>
          </p:cNvSpPr>
          <p:nvPr>
            <p:ph type="title"/>
          </p:nvPr>
        </p:nvSpPr>
        <p:spPr/>
        <p:txBody>
          <a:bodyPr>
            <a:normAutofit/>
          </a:bodyPr>
          <a:lstStyle/>
          <a:p>
            <a:pPr algn="ctr"/>
            <a:r>
              <a:rPr lang="en-US" sz="6000" dirty="0">
                <a:solidFill>
                  <a:schemeClr val="bg1"/>
                </a:solidFill>
              </a:rPr>
              <a:t>ABSTRACT</a:t>
            </a:r>
            <a:endParaRPr lang="en-IN" sz="6000" dirty="0">
              <a:solidFill>
                <a:schemeClr val="bg1"/>
              </a:solidFill>
            </a:endParaRPr>
          </a:p>
        </p:txBody>
      </p:sp>
      <p:sp>
        <p:nvSpPr>
          <p:cNvPr id="3" name="Content Placeholder 2">
            <a:extLst>
              <a:ext uri="{FF2B5EF4-FFF2-40B4-BE49-F238E27FC236}">
                <a16:creationId xmlns:a16="http://schemas.microsoft.com/office/drawing/2014/main" id="{DADC8DFF-8498-226C-1BA9-1FC3340DDBD4}"/>
              </a:ext>
            </a:extLst>
          </p:cNvPr>
          <p:cNvSpPr>
            <a:spLocks noGrp="1"/>
          </p:cNvSpPr>
          <p:nvPr>
            <p:ph idx="1"/>
          </p:nvPr>
        </p:nvSpPr>
        <p:spPr/>
        <p:txBody>
          <a:bodyPr>
            <a:normAutofit fontScale="92500"/>
          </a:bodyPr>
          <a:lstStyle/>
          <a:p>
            <a:pPr marL="561975" marR="0" lvl="0" indent="-485775" algn="just" rtl="0">
              <a:lnSpc>
                <a:spcPct val="150000"/>
              </a:lnSpc>
              <a:spcBef>
                <a:spcPts val="0"/>
              </a:spcBef>
              <a:spcAft>
                <a:spcPts val="0"/>
              </a:spcAft>
              <a:buClr>
                <a:srgbClr val="000000"/>
              </a:buClr>
              <a:buSzPts val="2400"/>
              <a:buFont typeface="Times New Roman"/>
              <a:buChar char="●"/>
            </a:pPr>
            <a:r>
              <a:rPr lang="en-US" sz="2400" i="0" u="none" strike="noStrike" cap="none" dirty="0">
                <a:latin typeface="Times New Roman"/>
                <a:ea typeface="Times New Roman"/>
                <a:cs typeface="Times New Roman"/>
                <a:sym typeface="Times New Roman"/>
              </a:rPr>
              <a:t>In this modern era, day-to-day life has become more innovative and interlinked with technology. In the proposed voice assistance system, we have evolved with the idea of virtual assistants for laptops.</a:t>
            </a:r>
            <a:endParaRPr lang="en-US" sz="2400" dirty="0">
              <a:latin typeface="Times New Roman"/>
              <a:ea typeface="Times New Roman"/>
              <a:cs typeface="Times New Roman"/>
              <a:sym typeface="Times New Roman"/>
            </a:endParaRPr>
          </a:p>
          <a:p>
            <a:pPr marL="228600" marR="0" lvl="0" indent="0" algn="just" rtl="0">
              <a:lnSpc>
                <a:spcPct val="150000"/>
              </a:lnSpc>
              <a:spcBef>
                <a:spcPts val="0"/>
              </a:spcBef>
              <a:spcAft>
                <a:spcPts val="0"/>
              </a:spcAft>
              <a:buSzPts val="1800"/>
              <a:buNone/>
            </a:pPr>
            <a:endParaRPr lang="en-US" sz="2400" i="0" u="none" strike="noStrike" cap="none" dirty="0">
              <a:latin typeface="Times New Roman"/>
              <a:ea typeface="Times New Roman"/>
              <a:cs typeface="Times New Roman"/>
              <a:sym typeface="Times New Roman"/>
            </a:endParaRPr>
          </a:p>
          <a:p>
            <a:pPr marL="561975" marR="0" lvl="0" indent="-485775" algn="just" rtl="0">
              <a:lnSpc>
                <a:spcPct val="150000"/>
              </a:lnSpc>
              <a:spcBef>
                <a:spcPts val="0"/>
              </a:spcBef>
              <a:spcAft>
                <a:spcPts val="0"/>
              </a:spcAft>
              <a:buClr>
                <a:srgbClr val="000000"/>
              </a:buClr>
              <a:buSzPts val="2400"/>
              <a:buFont typeface="Times New Roman"/>
              <a:buChar char="●"/>
            </a:pPr>
            <a:r>
              <a:rPr lang="en-US" sz="2400" i="0" u="none" strike="noStrike" cap="none" dirty="0">
                <a:latin typeface="Times New Roman"/>
                <a:ea typeface="Times New Roman"/>
                <a:cs typeface="Times New Roman"/>
                <a:sym typeface="Times New Roman"/>
              </a:rPr>
              <a:t>The design and implementation of the Speech recognition use OpenCV approach for experimental analysis. Finally, the result is represented in graphical form.</a:t>
            </a:r>
            <a:endParaRPr lang="en-US" sz="2400" dirty="0">
              <a:latin typeface="Times New Roman"/>
              <a:ea typeface="Times New Roman"/>
              <a:cs typeface="Times New Roman"/>
              <a:sym typeface="Times New Roman"/>
            </a:endParaRPr>
          </a:p>
          <a:p>
            <a:pPr marL="0" lvl="0" indent="0" algn="just" rtl="0">
              <a:lnSpc>
                <a:spcPct val="150000"/>
              </a:lnSpc>
              <a:spcBef>
                <a:spcPts val="1000"/>
              </a:spcBef>
              <a:spcAft>
                <a:spcPts val="0"/>
              </a:spcAft>
              <a:buSzPts val="1800"/>
              <a:buNone/>
            </a:pPr>
            <a:endParaRPr lang="en-US" sz="2400" dirty="0">
              <a:latin typeface="Times New Roman"/>
              <a:ea typeface="Times New Roman"/>
              <a:cs typeface="Times New Roman"/>
              <a:sym typeface="Times New Roman"/>
            </a:endParaRPr>
          </a:p>
          <a:p>
            <a:endParaRPr lang="en-IN" dirty="0"/>
          </a:p>
        </p:txBody>
      </p:sp>
      <p:sp>
        <p:nvSpPr>
          <p:cNvPr id="5" name="Date Placeholder 4"/>
          <p:cNvSpPr>
            <a:spLocks noGrp="1"/>
          </p:cNvSpPr>
          <p:nvPr>
            <p:ph type="dt" sz="half" idx="10"/>
          </p:nvPr>
        </p:nvSpPr>
        <p:spPr/>
        <p:txBody>
          <a:bodyPr/>
          <a:lstStyle/>
          <a:p>
            <a:fld id="{1D80E2F3-C487-419C-AF84-474A1CE67AB1}" type="datetime1">
              <a:rPr lang="en-US" smtClean="0"/>
              <a:t>11/3/2022</a:t>
            </a:fld>
            <a:endParaRPr lang="en-US" dirty="0"/>
          </a:p>
        </p:txBody>
      </p:sp>
      <p:sp>
        <p:nvSpPr>
          <p:cNvPr id="6" name="Footer Placeholder 5"/>
          <p:cNvSpPr>
            <a:spLocks noGrp="1"/>
          </p:cNvSpPr>
          <p:nvPr>
            <p:ph type="ftr" sz="quarter" idx="11"/>
          </p:nvPr>
        </p:nvSpPr>
        <p:spPr/>
        <p:txBody>
          <a:bodyPr/>
          <a:lstStyle/>
          <a:p>
            <a:r>
              <a:rPr lang="en-US" dirty="0"/>
              <a:t>GITAM School of Technology</a:t>
            </a:r>
          </a:p>
        </p:txBody>
      </p:sp>
      <p:sp>
        <p:nvSpPr>
          <p:cNvPr id="7" name="Slide Number Placeholder 6"/>
          <p:cNvSpPr>
            <a:spLocks noGrp="1"/>
          </p:cNvSpPr>
          <p:nvPr>
            <p:ph type="sldNum" sz="quarter" idx="12"/>
          </p:nvPr>
        </p:nvSpPr>
        <p:spPr/>
        <p:txBody>
          <a:bodyPr/>
          <a:lstStyle/>
          <a:p>
            <a:fld id="{6D22F896-40B5-4ADD-8801-0D06FADFA095}" type="slidenum">
              <a:rPr lang="en-US" smtClean="0"/>
              <a:t>3</a:t>
            </a:fld>
            <a:endParaRPr lang="en-US" dirty="0"/>
          </a:p>
        </p:txBody>
      </p:sp>
      <p:pic>
        <p:nvPicPr>
          <p:cNvPr id="4" name="Google Shape;87;p13">
            <a:extLst>
              <a:ext uri="{FF2B5EF4-FFF2-40B4-BE49-F238E27FC236}">
                <a16:creationId xmlns:a16="http://schemas.microsoft.com/office/drawing/2014/main" id="{57C58DB8-78DC-606B-3827-9D0C3277E904}"/>
              </a:ext>
            </a:extLst>
          </p:cNvPr>
          <p:cNvPicPr preferRelativeResize="0"/>
          <p:nvPr/>
        </p:nvPicPr>
        <p:blipFill rotWithShape="1">
          <a:blip r:embed="rId2">
            <a:alphaModFix/>
          </a:blip>
          <a:srcRect/>
          <a:stretch/>
        </p:blipFill>
        <p:spPr>
          <a:xfrm>
            <a:off x="9743121" y="618518"/>
            <a:ext cx="1304290" cy="1230630"/>
          </a:xfrm>
          <a:prstGeom prst="rect">
            <a:avLst/>
          </a:prstGeom>
          <a:noFill/>
          <a:ln>
            <a:noFill/>
          </a:ln>
        </p:spPr>
      </p:pic>
    </p:spTree>
    <p:extLst>
      <p:ext uri="{BB962C8B-B14F-4D97-AF65-F5344CB8AC3E}">
        <p14:creationId xmlns:p14="http://schemas.microsoft.com/office/powerpoint/2010/main" val="4109694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87E-4658-EEAC-49AF-44C926CC35E0}"/>
              </a:ext>
            </a:extLst>
          </p:cNvPr>
          <p:cNvSpPr>
            <a:spLocks noGrp="1"/>
          </p:cNvSpPr>
          <p:nvPr>
            <p:ph type="title"/>
          </p:nvPr>
        </p:nvSpPr>
        <p:spPr/>
        <p:txBody>
          <a:bodyPr/>
          <a:lstStyle/>
          <a:p>
            <a:pPr algn="ctr"/>
            <a:r>
              <a:rPr lang="en-US" b="1" dirty="0">
                <a:solidFill>
                  <a:schemeClr val="bg1"/>
                </a:solidFill>
                <a:latin typeface="Calibri" panose="020F0502020204030204" pitchFamily="34" charset="0"/>
                <a:ea typeface="Times New Roman"/>
                <a:cs typeface="Calibri" panose="020F0502020204030204" pitchFamily="34" charset="0"/>
                <a:sym typeface="Times New Roman"/>
              </a:rPr>
              <a:t>CONCLUSION</a:t>
            </a:r>
            <a:endParaRPr lang="en-IN"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5214271-E3AA-124E-0ABE-394F4F9358E9}"/>
              </a:ext>
            </a:extLst>
          </p:cNvPr>
          <p:cNvSpPr>
            <a:spLocks noGrp="1"/>
          </p:cNvSpPr>
          <p:nvPr>
            <p:ph idx="1"/>
          </p:nvPr>
        </p:nvSpPr>
        <p:spPr/>
        <p:txBody>
          <a:bodyPr>
            <a:normAutofit fontScale="92500"/>
          </a:bodyPr>
          <a:lstStyle/>
          <a:p>
            <a:pPr marL="228600" lvl="0" indent="-228600" algn="just" rtl="0">
              <a:lnSpc>
                <a:spcPct val="115000"/>
              </a:lnSpc>
              <a:spcBef>
                <a:spcPts val="0"/>
              </a:spcBef>
              <a:spcAft>
                <a:spcPts val="0"/>
              </a:spcAft>
              <a:buClr>
                <a:srgbClr val="000000"/>
              </a:buClr>
              <a:buSzPts val="2400"/>
              <a:buFont typeface="Times New Roman"/>
              <a:buChar char="•"/>
            </a:pPr>
            <a:r>
              <a:rPr lang="en-US" sz="2400" dirty="0">
                <a:latin typeface="Calibri" panose="020F0502020204030204" pitchFamily="34" charset="0"/>
                <a:ea typeface="Times New Roman"/>
                <a:cs typeface="Calibri" panose="020F0502020204030204" pitchFamily="34" charset="0"/>
                <a:sym typeface="Times New Roman"/>
              </a:rPr>
              <a:t>Through this voice assistant, we will try to automate various services using a single line command. It gives a clear approach for most of the tasks of the user like searching the web, retrieving weather forecast details, vocabulary help and medical-related queries. </a:t>
            </a:r>
          </a:p>
          <a:p>
            <a:pPr marL="228600" lvl="0" indent="0" algn="just" rtl="0">
              <a:lnSpc>
                <a:spcPct val="115000"/>
              </a:lnSpc>
              <a:spcBef>
                <a:spcPts val="0"/>
              </a:spcBef>
              <a:spcAft>
                <a:spcPts val="0"/>
              </a:spcAft>
              <a:buSzPts val="1800"/>
              <a:buNone/>
            </a:pPr>
            <a:endParaRPr lang="en-US" sz="2400" dirty="0">
              <a:latin typeface="Calibri" panose="020F0502020204030204" pitchFamily="34" charset="0"/>
              <a:ea typeface="Times New Roman"/>
              <a:cs typeface="Calibri" panose="020F0502020204030204" pitchFamily="34" charset="0"/>
              <a:sym typeface="Times New Roman"/>
            </a:endParaRPr>
          </a:p>
          <a:p>
            <a:pPr marL="228600" lvl="0" indent="-228600" algn="just" rtl="0">
              <a:lnSpc>
                <a:spcPct val="115000"/>
              </a:lnSpc>
              <a:spcBef>
                <a:spcPts val="1000"/>
              </a:spcBef>
              <a:spcAft>
                <a:spcPts val="0"/>
              </a:spcAft>
              <a:buClr>
                <a:srgbClr val="000000"/>
              </a:buClr>
              <a:buSzPts val="2400"/>
              <a:buFont typeface="Times New Roman"/>
              <a:buChar char="•"/>
            </a:pPr>
            <a:r>
              <a:rPr lang="en-US" sz="2400" dirty="0">
                <a:latin typeface="Calibri" panose="020F0502020204030204" pitchFamily="34" charset="0"/>
                <a:ea typeface="Times New Roman"/>
                <a:cs typeface="Calibri" panose="020F0502020204030204" pitchFamily="34" charset="0"/>
                <a:sym typeface="Times New Roman"/>
              </a:rPr>
              <a:t>Speech recognition in future will evolve the way people do business around the web and will ultimately integrate world class e-business. Virtual assistant using only speech recognition clearly represent the next generation of the web. </a:t>
            </a:r>
          </a:p>
          <a:p>
            <a:pPr marL="228600" lvl="0" indent="-50800" algn="l" rtl="0">
              <a:lnSpc>
                <a:spcPct val="115000"/>
              </a:lnSpc>
              <a:spcBef>
                <a:spcPts val="1000"/>
              </a:spcBef>
              <a:spcAft>
                <a:spcPts val="0"/>
              </a:spcAft>
              <a:buClr>
                <a:schemeClr val="dk1"/>
              </a:buClr>
              <a:buSzPts val="2800"/>
              <a:buNone/>
            </a:pPr>
            <a:endParaRPr lang="en-US" sz="2400" dirty="0">
              <a:latin typeface="Times New Roman"/>
              <a:ea typeface="Times New Roman"/>
              <a:cs typeface="Times New Roman"/>
              <a:sym typeface="Times New Roman"/>
            </a:endParaRPr>
          </a:p>
          <a:p>
            <a:endParaRPr lang="en-IN" dirty="0"/>
          </a:p>
        </p:txBody>
      </p:sp>
      <p:sp>
        <p:nvSpPr>
          <p:cNvPr id="5" name="Date Placeholder 4"/>
          <p:cNvSpPr>
            <a:spLocks noGrp="1"/>
          </p:cNvSpPr>
          <p:nvPr>
            <p:ph type="dt" sz="half" idx="10"/>
          </p:nvPr>
        </p:nvSpPr>
        <p:spPr/>
        <p:txBody>
          <a:bodyPr/>
          <a:lstStyle/>
          <a:p>
            <a:fld id="{B9605E10-CF8F-456F-9D55-4DAE16F17245}" type="datetime1">
              <a:rPr lang="en-US" smtClean="0"/>
              <a:t>11/3/2022</a:t>
            </a:fld>
            <a:endParaRPr lang="en-US" dirty="0"/>
          </a:p>
        </p:txBody>
      </p:sp>
      <p:sp>
        <p:nvSpPr>
          <p:cNvPr id="6" name="Footer Placeholder 5"/>
          <p:cNvSpPr>
            <a:spLocks noGrp="1"/>
          </p:cNvSpPr>
          <p:nvPr>
            <p:ph type="ftr" sz="quarter" idx="11"/>
          </p:nvPr>
        </p:nvSpPr>
        <p:spPr/>
        <p:txBody>
          <a:bodyPr/>
          <a:lstStyle/>
          <a:p>
            <a:r>
              <a:rPr lang="en-US"/>
              <a:t>GITAM School of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30</a:t>
            </a:fld>
            <a:endParaRPr lang="en-US" dirty="0"/>
          </a:p>
        </p:txBody>
      </p:sp>
      <p:pic>
        <p:nvPicPr>
          <p:cNvPr id="4" name="Google Shape;87;p13">
            <a:extLst>
              <a:ext uri="{FF2B5EF4-FFF2-40B4-BE49-F238E27FC236}">
                <a16:creationId xmlns:a16="http://schemas.microsoft.com/office/drawing/2014/main" id="{849BE7B4-6F2C-1128-236C-0B7F5782EF84}"/>
              </a:ext>
            </a:extLst>
          </p:cNvPr>
          <p:cNvPicPr preferRelativeResize="0"/>
          <p:nvPr/>
        </p:nvPicPr>
        <p:blipFill rotWithShape="1">
          <a:blip r:embed="rId2">
            <a:alphaModFix/>
          </a:blip>
          <a:srcRect/>
          <a:stretch/>
        </p:blipFill>
        <p:spPr>
          <a:xfrm>
            <a:off x="9571699" y="742488"/>
            <a:ext cx="1304290" cy="1230630"/>
          </a:xfrm>
          <a:prstGeom prst="rect">
            <a:avLst/>
          </a:prstGeom>
          <a:noFill/>
          <a:ln>
            <a:noFill/>
          </a:ln>
        </p:spPr>
      </p:pic>
    </p:spTree>
    <p:extLst>
      <p:ext uri="{BB962C8B-B14F-4D97-AF65-F5344CB8AC3E}">
        <p14:creationId xmlns:p14="http://schemas.microsoft.com/office/powerpoint/2010/main" val="605995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850BA-EC53-DCC0-BFDF-C9AB1065B2EB}"/>
              </a:ext>
            </a:extLst>
          </p:cNvPr>
          <p:cNvSpPr>
            <a:spLocks noGrp="1"/>
          </p:cNvSpPr>
          <p:nvPr>
            <p:ph idx="1"/>
          </p:nvPr>
        </p:nvSpPr>
        <p:spPr>
          <a:xfrm>
            <a:off x="1141412" y="701040"/>
            <a:ext cx="9905999" cy="4998719"/>
          </a:xfrm>
        </p:spPr>
        <p:txBody>
          <a:bodyPr>
            <a:normAutofit/>
          </a:bodyPr>
          <a:lstStyle/>
          <a:p>
            <a:pPr marL="0" lvl="0" indent="0" algn="ctr" rtl="0">
              <a:spcBef>
                <a:spcPts val="1000"/>
              </a:spcBef>
              <a:spcAft>
                <a:spcPts val="0"/>
              </a:spcAft>
              <a:buNone/>
            </a:pPr>
            <a:endParaRPr lang="en-IN" sz="9600" dirty="0">
              <a:latin typeface="Times New Roman"/>
              <a:ea typeface="Times New Roman"/>
              <a:cs typeface="Times New Roman"/>
              <a:sym typeface="Times New Roman"/>
            </a:endParaRPr>
          </a:p>
          <a:p>
            <a:pPr marL="0" lvl="0" indent="0" algn="ctr" rtl="0">
              <a:spcBef>
                <a:spcPts val="1000"/>
              </a:spcBef>
              <a:spcAft>
                <a:spcPts val="0"/>
              </a:spcAft>
              <a:buNone/>
            </a:pPr>
            <a:r>
              <a:rPr lang="en-IN" sz="9600" dirty="0">
                <a:latin typeface="Snap ITC" panose="04040A07060A02020202" pitchFamily="82" charset="0"/>
                <a:ea typeface="Times New Roman"/>
                <a:cs typeface="Times New Roman"/>
                <a:sym typeface="Times New Roman"/>
              </a:rPr>
              <a:t>Thank You</a:t>
            </a:r>
          </a:p>
          <a:p>
            <a:endParaRPr lang="en-IN" dirty="0"/>
          </a:p>
        </p:txBody>
      </p:sp>
      <p:sp>
        <p:nvSpPr>
          <p:cNvPr id="2" name="Date Placeholder 1"/>
          <p:cNvSpPr>
            <a:spLocks noGrp="1"/>
          </p:cNvSpPr>
          <p:nvPr>
            <p:ph type="dt" sz="half" idx="10"/>
          </p:nvPr>
        </p:nvSpPr>
        <p:spPr/>
        <p:txBody>
          <a:bodyPr/>
          <a:lstStyle/>
          <a:p>
            <a:fld id="{3D90A270-80C8-464C-9AE4-76E34637C227}" type="datetime1">
              <a:rPr lang="en-US" smtClean="0"/>
              <a:t>11/3/2022</a:t>
            </a:fld>
            <a:endParaRPr lang="en-US" dirty="0"/>
          </a:p>
        </p:txBody>
      </p:sp>
      <p:sp>
        <p:nvSpPr>
          <p:cNvPr id="4" name="Footer Placeholder 3"/>
          <p:cNvSpPr>
            <a:spLocks noGrp="1"/>
          </p:cNvSpPr>
          <p:nvPr>
            <p:ph type="ftr" sz="quarter" idx="11"/>
          </p:nvPr>
        </p:nvSpPr>
        <p:spPr/>
        <p:txBody>
          <a:bodyPr/>
          <a:lstStyle/>
          <a:p>
            <a:r>
              <a:rPr lang="en-US"/>
              <a:t>GITAM School of Technology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423480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9F2D-191B-8AB3-00BA-52AD3BDF922A}"/>
              </a:ext>
            </a:extLst>
          </p:cNvPr>
          <p:cNvSpPr>
            <a:spLocks noGrp="1"/>
          </p:cNvSpPr>
          <p:nvPr>
            <p:ph type="title"/>
          </p:nvPr>
        </p:nvSpPr>
        <p:spPr>
          <a:xfrm>
            <a:off x="1141413" y="222840"/>
            <a:ext cx="9905998" cy="1478570"/>
          </a:xfrm>
        </p:spPr>
        <p:txBody>
          <a:bodyPr>
            <a:normAutofit/>
          </a:bodyPr>
          <a:lstStyle/>
          <a:p>
            <a:pPr algn="ctr"/>
            <a:r>
              <a:rPr lang="en-US" dirty="0">
                <a:solidFill>
                  <a:schemeClr val="bg1"/>
                </a:solidFill>
                <a:latin typeface="Calibri" panose="020F0502020204030204" pitchFamily="34" charset="0"/>
                <a:ea typeface="Times New Roman"/>
                <a:cs typeface="Calibri" panose="020F0502020204030204" pitchFamily="34" charset="0"/>
                <a:sym typeface="Times New Roman"/>
              </a:rPr>
              <a:t>INTRODUCTION</a:t>
            </a:r>
            <a:endParaRPr lang="en-IN"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30BD548-5C56-E26C-3DD2-35C3DD820124}"/>
              </a:ext>
            </a:extLst>
          </p:cNvPr>
          <p:cNvSpPr>
            <a:spLocks noGrp="1"/>
          </p:cNvSpPr>
          <p:nvPr>
            <p:ph idx="1"/>
          </p:nvPr>
        </p:nvSpPr>
        <p:spPr>
          <a:xfrm>
            <a:off x="1141413" y="1849147"/>
            <a:ext cx="10872649" cy="4421023"/>
          </a:xfrm>
        </p:spPr>
        <p:txBody>
          <a:bodyPr>
            <a:normAutofit/>
          </a:bodyPr>
          <a:lstStyle/>
          <a:p>
            <a:pPr marL="0" lvl="0" indent="0" algn="just" rtl="0">
              <a:lnSpc>
                <a:spcPct val="100000"/>
              </a:lnSpc>
              <a:spcBef>
                <a:spcPts val="0"/>
              </a:spcBef>
              <a:spcAft>
                <a:spcPts val="0"/>
              </a:spcAft>
              <a:buSzPts val="1800"/>
              <a:buNone/>
            </a:pPr>
            <a:endParaRPr lang="en-US" sz="2400" dirty="0">
              <a:latin typeface="Times New Roman"/>
              <a:ea typeface="Times New Roman"/>
              <a:cs typeface="Times New Roman"/>
              <a:sym typeface="Times New Roman"/>
            </a:endParaRPr>
          </a:p>
          <a:p>
            <a:pPr algn="just">
              <a:lnSpc>
                <a:spcPct val="100000"/>
              </a:lnSpc>
              <a:spcBef>
                <a:spcPts val="0"/>
              </a:spcBef>
              <a:buSzPts val="1800"/>
            </a:pPr>
            <a:r>
              <a:rPr lang="en-US" sz="2400" dirty="0">
                <a:latin typeface="Calibri" panose="020F0502020204030204" pitchFamily="34" charset="0"/>
                <a:ea typeface="Times New Roman"/>
                <a:cs typeface="Calibri" panose="020F0502020204030204" pitchFamily="34" charset="0"/>
                <a:sym typeface="Times New Roman"/>
              </a:rPr>
              <a:t>The Idea is to build an Application, that works with Human voice </a:t>
            </a:r>
            <a:r>
              <a:rPr lang="en-US" dirty="0">
                <a:latin typeface="Calibri" panose="020F0502020204030204" pitchFamily="34" charset="0"/>
                <a:ea typeface="Times New Roman"/>
                <a:cs typeface="Calibri" panose="020F0502020204030204" pitchFamily="34" charset="0"/>
                <a:sym typeface="Times New Roman"/>
              </a:rPr>
              <a:t>based recognition </a:t>
            </a:r>
            <a:r>
              <a:rPr lang="en-US" sz="2400" dirty="0">
                <a:latin typeface="Calibri" panose="020F0502020204030204" pitchFamily="34" charset="0"/>
                <a:ea typeface="Times New Roman"/>
                <a:cs typeface="Calibri" panose="020F0502020204030204" pitchFamily="34" charset="0"/>
                <a:sym typeface="Times New Roman"/>
              </a:rPr>
              <a:t>,which directly helps physically disabled community.</a:t>
            </a:r>
          </a:p>
          <a:p>
            <a:pPr algn="just">
              <a:lnSpc>
                <a:spcPct val="100000"/>
              </a:lnSpc>
              <a:spcBef>
                <a:spcPts val="0"/>
              </a:spcBef>
              <a:buSzPts val="1800"/>
            </a:pPr>
            <a:endParaRPr lang="en-US" dirty="0">
              <a:latin typeface="Calibri" panose="020F0502020204030204" pitchFamily="34" charset="0"/>
              <a:ea typeface="Times New Roman"/>
              <a:cs typeface="Calibri" panose="020F0502020204030204" pitchFamily="34" charset="0"/>
              <a:sym typeface="Times New Roman"/>
            </a:endParaRPr>
          </a:p>
          <a:p>
            <a:pPr algn="just">
              <a:lnSpc>
                <a:spcPct val="100000"/>
              </a:lnSpc>
              <a:spcBef>
                <a:spcPts val="0"/>
              </a:spcBef>
              <a:buSzPts val="1800"/>
            </a:pPr>
            <a:r>
              <a:rPr lang="en-US" dirty="0">
                <a:latin typeface="Calibri" panose="020F0502020204030204" pitchFamily="34" charset="0"/>
                <a:ea typeface="Times New Roman"/>
                <a:cs typeface="Calibri" panose="020F0502020204030204" pitchFamily="34" charset="0"/>
                <a:sym typeface="Times New Roman"/>
              </a:rPr>
              <a:t>In recent years there has been many invention with several hardware devices to help physically disabled community.</a:t>
            </a:r>
          </a:p>
          <a:p>
            <a:pPr algn="just">
              <a:lnSpc>
                <a:spcPct val="100000"/>
              </a:lnSpc>
              <a:spcBef>
                <a:spcPts val="0"/>
              </a:spcBef>
              <a:buSzPts val="1800"/>
            </a:pPr>
            <a:endParaRPr lang="en-US" sz="2400" dirty="0">
              <a:latin typeface="Calibri" panose="020F0502020204030204" pitchFamily="34" charset="0"/>
              <a:ea typeface="Times New Roman"/>
              <a:cs typeface="Calibri" panose="020F0502020204030204" pitchFamily="34" charset="0"/>
              <a:sym typeface="Times New Roman"/>
            </a:endParaRPr>
          </a:p>
          <a:p>
            <a:pPr algn="just">
              <a:lnSpc>
                <a:spcPct val="100000"/>
              </a:lnSpc>
              <a:spcBef>
                <a:spcPts val="0"/>
              </a:spcBef>
              <a:buSzPts val="1800"/>
            </a:pPr>
            <a:r>
              <a:rPr lang="en-US" sz="2400" dirty="0">
                <a:latin typeface="Calibri" panose="020F0502020204030204" pitchFamily="34" charset="0"/>
                <a:ea typeface="Times New Roman"/>
                <a:cs typeface="Calibri" panose="020F0502020204030204" pitchFamily="34" charset="0"/>
                <a:sym typeface="Times New Roman"/>
              </a:rPr>
              <a:t> </a:t>
            </a:r>
            <a:r>
              <a:rPr lang="en-US" dirty="0">
                <a:latin typeface="Calibri" panose="020F0502020204030204" pitchFamily="34" charset="0"/>
                <a:ea typeface="Times New Roman"/>
                <a:cs typeface="Calibri" panose="020F0502020204030204" pitchFamily="34" charset="0"/>
                <a:sym typeface="Times New Roman"/>
              </a:rPr>
              <a:t>Computer based systems has provided enormous support to differently abled personalities among which some of them are SIRI,  Alexa, Etc.</a:t>
            </a:r>
            <a:endParaRPr lang="en-US" sz="2400" dirty="0">
              <a:latin typeface="Calibri" panose="020F0502020204030204" pitchFamily="34" charset="0"/>
              <a:ea typeface="Times New Roman"/>
              <a:cs typeface="Calibri" panose="020F0502020204030204" pitchFamily="34" charset="0"/>
              <a:sym typeface="Times New Roman"/>
            </a:endParaRPr>
          </a:p>
          <a:p>
            <a:pPr marL="0" lvl="0" indent="0" algn="just" rtl="0">
              <a:lnSpc>
                <a:spcPct val="100000"/>
              </a:lnSpc>
              <a:spcBef>
                <a:spcPts val="0"/>
              </a:spcBef>
              <a:spcAft>
                <a:spcPts val="0"/>
              </a:spcAft>
              <a:buSzPts val="1800"/>
              <a:buNone/>
            </a:pPr>
            <a:endParaRPr lang="en-US" sz="2400" dirty="0">
              <a:latin typeface="Times New Roman"/>
              <a:ea typeface="Times New Roman"/>
              <a:cs typeface="Times New Roman"/>
              <a:sym typeface="Times New Roman"/>
            </a:endParaRPr>
          </a:p>
          <a:p>
            <a:pPr marL="0" indent="0">
              <a:buNone/>
            </a:pPr>
            <a:endParaRPr lang="en-IN" dirty="0"/>
          </a:p>
        </p:txBody>
      </p:sp>
      <p:sp>
        <p:nvSpPr>
          <p:cNvPr id="5" name="Date Placeholder 4"/>
          <p:cNvSpPr>
            <a:spLocks noGrp="1"/>
          </p:cNvSpPr>
          <p:nvPr>
            <p:ph type="dt" sz="half" idx="10"/>
          </p:nvPr>
        </p:nvSpPr>
        <p:spPr>
          <a:xfrm>
            <a:off x="7533121" y="6318772"/>
            <a:ext cx="2743200" cy="365125"/>
          </a:xfrm>
        </p:spPr>
        <p:txBody>
          <a:bodyPr/>
          <a:lstStyle/>
          <a:p>
            <a:fld id="{9F72B0AF-8726-4F21-ACAF-FEA04668A243}" type="datetime1">
              <a:rPr lang="en-US" smtClean="0"/>
              <a:t>11/3/2022</a:t>
            </a:fld>
            <a:endParaRPr lang="en-US" dirty="0"/>
          </a:p>
        </p:txBody>
      </p:sp>
      <p:sp>
        <p:nvSpPr>
          <p:cNvPr id="6" name="Footer Placeholder 5"/>
          <p:cNvSpPr>
            <a:spLocks noGrp="1"/>
          </p:cNvSpPr>
          <p:nvPr>
            <p:ph type="ftr" sz="quarter" idx="11"/>
          </p:nvPr>
        </p:nvSpPr>
        <p:spPr>
          <a:xfrm>
            <a:off x="1141413" y="6318773"/>
            <a:ext cx="6239309" cy="365125"/>
          </a:xfrm>
        </p:spPr>
        <p:txBody>
          <a:bodyPr/>
          <a:lstStyle/>
          <a:p>
            <a:r>
              <a:rPr lang="en-US" dirty="0"/>
              <a:t>GITAM School of Technology</a:t>
            </a:r>
          </a:p>
        </p:txBody>
      </p:sp>
      <p:sp>
        <p:nvSpPr>
          <p:cNvPr id="7" name="Slide Number Placeholder 6"/>
          <p:cNvSpPr>
            <a:spLocks noGrp="1"/>
          </p:cNvSpPr>
          <p:nvPr>
            <p:ph type="sldNum" sz="quarter" idx="12"/>
          </p:nvPr>
        </p:nvSpPr>
        <p:spPr>
          <a:xfrm>
            <a:off x="11047411" y="6318772"/>
            <a:ext cx="771089" cy="365125"/>
          </a:xfrm>
        </p:spPr>
        <p:txBody>
          <a:bodyPr/>
          <a:lstStyle/>
          <a:p>
            <a:fld id="{6D22F896-40B5-4ADD-8801-0D06FADFA095}" type="slidenum">
              <a:rPr lang="en-US" smtClean="0"/>
              <a:t>4</a:t>
            </a:fld>
            <a:endParaRPr lang="en-US" dirty="0"/>
          </a:p>
        </p:txBody>
      </p:sp>
      <p:pic>
        <p:nvPicPr>
          <p:cNvPr id="4" name="Google Shape;87;p13">
            <a:extLst>
              <a:ext uri="{FF2B5EF4-FFF2-40B4-BE49-F238E27FC236}">
                <a16:creationId xmlns:a16="http://schemas.microsoft.com/office/drawing/2014/main" id="{416A9A8D-D232-3516-6A0E-FAAB1180F416}"/>
              </a:ext>
            </a:extLst>
          </p:cNvPr>
          <p:cNvPicPr preferRelativeResize="0"/>
          <p:nvPr/>
        </p:nvPicPr>
        <p:blipFill rotWithShape="1">
          <a:blip r:embed="rId2">
            <a:alphaModFix/>
          </a:blip>
          <a:srcRect/>
          <a:stretch/>
        </p:blipFill>
        <p:spPr>
          <a:xfrm>
            <a:off x="10709772" y="222840"/>
            <a:ext cx="1304290" cy="1230630"/>
          </a:xfrm>
          <a:prstGeom prst="rect">
            <a:avLst/>
          </a:prstGeom>
          <a:noFill/>
          <a:ln>
            <a:noFill/>
          </a:ln>
        </p:spPr>
      </p:pic>
    </p:spTree>
    <p:extLst>
      <p:ext uri="{BB962C8B-B14F-4D97-AF65-F5344CB8AC3E}">
        <p14:creationId xmlns:p14="http://schemas.microsoft.com/office/powerpoint/2010/main" val="202507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9942-5B3E-5FBB-AF83-514F23E7914A}"/>
              </a:ext>
            </a:extLst>
          </p:cNvPr>
          <p:cNvSpPr>
            <a:spLocks noGrp="1"/>
          </p:cNvSpPr>
          <p:nvPr>
            <p:ph type="title"/>
          </p:nvPr>
        </p:nvSpPr>
        <p:spPr/>
        <p:txBody>
          <a:bodyPr/>
          <a:lstStyle/>
          <a:p>
            <a:pPr algn="ctr"/>
            <a:r>
              <a:rPr lang="en-US" b="1" dirty="0">
                <a:solidFill>
                  <a:schemeClr val="bg1"/>
                </a:solidFill>
                <a:latin typeface="Calibri" panose="020F0502020204030204" pitchFamily="34" charset="0"/>
                <a:ea typeface="Times New Roman"/>
                <a:cs typeface="Calibri" panose="020F0502020204030204" pitchFamily="34" charset="0"/>
                <a:sym typeface="Times New Roman"/>
              </a:rPr>
              <a:t>PROBLEM STATEMENT</a:t>
            </a:r>
            <a:endParaRPr lang="en-IN"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9632211-C054-1184-51ED-5C274306397B}"/>
              </a:ext>
            </a:extLst>
          </p:cNvPr>
          <p:cNvSpPr>
            <a:spLocks noGrp="1"/>
          </p:cNvSpPr>
          <p:nvPr>
            <p:ph idx="1"/>
          </p:nvPr>
        </p:nvSpPr>
        <p:spPr>
          <a:xfrm>
            <a:off x="701923" y="1844538"/>
            <a:ext cx="10784977" cy="3541714"/>
          </a:xfrm>
        </p:spPr>
        <p:txBody>
          <a:bodyPr>
            <a:normAutofit/>
          </a:bodyPr>
          <a:lstStyle/>
          <a:p>
            <a:pPr marL="76200" marR="0" lvl="0" indent="0" algn="just" rtl="0">
              <a:lnSpc>
                <a:spcPct val="115000"/>
              </a:lnSpc>
              <a:spcBef>
                <a:spcPts val="0"/>
              </a:spcBef>
              <a:spcAft>
                <a:spcPts val="0"/>
              </a:spcAft>
              <a:buClr>
                <a:srgbClr val="000000"/>
              </a:buClr>
              <a:buSzPts val="2400"/>
              <a:buNone/>
            </a:pPr>
            <a:r>
              <a:rPr lang="en-GB" sz="2800" dirty="0">
                <a:solidFill>
                  <a:srgbClr val="000000"/>
                </a:solidFill>
                <a:latin typeface="Calibri" panose="020F0502020204030204" pitchFamily="34" charset="0"/>
                <a:ea typeface="Times New Roman"/>
                <a:cs typeface="Calibri" panose="020F0502020204030204" pitchFamily="34" charset="0"/>
                <a:sym typeface="Times New Roman"/>
              </a:rPr>
              <a:t>Aim of the Project:</a:t>
            </a:r>
          </a:p>
          <a:p>
            <a:pPr marL="76200" marR="0" lvl="0" indent="0" algn="just" rtl="0">
              <a:lnSpc>
                <a:spcPct val="115000"/>
              </a:lnSpc>
              <a:spcBef>
                <a:spcPts val="0"/>
              </a:spcBef>
              <a:spcAft>
                <a:spcPts val="0"/>
              </a:spcAft>
              <a:buClr>
                <a:srgbClr val="000000"/>
              </a:buClr>
              <a:buSzPts val="2400"/>
              <a:buNone/>
            </a:pPr>
            <a:endParaRPr lang="en-GB" sz="2800" dirty="0">
              <a:solidFill>
                <a:srgbClr val="000000"/>
              </a:solidFill>
              <a:latin typeface="Times New Roman"/>
              <a:ea typeface="Times New Roman"/>
              <a:cs typeface="Times New Roman"/>
              <a:sym typeface="Times New Roman"/>
            </a:endParaRPr>
          </a:p>
          <a:p>
            <a:pPr marL="76200" marR="0" lvl="0" indent="0" algn="just" rtl="0">
              <a:lnSpc>
                <a:spcPct val="115000"/>
              </a:lnSpc>
              <a:spcBef>
                <a:spcPts val="0"/>
              </a:spcBef>
              <a:spcAft>
                <a:spcPts val="0"/>
              </a:spcAft>
              <a:buClr>
                <a:srgbClr val="000000"/>
              </a:buClr>
              <a:buSzPts val="2400"/>
              <a:buNone/>
            </a:pPr>
            <a:r>
              <a:rPr lang="en-GB" sz="2800" i="1" dirty="0">
                <a:latin typeface="Times New Roman"/>
                <a:ea typeface="Times New Roman"/>
                <a:cs typeface="Times New Roman"/>
                <a:sym typeface="Times New Roman"/>
              </a:rPr>
              <a:t>To Develop an application named “Lexi” which provides voice-based recognition for the physically disabled community.</a:t>
            </a:r>
          </a:p>
          <a:p>
            <a:pPr marL="457200" marR="0" lvl="0" indent="-381000" algn="just" rtl="0">
              <a:lnSpc>
                <a:spcPct val="115000"/>
              </a:lnSpc>
              <a:spcBef>
                <a:spcPts val="0"/>
              </a:spcBef>
              <a:spcAft>
                <a:spcPts val="0"/>
              </a:spcAft>
              <a:buClr>
                <a:srgbClr val="000000"/>
              </a:buClr>
              <a:buSzPts val="2400"/>
              <a:buFont typeface="Times New Roman"/>
              <a:buChar char="●"/>
            </a:pPr>
            <a:endParaRPr lang="en-US" sz="2800" dirty="0">
              <a:solidFill>
                <a:srgbClr val="000000"/>
              </a:solidFill>
              <a:latin typeface="Times New Roman"/>
              <a:ea typeface="Times New Roman"/>
              <a:cs typeface="Times New Roman"/>
              <a:sym typeface="Times New Roman"/>
            </a:endParaRPr>
          </a:p>
          <a:p>
            <a:endParaRPr lang="en-IN" dirty="0"/>
          </a:p>
        </p:txBody>
      </p:sp>
      <p:sp>
        <p:nvSpPr>
          <p:cNvPr id="5" name="Date Placeholder 4"/>
          <p:cNvSpPr>
            <a:spLocks noGrp="1"/>
          </p:cNvSpPr>
          <p:nvPr>
            <p:ph type="dt" sz="half" idx="10"/>
          </p:nvPr>
        </p:nvSpPr>
        <p:spPr>
          <a:xfrm>
            <a:off x="7456921" y="6226010"/>
            <a:ext cx="2743200" cy="365125"/>
          </a:xfrm>
        </p:spPr>
        <p:txBody>
          <a:bodyPr/>
          <a:lstStyle/>
          <a:p>
            <a:fld id="{BC12D22C-76E1-4830-8908-5B8F0A224B85}" type="datetime1">
              <a:rPr lang="en-US" smtClean="0"/>
              <a:t>11/3/2022</a:t>
            </a:fld>
            <a:endParaRPr lang="en-US" dirty="0"/>
          </a:p>
        </p:txBody>
      </p:sp>
      <p:sp>
        <p:nvSpPr>
          <p:cNvPr id="6" name="Footer Placeholder 5"/>
          <p:cNvSpPr>
            <a:spLocks noGrp="1"/>
          </p:cNvSpPr>
          <p:nvPr>
            <p:ph type="ftr" sz="quarter" idx="11"/>
          </p:nvPr>
        </p:nvSpPr>
        <p:spPr>
          <a:xfrm>
            <a:off x="1141412" y="6248399"/>
            <a:ext cx="6239309" cy="365125"/>
          </a:xfrm>
        </p:spPr>
        <p:txBody>
          <a:bodyPr/>
          <a:lstStyle/>
          <a:p>
            <a:r>
              <a:rPr lang="en-US" dirty="0"/>
              <a:t>GITAM School of Technology</a:t>
            </a:r>
          </a:p>
        </p:txBody>
      </p:sp>
      <p:sp>
        <p:nvSpPr>
          <p:cNvPr id="7" name="Slide Number Placeholder 6"/>
          <p:cNvSpPr>
            <a:spLocks noGrp="1"/>
          </p:cNvSpPr>
          <p:nvPr>
            <p:ph type="sldNum" sz="quarter" idx="12"/>
          </p:nvPr>
        </p:nvSpPr>
        <p:spPr>
          <a:xfrm>
            <a:off x="11047411" y="6248399"/>
            <a:ext cx="771089" cy="365125"/>
          </a:xfrm>
        </p:spPr>
        <p:txBody>
          <a:bodyPr/>
          <a:lstStyle/>
          <a:p>
            <a:fld id="{6D22F896-40B5-4ADD-8801-0D06FADFA095}" type="slidenum">
              <a:rPr lang="en-US" smtClean="0"/>
              <a:t>5</a:t>
            </a:fld>
            <a:endParaRPr lang="en-US" dirty="0"/>
          </a:p>
        </p:txBody>
      </p:sp>
      <p:pic>
        <p:nvPicPr>
          <p:cNvPr id="4" name="Google Shape;87;p13">
            <a:extLst>
              <a:ext uri="{FF2B5EF4-FFF2-40B4-BE49-F238E27FC236}">
                <a16:creationId xmlns:a16="http://schemas.microsoft.com/office/drawing/2014/main" id="{848872B6-CC43-8C27-2F6C-52335EB6C3F7}"/>
              </a:ext>
            </a:extLst>
          </p:cNvPr>
          <p:cNvPicPr preferRelativeResize="0"/>
          <p:nvPr/>
        </p:nvPicPr>
        <p:blipFill rotWithShape="1">
          <a:blip r:embed="rId2">
            <a:alphaModFix/>
          </a:blip>
          <a:srcRect/>
          <a:stretch/>
        </p:blipFill>
        <p:spPr>
          <a:xfrm>
            <a:off x="10722834" y="127173"/>
            <a:ext cx="1304290" cy="1230630"/>
          </a:xfrm>
          <a:prstGeom prst="rect">
            <a:avLst/>
          </a:prstGeom>
          <a:noFill/>
          <a:ln>
            <a:noFill/>
          </a:ln>
        </p:spPr>
      </p:pic>
    </p:spTree>
    <p:extLst>
      <p:ext uri="{BB962C8B-B14F-4D97-AF65-F5344CB8AC3E}">
        <p14:creationId xmlns:p14="http://schemas.microsoft.com/office/powerpoint/2010/main" val="225776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600" b="1" dirty="0">
                <a:solidFill>
                  <a:schemeClr val="bg1"/>
                </a:solidFill>
                <a:latin typeface="Calibri" panose="020F0502020204030204" pitchFamily="34" charset="0"/>
                <a:cs typeface="Calibri" panose="020F0502020204030204" pitchFamily="34" charset="0"/>
              </a:rPr>
              <a:t>Objectives</a:t>
            </a:r>
            <a:endParaRPr lang="en-US" sz="2600" b="1" dirty="0">
              <a:solidFill>
                <a:schemeClr val="bg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47643" y="1848894"/>
            <a:ext cx="10693537" cy="3541714"/>
          </a:xfrm>
        </p:spPr>
        <p:txBody>
          <a:bodyPr/>
          <a:lstStyle/>
          <a:p>
            <a:pPr marL="0" indent="0">
              <a:lnSpc>
                <a:spcPct val="200000"/>
              </a:lnSpc>
              <a:buNone/>
            </a:pPr>
            <a:r>
              <a:rPr lang="en-GB" dirty="0">
                <a:latin typeface="Calibri" panose="020F0502020204030204" pitchFamily="34" charset="0"/>
                <a:cs typeface="Calibri" panose="020F0502020204030204" pitchFamily="34" charset="0"/>
              </a:rPr>
              <a:t>1</a:t>
            </a:r>
            <a:r>
              <a:rPr lang="en-GB" sz="2200" dirty="0">
                <a:latin typeface="Calibri" panose="020F0502020204030204" pitchFamily="34" charset="0"/>
                <a:cs typeface="Calibri" panose="020F0502020204030204" pitchFamily="34" charset="0"/>
              </a:rPr>
              <a:t>. </a:t>
            </a:r>
            <a:r>
              <a:rPr lang="en-GB" sz="2600" dirty="0">
                <a:latin typeface="Calibri" panose="020F0502020204030204" pitchFamily="34" charset="0"/>
                <a:cs typeface="Calibri" panose="020F0502020204030204" pitchFamily="34" charset="0"/>
              </a:rPr>
              <a:t>To Develop a quick responsive voice-based digital assistant.</a:t>
            </a:r>
          </a:p>
          <a:p>
            <a:pPr marL="0" indent="0">
              <a:lnSpc>
                <a:spcPct val="200000"/>
              </a:lnSpc>
              <a:buNone/>
            </a:pPr>
            <a:r>
              <a:rPr lang="en-GB" sz="2600" dirty="0">
                <a:latin typeface="Calibri" panose="020F0502020204030204" pitchFamily="34" charset="0"/>
                <a:cs typeface="Calibri" panose="020F0502020204030204" pitchFamily="34" charset="0"/>
              </a:rPr>
              <a:t>2. To Implement digital assistants in any pc/Desktop device.</a:t>
            </a:r>
          </a:p>
          <a:p>
            <a:pPr marL="0" indent="0">
              <a:lnSpc>
                <a:spcPct val="200000"/>
              </a:lnSpc>
              <a:buNone/>
            </a:pPr>
            <a:r>
              <a:rPr lang="en-GB" sz="2600" dirty="0">
                <a:latin typeface="Calibri" panose="020F0502020204030204" pitchFamily="34" charset="0"/>
                <a:cs typeface="Calibri" panose="020F0502020204030204" pitchFamily="34" charset="0"/>
              </a:rPr>
              <a:t>3. To save the voice recording in real-time environment for a limited period.</a:t>
            </a:r>
            <a:endParaRPr lang="en-US" sz="2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7533121" y="6248399"/>
            <a:ext cx="2743200" cy="365125"/>
          </a:xfrm>
        </p:spPr>
        <p:txBody>
          <a:bodyPr/>
          <a:lstStyle/>
          <a:p>
            <a:fld id="{1C026401-C2BE-4872-B45A-7F561CDB4423}" type="datetime1">
              <a:rPr lang="en-US" smtClean="0"/>
              <a:t>11/3/2022</a:t>
            </a:fld>
            <a:endParaRPr lang="en-US" dirty="0"/>
          </a:p>
        </p:txBody>
      </p:sp>
      <p:sp>
        <p:nvSpPr>
          <p:cNvPr id="5" name="Footer Placeholder 4"/>
          <p:cNvSpPr>
            <a:spLocks noGrp="1"/>
          </p:cNvSpPr>
          <p:nvPr>
            <p:ph type="ftr" sz="quarter" idx="11"/>
          </p:nvPr>
        </p:nvSpPr>
        <p:spPr>
          <a:xfrm>
            <a:off x="1141413" y="6260847"/>
            <a:ext cx="6239309" cy="365125"/>
          </a:xfrm>
        </p:spPr>
        <p:txBody>
          <a:bodyPr/>
          <a:lstStyle/>
          <a:p>
            <a:r>
              <a:rPr lang="en-US" dirty="0"/>
              <a:t>GITAM School of Technology</a:t>
            </a:r>
          </a:p>
        </p:txBody>
      </p:sp>
      <p:sp>
        <p:nvSpPr>
          <p:cNvPr id="6" name="Slide Number Placeholder 5"/>
          <p:cNvSpPr>
            <a:spLocks noGrp="1"/>
          </p:cNvSpPr>
          <p:nvPr>
            <p:ph type="sldNum" sz="quarter" idx="12"/>
          </p:nvPr>
        </p:nvSpPr>
        <p:spPr>
          <a:xfrm>
            <a:off x="11055635" y="6248398"/>
            <a:ext cx="771089" cy="365125"/>
          </a:xfrm>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46274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F2D6-EB6D-7FB3-C855-7148DC283BA0}"/>
              </a:ext>
            </a:extLst>
          </p:cNvPr>
          <p:cNvSpPr>
            <a:spLocks noGrp="1"/>
          </p:cNvSpPr>
          <p:nvPr>
            <p:ph type="title"/>
          </p:nvPr>
        </p:nvSpPr>
        <p:spPr>
          <a:xfrm>
            <a:off x="1141413" y="200507"/>
            <a:ext cx="9905998" cy="1478570"/>
          </a:xfrm>
        </p:spPr>
        <p:txBody>
          <a:bodyPr/>
          <a:lstStyle/>
          <a:p>
            <a:r>
              <a:rPr lang="en-US" b="1" dirty="0">
                <a:solidFill>
                  <a:schemeClr val="bg1"/>
                </a:solidFill>
                <a:latin typeface="Calibri" panose="020F0502020204030204" pitchFamily="34" charset="0"/>
                <a:ea typeface="Times New Roman"/>
                <a:cs typeface="Calibri" panose="020F0502020204030204" pitchFamily="34" charset="0"/>
                <a:sym typeface="Times New Roman"/>
              </a:rPr>
              <a:t>REQUIREMENTS SPECIFICATION</a:t>
            </a:r>
            <a:endParaRPr lang="en-IN" dirty="0">
              <a:solidFill>
                <a:schemeClr val="bg1"/>
              </a:solidFill>
              <a:latin typeface="Calibri" panose="020F0502020204030204" pitchFamily="34" charset="0"/>
              <a:cs typeface="Calibri" panose="020F0502020204030204" pitchFamily="34" charset="0"/>
            </a:endParaRPr>
          </a:p>
        </p:txBody>
      </p:sp>
      <p:sp>
        <p:nvSpPr>
          <p:cNvPr id="8" name="Content Placeholder 7">
            <a:extLst>
              <a:ext uri="{FF2B5EF4-FFF2-40B4-BE49-F238E27FC236}">
                <a16:creationId xmlns:a16="http://schemas.microsoft.com/office/drawing/2014/main" id="{F950807F-2E77-6125-2CEB-40F0CF486402}"/>
              </a:ext>
            </a:extLst>
          </p:cNvPr>
          <p:cNvSpPr>
            <a:spLocks noGrp="1"/>
          </p:cNvSpPr>
          <p:nvPr>
            <p:ph idx="1"/>
          </p:nvPr>
        </p:nvSpPr>
        <p:spPr>
          <a:xfrm>
            <a:off x="1141412" y="1562470"/>
            <a:ext cx="9905999" cy="4228731"/>
          </a:xfrm>
        </p:spPr>
        <p:txBody>
          <a:bodyPr>
            <a:normAutofit lnSpcReduction="10000"/>
          </a:bodyPr>
          <a:lstStyle/>
          <a:p>
            <a:pPr marL="0" indent="0">
              <a:buNone/>
            </a:pPr>
            <a:r>
              <a:rPr lang="en-IN" dirty="0">
                <a:solidFill>
                  <a:schemeClr val="bg1"/>
                </a:solidFill>
                <a:effectLst/>
                <a:latin typeface="Calibri" panose="020F0502020204030204" pitchFamily="34" charset="0"/>
                <a:cs typeface="Calibri" panose="020F0502020204030204" pitchFamily="34" charset="0"/>
              </a:rPr>
              <a:t>HARDWARE :</a:t>
            </a:r>
          </a:p>
          <a:p>
            <a:pPr marL="457200" indent="-457200">
              <a:buAutoNum type="arabicPeriod"/>
            </a:pPr>
            <a:r>
              <a:rPr lang="en-US" sz="2400" dirty="0">
                <a:latin typeface="Calibri" panose="020F0502020204030204" pitchFamily="34" charset="0"/>
                <a:ea typeface="Times New Roman"/>
                <a:cs typeface="Calibri" panose="020F0502020204030204" pitchFamily="34" charset="0"/>
                <a:sym typeface="Times New Roman"/>
              </a:rPr>
              <a:t>Microphone </a:t>
            </a:r>
          </a:p>
          <a:p>
            <a:pPr marL="457200" indent="-457200">
              <a:buFont typeface="Arial" panose="020B0604020202020204" pitchFamily="34" charset="0"/>
              <a:buAutoNum type="arabicPeriod"/>
            </a:pPr>
            <a:r>
              <a:rPr lang="en-US" sz="2400" dirty="0">
                <a:latin typeface="Calibri" panose="020F0502020204030204" pitchFamily="34" charset="0"/>
                <a:ea typeface="Times New Roman"/>
                <a:cs typeface="Calibri" panose="020F0502020204030204" pitchFamily="34" charset="0"/>
                <a:sym typeface="Times New Roman"/>
              </a:rPr>
              <a:t>RAM </a:t>
            </a:r>
          </a:p>
          <a:p>
            <a:pPr marL="0" indent="0">
              <a:buNone/>
            </a:pPr>
            <a:r>
              <a:rPr lang="en-US" sz="2400" dirty="0">
                <a:solidFill>
                  <a:schemeClr val="bg1"/>
                </a:solidFill>
                <a:effectLst/>
                <a:latin typeface="Calibri" panose="020F0502020204030204" pitchFamily="34" charset="0"/>
                <a:ea typeface="Times New Roman"/>
                <a:cs typeface="Calibri" panose="020F0502020204030204" pitchFamily="34" charset="0"/>
                <a:sym typeface="Times New Roman"/>
              </a:rPr>
              <a:t>SOFTWARE :</a:t>
            </a:r>
          </a:p>
          <a:p>
            <a:pPr marL="457200" indent="-457200">
              <a:buFont typeface="Arial" panose="020B0604020202020204" pitchFamily="34" charset="0"/>
              <a:buAutoNum type="arabicPeriod"/>
            </a:pPr>
            <a:r>
              <a:rPr lang="en-US" sz="2400" dirty="0">
                <a:latin typeface="Calibri" panose="020F0502020204030204" pitchFamily="34" charset="0"/>
                <a:ea typeface="Times New Roman"/>
                <a:cs typeface="Calibri" panose="020F0502020204030204" pitchFamily="34" charset="0"/>
                <a:sym typeface="Times New Roman"/>
              </a:rPr>
              <a:t>Windows OS</a:t>
            </a:r>
          </a:p>
          <a:p>
            <a:pPr marL="457200" indent="-457200">
              <a:buFont typeface="Arial" panose="020B0604020202020204" pitchFamily="34" charset="0"/>
              <a:buAutoNum type="arabicPeriod"/>
            </a:pPr>
            <a:r>
              <a:rPr lang="en-US" sz="2400" dirty="0">
                <a:latin typeface="Calibri" panose="020F0502020204030204" pitchFamily="34" charset="0"/>
                <a:ea typeface="Times New Roman"/>
                <a:cs typeface="Calibri" panose="020F0502020204030204" pitchFamily="34" charset="0"/>
                <a:sym typeface="Times New Roman"/>
              </a:rPr>
              <a:t>Internet</a:t>
            </a:r>
          </a:p>
          <a:p>
            <a:pPr marL="457200" indent="-457200">
              <a:buFont typeface="Arial" panose="020B0604020202020204" pitchFamily="34" charset="0"/>
              <a:buAutoNum type="arabicPeriod"/>
            </a:pPr>
            <a:r>
              <a:rPr lang="en-US" sz="2400" dirty="0">
                <a:latin typeface="Calibri" panose="020F0502020204030204" pitchFamily="34" charset="0"/>
                <a:ea typeface="Times New Roman"/>
                <a:cs typeface="Calibri" panose="020F0502020204030204" pitchFamily="34" charset="0"/>
                <a:sym typeface="Times New Roman"/>
              </a:rPr>
              <a:t>Python </a:t>
            </a:r>
          </a:p>
          <a:p>
            <a:pPr marL="457200" indent="-457200">
              <a:buFont typeface="Arial" panose="020B0604020202020204" pitchFamily="34" charset="0"/>
              <a:buAutoNum type="arabicPeriod"/>
            </a:pPr>
            <a:r>
              <a:rPr lang="en-US" sz="2400" dirty="0">
                <a:latin typeface="Calibri" panose="020F0502020204030204" pitchFamily="34" charset="0"/>
                <a:ea typeface="Times New Roman"/>
                <a:cs typeface="Calibri" panose="020F0502020204030204" pitchFamily="34" charset="0"/>
                <a:sym typeface="Times New Roman"/>
              </a:rPr>
              <a:t>Integrated development Environment (</a:t>
            </a:r>
            <a:r>
              <a:rPr lang="en-US" sz="2400" b="1" dirty="0" err="1">
                <a:latin typeface="Calibri" panose="020F0502020204030204" pitchFamily="34" charset="0"/>
                <a:ea typeface="Times New Roman"/>
                <a:cs typeface="Calibri" panose="020F0502020204030204" pitchFamily="34" charset="0"/>
                <a:sym typeface="Times New Roman"/>
              </a:rPr>
              <a:t>Pycharm</a:t>
            </a:r>
            <a:r>
              <a:rPr lang="en-US" sz="2400" dirty="0">
                <a:latin typeface="Calibri" panose="020F0502020204030204" pitchFamily="34" charset="0"/>
                <a:ea typeface="Times New Roman"/>
                <a:cs typeface="Calibri" panose="020F0502020204030204" pitchFamily="34" charset="0"/>
                <a:sym typeface="Times New Roman"/>
              </a:rPr>
              <a:t> preferable)</a:t>
            </a:r>
          </a:p>
          <a:p>
            <a:pPr marL="457200" indent="-457200">
              <a:buFont typeface="Arial" panose="020B0604020202020204" pitchFamily="34" charset="0"/>
              <a:buAutoNum type="arabicPeriod"/>
            </a:pPr>
            <a:endParaRPr lang="en-US" sz="2400" dirty="0">
              <a:latin typeface="Times New Roman"/>
              <a:ea typeface="Times New Roman"/>
              <a:cs typeface="Times New Roman"/>
              <a:sym typeface="Times New Roman"/>
            </a:endParaRPr>
          </a:p>
          <a:p>
            <a:pPr marL="457200" indent="-457200">
              <a:buAutoNum type="arabicPeriod"/>
            </a:pPr>
            <a:endParaRPr lang="en-IN" dirty="0">
              <a:solidFill>
                <a:schemeClr val="bg2">
                  <a:lumMod val="75000"/>
                </a:schemeClr>
              </a:solidFill>
            </a:endParaRPr>
          </a:p>
        </p:txBody>
      </p:sp>
      <p:sp>
        <p:nvSpPr>
          <p:cNvPr id="5" name="Date Placeholder 4"/>
          <p:cNvSpPr>
            <a:spLocks noGrp="1"/>
          </p:cNvSpPr>
          <p:nvPr>
            <p:ph type="dt" sz="half" idx="10"/>
          </p:nvPr>
        </p:nvSpPr>
        <p:spPr>
          <a:xfrm>
            <a:off x="7533121" y="6248399"/>
            <a:ext cx="2743200" cy="409094"/>
          </a:xfrm>
        </p:spPr>
        <p:txBody>
          <a:bodyPr/>
          <a:lstStyle/>
          <a:p>
            <a:fld id="{6F5C608C-41BC-413F-9F8F-6A99BBE67442}" type="datetime1">
              <a:rPr lang="en-US" smtClean="0"/>
              <a:t>11/3/2022</a:t>
            </a:fld>
            <a:endParaRPr lang="en-US" dirty="0"/>
          </a:p>
        </p:txBody>
      </p:sp>
      <p:sp>
        <p:nvSpPr>
          <p:cNvPr id="6" name="Footer Placeholder 5"/>
          <p:cNvSpPr>
            <a:spLocks noGrp="1"/>
          </p:cNvSpPr>
          <p:nvPr>
            <p:ph type="ftr" sz="quarter" idx="11"/>
          </p:nvPr>
        </p:nvSpPr>
        <p:spPr>
          <a:xfrm>
            <a:off x="1141412" y="6248399"/>
            <a:ext cx="6239309" cy="365125"/>
          </a:xfrm>
        </p:spPr>
        <p:txBody>
          <a:bodyPr/>
          <a:lstStyle/>
          <a:p>
            <a:r>
              <a:rPr lang="en-US" dirty="0"/>
              <a:t>GITAM School of Technology</a:t>
            </a:r>
          </a:p>
        </p:txBody>
      </p:sp>
      <p:sp>
        <p:nvSpPr>
          <p:cNvPr id="7" name="Slide Number Placeholder 6"/>
          <p:cNvSpPr>
            <a:spLocks noGrp="1"/>
          </p:cNvSpPr>
          <p:nvPr>
            <p:ph type="sldNum" sz="quarter" idx="12"/>
          </p:nvPr>
        </p:nvSpPr>
        <p:spPr>
          <a:xfrm>
            <a:off x="11029958" y="6374167"/>
            <a:ext cx="771089" cy="211371"/>
          </a:xfrm>
        </p:spPr>
        <p:txBody>
          <a:bodyPr/>
          <a:lstStyle/>
          <a:p>
            <a:fld id="{6D22F896-40B5-4ADD-8801-0D06FADFA095}" type="slidenum">
              <a:rPr lang="en-US" smtClean="0"/>
              <a:t>7</a:t>
            </a:fld>
            <a:endParaRPr lang="en-US" dirty="0"/>
          </a:p>
        </p:txBody>
      </p:sp>
      <p:pic>
        <p:nvPicPr>
          <p:cNvPr id="4" name="Google Shape;87;p13">
            <a:extLst>
              <a:ext uri="{FF2B5EF4-FFF2-40B4-BE49-F238E27FC236}">
                <a16:creationId xmlns:a16="http://schemas.microsoft.com/office/drawing/2014/main" id="{1BE71049-72D6-304E-34ED-8FA7A1F4FE85}"/>
              </a:ext>
            </a:extLst>
          </p:cNvPr>
          <p:cNvPicPr preferRelativeResize="0"/>
          <p:nvPr/>
        </p:nvPicPr>
        <p:blipFill rotWithShape="1">
          <a:blip r:embed="rId2">
            <a:alphaModFix/>
          </a:blip>
          <a:srcRect/>
          <a:stretch/>
        </p:blipFill>
        <p:spPr>
          <a:xfrm>
            <a:off x="10772468" y="118337"/>
            <a:ext cx="1304290" cy="1230630"/>
          </a:xfrm>
          <a:prstGeom prst="rect">
            <a:avLst/>
          </a:prstGeom>
          <a:noFill/>
          <a:ln>
            <a:noFill/>
          </a:ln>
        </p:spPr>
      </p:pic>
    </p:spTree>
    <p:extLst>
      <p:ext uri="{BB962C8B-B14F-4D97-AF65-F5344CB8AC3E}">
        <p14:creationId xmlns:p14="http://schemas.microsoft.com/office/powerpoint/2010/main" val="404099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6C22-18A7-89AF-C035-EB717485DD49}"/>
              </a:ext>
            </a:extLst>
          </p:cNvPr>
          <p:cNvSpPr>
            <a:spLocks noGrp="1"/>
          </p:cNvSpPr>
          <p:nvPr>
            <p:ph type="title"/>
          </p:nvPr>
        </p:nvSpPr>
        <p:spPr>
          <a:xfrm>
            <a:off x="370323" y="20959"/>
            <a:ext cx="9905998" cy="1230630"/>
          </a:xfrm>
        </p:spPr>
        <p:txBody>
          <a:bodyPr/>
          <a:lstStyle/>
          <a:p>
            <a:r>
              <a:rPr lang="en-IN" dirty="0">
                <a:solidFill>
                  <a:schemeClr val="bg1"/>
                </a:solidFill>
              </a:rPr>
              <a:t>                 Skeleton Process of the work</a:t>
            </a:r>
          </a:p>
        </p:txBody>
      </p:sp>
      <p:pic>
        <p:nvPicPr>
          <p:cNvPr id="4" name="Google Shape;141;p21">
            <a:extLst>
              <a:ext uri="{FF2B5EF4-FFF2-40B4-BE49-F238E27FC236}">
                <a16:creationId xmlns:a16="http://schemas.microsoft.com/office/drawing/2014/main" id="{2E737193-6A18-3BC1-D82D-81AD588BB8DB}"/>
              </a:ext>
            </a:extLst>
          </p:cNvPr>
          <p:cNvPicPr preferRelativeResize="0">
            <a:picLocks noGrp="1"/>
          </p:cNvPicPr>
          <p:nvPr>
            <p:ph idx="1"/>
          </p:nvPr>
        </p:nvPicPr>
        <p:blipFill>
          <a:blip r:embed="rId2">
            <a:alphaModFix/>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902640" y="1251588"/>
            <a:ext cx="9743590" cy="5428857"/>
          </a:xfrm>
          <a:prstGeom prst="rect">
            <a:avLst/>
          </a:prstGeom>
          <a:noFill/>
          <a:ln>
            <a:noFill/>
          </a:ln>
        </p:spPr>
      </p:pic>
      <p:sp>
        <p:nvSpPr>
          <p:cNvPr id="3" name="Date Placeholder 2"/>
          <p:cNvSpPr>
            <a:spLocks noGrp="1"/>
          </p:cNvSpPr>
          <p:nvPr>
            <p:ph type="dt" sz="half" idx="10"/>
          </p:nvPr>
        </p:nvSpPr>
        <p:spPr/>
        <p:txBody>
          <a:bodyPr/>
          <a:lstStyle/>
          <a:p>
            <a:fld id="{377CAA87-BC6D-4BE8-BFEF-28E2A62A3F0A}" type="datetime1">
              <a:rPr lang="en-US" smtClean="0"/>
              <a:t>11/3/2022</a:t>
            </a:fld>
            <a:endParaRPr lang="en-US" dirty="0"/>
          </a:p>
        </p:txBody>
      </p:sp>
      <p:sp>
        <p:nvSpPr>
          <p:cNvPr id="6" name="Footer Placeholder 5"/>
          <p:cNvSpPr>
            <a:spLocks noGrp="1"/>
          </p:cNvSpPr>
          <p:nvPr>
            <p:ph type="ftr" sz="quarter" idx="11"/>
          </p:nvPr>
        </p:nvSpPr>
        <p:spPr/>
        <p:txBody>
          <a:bodyPr/>
          <a:lstStyle/>
          <a:p>
            <a:r>
              <a:rPr lang="en-US"/>
              <a:t>GITAM School of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8</a:t>
            </a:fld>
            <a:endParaRPr lang="en-US" dirty="0"/>
          </a:p>
        </p:txBody>
      </p:sp>
      <p:pic>
        <p:nvPicPr>
          <p:cNvPr id="5" name="Google Shape;87;p13">
            <a:extLst>
              <a:ext uri="{FF2B5EF4-FFF2-40B4-BE49-F238E27FC236}">
                <a16:creationId xmlns:a16="http://schemas.microsoft.com/office/drawing/2014/main" id="{71AF1502-5D18-101C-E3FC-CB56F73315B5}"/>
              </a:ext>
            </a:extLst>
          </p:cNvPr>
          <p:cNvPicPr preferRelativeResize="0"/>
          <p:nvPr/>
        </p:nvPicPr>
        <p:blipFill rotWithShape="1">
          <a:blip r:embed="rId4">
            <a:alphaModFix/>
          </a:blip>
          <a:srcRect/>
          <a:stretch/>
        </p:blipFill>
        <p:spPr>
          <a:xfrm>
            <a:off x="10808636" y="125462"/>
            <a:ext cx="1304290" cy="1230630"/>
          </a:xfrm>
          <a:prstGeom prst="rect">
            <a:avLst/>
          </a:prstGeom>
          <a:noFill/>
          <a:ln>
            <a:noFill/>
          </a:ln>
        </p:spPr>
      </p:pic>
    </p:spTree>
    <p:extLst>
      <p:ext uri="{BB962C8B-B14F-4D97-AF65-F5344CB8AC3E}">
        <p14:creationId xmlns:p14="http://schemas.microsoft.com/office/powerpoint/2010/main" val="21354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9D01-0083-0979-CA32-05AF2633AF04}"/>
              </a:ext>
            </a:extLst>
          </p:cNvPr>
          <p:cNvSpPr>
            <a:spLocks noGrp="1"/>
          </p:cNvSpPr>
          <p:nvPr>
            <p:ph type="title"/>
          </p:nvPr>
        </p:nvSpPr>
        <p:spPr>
          <a:xfrm>
            <a:off x="899961" y="20850"/>
            <a:ext cx="9618027" cy="1478570"/>
          </a:xfrm>
        </p:spPr>
        <p:txBody>
          <a:bodyPr>
            <a:normAutofit/>
          </a:bodyPr>
          <a:lstStyle/>
          <a:p>
            <a:r>
              <a:rPr lang="en-US" sz="3200" b="1" dirty="0">
                <a:solidFill>
                  <a:schemeClr val="bg1"/>
                </a:solidFill>
                <a:effectLst/>
                <a:latin typeface="Calibri" panose="020F0502020204030204" pitchFamily="34" charset="0"/>
                <a:ea typeface="Times New Roman"/>
                <a:cs typeface="Calibri" panose="020F0502020204030204" pitchFamily="34" charset="0"/>
                <a:sym typeface="Times New Roman"/>
              </a:rPr>
              <a:t>                                    WORK FLOW</a:t>
            </a:r>
            <a:endParaRPr lang="en-IN" sz="3200" dirty="0">
              <a:solidFill>
                <a:schemeClr val="bg1"/>
              </a:solidFill>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7F8233C-1D9C-5AE9-CECD-1558C5BA969D}"/>
              </a:ext>
            </a:extLst>
          </p:cNvPr>
          <p:cNvSpPr>
            <a:spLocks noGrp="1"/>
          </p:cNvSpPr>
          <p:nvPr>
            <p:ph idx="1"/>
          </p:nvPr>
        </p:nvSpPr>
        <p:spPr>
          <a:xfrm>
            <a:off x="976466" y="1627675"/>
            <a:ext cx="9905999" cy="3989995"/>
          </a:xfrm>
        </p:spPr>
        <p:txBody>
          <a:bodyPr>
            <a:normAutofit fontScale="92500" lnSpcReduction="20000"/>
          </a:bodyPr>
          <a:lstStyle/>
          <a:p>
            <a:pPr marL="0" lvl="0" indent="0" algn="ctr" rtl="0">
              <a:lnSpc>
                <a:spcPct val="115000"/>
              </a:lnSpc>
              <a:spcBef>
                <a:spcPts val="0"/>
              </a:spcBef>
              <a:spcAft>
                <a:spcPts val="0"/>
              </a:spcAft>
              <a:buClr>
                <a:schemeClr val="dk1"/>
              </a:buClr>
              <a:buSzPts val="1800"/>
              <a:buNone/>
            </a:pPr>
            <a:r>
              <a:rPr lang="en-US" sz="2400" dirty="0">
                <a:latin typeface="Calibri" panose="020F0502020204030204" pitchFamily="34" charset="0"/>
                <a:ea typeface="Times New Roman"/>
                <a:cs typeface="Calibri" panose="020F0502020204030204" pitchFamily="34" charset="0"/>
                <a:sym typeface="Times New Roman"/>
              </a:rPr>
              <a:t>Install Required Packages</a:t>
            </a:r>
          </a:p>
          <a:p>
            <a:pPr marL="0" lvl="0" indent="0" algn="ctr" rtl="0">
              <a:lnSpc>
                <a:spcPct val="115000"/>
              </a:lnSpc>
              <a:spcBef>
                <a:spcPts val="1000"/>
              </a:spcBef>
              <a:spcAft>
                <a:spcPts val="0"/>
              </a:spcAft>
              <a:buClr>
                <a:schemeClr val="dk1"/>
              </a:buClr>
              <a:buSzPts val="2800"/>
              <a:buNone/>
            </a:pPr>
            <a:endParaRPr lang="en-US" sz="2400" dirty="0">
              <a:latin typeface="Calibri" panose="020F0502020204030204" pitchFamily="34" charset="0"/>
              <a:ea typeface="Times New Roman"/>
              <a:cs typeface="Calibri" panose="020F0502020204030204" pitchFamily="34" charset="0"/>
              <a:sym typeface="Times New Roman"/>
            </a:endParaRPr>
          </a:p>
          <a:p>
            <a:pPr marL="0" lvl="0" indent="0" algn="ctr" rtl="0">
              <a:lnSpc>
                <a:spcPct val="115000"/>
              </a:lnSpc>
              <a:spcBef>
                <a:spcPts val="1000"/>
              </a:spcBef>
              <a:spcAft>
                <a:spcPts val="0"/>
              </a:spcAft>
              <a:buClr>
                <a:schemeClr val="dk1"/>
              </a:buClr>
              <a:buSzPts val="1800"/>
              <a:buNone/>
            </a:pPr>
            <a:r>
              <a:rPr lang="en-US" sz="2400" dirty="0">
                <a:latin typeface="Calibri" panose="020F0502020204030204" pitchFamily="34" charset="0"/>
                <a:ea typeface="Times New Roman"/>
                <a:cs typeface="Calibri" panose="020F0502020204030204" pitchFamily="34" charset="0"/>
                <a:sym typeface="Times New Roman"/>
              </a:rPr>
              <a:t>Setup the packages Using methods available</a:t>
            </a:r>
          </a:p>
          <a:p>
            <a:pPr marL="0" lvl="0" indent="0" algn="ctr" rtl="0">
              <a:lnSpc>
                <a:spcPct val="115000"/>
              </a:lnSpc>
              <a:spcBef>
                <a:spcPts val="1000"/>
              </a:spcBef>
              <a:spcAft>
                <a:spcPts val="0"/>
              </a:spcAft>
              <a:buClr>
                <a:schemeClr val="dk1"/>
              </a:buClr>
              <a:buSzPts val="2800"/>
              <a:buNone/>
            </a:pPr>
            <a:endParaRPr lang="en-US" sz="2400" dirty="0">
              <a:latin typeface="Calibri" panose="020F0502020204030204" pitchFamily="34" charset="0"/>
              <a:ea typeface="Times New Roman"/>
              <a:cs typeface="Calibri" panose="020F0502020204030204" pitchFamily="34" charset="0"/>
              <a:sym typeface="Times New Roman"/>
            </a:endParaRPr>
          </a:p>
          <a:p>
            <a:pPr marL="0" lvl="0" indent="0" algn="ctr" rtl="0">
              <a:lnSpc>
                <a:spcPct val="115000"/>
              </a:lnSpc>
              <a:spcBef>
                <a:spcPts val="1000"/>
              </a:spcBef>
              <a:spcAft>
                <a:spcPts val="0"/>
              </a:spcAft>
              <a:buClr>
                <a:schemeClr val="dk1"/>
              </a:buClr>
              <a:buSzPts val="1800"/>
              <a:buNone/>
            </a:pPr>
            <a:r>
              <a:rPr lang="en-US" sz="2400" dirty="0">
                <a:latin typeface="Calibri" panose="020F0502020204030204" pitchFamily="34" charset="0"/>
                <a:ea typeface="Times New Roman"/>
                <a:cs typeface="Calibri" panose="020F0502020204030204" pitchFamily="34" charset="0"/>
                <a:sym typeface="Times New Roman"/>
              </a:rPr>
              <a:t>Make the Application Ready To Listen And Reply</a:t>
            </a:r>
          </a:p>
          <a:p>
            <a:pPr marL="0" lvl="0" indent="0" algn="ctr" rtl="0">
              <a:lnSpc>
                <a:spcPct val="115000"/>
              </a:lnSpc>
              <a:spcBef>
                <a:spcPts val="1000"/>
              </a:spcBef>
              <a:spcAft>
                <a:spcPts val="0"/>
              </a:spcAft>
              <a:buClr>
                <a:schemeClr val="dk1"/>
              </a:buClr>
              <a:buSzPts val="1800"/>
              <a:buNone/>
            </a:pPr>
            <a:endParaRPr lang="en-US" sz="2400" dirty="0">
              <a:latin typeface="Calibri" panose="020F0502020204030204" pitchFamily="34" charset="0"/>
              <a:ea typeface="Times New Roman"/>
              <a:cs typeface="Calibri" panose="020F0502020204030204" pitchFamily="34" charset="0"/>
              <a:sym typeface="Times New Roman"/>
            </a:endParaRPr>
          </a:p>
          <a:p>
            <a:pPr marL="2286000" lvl="0" indent="457200" algn="l" rtl="0">
              <a:lnSpc>
                <a:spcPct val="115000"/>
              </a:lnSpc>
              <a:spcBef>
                <a:spcPts val="1000"/>
              </a:spcBef>
              <a:spcAft>
                <a:spcPts val="0"/>
              </a:spcAft>
              <a:buClr>
                <a:schemeClr val="dk1"/>
              </a:buClr>
              <a:buSzPts val="1800"/>
              <a:buNone/>
            </a:pPr>
            <a:r>
              <a:rPr lang="en-US" sz="2400" dirty="0">
                <a:latin typeface="Calibri" panose="020F0502020204030204" pitchFamily="34" charset="0"/>
                <a:ea typeface="Times New Roman"/>
                <a:cs typeface="Calibri" panose="020F0502020204030204" pitchFamily="34" charset="0"/>
                <a:sym typeface="Times New Roman"/>
              </a:rPr>
              <a:t>Define Functions For Various Commands</a:t>
            </a:r>
          </a:p>
          <a:p>
            <a:pPr marL="0" lvl="0" indent="0" algn="ctr" rtl="0">
              <a:lnSpc>
                <a:spcPct val="115000"/>
              </a:lnSpc>
              <a:spcBef>
                <a:spcPts val="1000"/>
              </a:spcBef>
              <a:spcAft>
                <a:spcPts val="0"/>
              </a:spcAft>
              <a:buClr>
                <a:schemeClr val="dk1"/>
              </a:buClr>
              <a:buSzPts val="1800"/>
              <a:buNone/>
            </a:pPr>
            <a:endParaRPr lang="en-US" sz="2400" dirty="0">
              <a:latin typeface="Calibri" panose="020F0502020204030204" pitchFamily="34" charset="0"/>
              <a:ea typeface="Times New Roman"/>
              <a:cs typeface="Calibri" panose="020F0502020204030204" pitchFamily="34" charset="0"/>
              <a:sym typeface="Times New Roman"/>
            </a:endParaRPr>
          </a:p>
          <a:p>
            <a:pPr marL="3657600" lvl="0" indent="0" algn="l" rtl="0">
              <a:lnSpc>
                <a:spcPct val="115000"/>
              </a:lnSpc>
              <a:spcBef>
                <a:spcPts val="1000"/>
              </a:spcBef>
              <a:spcAft>
                <a:spcPts val="0"/>
              </a:spcAft>
              <a:buClr>
                <a:schemeClr val="dk1"/>
              </a:buClr>
              <a:buSzPts val="1800"/>
              <a:buNone/>
            </a:pPr>
            <a:r>
              <a:rPr lang="en-US" sz="2400" dirty="0">
                <a:latin typeface="Calibri" panose="020F0502020204030204" pitchFamily="34" charset="0"/>
                <a:ea typeface="Times New Roman"/>
                <a:cs typeface="Calibri" panose="020F0502020204030204" pitchFamily="34" charset="0"/>
                <a:sym typeface="Times New Roman"/>
              </a:rPr>
              <a:t>  Ready To Assist You</a:t>
            </a:r>
          </a:p>
          <a:p>
            <a:endParaRPr lang="en-IN" dirty="0"/>
          </a:p>
        </p:txBody>
      </p:sp>
      <p:sp>
        <p:nvSpPr>
          <p:cNvPr id="9" name="Date Placeholder 8"/>
          <p:cNvSpPr>
            <a:spLocks noGrp="1"/>
          </p:cNvSpPr>
          <p:nvPr>
            <p:ph type="dt" sz="half" idx="10"/>
          </p:nvPr>
        </p:nvSpPr>
        <p:spPr>
          <a:xfrm>
            <a:off x="7456921" y="6115512"/>
            <a:ext cx="2743200" cy="400337"/>
          </a:xfrm>
        </p:spPr>
        <p:txBody>
          <a:bodyPr/>
          <a:lstStyle/>
          <a:p>
            <a:fld id="{5452EB6A-7D34-493D-92D9-014170A96C46}" type="datetime1">
              <a:rPr lang="en-US" smtClean="0"/>
              <a:t>11/3/2022</a:t>
            </a:fld>
            <a:endParaRPr lang="en-US" dirty="0"/>
          </a:p>
        </p:txBody>
      </p:sp>
      <p:sp>
        <p:nvSpPr>
          <p:cNvPr id="10" name="Footer Placeholder 9"/>
          <p:cNvSpPr>
            <a:spLocks noGrp="1"/>
          </p:cNvSpPr>
          <p:nvPr>
            <p:ph type="ftr" sz="quarter" idx="11"/>
          </p:nvPr>
        </p:nvSpPr>
        <p:spPr>
          <a:xfrm>
            <a:off x="1141411" y="6261043"/>
            <a:ext cx="6239309" cy="193731"/>
          </a:xfrm>
        </p:spPr>
        <p:txBody>
          <a:bodyPr/>
          <a:lstStyle/>
          <a:p>
            <a:r>
              <a:rPr lang="en-US" dirty="0"/>
              <a:t>GITAM School of Technology</a:t>
            </a:r>
          </a:p>
        </p:txBody>
      </p:sp>
      <p:sp>
        <p:nvSpPr>
          <p:cNvPr id="11" name="Slide Number Placeholder 10"/>
          <p:cNvSpPr>
            <a:spLocks noGrp="1"/>
          </p:cNvSpPr>
          <p:nvPr>
            <p:ph type="sldNum" sz="quarter" idx="12"/>
          </p:nvPr>
        </p:nvSpPr>
        <p:spPr>
          <a:xfrm>
            <a:off x="10276321" y="6178859"/>
            <a:ext cx="771089" cy="177554"/>
          </a:xfrm>
        </p:spPr>
        <p:txBody>
          <a:bodyPr/>
          <a:lstStyle/>
          <a:p>
            <a:fld id="{6D22F896-40B5-4ADD-8801-0D06FADFA095}" type="slidenum">
              <a:rPr lang="en-US" smtClean="0"/>
              <a:t>9</a:t>
            </a:fld>
            <a:endParaRPr lang="en-US" dirty="0"/>
          </a:p>
        </p:txBody>
      </p:sp>
      <p:pic>
        <p:nvPicPr>
          <p:cNvPr id="4" name="Google Shape;131;p20" descr="Down Arrow transparent PNG - StickPNG">
            <a:extLst>
              <a:ext uri="{FF2B5EF4-FFF2-40B4-BE49-F238E27FC236}">
                <a16:creationId xmlns:a16="http://schemas.microsoft.com/office/drawing/2014/main" id="{992C82C8-CA4C-CE15-35EA-CD1DF34AF5EC}"/>
              </a:ext>
            </a:extLst>
          </p:cNvPr>
          <p:cNvPicPr preferRelativeResize="0"/>
          <p:nvPr/>
        </p:nvPicPr>
        <p:blipFill rotWithShape="1">
          <a:blip r:embed="rId2">
            <a:alphaModFix/>
          </a:blip>
          <a:srcRect/>
          <a:stretch/>
        </p:blipFill>
        <p:spPr>
          <a:xfrm>
            <a:off x="5601805" y="3761104"/>
            <a:ext cx="655320" cy="571500"/>
          </a:xfrm>
          <a:prstGeom prst="rect">
            <a:avLst/>
          </a:prstGeom>
          <a:noFill/>
          <a:ln>
            <a:noFill/>
          </a:ln>
        </p:spPr>
      </p:pic>
      <p:pic>
        <p:nvPicPr>
          <p:cNvPr id="5" name="Google Shape;131;p20" descr="Down Arrow transparent PNG - StickPNG">
            <a:extLst>
              <a:ext uri="{FF2B5EF4-FFF2-40B4-BE49-F238E27FC236}">
                <a16:creationId xmlns:a16="http://schemas.microsoft.com/office/drawing/2014/main" id="{685C67DB-0540-172E-59F8-0A8BD01C1D0C}"/>
              </a:ext>
            </a:extLst>
          </p:cNvPr>
          <p:cNvPicPr preferRelativeResize="0"/>
          <p:nvPr/>
        </p:nvPicPr>
        <p:blipFill rotWithShape="1">
          <a:blip r:embed="rId2">
            <a:alphaModFix/>
          </a:blip>
          <a:srcRect/>
          <a:stretch/>
        </p:blipFill>
        <p:spPr>
          <a:xfrm>
            <a:off x="5601805" y="4672555"/>
            <a:ext cx="655320" cy="472440"/>
          </a:xfrm>
          <a:prstGeom prst="rect">
            <a:avLst/>
          </a:prstGeom>
          <a:noFill/>
          <a:ln>
            <a:noFill/>
          </a:ln>
        </p:spPr>
      </p:pic>
      <p:pic>
        <p:nvPicPr>
          <p:cNvPr id="6" name="Google Shape;131;p20" descr="Down Arrow transparent PNG - StickPNG">
            <a:extLst>
              <a:ext uri="{FF2B5EF4-FFF2-40B4-BE49-F238E27FC236}">
                <a16:creationId xmlns:a16="http://schemas.microsoft.com/office/drawing/2014/main" id="{DF5B340F-4E6C-6609-C4A7-D9F99A0B1BFD}"/>
              </a:ext>
            </a:extLst>
          </p:cNvPr>
          <p:cNvPicPr preferRelativeResize="0"/>
          <p:nvPr/>
        </p:nvPicPr>
        <p:blipFill rotWithShape="1">
          <a:blip r:embed="rId2">
            <a:alphaModFix/>
          </a:blip>
          <a:srcRect/>
          <a:stretch/>
        </p:blipFill>
        <p:spPr>
          <a:xfrm>
            <a:off x="5572871" y="2002496"/>
            <a:ext cx="655320" cy="571500"/>
          </a:xfrm>
          <a:prstGeom prst="rect">
            <a:avLst/>
          </a:prstGeom>
          <a:noFill/>
          <a:ln>
            <a:noFill/>
          </a:ln>
        </p:spPr>
      </p:pic>
      <p:pic>
        <p:nvPicPr>
          <p:cNvPr id="7" name="Google Shape;131;p20" descr="Down Arrow transparent PNG - StickPNG">
            <a:extLst>
              <a:ext uri="{FF2B5EF4-FFF2-40B4-BE49-F238E27FC236}">
                <a16:creationId xmlns:a16="http://schemas.microsoft.com/office/drawing/2014/main" id="{30FF8CB3-EF96-B6B8-10B8-423F55783253}"/>
              </a:ext>
            </a:extLst>
          </p:cNvPr>
          <p:cNvPicPr preferRelativeResize="0"/>
          <p:nvPr/>
        </p:nvPicPr>
        <p:blipFill rotWithShape="1">
          <a:blip r:embed="rId2">
            <a:alphaModFix/>
          </a:blip>
          <a:srcRect/>
          <a:stretch/>
        </p:blipFill>
        <p:spPr>
          <a:xfrm>
            <a:off x="5572871" y="2929621"/>
            <a:ext cx="655320" cy="571500"/>
          </a:xfrm>
          <a:prstGeom prst="rect">
            <a:avLst/>
          </a:prstGeom>
          <a:noFill/>
          <a:ln>
            <a:noFill/>
          </a:ln>
        </p:spPr>
      </p:pic>
      <p:pic>
        <p:nvPicPr>
          <p:cNvPr id="8" name="Google Shape;87;p13">
            <a:extLst>
              <a:ext uri="{FF2B5EF4-FFF2-40B4-BE49-F238E27FC236}">
                <a16:creationId xmlns:a16="http://schemas.microsoft.com/office/drawing/2014/main" id="{F78C52B7-04F1-3685-4546-10C06F04B875}"/>
              </a:ext>
            </a:extLst>
          </p:cNvPr>
          <p:cNvPicPr preferRelativeResize="0"/>
          <p:nvPr/>
        </p:nvPicPr>
        <p:blipFill rotWithShape="1">
          <a:blip r:embed="rId3">
            <a:alphaModFix/>
          </a:blip>
          <a:srcRect/>
          <a:stretch/>
        </p:blipFill>
        <p:spPr>
          <a:xfrm>
            <a:off x="10710349" y="144820"/>
            <a:ext cx="1304290" cy="1230630"/>
          </a:xfrm>
          <a:prstGeom prst="rect">
            <a:avLst/>
          </a:prstGeom>
          <a:noFill/>
          <a:ln>
            <a:noFill/>
          </a:ln>
        </p:spPr>
      </p:pic>
    </p:spTree>
    <p:extLst>
      <p:ext uri="{BB962C8B-B14F-4D97-AF65-F5344CB8AC3E}">
        <p14:creationId xmlns:p14="http://schemas.microsoft.com/office/powerpoint/2010/main" val="3537156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312</TotalTime>
  <Words>2071</Words>
  <Application>Microsoft Office PowerPoint</Application>
  <PresentationFormat>Widescreen</PresentationFormat>
  <Paragraphs>267</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Josefin Sans</vt:lpstr>
      <vt:lpstr>Segoe UI</vt:lpstr>
      <vt:lpstr>Snap ITC</vt:lpstr>
      <vt:lpstr>Times New Roman</vt:lpstr>
      <vt:lpstr>Tw Cen MT</vt:lpstr>
      <vt:lpstr>Circuit</vt:lpstr>
      <vt:lpstr>                  Project  On Virtual Personal Assistant Using Speech Recognition </vt:lpstr>
      <vt:lpstr>Agenda</vt:lpstr>
      <vt:lpstr>ABSTRACT</vt:lpstr>
      <vt:lpstr>INTRODUCTION</vt:lpstr>
      <vt:lpstr>PROBLEM STATEMENT</vt:lpstr>
      <vt:lpstr>Objectives</vt:lpstr>
      <vt:lpstr>REQUIREMENTS SPECIFICATION</vt:lpstr>
      <vt:lpstr>                 Skeleton Process of the work</vt:lpstr>
      <vt:lpstr>                                    WORK FLOW</vt:lpstr>
      <vt:lpstr>PowerPoint Presentation</vt:lpstr>
      <vt:lpstr>PowerPoint Presentation</vt:lpstr>
      <vt:lpstr>Advantages</vt:lpstr>
      <vt:lpstr>difference between lexi and cortona</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Short note</vt:lpstr>
      <vt:lpstr>PowerPoint Presentation</vt:lpstr>
      <vt:lpstr>LITERATURE SURVEY</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On Virtual Personal Assistant Using Speech Recognition</dc:title>
  <dc:creator>chindukuri sai sumanth</dc:creator>
  <cp:lastModifiedBy>Prem Nandhan</cp:lastModifiedBy>
  <cp:revision>38</cp:revision>
  <dcterms:created xsi:type="dcterms:W3CDTF">2022-08-02T05:01:50Z</dcterms:created>
  <dcterms:modified xsi:type="dcterms:W3CDTF">2022-11-03T08:10:14Z</dcterms:modified>
</cp:coreProperties>
</file>