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2"/>
  </p:notesMasterIdLst>
  <p:sldIdLst>
    <p:sldId id="256" r:id="rId2"/>
    <p:sldId id="262" r:id="rId3"/>
    <p:sldId id="261" r:id="rId4"/>
    <p:sldId id="260" r:id="rId5"/>
    <p:sldId id="300" r:id="rId6"/>
    <p:sldId id="301" r:id="rId7"/>
    <p:sldId id="298" r:id="rId8"/>
    <p:sldId id="299" r:id="rId9"/>
    <p:sldId id="302" r:id="rId10"/>
    <p:sldId id="294" r:id="rId11"/>
    <p:sldId id="295" r:id="rId12"/>
    <p:sldId id="296" r:id="rId13"/>
    <p:sldId id="263" r:id="rId14"/>
    <p:sldId id="272" r:id="rId15"/>
    <p:sldId id="275" r:id="rId16"/>
    <p:sldId id="289" r:id="rId17"/>
    <p:sldId id="307" r:id="rId18"/>
    <p:sldId id="308" r:id="rId19"/>
    <p:sldId id="309" r:id="rId20"/>
    <p:sldId id="310" r:id="rId21"/>
    <p:sldId id="320" r:id="rId22"/>
    <p:sldId id="321" r:id="rId23"/>
    <p:sldId id="311" r:id="rId24"/>
    <p:sldId id="329" r:id="rId25"/>
    <p:sldId id="312" r:id="rId26"/>
    <p:sldId id="313" r:id="rId27"/>
    <p:sldId id="323" r:id="rId28"/>
    <p:sldId id="322" r:id="rId29"/>
    <p:sldId id="327" r:id="rId30"/>
    <p:sldId id="324" r:id="rId31"/>
    <p:sldId id="326" r:id="rId32"/>
    <p:sldId id="286" r:id="rId33"/>
    <p:sldId id="318" r:id="rId34"/>
    <p:sldId id="316" r:id="rId35"/>
    <p:sldId id="319" r:id="rId36"/>
    <p:sldId id="305" r:id="rId37"/>
    <p:sldId id="267" r:id="rId38"/>
    <p:sldId id="285" r:id="rId39"/>
    <p:sldId id="306" r:id="rId40"/>
    <p:sldId id="26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1756" autoAdjust="0"/>
  </p:normalViewPr>
  <p:slideViewPr>
    <p:cSldViewPr>
      <p:cViewPr>
        <p:scale>
          <a:sx n="75" d="100"/>
          <a:sy n="75" d="100"/>
        </p:scale>
        <p:origin x="-122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184C7D-DDD9-4220-9E1F-9CB7EBA950F1}" type="datetimeFigureOut">
              <a:rPr lang="en-US" smtClean="0"/>
              <a:pPr/>
              <a:t>5/25/2020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918D50-84A9-4C98-8462-7829AD0DE242}" type="slidenum">
              <a:rPr lang="en-GB" smtClean="0"/>
              <a:pPr/>
              <a:t>‹#›</a:t>
            </a:fld>
            <a:endParaRPr lang="en-GB"/>
          </a:p>
        </p:txBody>
      </p:sp>
    </p:spTree>
    <p:extLst>
      <p:ext uri="{BB962C8B-B14F-4D97-AF65-F5344CB8AC3E}">
        <p14:creationId xmlns:p14="http://schemas.microsoft.com/office/powerpoint/2010/main" val="275744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952DB0-A5B0-4906-9A50-C801D245F17C}" type="datetime1">
              <a:rPr lang="en-US" smtClean="0"/>
              <a:pPr/>
              <a:t>5/25/2020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69B57B-6448-4D5F-9B9D-7E42BD7348FC}" type="slidenum">
              <a:rPr lang="en-GB" smtClean="0"/>
              <a:pPr/>
              <a:t>‹#›</a:t>
            </a:fld>
            <a:endParaRPr lang="en-GB"/>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D77D43-943C-46A1-BE52-FFA94C77DA57}" type="datetime1">
              <a:rPr lang="en-US" smtClean="0"/>
              <a:pPr/>
              <a:t>5/25/2020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69B57B-6448-4D5F-9B9D-7E42BD7348F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7E8AB3-4513-4668-8AEF-7B3666522CE5}" type="datetime1">
              <a:rPr lang="en-US" smtClean="0"/>
              <a:pPr/>
              <a:t>5/25/2020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69B57B-6448-4D5F-9B9D-7E42BD7348F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0F2F91-CBBC-4277-9381-0C13B5B10E52}" type="datetime1">
              <a:rPr lang="en-US" smtClean="0"/>
              <a:pPr/>
              <a:t>5/25/2020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69B57B-6448-4D5F-9B9D-7E42BD7348F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AEEFF0-3D76-4419-B0A0-D5034C9682D9}" type="datetime1">
              <a:rPr lang="en-US" smtClean="0"/>
              <a:pPr/>
              <a:t>5/25/2020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69B57B-6448-4D5F-9B9D-7E42BD7348FC}" type="slidenum">
              <a:rPr lang="en-GB" smtClean="0"/>
              <a:pPr/>
              <a:t>‹#›</a:t>
            </a:fld>
            <a:endParaRPr lang="en-GB"/>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EF11E9-3120-4FA9-96CE-12B1C5C27C82}" type="datetime1">
              <a:rPr lang="en-US" smtClean="0"/>
              <a:pPr/>
              <a:t>5/25/2020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869B57B-6448-4D5F-9B9D-7E42BD7348F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A56DB4-2E22-4B5D-8210-2D02A508866B}" type="datetime1">
              <a:rPr lang="en-US" smtClean="0"/>
              <a:pPr/>
              <a:t>5/25/2020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869B57B-6448-4D5F-9B9D-7E42BD7348FC}" type="slidenum">
              <a:rPr lang="en-GB" smtClean="0"/>
              <a:pPr/>
              <a:t>‹#›</a:t>
            </a:fld>
            <a:endParaRPr lang="en-GB"/>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C874D0-EFCB-45D5-8D67-AAFF008698AD}" type="datetime1">
              <a:rPr lang="en-US" smtClean="0"/>
              <a:pPr/>
              <a:t>5/25/2020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869B57B-6448-4D5F-9B9D-7E42BD7348F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8D1B5B-3CDA-4628-A276-A636A012989D}" type="datetime1">
              <a:rPr lang="en-US" smtClean="0"/>
              <a:pPr/>
              <a:t>5/25/2020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869B57B-6448-4D5F-9B9D-7E42BD7348F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92B58B-C8E8-444B-91A2-1731A3E641FD}" type="datetime1">
              <a:rPr lang="en-US" smtClean="0"/>
              <a:pPr/>
              <a:t>5/25/2020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869B57B-6448-4D5F-9B9D-7E42BD7348FC}" type="slidenum">
              <a:rPr lang="en-GB" smtClean="0"/>
              <a:pPr/>
              <a:t>‹#›</a:t>
            </a:fld>
            <a:endParaRPr lang="en-GB"/>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15D00C-E842-46B9-949D-42CCD5B892DF}" type="datetime1">
              <a:rPr lang="en-US" smtClean="0"/>
              <a:pPr/>
              <a:t>5/25/2020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869B57B-6448-4D5F-9B9D-7E42BD7348F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993EE5D-A215-4EA5-91AE-798E0898B474}" type="datetime1">
              <a:rPr lang="en-US" smtClean="0"/>
              <a:pPr/>
              <a:t>5/25/2020</a:t>
            </a:fld>
            <a:endParaRPr lang="en-GB"/>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869B57B-6448-4D5F-9B9D-7E42BD7348F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485862118b1.jpg"/>
          <p:cNvPicPr>
            <a:picLocks noChangeAspect="1"/>
          </p:cNvPicPr>
          <p:nvPr/>
        </p:nvPicPr>
        <p:blipFill>
          <a:blip r:embed="rId2"/>
          <a:stretch>
            <a:fillRect/>
          </a:stretch>
        </p:blipFill>
        <p:spPr>
          <a:xfrm>
            <a:off x="214282" y="357166"/>
            <a:ext cx="989900" cy="881063"/>
          </a:xfrm>
          <a:prstGeom prst="rect">
            <a:avLst/>
          </a:prstGeom>
        </p:spPr>
      </p:pic>
      <p:sp>
        <p:nvSpPr>
          <p:cNvPr id="5" name="Rectangle 4"/>
          <p:cNvSpPr/>
          <p:nvPr/>
        </p:nvSpPr>
        <p:spPr>
          <a:xfrm>
            <a:off x="594582" y="357166"/>
            <a:ext cx="8549418" cy="1384995"/>
          </a:xfrm>
          <a:prstGeom prst="rect">
            <a:avLst/>
          </a:prstGeom>
          <a:noFill/>
        </p:spPr>
        <p:txBody>
          <a:bodyPr wrap="square" lIns="91440" tIns="45720" rIns="91440" bIns="45720">
            <a:spAutoFit/>
          </a:bodyPr>
          <a:lstStyle/>
          <a:p>
            <a:pPr algn="ctr"/>
            <a:r>
              <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BLDEA’s</a:t>
            </a:r>
          </a:p>
          <a:p>
            <a:pPr algn="ctr"/>
            <a:r>
              <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Dr.P G Halakatti college of Engineering </a:t>
            </a:r>
            <a:r>
              <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and Technology</a:t>
            </a:r>
            <a:endParaRPr lang="en-US" sz="2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 name="Rectangle 5"/>
          <p:cNvSpPr/>
          <p:nvPr/>
        </p:nvSpPr>
        <p:spPr>
          <a:xfrm>
            <a:off x="0" y="1981200"/>
            <a:ext cx="9144000" cy="1200329"/>
          </a:xfrm>
          <a:prstGeom prst="rect">
            <a:avLst/>
          </a:prstGeom>
          <a:noFill/>
        </p:spPr>
        <p:txBody>
          <a:bodyPr wrap="square" lIns="91440" tIns="45720" rIns="91440" bIns="45720">
            <a:spAutoFit/>
          </a:bodyPr>
          <a:lstStyle/>
          <a:p>
            <a:pPr algn="ctr"/>
            <a:r>
              <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DEPARTMENT OF COMPUTER</a:t>
            </a:r>
          </a:p>
          <a:p>
            <a:pPr algn="ctr"/>
            <a:r>
              <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SCIENCE AND ENGINEERING</a:t>
            </a:r>
          </a:p>
        </p:txBody>
      </p:sp>
      <p:sp>
        <p:nvSpPr>
          <p:cNvPr id="8" name="Slide Number Placeholder 7"/>
          <p:cNvSpPr>
            <a:spLocks noGrp="1"/>
          </p:cNvSpPr>
          <p:nvPr>
            <p:ph type="sldNum" sz="quarter" idx="12"/>
          </p:nvPr>
        </p:nvSpPr>
        <p:spPr/>
        <p:txBody>
          <a:bodyPr/>
          <a:lstStyle/>
          <a:p>
            <a:fld id="{A869B57B-6448-4D5F-9B9D-7E42BD7348FC}" type="slidenum">
              <a:rPr lang="en-GB" smtClean="0"/>
              <a:pPr/>
              <a:t>1</a:t>
            </a:fld>
            <a:endParaRPr lang="en-GB" dirty="0"/>
          </a:p>
        </p:txBody>
      </p:sp>
      <p:sp>
        <p:nvSpPr>
          <p:cNvPr id="9" name="Rectangle 8"/>
          <p:cNvSpPr/>
          <p:nvPr/>
        </p:nvSpPr>
        <p:spPr>
          <a:xfrm>
            <a:off x="1826152" y="3404809"/>
            <a:ext cx="5777512" cy="923330"/>
          </a:xfrm>
          <a:prstGeom prst="rect">
            <a:avLst/>
          </a:prstGeom>
          <a:noFill/>
        </p:spPr>
        <p:txBody>
          <a:bodyPr wrap="square" lIns="91440" tIns="45720" rIns="91440" bIns="45720">
            <a:spAutoFit/>
          </a:bodyPr>
          <a:lstStyle/>
          <a:p>
            <a:pPr algn="ctr"/>
            <a:r>
              <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Project </a:t>
            </a: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Phase</a:t>
            </a: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-2</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10" name="Rectangle 9"/>
          <p:cNvSpPr/>
          <p:nvPr/>
        </p:nvSpPr>
        <p:spPr>
          <a:xfrm>
            <a:off x="4714908" y="5380672"/>
            <a:ext cx="4429092" cy="1477328"/>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b="1" cap="all" spc="0" dirty="0">
                <a:ln/>
                <a:solidFill>
                  <a:schemeClr val="tx1">
                    <a:lumMod val="95000"/>
                    <a:lumOff val="5000"/>
                  </a:schemeClr>
                </a:solidFill>
                <a:effectLst>
                  <a:reflection blurRad="10000" stA="55000" endPos="48000" dist="500" dir="5400000" sy="-100000" algn="bl" rotWithShape="0"/>
                </a:effectLst>
              </a:rPr>
              <a:t>Team </a:t>
            </a:r>
            <a:r>
              <a:rPr lang="en-US" b="1" cap="all" dirty="0">
                <a:ln/>
                <a:solidFill>
                  <a:schemeClr val="tx1">
                    <a:lumMod val="95000"/>
                    <a:lumOff val="5000"/>
                  </a:schemeClr>
                </a:solidFill>
                <a:effectLst>
                  <a:reflection blurRad="10000" stA="55000" endPos="48000" dist="500" dir="5400000" sy="-100000" algn="bl" rotWithShape="0"/>
                </a:effectLst>
              </a:rPr>
              <a:t>:</a:t>
            </a:r>
          </a:p>
          <a:p>
            <a:pPr algn="ctr"/>
            <a:r>
              <a:rPr lang="en-US" b="1" cap="all" dirty="0">
                <a:ln/>
                <a:solidFill>
                  <a:schemeClr val="tx1">
                    <a:lumMod val="95000"/>
                    <a:lumOff val="5000"/>
                  </a:schemeClr>
                </a:solidFill>
                <a:effectLst>
                  <a:reflection blurRad="10000" stA="55000" endPos="48000" dist="500" dir="5400000" sy="-100000" algn="bl" rotWithShape="0"/>
                </a:effectLst>
              </a:rPr>
              <a:t>Krishna p(2BL16CS032)</a:t>
            </a:r>
          </a:p>
          <a:p>
            <a:pPr algn="ctr"/>
            <a:r>
              <a:rPr lang="en-US" b="1" cap="all" spc="0" dirty="0">
                <a:ln/>
                <a:solidFill>
                  <a:schemeClr val="tx1">
                    <a:lumMod val="95000"/>
                    <a:lumOff val="5000"/>
                  </a:schemeClr>
                </a:solidFill>
                <a:effectLst>
                  <a:reflection blurRad="10000" stA="55000" endPos="48000" dist="500" dir="5400000" sy="-100000" algn="bl" rotWithShape="0"/>
                </a:effectLst>
              </a:rPr>
              <a:t>Madhura J</a:t>
            </a:r>
            <a:r>
              <a:rPr lang="en-US" b="1" cap="all" dirty="0">
                <a:ln/>
                <a:solidFill>
                  <a:schemeClr val="tx1">
                    <a:lumMod val="95000"/>
                    <a:lumOff val="5000"/>
                  </a:schemeClr>
                </a:solidFill>
                <a:effectLst>
                  <a:reflection blurRad="10000" stA="55000" endPos="48000" dist="500" dir="5400000" sy="-100000" algn="bl" rotWithShape="0"/>
                </a:effectLst>
              </a:rPr>
              <a:t> (2BL16CS036)</a:t>
            </a:r>
            <a:endParaRPr lang="en-US" b="1" cap="all" spc="0" dirty="0">
              <a:ln/>
              <a:solidFill>
                <a:schemeClr val="tx1">
                  <a:lumMod val="95000"/>
                  <a:lumOff val="5000"/>
                </a:schemeClr>
              </a:solidFill>
              <a:effectLst>
                <a:reflection blurRad="10000" stA="55000" endPos="48000" dist="500" dir="5400000" sy="-100000" algn="bl" rotWithShape="0"/>
              </a:effectLst>
            </a:endParaRPr>
          </a:p>
          <a:p>
            <a:pPr algn="ctr"/>
            <a:r>
              <a:rPr lang="en-US" b="1" cap="all" dirty="0">
                <a:ln/>
                <a:solidFill>
                  <a:schemeClr val="tx1">
                    <a:lumMod val="95000"/>
                    <a:lumOff val="5000"/>
                  </a:schemeClr>
                </a:solidFill>
                <a:effectLst>
                  <a:reflection blurRad="10000" stA="55000" endPos="48000" dist="500" dir="5400000" sy="-100000" algn="bl" rotWithShape="0"/>
                </a:effectLst>
              </a:rPr>
              <a:t>Mamata k(2BL16CS041)</a:t>
            </a:r>
          </a:p>
          <a:p>
            <a:pPr algn="ctr"/>
            <a:r>
              <a:rPr lang="en-US" b="1" cap="all" spc="0" dirty="0" err="1">
                <a:ln/>
                <a:solidFill>
                  <a:schemeClr val="tx1">
                    <a:lumMod val="95000"/>
                    <a:lumOff val="5000"/>
                  </a:schemeClr>
                </a:solidFill>
                <a:effectLst>
                  <a:reflection blurRad="10000" stA="55000" endPos="48000" dist="500" dir="5400000" sy="-100000" algn="bl" rotWithShape="0"/>
                </a:effectLst>
              </a:rPr>
              <a:t>Malati</a:t>
            </a:r>
            <a:r>
              <a:rPr lang="en-US" b="1" cap="all" spc="0" dirty="0">
                <a:ln/>
                <a:solidFill>
                  <a:schemeClr val="tx1">
                    <a:lumMod val="95000"/>
                    <a:lumOff val="5000"/>
                  </a:schemeClr>
                </a:solidFill>
                <a:effectLst>
                  <a:reflection blurRad="10000" stA="55000" endPos="48000" dist="500" dir="5400000" sy="-100000" algn="bl" rotWithShape="0"/>
                </a:effectLst>
              </a:rPr>
              <a:t> S</a:t>
            </a:r>
            <a:r>
              <a:rPr lang="en-US" b="1" cap="all" dirty="0">
                <a:ln/>
                <a:solidFill>
                  <a:schemeClr val="tx1">
                    <a:lumMod val="95000"/>
                    <a:lumOff val="5000"/>
                  </a:schemeClr>
                </a:solidFill>
                <a:effectLst>
                  <a:reflection blurRad="10000" stA="55000" endPos="48000" dist="500" dir="5400000" sy="-100000" algn="bl" rotWithShape="0"/>
                </a:effectLst>
              </a:rPr>
              <a:t> (2BL16CS042)</a:t>
            </a:r>
            <a:endParaRPr lang="en-US" b="1" cap="all" spc="0" dirty="0">
              <a:ln/>
              <a:solidFill>
                <a:schemeClr val="tx1">
                  <a:lumMod val="95000"/>
                  <a:lumOff val="5000"/>
                </a:schemeClr>
              </a:solidFill>
              <a:effectLst>
                <a:reflection blurRad="10000" stA="55000" endPos="48000" dist="500" dir="5400000" sy="-100000" algn="bl" rotWithShape="0"/>
              </a:effectLst>
            </a:endParaRPr>
          </a:p>
        </p:txBody>
      </p:sp>
      <p:sp>
        <p:nvSpPr>
          <p:cNvPr id="11" name="Rectangle 10"/>
          <p:cNvSpPr/>
          <p:nvPr/>
        </p:nvSpPr>
        <p:spPr>
          <a:xfrm>
            <a:off x="-13948" y="5519171"/>
            <a:ext cx="4876800" cy="1200329"/>
          </a:xfrm>
          <a:prstGeom prst="rect">
            <a:avLst/>
          </a:prstGeom>
        </p:spPr>
        <p:txBody>
          <a:bodyPr wrap="square">
            <a:spAutoFit/>
          </a:bodyPr>
          <a:lstStyle/>
          <a:p>
            <a:pPr algn="ctr"/>
            <a:r>
              <a:rPr lang="en-US" sz="2400" b="1" cap="all" spc="0" dirty="0">
                <a:ln/>
                <a:solidFill>
                  <a:schemeClr val="tx1">
                    <a:lumMod val="95000"/>
                    <a:lumOff val="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Project guide:</a:t>
            </a:r>
          </a:p>
          <a:p>
            <a:pPr algn="ctr"/>
            <a:r>
              <a:rPr lang="en-US" sz="2400" b="1" cap="all" dirty="0">
                <a:ln/>
                <a:solidFill>
                  <a:schemeClr val="tx1">
                    <a:lumMod val="95000"/>
                    <a:lumOff val="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Dr</a:t>
            </a:r>
            <a:r>
              <a:rPr lang="en-US" sz="2400" b="1" cap="all" dirty="0" smtClean="0">
                <a:ln/>
                <a:solidFill>
                  <a:schemeClr val="tx1">
                    <a:lumMod val="95000"/>
                    <a:lumOff val="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r>
              <a:rPr lang="en-US" sz="2400" b="1" cap="all" dirty="0" err="1" smtClean="0">
                <a:ln/>
                <a:solidFill>
                  <a:schemeClr val="tx1">
                    <a:lumMod val="95000"/>
                    <a:lumOff val="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Prema</a:t>
            </a:r>
            <a:r>
              <a:rPr lang="en-US" sz="2400" b="1" cap="all" dirty="0" smtClean="0">
                <a:ln/>
                <a:solidFill>
                  <a:schemeClr val="tx1">
                    <a:lumMod val="95000"/>
                    <a:lumOff val="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T.  </a:t>
            </a:r>
            <a:r>
              <a:rPr lang="en-US" sz="2400" b="1" cap="all" dirty="0">
                <a:ln/>
                <a:solidFill>
                  <a:schemeClr val="tx1">
                    <a:lumMod val="95000"/>
                    <a:lumOff val="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Akkasaligar</a:t>
            </a:r>
          </a:p>
          <a:p>
            <a:pPr algn="ctr"/>
            <a:r>
              <a:rPr lang="en-US" sz="2400" b="1" cap="all" dirty="0">
                <a:ln/>
                <a:solidFill>
                  <a:schemeClr val="tx1">
                    <a:lumMod val="95000"/>
                    <a:lumOff val="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endParaRPr lang="en-US" sz="2400" b="1" cap="all" spc="0" dirty="0">
              <a:ln/>
              <a:solidFill>
                <a:schemeClr val="tx1">
                  <a:lumMod val="95000"/>
                  <a:lumOff val="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2" name="Rectangle 11"/>
          <p:cNvSpPr/>
          <p:nvPr/>
        </p:nvSpPr>
        <p:spPr>
          <a:xfrm>
            <a:off x="304800" y="4303454"/>
            <a:ext cx="8534400" cy="1077218"/>
          </a:xfrm>
          <a:prstGeom prst="rect">
            <a:avLst/>
          </a:prstGeom>
        </p:spPr>
        <p:txBody>
          <a:bodyPr wrap="square">
            <a:spAutoFit/>
          </a:bodyPr>
          <a:lstStyle/>
          <a:p>
            <a:r>
              <a:rPr lang="en-US" sz="3200" b="1" dirty="0" smtClean="0">
                <a:solidFill>
                  <a:srgbClr val="002060"/>
                </a:solidFill>
                <a:latin typeface="Georgia" pitchFamily="18" charset="0"/>
              </a:rPr>
              <a:t>“Malaria Parasite Detection by Image Processing of Blood Smear Images”</a:t>
            </a:r>
            <a:endParaRPr lang="en-US" sz="3200" dirty="0">
              <a:solidFill>
                <a:srgbClr val="002060"/>
              </a:solidFill>
              <a:latin typeface="Georg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10</a:t>
            </a:fld>
            <a:endParaRPr lang="en-GB"/>
          </a:p>
        </p:txBody>
      </p:sp>
      <p:sp>
        <p:nvSpPr>
          <p:cNvPr id="4" name="Rectangle 3"/>
          <p:cNvSpPr/>
          <p:nvPr/>
        </p:nvSpPr>
        <p:spPr>
          <a:xfrm>
            <a:off x="1447800" y="152400"/>
            <a:ext cx="6045181"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LITERATURE SURVEY</a:t>
            </a:r>
            <a:endPar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26775355"/>
              </p:ext>
            </p:extLst>
          </p:nvPr>
        </p:nvGraphicFramePr>
        <p:xfrm>
          <a:off x="1041390" y="1447800"/>
          <a:ext cx="6858000" cy="4937760"/>
        </p:xfrm>
        <a:graphic>
          <a:graphicData uri="http://schemas.openxmlformats.org/drawingml/2006/table">
            <a:tbl>
              <a:tblPr firstRow="1" bandRow="1">
                <a:tableStyleId>{5C22544A-7EE6-4342-B048-85BDC9FD1C3A}</a:tableStyleId>
              </a:tblPr>
              <a:tblGrid>
                <a:gridCol w="2286000"/>
                <a:gridCol w="2286000"/>
                <a:gridCol w="2286000"/>
              </a:tblGrid>
              <a:tr h="370840">
                <a:tc>
                  <a:txBody>
                    <a:bodyPr/>
                    <a:lstStyle/>
                    <a:p>
                      <a:r>
                        <a:rPr lang="en-US" dirty="0" smtClean="0"/>
                        <a:t>TITLE</a:t>
                      </a:r>
                      <a:endParaRPr lang="en-US" dirty="0"/>
                    </a:p>
                  </a:txBody>
                  <a:tcPr/>
                </a:tc>
                <a:tc>
                  <a:txBody>
                    <a:bodyPr/>
                    <a:lstStyle/>
                    <a:p>
                      <a:r>
                        <a:rPr lang="en-US" dirty="0" smtClean="0"/>
                        <a:t>METHODOLOGY</a:t>
                      </a:r>
                      <a:endParaRPr lang="en-US" dirty="0"/>
                    </a:p>
                  </a:txBody>
                  <a:tcPr/>
                </a:tc>
                <a:tc>
                  <a:txBody>
                    <a:bodyPr/>
                    <a:lstStyle/>
                    <a:p>
                      <a:r>
                        <a:rPr lang="en-US" dirty="0" smtClean="0"/>
                        <a:t>ADVANTAGES AND DISADVANTAGES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11) ”Object Detection Technique For Malaria Parasite In Thin Blood Smear Images”.</a:t>
                      </a:r>
                    </a:p>
                    <a:p>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K-means clustering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a:t>
                      </a:r>
                    </a:p>
                    <a:p>
                      <a:endParaRPr lang="en-US" dirty="0"/>
                    </a:p>
                  </a:txBody>
                  <a:tcPr/>
                </a:tc>
                <a:tc>
                  <a:txBody>
                    <a:bodyPr/>
                    <a:lstStyle/>
                    <a:p>
                      <a:r>
                        <a:rPr lang="en-US" dirty="0" smtClean="0"/>
                        <a:t>Enhances the detection performance of infected malaria parasites in thin blood smear images. </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 “Identification of </a:t>
                      </a:r>
                      <a:r>
                        <a:rPr lang="en-US" dirty="0" err="1" smtClean="0"/>
                        <a:t>Giemsa</a:t>
                      </a:r>
                      <a:r>
                        <a:rPr lang="en-US" dirty="0" smtClean="0"/>
                        <a:t> Stained of Malaria Using K-Means Clustering Segmentation Technique”.</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K-means clustering algorithm can be combined with segmentation technique.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Automated Identification.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11</a:t>
            </a:fld>
            <a:endParaRPr lang="en-GB"/>
          </a:p>
        </p:txBody>
      </p:sp>
      <p:sp>
        <p:nvSpPr>
          <p:cNvPr id="4" name="Rectangle 3"/>
          <p:cNvSpPr/>
          <p:nvPr/>
        </p:nvSpPr>
        <p:spPr>
          <a:xfrm>
            <a:off x="1371600" y="0"/>
            <a:ext cx="6045181"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LITERATURE SURVEY</a:t>
            </a:r>
            <a:endPar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3941900768"/>
              </p:ext>
            </p:extLst>
          </p:nvPr>
        </p:nvGraphicFramePr>
        <p:xfrm>
          <a:off x="914400" y="1371600"/>
          <a:ext cx="7239000" cy="5013960"/>
        </p:xfrm>
        <a:graphic>
          <a:graphicData uri="http://schemas.openxmlformats.org/drawingml/2006/table">
            <a:tbl>
              <a:tblPr firstRow="1" bandRow="1">
                <a:tableStyleId>{5C22544A-7EE6-4342-B048-85BDC9FD1C3A}</a:tableStyleId>
              </a:tblPr>
              <a:tblGrid>
                <a:gridCol w="2413000"/>
                <a:gridCol w="2413000"/>
                <a:gridCol w="2413000"/>
              </a:tblGrid>
              <a:tr h="609600">
                <a:tc>
                  <a:txBody>
                    <a:bodyPr/>
                    <a:lstStyle/>
                    <a:p>
                      <a:r>
                        <a:rPr lang="en-US" dirty="0" smtClean="0"/>
                        <a:t>TITLE</a:t>
                      </a:r>
                      <a:endParaRPr lang="en-US" dirty="0"/>
                    </a:p>
                  </a:txBody>
                  <a:tcPr/>
                </a:tc>
                <a:tc>
                  <a:txBody>
                    <a:bodyPr/>
                    <a:lstStyle/>
                    <a:p>
                      <a:r>
                        <a:rPr lang="en-US" dirty="0" smtClean="0"/>
                        <a:t>METHODOLOGY</a:t>
                      </a:r>
                      <a:endParaRPr lang="en-US" dirty="0"/>
                    </a:p>
                  </a:txBody>
                  <a:tcPr/>
                </a:tc>
                <a:tc>
                  <a:txBody>
                    <a:bodyPr/>
                    <a:lstStyle/>
                    <a:p>
                      <a:r>
                        <a:rPr lang="en-US" dirty="0" smtClean="0"/>
                        <a:t>ADVANTAGES AND DISADVANTAGES</a:t>
                      </a:r>
                      <a:endParaRPr lang="en-US" dirty="0"/>
                    </a:p>
                  </a:txBody>
                  <a:tcPr/>
                </a:tc>
              </a:tr>
              <a:tr h="2636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13)”Malaria Disease</a:t>
                      </a:r>
                      <a:r>
                        <a:rPr lang="en-US" baseline="0" dirty="0" smtClean="0"/>
                        <a:t> Identification and Analysis using Image Processing”.</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Support vector machine and Neural Network.</a:t>
                      </a:r>
                    </a:p>
                    <a:p>
                      <a:endParaRPr lang="en-US" dirty="0"/>
                    </a:p>
                  </a:txBody>
                  <a:tcPr/>
                </a:tc>
                <a:tc>
                  <a:txBody>
                    <a:bodyPr/>
                    <a:lstStyle/>
                    <a:p>
                      <a:r>
                        <a:rPr lang="en-US" dirty="0" smtClean="0"/>
                        <a:t>Unsupervised nature .</a:t>
                      </a:r>
                    </a:p>
                    <a:p>
                      <a:r>
                        <a:rPr lang="en-US" dirty="0" smtClean="0"/>
                        <a:t>Robust.</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14) “Detection and Analysis of malarial parasite using microscopic images”.</a:t>
                      </a:r>
                    </a:p>
                    <a:p>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Support vector machine and Neural Network.</a:t>
                      </a:r>
                    </a:p>
                    <a:p>
                      <a:endParaRPr lang="en-US" dirty="0"/>
                    </a:p>
                  </a:txBody>
                  <a:tcPr/>
                </a:tc>
                <a:tc>
                  <a:txBody>
                    <a:bodyPr/>
                    <a:lstStyle/>
                    <a:p>
                      <a:r>
                        <a:rPr lang="en-US" dirty="0" smtClean="0"/>
                        <a:t>Valuable approach.</a:t>
                      </a:r>
                    </a:p>
                    <a:p>
                      <a:r>
                        <a:rPr lang="en-US" dirty="0" smtClean="0"/>
                        <a:t>Accurate.</a:t>
                      </a:r>
                    </a:p>
                    <a:p>
                      <a:r>
                        <a:rPr lang="en-US" dirty="0" smtClean="0"/>
                        <a:t>Error in wrong decision.</a:t>
                      </a: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12</a:t>
            </a:fld>
            <a:endParaRPr lang="en-GB"/>
          </a:p>
        </p:txBody>
      </p:sp>
      <p:graphicFrame>
        <p:nvGraphicFramePr>
          <p:cNvPr id="4" name="Table 3"/>
          <p:cNvGraphicFramePr>
            <a:graphicFrameLocks noGrp="1"/>
          </p:cNvGraphicFramePr>
          <p:nvPr>
            <p:extLst>
              <p:ext uri="{D42A27DB-BD31-4B8C-83A1-F6EECF244321}">
                <p14:modId xmlns:p14="http://schemas.microsoft.com/office/powerpoint/2010/main" val="143649543"/>
              </p:ext>
            </p:extLst>
          </p:nvPr>
        </p:nvGraphicFramePr>
        <p:xfrm>
          <a:off x="609600" y="1397000"/>
          <a:ext cx="8001000" cy="4663440"/>
        </p:xfrm>
        <a:graphic>
          <a:graphicData uri="http://schemas.openxmlformats.org/drawingml/2006/table">
            <a:tbl>
              <a:tblPr firstRow="1" bandRow="1">
                <a:tableStyleId>{5C22544A-7EE6-4342-B048-85BDC9FD1C3A}</a:tableStyleId>
              </a:tblPr>
              <a:tblGrid>
                <a:gridCol w="2667000"/>
                <a:gridCol w="2667000"/>
                <a:gridCol w="2667000"/>
              </a:tblGrid>
              <a:tr h="370840">
                <a:tc>
                  <a:txBody>
                    <a:bodyPr/>
                    <a:lstStyle/>
                    <a:p>
                      <a:r>
                        <a:rPr lang="en-US" dirty="0" smtClean="0"/>
                        <a:t>TITLE</a:t>
                      </a:r>
                      <a:endParaRPr lang="en-US" dirty="0"/>
                    </a:p>
                  </a:txBody>
                  <a:tcPr/>
                </a:tc>
                <a:tc>
                  <a:txBody>
                    <a:bodyPr/>
                    <a:lstStyle/>
                    <a:p>
                      <a:r>
                        <a:rPr lang="en-US" dirty="0" smtClean="0"/>
                        <a:t>METHODOLOGY</a:t>
                      </a:r>
                      <a:endParaRPr lang="en-US" dirty="0"/>
                    </a:p>
                  </a:txBody>
                  <a:tcPr/>
                </a:tc>
                <a:tc>
                  <a:txBody>
                    <a:bodyPr/>
                    <a:lstStyle/>
                    <a:p>
                      <a:r>
                        <a:rPr lang="en-US" dirty="0" smtClean="0"/>
                        <a:t>ADVAANTAGES AND DISADVANTAGES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 “Automated</a:t>
                      </a:r>
                      <a:r>
                        <a:rPr lang="en-US" baseline="0" dirty="0" smtClean="0"/>
                        <a:t> status identification of microscopic images obtained from malaria thin blood smears”.</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OTSU’S method.</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Proper screening.</a:t>
                      </a:r>
                    </a:p>
                    <a:p>
                      <a:r>
                        <a:rPr lang="en-US" dirty="0" smtClean="0"/>
                        <a:t>It needs some improvement for the diagnosis.</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16) “Color image segmentation approach</a:t>
                      </a:r>
                      <a:r>
                        <a:rPr lang="en-US" baseline="0" dirty="0" smtClean="0"/>
                        <a:t> for the detection of malaria parasites using various color models and K-Means Clustering”.</a:t>
                      </a:r>
                      <a:endParaRPr lang="en-US" dirty="0" smtClean="0"/>
                    </a:p>
                    <a:p>
                      <a:endParaRPr lang="en-US" dirty="0"/>
                    </a:p>
                  </a:txBody>
                  <a:tcPr/>
                </a:tc>
                <a:tc>
                  <a:txBody>
                    <a:bodyPr/>
                    <a:lstStyle/>
                    <a:p>
                      <a:r>
                        <a:rPr lang="en-US" dirty="0" smtClean="0"/>
                        <a:t>K-Means Clustering</a:t>
                      </a:r>
                    </a:p>
                    <a:p>
                      <a:r>
                        <a:rPr lang="en-US" dirty="0" smtClean="0"/>
                        <a:t>Algorithm.</a:t>
                      </a:r>
                    </a:p>
                    <a:p>
                      <a:endParaRPr lang="en-US" dirty="0"/>
                    </a:p>
                  </a:txBody>
                  <a:tcPr/>
                </a:tc>
                <a:tc>
                  <a:txBody>
                    <a:bodyPr/>
                    <a:lstStyle/>
                    <a:p>
                      <a:r>
                        <a:rPr lang="en-US" dirty="0" smtClean="0"/>
                        <a:t>Smoother images.</a:t>
                      </a:r>
                    </a:p>
                    <a:p>
                      <a:r>
                        <a:rPr lang="en-US" dirty="0" smtClean="0"/>
                        <a:t>Best in obtaining fully segmented cells.</a:t>
                      </a:r>
                    </a:p>
                    <a:p>
                      <a:r>
                        <a:rPr lang="en-US" dirty="0" smtClean="0"/>
                        <a:t>Difficult to determine</a:t>
                      </a:r>
                      <a:r>
                        <a:rPr lang="en-US" baseline="0" dirty="0" smtClean="0"/>
                        <a:t> the threshold values. </a:t>
                      </a:r>
                      <a:endParaRPr lang="en-US" dirty="0" smtClean="0"/>
                    </a:p>
                    <a:p>
                      <a:endParaRPr lang="en-US" dirty="0"/>
                    </a:p>
                  </a:txBody>
                  <a:tcPr/>
                </a:tc>
              </a:tr>
            </a:tbl>
          </a:graphicData>
        </a:graphic>
      </p:graphicFrame>
      <p:sp>
        <p:nvSpPr>
          <p:cNvPr id="5" name="Rectangle 4"/>
          <p:cNvSpPr/>
          <p:nvPr/>
        </p:nvSpPr>
        <p:spPr>
          <a:xfrm>
            <a:off x="457200" y="304800"/>
            <a:ext cx="8077200" cy="2585323"/>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LITERATURE SURVEY</a:t>
            </a:r>
          </a:p>
          <a:p>
            <a:pPr algn="ctr"/>
            <a:endParaRPr lang="en-US" sz="5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a:p>
            <a:pPr algn="ctr"/>
            <a:endParaRPr lang="en-US" sz="5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13</a:t>
            </a:fld>
            <a:endParaRPr lang="en-GB"/>
          </a:p>
        </p:txBody>
      </p:sp>
      <p:sp>
        <p:nvSpPr>
          <p:cNvPr id="4" name="Rectangle 3"/>
          <p:cNvSpPr/>
          <p:nvPr/>
        </p:nvSpPr>
        <p:spPr>
          <a:xfrm>
            <a:off x="285720" y="1040294"/>
            <a:ext cx="8629680" cy="5447645"/>
          </a:xfrm>
          <a:prstGeom prst="rect">
            <a:avLst/>
          </a:prstGeom>
        </p:spPr>
        <p:txBody>
          <a:bodyPr wrap="square">
            <a:spAutoFit/>
          </a:bodyPr>
          <a:lstStyle/>
          <a:p>
            <a:pPr algn="just">
              <a:buFont typeface="Arial" pitchFamily="34" charset="0"/>
              <a:buChar char="•"/>
            </a:pPr>
            <a:r>
              <a:rPr lang="en-US" sz="2400" dirty="0" smtClean="0"/>
              <a:t> Half of world population is at risk of life threatening infectious disease Malaria. It is a parasitic disease of both human and animals and causes 219, 216 million infection cases of malaria and killed 6.6, 6.5 million people in 2010 and 2011 respectively. The major population that is at high risk mainly includes pregnant women and children who especially under five years. </a:t>
            </a:r>
          </a:p>
          <a:p>
            <a:pPr algn="just">
              <a:buFont typeface="Arial" pitchFamily="34" charset="0"/>
              <a:buChar char="•"/>
            </a:pPr>
            <a:r>
              <a:rPr lang="en-US" sz="2400" dirty="0" smtClean="0"/>
              <a:t> This alarming situation has led the researchers to develop a rapid, accurate and affordable diagnostic method for early malaria parasite detection . Patient suffering from malaria disease should be diagnosed at early stage and should be given an effective and affordable treatment within 24 hours . </a:t>
            </a:r>
          </a:p>
          <a:p>
            <a:pPr algn="just">
              <a:buFont typeface="Arial" pitchFamily="34" charset="0"/>
              <a:buChar char="•"/>
            </a:pPr>
            <a:endParaRPr lang="en-US" sz="2400" dirty="0" smtClean="0"/>
          </a:p>
          <a:p>
            <a:pPr algn="just">
              <a:buFont typeface="Arial" pitchFamily="34" charset="0"/>
              <a:buChar char="•"/>
            </a:pPr>
            <a:endParaRPr lang="en-US" sz="2400" dirty="0" smtClean="0"/>
          </a:p>
          <a:p>
            <a:pPr>
              <a:buFont typeface="Arial" pitchFamily="34" charset="0"/>
              <a:buChar char="•"/>
            </a:pPr>
            <a:endParaRPr lang="en-US" dirty="0" smtClean="0"/>
          </a:p>
          <a:p>
            <a:pPr>
              <a:buFont typeface="Arial" pitchFamily="34" charset="0"/>
              <a:buChar char="•"/>
            </a:pPr>
            <a:endParaRPr lang="en-US" dirty="0"/>
          </a:p>
        </p:txBody>
      </p:sp>
      <p:sp>
        <p:nvSpPr>
          <p:cNvPr id="5" name="Rectangle 4"/>
          <p:cNvSpPr/>
          <p:nvPr/>
        </p:nvSpPr>
        <p:spPr>
          <a:xfrm>
            <a:off x="107504" y="122617"/>
            <a:ext cx="3569696" cy="923330"/>
          </a:xfrm>
          <a:prstGeom prst="rect">
            <a:avLst/>
          </a:prstGeom>
        </p:spPr>
        <p:txBody>
          <a:bodyPr wrap="none">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Motivation:</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6" name="Picture 5" descr="img2.jfif"/>
          <p:cNvPicPr>
            <a:picLocks noChangeAspect="1"/>
          </p:cNvPicPr>
          <p:nvPr/>
        </p:nvPicPr>
        <p:blipFill>
          <a:blip r:embed="rId2"/>
          <a:stretch>
            <a:fillRect/>
          </a:stretch>
        </p:blipFill>
        <p:spPr>
          <a:xfrm>
            <a:off x="7187820" y="5486400"/>
            <a:ext cx="1400175" cy="7864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14</a:t>
            </a:fld>
            <a:endParaRPr lang="en-GB"/>
          </a:p>
        </p:txBody>
      </p:sp>
      <p:sp>
        <p:nvSpPr>
          <p:cNvPr id="4" name="Rectangle 3"/>
          <p:cNvSpPr/>
          <p:nvPr/>
        </p:nvSpPr>
        <p:spPr>
          <a:xfrm>
            <a:off x="381000" y="487876"/>
            <a:ext cx="3753913" cy="923330"/>
          </a:xfrm>
          <a:prstGeom prst="rect">
            <a:avLst/>
          </a:prstGeom>
          <a:noFill/>
        </p:spPr>
        <p:txBody>
          <a:bodyPr wrap="none" lIns="91440" tIns="45720" rIns="91440" bIns="45720">
            <a:spAutoFit/>
          </a:bodyPr>
          <a:lstStyle/>
          <a:p>
            <a:pPr algn="ctr"/>
            <a:r>
              <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OBJECTIVES:</a:t>
            </a:r>
          </a:p>
        </p:txBody>
      </p:sp>
      <p:sp>
        <p:nvSpPr>
          <p:cNvPr id="5" name="Rectangle 4"/>
          <p:cNvSpPr/>
          <p:nvPr/>
        </p:nvSpPr>
        <p:spPr>
          <a:xfrm>
            <a:off x="500035" y="1428736"/>
            <a:ext cx="8320438" cy="5262979"/>
          </a:xfrm>
          <a:prstGeom prst="rect">
            <a:avLst/>
          </a:prstGeom>
          <a:noFill/>
        </p:spPr>
        <p:txBody>
          <a:bodyPr wrap="square" lIns="91440" tIns="45720" rIns="91440" bIns="45720">
            <a:spAutoFit/>
          </a:bodyPr>
          <a:lstStyle/>
          <a:p>
            <a:pPr algn="just">
              <a:buFont typeface="Wingdings" pitchFamily="2" charset="2"/>
              <a:buChar char="ü"/>
            </a:pPr>
            <a:r>
              <a:rPr lang="en-GB" sz="2400" dirty="0" smtClean="0"/>
              <a:t> Identification of malaria must be done rapidly so that</a:t>
            </a:r>
          </a:p>
          <a:p>
            <a:pPr algn="just"/>
            <a:r>
              <a:rPr lang="en-GB" sz="2400" dirty="0" smtClean="0"/>
              <a:t>     treatment is not delayed. </a:t>
            </a:r>
          </a:p>
          <a:p>
            <a:pPr algn="just"/>
            <a:endParaRPr lang="en-GB" sz="2400" dirty="0" smtClean="0"/>
          </a:p>
          <a:p>
            <a:pPr marL="342900" indent="-342900" algn="just">
              <a:buFont typeface="Wingdings" panose="05000000000000000000" pitchFamily="2" charset="2"/>
              <a:buChar char="ü"/>
            </a:pPr>
            <a:r>
              <a:rPr lang="en-US" sz="2400" dirty="0" smtClean="0"/>
              <a:t> </a:t>
            </a:r>
            <a:r>
              <a:rPr lang="en-US" sz="2400" dirty="0"/>
              <a:t>T</a:t>
            </a:r>
            <a:r>
              <a:rPr lang="en-US" sz="2400" dirty="0" smtClean="0"/>
              <a:t>he CNN technique </a:t>
            </a:r>
            <a:r>
              <a:rPr lang="en-US" sz="2400" dirty="0"/>
              <a:t>can used to automate identification of blood image infected of malaria, can help to identify the image of the affected blood directly of malaria</a:t>
            </a:r>
            <a:r>
              <a:rPr lang="en-US" sz="2400" dirty="0" smtClean="0"/>
              <a:t>.</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To obtain an accurate, speedy and affordable system of malaria detection using stained thin blood smear images is  developed</a:t>
            </a:r>
            <a:r>
              <a:rPr lang="en-US" sz="2400" dirty="0" smtClean="0"/>
              <a:t>.</a:t>
            </a:r>
          </a:p>
          <a:p>
            <a:pPr marL="342900" indent="-342900" algn="just">
              <a:buFont typeface="Wingdings" panose="05000000000000000000" pitchFamily="2" charset="2"/>
              <a:buChar char="ü"/>
            </a:pPr>
            <a:endParaRPr lang="en-US" sz="2400" b="1" cap="none" spc="0" dirty="0">
              <a:ln w="10541" cmpd="sng">
                <a:solidFill>
                  <a:srgbClr val="7D7D7D">
                    <a:tint val="100000"/>
                    <a:shade val="100000"/>
                    <a:satMod val="110000"/>
                  </a:srgbClr>
                </a:solidFill>
                <a:prstDash val="solid"/>
              </a:ln>
              <a:solidFill>
                <a:schemeClr val="tx1">
                  <a:lumMod val="95000"/>
                  <a:lumOff val="5000"/>
                </a:schemeClr>
              </a:solidFill>
              <a:effectLst/>
            </a:endParaRPr>
          </a:p>
          <a:p>
            <a:pPr algn="just">
              <a:buFont typeface="Wingdings" pitchFamily="2" charset="2"/>
              <a:buChar char="ü"/>
            </a:pPr>
            <a:r>
              <a:rPr lang="en-US" sz="2400" dirty="0" smtClean="0"/>
              <a:t>  Automatic </a:t>
            </a:r>
            <a:r>
              <a:rPr lang="en-US" sz="2400" dirty="0"/>
              <a:t>malarial parasite analysis and </a:t>
            </a:r>
            <a:r>
              <a:rPr lang="en-US" sz="2400" dirty="0" smtClean="0"/>
              <a:t>classification</a:t>
            </a:r>
          </a:p>
          <a:p>
            <a:pPr algn="just"/>
            <a:r>
              <a:rPr lang="en-US" sz="2400" dirty="0"/>
              <a:t> </a:t>
            </a:r>
            <a:r>
              <a:rPr lang="en-US" sz="2400" dirty="0" smtClean="0"/>
              <a:t>   </a:t>
            </a:r>
          </a:p>
          <a:p>
            <a:endParaRPr lang="en-US" sz="2400" b="1" cap="none" spc="0" dirty="0">
              <a:ln w="10541" cmpd="sng">
                <a:solidFill>
                  <a:srgbClr val="7D7D7D">
                    <a:tint val="100000"/>
                    <a:shade val="100000"/>
                    <a:satMod val="110000"/>
                  </a:srgbClr>
                </a:solidFill>
                <a:prstDash val="solid"/>
              </a:ln>
              <a:solidFill>
                <a:schemeClr val="tx1">
                  <a:lumMod val="95000"/>
                  <a:lumOff val="5000"/>
                </a:schemeClr>
              </a:solidFill>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15</a:t>
            </a:fld>
            <a:endParaRPr lang="en-GB"/>
          </a:p>
        </p:txBody>
      </p:sp>
      <p:sp>
        <p:nvSpPr>
          <p:cNvPr id="3" name="Rectangle 2"/>
          <p:cNvSpPr/>
          <p:nvPr/>
        </p:nvSpPr>
        <p:spPr>
          <a:xfrm>
            <a:off x="0" y="228600"/>
            <a:ext cx="6049348" cy="923330"/>
          </a:xfrm>
          <a:prstGeom prst="rect">
            <a:avLst/>
          </a:prstGeom>
          <a:noFill/>
        </p:spPr>
        <p:txBody>
          <a:bodyPr wrap="none" lIns="91440" tIns="45720" rIns="91440" bIns="45720">
            <a:spAutoFit/>
          </a:bodyPr>
          <a:lstStyle/>
          <a:p>
            <a:pPr algn="ctr"/>
            <a: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 Problem definition:</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4" name="TextBox 3"/>
          <p:cNvSpPr txBox="1"/>
          <p:nvPr/>
        </p:nvSpPr>
        <p:spPr>
          <a:xfrm>
            <a:off x="533400" y="1295400"/>
            <a:ext cx="8077199" cy="646331"/>
          </a:xfrm>
          <a:prstGeom prst="rect">
            <a:avLst/>
          </a:prstGeom>
          <a:noFill/>
        </p:spPr>
        <p:txBody>
          <a:bodyPr wrap="square" rtlCol="0">
            <a:spAutoFit/>
          </a:bodyPr>
          <a:lstStyle/>
          <a:p>
            <a:r>
              <a:rPr lang="en-US" dirty="0" smtClean="0"/>
              <a:t> </a:t>
            </a:r>
          </a:p>
          <a:p>
            <a:endParaRPr lang="en-US" dirty="0"/>
          </a:p>
        </p:txBody>
      </p:sp>
      <p:sp>
        <p:nvSpPr>
          <p:cNvPr id="5" name="Rectangle 4"/>
          <p:cNvSpPr/>
          <p:nvPr/>
        </p:nvSpPr>
        <p:spPr>
          <a:xfrm>
            <a:off x="228599" y="1329864"/>
            <a:ext cx="8686800" cy="5016758"/>
          </a:xfrm>
          <a:prstGeom prst="rect">
            <a:avLst/>
          </a:prstGeom>
        </p:spPr>
        <p:txBody>
          <a:bodyPr wrap="square">
            <a:spAutoFit/>
          </a:bodyPr>
          <a:lstStyle/>
          <a:p>
            <a:r>
              <a:rPr lang="en-US" sz="1600" dirty="0"/>
              <a:t>Malaria is a life-threatening disease caused by parasites that are transmitted to people through the bites of infected female Anopheles mosquitoes. It is preventable and curable.</a:t>
            </a:r>
          </a:p>
          <a:p>
            <a:endParaRPr lang="en-US" sz="1600" dirty="0"/>
          </a:p>
          <a:p>
            <a:r>
              <a:rPr lang="en-US" sz="1600" dirty="0"/>
              <a:t>Malaria must be recognized promptly in order to treat the patient in time and to prevent further spread of infection in the community via local mosquitoes. Malaria should be considered a potential medical emergency and should be treated accordingly. Delay in diagnosis and treatment is a leading cause of death in malaria patients in the United States.</a:t>
            </a:r>
          </a:p>
          <a:p>
            <a:endParaRPr lang="en-US" sz="1600" dirty="0"/>
          </a:p>
          <a:p>
            <a:r>
              <a:rPr lang="en-US" sz="1600" dirty="0"/>
              <a:t>Diagnosis of malaria can be difficult:</a:t>
            </a:r>
          </a:p>
          <a:p>
            <a:endParaRPr lang="en-US" sz="1600" dirty="0"/>
          </a:p>
          <a:p>
            <a:r>
              <a:rPr lang="en-US" sz="1600" dirty="0"/>
              <a:t>here malaria is not endemic any more </a:t>
            </a:r>
            <a:r>
              <a:rPr lang="en-US" sz="1600" dirty="0" smtClean="0"/>
              <a:t>health-care </a:t>
            </a:r>
            <a:r>
              <a:rPr lang="en-US" sz="1600" dirty="0"/>
              <a:t>providers may not be familiar with the disease. Clinicians seeing a malaria patient may forget to consider malaria among the potential diagnoses and not order the needed diagnostic tests. </a:t>
            </a:r>
            <a:r>
              <a:rPr lang="en-US" sz="1600" dirty="0" err="1"/>
              <a:t>Laboratorians</a:t>
            </a:r>
            <a:r>
              <a:rPr lang="en-US" sz="1600" dirty="0"/>
              <a:t> may lack experience with malaria and fail to detect parasites when examining blood smears under the microscope.</a:t>
            </a:r>
          </a:p>
          <a:p>
            <a:r>
              <a:rPr lang="en-US" sz="1600" dirty="0"/>
              <a:t>In some malaria-endemic areas, malaria transmission is so intense that a large proportion of the population is infected but not made ill by the parasites. Such carriers have developed just enough immunity to protect them from malarial illness but not from malarial infection. In that situation, finding malaria parasites in an ill person does not necessarily mean that the illness is caused by the parasites.</a:t>
            </a:r>
            <a:endParaRPr lang="en-IN"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Picture 7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133600"/>
            <a:ext cx="6353796" cy="4299356"/>
          </a:xfrm>
          <a:prstGeom prst="rect">
            <a:avLst/>
          </a:prstGeom>
        </p:spPr>
      </p:pic>
      <p:sp>
        <p:nvSpPr>
          <p:cNvPr id="80" name="Rectangle 79"/>
          <p:cNvSpPr/>
          <p:nvPr/>
        </p:nvSpPr>
        <p:spPr>
          <a:xfrm>
            <a:off x="228600" y="437882"/>
            <a:ext cx="8763000" cy="1446550"/>
          </a:xfrm>
          <a:prstGeom prst="rect">
            <a:avLst/>
          </a:prstGeom>
        </p:spPr>
        <p:txBody>
          <a:bodyPr wrap="square">
            <a:spAutoFit/>
          </a:bodyPr>
          <a:lstStyle/>
          <a:p>
            <a:r>
              <a:rPr lang="en-IN" sz="4400" dirty="0">
                <a:solidFill>
                  <a:srgbClr val="002060"/>
                </a:solidFill>
                <a:latin typeface="Algerian" pitchFamily="82" charset="0"/>
              </a:rPr>
              <a:t>ARCHITECTURE OF PROPOSED SYSTEM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17</a:t>
            </a:fld>
            <a:endParaRPr lang="en-GB"/>
          </a:p>
        </p:txBody>
      </p:sp>
      <p:sp>
        <p:nvSpPr>
          <p:cNvPr id="3" name="Rectangle 2"/>
          <p:cNvSpPr/>
          <p:nvPr/>
        </p:nvSpPr>
        <p:spPr>
          <a:xfrm>
            <a:off x="228600" y="609600"/>
            <a:ext cx="4867038" cy="830997"/>
          </a:xfrm>
          <a:prstGeom prst="rect">
            <a:avLst/>
          </a:prstGeom>
        </p:spPr>
        <p:txBody>
          <a:bodyPr wrap="none">
            <a:spAutoFit/>
          </a:bodyPr>
          <a:lstStyle/>
          <a:p>
            <a:r>
              <a:rPr lang="en-IN" sz="4800" dirty="0">
                <a:solidFill>
                  <a:srgbClr val="002060"/>
                </a:solidFill>
                <a:latin typeface="Algerian" pitchFamily="82" charset="0"/>
              </a:rPr>
              <a:t>IMLEMENTATION</a:t>
            </a:r>
          </a:p>
        </p:txBody>
      </p:sp>
      <p:sp>
        <p:nvSpPr>
          <p:cNvPr id="4" name="TextBox 3"/>
          <p:cNvSpPr txBox="1"/>
          <p:nvPr/>
        </p:nvSpPr>
        <p:spPr>
          <a:xfrm>
            <a:off x="685800" y="1905000"/>
            <a:ext cx="7620000" cy="3785652"/>
          </a:xfrm>
          <a:prstGeom prst="rect">
            <a:avLst/>
          </a:prstGeom>
          <a:noFill/>
        </p:spPr>
        <p:txBody>
          <a:bodyPr wrap="square" rtlCol="0">
            <a:spAutoFit/>
          </a:bodyPr>
          <a:lstStyle/>
          <a:p>
            <a:r>
              <a:rPr lang="en-IN" sz="2400" dirty="0" smtClean="0"/>
              <a:t>The proposed method is a 4 stage method that consist of following sub tasks:</a:t>
            </a:r>
          </a:p>
          <a:p>
            <a:endParaRPr lang="en-IN" sz="2400" dirty="0" smtClean="0"/>
          </a:p>
          <a:p>
            <a:r>
              <a:rPr lang="en-IN" sz="2400" dirty="0" smtClean="0"/>
              <a:t>	1. Get image</a:t>
            </a:r>
          </a:p>
          <a:p>
            <a:endParaRPr lang="en-IN" sz="2400" dirty="0" smtClean="0"/>
          </a:p>
          <a:p>
            <a:r>
              <a:rPr lang="en-IN" sz="2400" dirty="0"/>
              <a:t>	</a:t>
            </a:r>
            <a:r>
              <a:rPr lang="en-IN" sz="2400" dirty="0" smtClean="0"/>
              <a:t>2. Data </a:t>
            </a:r>
            <a:r>
              <a:rPr lang="en-IN" sz="2400" dirty="0" err="1" smtClean="0"/>
              <a:t>Preprocessing</a:t>
            </a:r>
            <a:endParaRPr lang="en-IN" sz="2400" dirty="0" smtClean="0"/>
          </a:p>
          <a:p>
            <a:endParaRPr lang="en-IN" sz="2400" dirty="0" smtClean="0"/>
          </a:p>
          <a:p>
            <a:r>
              <a:rPr lang="en-IN" sz="2400" dirty="0"/>
              <a:t>	</a:t>
            </a:r>
            <a:r>
              <a:rPr lang="en-IN" sz="2400" dirty="0" smtClean="0"/>
              <a:t>3. Data Augmentation</a:t>
            </a:r>
          </a:p>
          <a:p>
            <a:endParaRPr lang="en-IN" sz="2400" dirty="0" smtClean="0"/>
          </a:p>
          <a:p>
            <a:r>
              <a:rPr lang="en-IN" sz="2400" dirty="0"/>
              <a:t>	</a:t>
            </a:r>
            <a:r>
              <a:rPr lang="en-IN" sz="2400" dirty="0" smtClean="0"/>
              <a:t>4. Feature Extraction  </a:t>
            </a:r>
            <a:endParaRPr lang="en-IN" sz="2400" dirty="0"/>
          </a:p>
        </p:txBody>
      </p:sp>
    </p:spTree>
    <p:extLst>
      <p:ext uri="{BB962C8B-B14F-4D97-AF65-F5344CB8AC3E}">
        <p14:creationId xmlns:p14="http://schemas.microsoft.com/office/powerpoint/2010/main" val="3428953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18</a:t>
            </a:fld>
            <a:endParaRPr lang="en-GB"/>
          </a:p>
        </p:txBody>
      </p:sp>
      <p:sp>
        <p:nvSpPr>
          <p:cNvPr id="3" name="Rectangle 2"/>
          <p:cNvSpPr/>
          <p:nvPr/>
        </p:nvSpPr>
        <p:spPr>
          <a:xfrm>
            <a:off x="228600" y="636657"/>
            <a:ext cx="2866490" cy="707886"/>
          </a:xfrm>
          <a:prstGeom prst="rect">
            <a:avLst/>
          </a:prstGeom>
        </p:spPr>
        <p:txBody>
          <a:bodyPr wrap="none">
            <a:spAutoFit/>
          </a:bodyPr>
          <a:lstStyle/>
          <a:p>
            <a:r>
              <a:rPr lang="en-IN" sz="4000" dirty="0">
                <a:solidFill>
                  <a:srgbClr val="002060"/>
                </a:solidFill>
                <a:latin typeface="Algerian" pitchFamily="82" charset="0"/>
              </a:rPr>
              <a:t>Get image</a:t>
            </a:r>
          </a:p>
        </p:txBody>
      </p:sp>
      <p:sp>
        <p:nvSpPr>
          <p:cNvPr id="4" name="Rectangle 3"/>
          <p:cNvSpPr/>
          <p:nvPr/>
        </p:nvSpPr>
        <p:spPr>
          <a:xfrm>
            <a:off x="228600" y="1524000"/>
            <a:ext cx="8534400" cy="5016758"/>
          </a:xfrm>
          <a:prstGeom prst="rect">
            <a:avLst/>
          </a:prstGeom>
        </p:spPr>
        <p:txBody>
          <a:bodyPr wrap="square">
            <a:spAutoFit/>
          </a:bodyPr>
          <a:lstStyle/>
          <a:p>
            <a:r>
              <a:rPr lang="en-US" sz="2000" dirty="0" smtClean="0"/>
              <a:t>We use the ‘OS’ library from python to get the </a:t>
            </a:r>
            <a:r>
              <a:rPr lang="en-US" sz="2000" dirty="0" err="1" smtClean="0"/>
              <a:t>images.The</a:t>
            </a:r>
            <a:r>
              <a:rPr lang="en-US" sz="2000" dirty="0" smtClean="0"/>
              <a:t> specific method used is </a:t>
            </a:r>
          </a:p>
          <a:p>
            <a:r>
              <a:rPr lang="en-US" sz="2000" b="1" dirty="0" err="1" smtClean="0"/>
              <a:t>os.listdir</a:t>
            </a:r>
            <a:r>
              <a:rPr lang="en-US" sz="2000" b="1" dirty="0" smtClean="0"/>
              <a:t>()</a:t>
            </a:r>
            <a:r>
              <a:rPr lang="en-US" sz="2000" dirty="0" smtClean="0"/>
              <a:t> . The following are the tasks of list directory method </a:t>
            </a:r>
          </a:p>
          <a:p>
            <a:pPr marL="285750" indent="-285750">
              <a:buFont typeface="Arial" pitchFamily="34" charset="0"/>
              <a:buChar char="•"/>
            </a:pPr>
            <a:endParaRPr lang="en-US" sz="2000" dirty="0" smtClean="0"/>
          </a:p>
          <a:p>
            <a:pPr marL="285750" indent="-285750">
              <a:buFont typeface="Arial" pitchFamily="34" charset="0"/>
              <a:buChar char="•"/>
            </a:pPr>
            <a:r>
              <a:rPr lang="en-US" sz="2000" dirty="0" smtClean="0"/>
              <a:t>Return </a:t>
            </a:r>
            <a:r>
              <a:rPr lang="en-US" sz="2000" dirty="0"/>
              <a:t>a list containing the names of the entries in the directory given by path. The list is in arbitrary order, and does not include the special entries '.' and '..' even if they are present in the directory.</a:t>
            </a:r>
          </a:p>
          <a:p>
            <a:endParaRPr lang="en-US" sz="2000" dirty="0"/>
          </a:p>
          <a:p>
            <a:pPr marL="285750" indent="-285750">
              <a:buFont typeface="Arial" pitchFamily="34" charset="0"/>
              <a:buChar char="•"/>
            </a:pPr>
            <a:r>
              <a:rPr lang="en-US" sz="2000" dirty="0"/>
              <a:t>path may be a path-like object. If path is of type bytes (directly or indirectly through the </a:t>
            </a:r>
            <a:r>
              <a:rPr lang="en-US" sz="2000" dirty="0" err="1"/>
              <a:t>PathLike</a:t>
            </a:r>
            <a:r>
              <a:rPr lang="en-US" sz="2000" dirty="0"/>
              <a:t> interface), the filenames returned will also be of type bytes; in all other circumstances, they will be of type str.</a:t>
            </a:r>
          </a:p>
          <a:p>
            <a:endParaRPr lang="en-US" sz="2000" dirty="0"/>
          </a:p>
          <a:p>
            <a:pPr marL="285750" indent="-285750">
              <a:buFont typeface="Arial" pitchFamily="34" charset="0"/>
              <a:buChar char="•"/>
            </a:pPr>
            <a:r>
              <a:rPr lang="en-US" sz="2000" dirty="0"/>
              <a:t>This function can also support specifying a file descriptor; the file descriptor must refer to a directory.</a:t>
            </a:r>
          </a:p>
          <a:p>
            <a:endParaRPr lang="en-US" sz="2000" dirty="0"/>
          </a:p>
          <a:p>
            <a:pPr marL="285750" indent="-285750">
              <a:buFont typeface="Arial" pitchFamily="34" charset="0"/>
              <a:buChar char="•"/>
            </a:pPr>
            <a:r>
              <a:rPr lang="en-US" sz="2000" dirty="0"/>
              <a:t>Raises an auditing event </a:t>
            </a:r>
            <a:r>
              <a:rPr lang="en-US" sz="2000" dirty="0" err="1"/>
              <a:t>os.listdir</a:t>
            </a:r>
            <a:r>
              <a:rPr lang="en-US" sz="2000" dirty="0"/>
              <a:t> with argument path.</a:t>
            </a:r>
            <a:endParaRPr lang="en-IN" sz="2000" dirty="0"/>
          </a:p>
        </p:txBody>
      </p:sp>
    </p:spTree>
    <p:extLst>
      <p:ext uri="{BB962C8B-B14F-4D97-AF65-F5344CB8AC3E}">
        <p14:creationId xmlns:p14="http://schemas.microsoft.com/office/powerpoint/2010/main" val="3727060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19</a:t>
            </a:fld>
            <a:endParaRPr lang="en-GB"/>
          </a:p>
        </p:txBody>
      </p:sp>
      <p:sp>
        <p:nvSpPr>
          <p:cNvPr id="3" name="Rectangle 2"/>
          <p:cNvSpPr/>
          <p:nvPr/>
        </p:nvSpPr>
        <p:spPr>
          <a:xfrm>
            <a:off x="152400" y="762000"/>
            <a:ext cx="5753498" cy="707886"/>
          </a:xfrm>
          <a:prstGeom prst="rect">
            <a:avLst/>
          </a:prstGeom>
        </p:spPr>
        <p:txBody>
          <a:bodyPr wrap="none">
            <a:spAutoFit/>
          </a:bodyPr>
          <a:lstStyle/>
          <a:p>
            <a:r>
              <a:rPr lang="en-IN" sz="4000" dirty="0">
                <a:solidFill>
                  <a:srgbClr val="002060"/>
                </a:solidFill>
                <a:latin typeface="Algerian" pitchFamily="82" charset="0"/>
              </a:rPr>
              <a:t>Data </a:t>
            </a:r>
            <a:r>
              <a:rPr lang="en-IN" sz="4000" dirty="0" smtClean="0">
                <a:solidFill>
                  <a:srgbClr val="002060"/>
                </a:solidFill>
                <a:latin typeface="Algerian" pitchFamily="82" charset="0"/>
              </a:rPr>
              <a:t>Pre-processing</a:t>
            </a:r>
            <a:endParaRPr lang="en-IN" sz="4000" dirty="0">
              <a:solidFill>
                <a:srgbClr val="002060"/>
              </a:solidFill>
              <a:latin typeface="Algerian" pitchFamily="82" charset="0"/>
            </a:endParaRPr>
          </a:p>
        </p:txBody>
      </p:sp>
      <p:sp>
        <p:nvSpPr>
          <p:cNvPr id="4" name="Rectangle 3"/>
          <p:cNvSpPr/>
          <p:nvPr/>
        </p:nvSpPr>
        <p:spPr>
          <a:xfrm>
            <a:off x="457200" y="1752600"/>
            <a:ext cx="7924800" cy="4401205"/>
          </a:xfrm>
          <a:prstGeom prst="rect">
            <a:avLst/>
          </a:prstGeom>
        </p:spPr>
        <p:txBody>
          <a:bodyPr wrap="square">
            <a:spAutoFit/>
          </a:bodyPr>
          <a:lstStyle/>
          <a:p>
            <a:pPr algn="just"/>
            <a:r>
              <a:rPr lang="en-US" sz="2000" dirty="0"/>
              <a:t>Data preprocessing and labeling is pretty </a:t>
            </a:r>
            <a:r>
              <a:rPr lang="en-US" sz="2000" dirty="0" err="1" smtClean="0"/>
              <a:t>straightforward.In</a:t>
            </a:r>
            <a:r>
              <a:rPr lang="en-US" sz="2000" dirty="0" smtClean="0"/>
              <a:t> order to preprocess our data we use two methods :</a:t>
            </a:r>
          </a:p>
          <a:p>
            <a:pPr algn="just"/>
            <a:r>
              <a:rPr lang="en-US" sz="2000" dirty="0" smtClean="0"/>
              <a:t> </a:t>
            </a:r>
          </a:p>
          <a:p>
            <a:pPr marL="285750" indent="-285750" algn="just">
              <a:buFont typeface="Arial" pitchFamily="34" charset="0"/>
              <a:buChar char="•"/>
            </a:pPr>
            <a:r>
              <a:rPr lang="en-US" sz="2000" dirty="0" smtClean="0"/>
              <a:t>Scaling</a:t>
            </a:r>
            <a:endParaRPr lang="en-US" sz="2000" dirty="0"/>
          </a:p>
          <a:p>
            <a:pPr algn="just"/>
            <a:r>
              <a:rPr lang="en-US" sz="2000" dirty="0" smtClean="0"/>
              <a:t>	Scaling </a:t>
            </a:r>
            <a:r>
              <a:rPr lang="en-US" sz="2000" dirty="0"/>
              <a:t>is just resizing of the image. </a:t>
            </a:r>
            <a:r>
              <a:rPr lang="en-US" sz="2000" dirty="0" err="1"/>
              <a:t>OpenCV</a:t>
            </a:r>
            <a:r>
              <a:rPr lang="en-US" sz="2000" dirty="0"/>
              <a:t> comes with a </a:t>
            </a:r>
            <a:r>
              <a:rPr lang="en-US" sz="2000" dirty="0" smtClean="0"/>
              <a:t>	function </a:t>
            </a:r>
            <a:r>
              <a:rPr lang="en-US" sz="2000" dirty="0"/>
              <a:t>cv2.resize() for this purpose. The size of the image can be </a:t>
            </a:r>
            <a:r>
              <a:rPr lang="en-US" sz="2000" dirty="0" smtClean="0"/>
              <a:t>	specified </a:t>
            </a:r>
            <a:r>
              <a:rPr lang="en-US" sz="2000" dirty="0"/>
              <a:t>manually, or you can specify the scaling factor</a:t>
            </a:r>
            <a:r>
              <a:rPr lang="en-US" sz="2000" dirty="0" smtClean="0"/>
              <a:t>.</a:t>
            </a:r>
          </a:p>
          <a:p>
            <a:pPr algn="just"/>
            <a:endParaRPr lang="en-US" sz="2000" dirty="0"/>
          </a:p>
          <a:p>
            <a:pPr algn="just"/>
            <a:r>
              <a:rPr lang="en-US" sz="2000" dirty="0" smtClean="0"/>
              <a:t>	</a:t>
            </a:r>
            <a:r>
              <a:rPr lang="en-US" sz="2000" dirty="0"/>
              <a:t> Everything what </a:t>
            </a:r>
            <a:r>
              <a:rPr lang="en-US" sz="2000" dirty="0" smtClean="0"/>
              <a:t>we </a:t>
            </a:r>
            <a:r>
              <a:rPr lang="en-US" sz="2000" dirty="0"/>
              <a:t>have done is resizing to 50x50 images.</a:t>
            </a:r>
            <a:endParaRPr lang="en-US" sz="2000" dirty="0" smtClean="0"/>
          </a:p>
          <a:p>
            <a:pPr algn="just"/>
            <a:endParaRPr lang="en-US" sz="2000" dirty="0"/>
          </a:p>
          <a:p>
            <a:pPr marL="285750" indent="-285750" algn="just">
              <a:buFont typeface="Arial" pitchFamily="34" charset="0"/>
              <a:buChar char="•"/>
            </a:pPr>
            <a:r>
              <a:rPr lang="en-IN" sz="2000" dirty="0" smtClean="0"/>
              <a:t>Labelling</a:t>
            </a:r>
          </a:p>
          <a:p>
            <a:pPr algn="just"/>
            <a:r>
              <a:rPr lang="en-IN" sz="2000" dirty="0" smtClean="0"/>
              <a:t>	Labelling is assigning a label to each image here we label the 	image as 0 and 1.Where 0 refers to as the uninfected class and 1 	refers to Parasitized images</a:t>
            </a:r>
          </a:p>
        </p:txBody>
      </p:sp>
    </p:spTree>
    <p:extLst>
      <p:ext uri="{BB962C8B-B14F-4D97-AF65-F5344CB8AC3E}">
        <p14:creationId xmlns:p14="http://schemas.microsoft.com/office/powerpoint/2010/main" val="2958042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7772400" y="0"/>
            <a:ext cx="1066800" cy="329184"/>
          </a:xfrm>
        </p:spPr>
        <p:txBody>
          <a:bodyPr/>
          <a:lstStyle/>
          <a:p>
            <a:fld id="{A869B57B-6448-4D5F-9B9D-7E42BD7348FC}" type="slidenum">
              <a:rPr lang="en-GB" smtClean="0"/>
              <a:pPr/>
              <a:t>2</a:t>
            </a:fld>
            <a:endParaRPr lang="en-GB"/>
          </a:p>
        </p:txBody>
      </p:sp>
      <p:sp>
        <p:nvSpPr>
          <p:cNvPr id="3" name="Rectangle 2"/>
          <p:cNvSpPr/>
          <p:nvPr/>
        </p:nvSpPr>
        <p:spPr>
          <a:xfrm>
            <a:off x="457200" y="773913"/>
            <a:ext cx="3332452" cy="923330"/>
          </a:xfrm>
          <a:prstGeom prst="rect">
            <a:avLst/>
          </a:prstGeom>
        </p:spPr>
        <p:txBody>
          <a:bodyPr wrap="none">
            <a:spAutoFit/>
          </a:bodyPr>
          <a:lstStyle/>
          <a:p>
            <a:pPr algn="ct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ABSTRACT</a:t>
            </a: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pic>
        <p:nvPicPr>
          <p:cNvPr id="5" name="Picture 4" descr="img3.jfif"/>
          <p:cNvPicPr>
            <a:picLocks noChangeAspect="1"/>
          </p:cNvPicPr>
          <p:nvPr/>
        </p:nvPicPr>
        <p:blipFill>
          <a:blip r:embed="rId2"/>
          <a:stretch>
            <a:fillRect/>
          </a:stretch>
        </p:blipFill>
        <p:spPr>
          <a:xfrm>
            <a:off x="6553200" y="690265"/>
            <a:ext cx="1878300" cy="1090626"/>
          </a:xfrm>
          <a:prstGeom prst="rect">
            <a:avLst/>
          </a:prstGeom>
        </p:spPr>
      </p:pic>
      <p:sp>
        <p:nvSpPr>
          <p:cNvPr id="11265" name="Rectangle 1"/>
          <p:cNvSpPr>
            <a:spLocks noChangeArrowheads="1"/>
          </p:cNvSpPr>
          <p:nvPr/>
        </p:nvSpPr>
        <p:spPr bwMode="auto">
          <a:xfrm>
            <a:off x="228600" y="1981200"/>
            <a:ext cx="8458200" cy="29854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Malaria is a common but serious protozoan disease</a:t>
            </a:r>
            <a:r>
              <a:rPr kumimoji="0" lang="en-US" sz="2400" b="0" i="0" u="none" strike="noStrike" cap="none" normalizeH="0" dirty="0" smtClean="0">
                <a:ln>
                  <a:noFill/>
                </a:ln>
                <a:solidFill>
                  <a:srgbClr val="000000"/>
                </a:solidFill>
                <a:effectLst/>
                <a:latin typeface="Arial" pitchFamily="34" charset="0"/>
                <a:ea typeface="Calibri" pitchFamily="34" charset="0"/>
                <a:cs typeface="Arial" pitchFamily="34" charset="0"/>
              </a:rPr>
              <a:t> </a:t>
            </a:r>
            <a:r>
              <a:rPr kumimoji="0" lang="en-US"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caused by peripheral blood, spleen or liver parasites of the genus </a:t>
            </a:r>
            <a:r>
              <a:rPr kumimoji="0" lang="en-US" sz="2400" b="0" i="1" u="none" strike="noStrike" cap="none" normalizeH="0" baseline="0" dirty="0" smtClean="0">
                <a:ln>
                  <a:noFill/>
                </a:ln>
                <a:solidFill>
                  <a:srgbClr val="000000"/>
                </a:solidFill>
                <a:effectLst/>
                <a:latin typeface="Arial" pitchFamily="34" charset="0"/>
                <a:ea typeface="Calibri" pitchFamily="34" charset="0"/>
                <a:cs typeface="Arial" pitchFamily="34" charset="0"/>
              </a:rPr>
              <a:t>Plasmodium</a:t>
            </a:r>
            <a:r>
              <a:rPr kumimoji="0" lang="en-US"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It is estimated that approximately 781,000 people of the 225 million people</a:t>
            </a:r>
            <a:r>
              <a:rPr kumimoji="0" lang="en-US" sz="2400" b="0" i="0" u="none" strike="noStrike" cap="none" normalizeH="0" dirty="0" smtClean="0">
                <a:ln>
                  <a:noFill/>
                </a:ln>
                <a:solidFill>
                  <a:srgbClr val="000000"/>
                </a:solidFill>
                <a:effectLst/>
                <a:latin typeface="Arial" pitchFamily="34" charset="0"/>
                <a:ea typeface="Calibri" pitchFamily="34" charset="0"/>
                <a:cs typeface="Arial" pitchFamily="34" charset="0"/>
              </a:rPr>
              <a:t> </a:t>
            </a:r>
            <a:r>
              <a:rPr kumimoji="0" lang="en-US"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infected worldwide by the disease succumb to this menace</a:t>
            </a:r>
            <a:r>
              <a:rPr kumimoji="0" lang="en-US" sz="2400" b="0" i="0" u="none" strike="noStrike" cap="none" normalizeH="0" dirty="0" smtClean="0">
                <a:ln>
                  <a:noFill/>
                </a:ln>
                <a:solidFill>
                  <a:srgbClr val="000000"/>
                </a:solidFill>
                <a:effectLst/>
                <a:latin typeface="Arial" pitchFamily="34" charset="0"/>
                <a:ea typeface="Calibri" pitchFamily="34" charset="0"/>
                <a:cs typeface="Arial" pitchFamily="34" charset="0"/>
              </a:rPr>
              <a:t> </a:t>
            </a:r>
            <a:r>
              <a:rPr kumimoji="0" lang="en-US"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annually.</a:t>
            </a:r>
            <a:r>
              <a:rPr kumimoji="0" lang="en-US" sz="2400" b="0" i="0" u="none" strike="noStrike" cap="none" normalizeH="0" dirty="0" smtClean="0">
                <a:ln>
                  <a:noFill/>
                </a:ln>
                <a:solidFill>
                  <a:srgbClr val="000000"/>
                </a:solidFill>
                <a:effectLst/>
                <a:latin typeface="Arial" pitchFamily="34" charset="0"/>
                <a:ea typeface="Calibri" pitchFamily="34" charset="0"/>
                <a:cs typeface="Arial" pitchFamily="34" charset="0"/>
              </a:rPr>
              <a:t> </a:t>
            </a:r>
            <a:r>
              <a:rPr kumimoji="0" lang="en-US"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The key to effective management of malaria lies in prompt and accurate diagnosis of the disease.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20</a:t>
            </a:fld>
            <a:endParaRPr lang="en-GB"/>
          </a:p>
        </p:txBody>
      </p:sp>
      <p:sp>
        <p:nvSpPr>
          <p:cNvPr id="3" name="Rectangle 2"/>
          <p:cNvSpPr/>
          <p:nvPr/>
        </p:nvSpPr>
        <p:spPr>
          <a:xfrm>
            <a:off x="304800" y="533400"/>
            <a:ext cx="5511445" cy="707886"/>
          </a:xfrm>
          <a:prstGeom prst="rect">
            <a:avLst/>
          </a:prstGeom>
        </p:spPr>
        <p:txBody>
          <a:bodyPr wrap="none">
            <a:spAutoFit/>
          </a:bodyPr>
          <a:lstStyle/>
          <a:p>
            <a:r>
              <a:rPr lang="en-IN" sz="4000" dirty="0">
                <a:solidFill>
                  <a:srgbClr val="002060"/>
                </a:solidFill>
                <a:latin typeface="Algerian" pitchFamily="82" charset="0"/>
              </a:rPr>
              <a:t>Data Augmentation</a:t>
            </a:r>
          </a:p>
        </p:txBody>
      </p:sp>
      <p:sp>
        <p:nvSpPr>
          <p:cNvPr id="4" name="Rectangle 3"/>
          <p:cNvSpPr/>
          <p:nvPr/>
        </p:nvSpPr>
        <p:spPr>
          <a:xfrm>
            <a:off x="304800" y="1447800"/>
            <a:ext cx="8686800" cy="3785652"/>
          </a:xfrm>
          <a:prstGeom prst="rect">
            <a:avLst/>
          </a:prstGeom>
        </p:spPr>
        <p:txBody>
          <a:bodyPr wrap="square">
            <a:spAutoFit/>
          </a:bodyPr>
          <a:lstStyle/>
          <a:p>
            <a:pPr marL="342900" indent="-342900">
              <a:buFont typeface="Arial" pitchFamily="34" charset="0"/>
              <a:buChar char="•"/>
            </a:pPr>
            <a:r>
              <a:rPr lang="en-US" sz="2400" b="1" dirty="0"/>
              <a:t>Data augmentation </a:t>
            </a:r>
            <a:r>
              <a:rPr lang="en-US" sz="2400" dirty="0"/>
              <a:t>encompasses a wide range of techniques used to generate “new” training samples from the original ones by applying random jitters and perturbations (but at the same time ensuring that the class labels of the data are not changed</a:t>
            </a:r>
            <a:r>
              <a:rPr lang="en-US" sz="2400" dirty="0" smtClean="0"/>
              <a:t>).</a:t>
            </a:r>
          </a:p>
          <a:p>
            <a:endParaRPr lang="en-US" sz="2400" dirty="0"/>
          </a:p>
          <a:p>
            <a:pPr marL="342900" indent="-342900">
              <a:buFont typeface="Arial" pitchFamily="34" charset="0"/>
              <a:buChar char="•"/>
            </a:pPr>
            <a:r>
              <a:rPr lang="en-US" sz="2400" dirty="0" smtClean="0"/>
              <a:t>The type </a:t>
            </a:r>
            <a:r>
              <a:rPr lang="en-US" sz="2400" dirty="0"/>
              <a:t>of data </a:t>
            </a:r>
            <a:r>
              <a:rPr lang="en-US" sz="2400" dirty="0" smtClean="0"/>
              <a:t>augmentation we use </a:t>
            </a:r>
            <a:r>
              <a:rPr lang="en-US" sz="2400" dirty="0"/>
              <a:t>is called </a:t>
            </a:r>
            <a:r>
              <a:rPr lang="en-US" sz="2400" b="1" dirty="0"/>
              <a:t>in-place data augmentation</a:t>
            </a:r>
            <a:r>
              <a:rPr lang="en-US" sz="2400" dirty="0"/>
              <a:t> or </a:t>
            </a:r>
            <a:r>
              <a:rPr lang="en-US" sz="2400" b="1" dirty="0"/>
              <a:t>on-the-fly data augmentation</a:t>
            </a:r>
            <a:r>
              <a:rPr lang="en-US" sz="2400" dirty="0"/>
              <a:t>. This type of data augmentation is what </a:t>
            </a:r>
            <a:r>
              <a:rPr lang="en-US" sz="2400" dirty="0" err="1" smtClean="0"/>
              <a:t>Keras’s</a:t>
            </a:r>
            <a:r>
              <a:rPr lang="en-US" sz="2400" dirty="0" smtClean="0"/>
              <a:t> </a:t>
            </a:r>
            <a:r>
              <a:rPr lang="en-US" sz="2400" dirty="0"/>
              <a:t> </a:t>
            </a:r>
            <a:r>
              <a:rPr lang="en-US" sz="2400" dirty="0" smtClean="0"/>
              <a:t>”</a:t>
            </a:r>
            <a:r>
              <a:rPr lang="en-US" sz="2400" dirty="0" err="1" smtClean="0"/>
              <a:t>ImageDataGenerator</a:t>
            </a:r>
            <a:r>
              <a:rPr lang="en-US" sz="2400" dirty="0" smtClean="0"/>
              <a:t>”</a:t>
            </a:r>
            <a:r>
              <a:rPr lang="en-US" sz="2400" dirty="0"/>
              <a:t> </a:t>
            </a:r>
            <a:r>
              <a:rPr lang="en-US" sz="2400" dirty="0" smtClean="0"/>
              <a:t>class </a:t>
            </a:r>
            <a:r>
              <a:rPr lang="en-US" sz="2400" dirty="0"/>
              <a:t>implements.</a:t>
            </a:r>
            <a:endParaRPr lang="en-IN" sz="2400" dirty="0"/>
          </a:p>
        </p:txBody>
      </p:sp>
    </p:spTree>
    <p:extLst>
      <p:ext uri="{BB962C8B-B14F-4D97-AF65-F5344CB8AC3E}">
        <p14:creationId xmlns:p14="http://schemas.microsoft.com/office/powerpoint/2010/main" val="621691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21</a:t>
            </a:fld>
            <a:endParaRPr lang="en-GB"/>
          </a:p>
        </p:txBody>
      </p:sp>
      <p:sp>
        <p:nvSpPr>
          <p:cNvPr id="3" name="Rectangle 2"/>
          <p:cNvSpPr/>
          <p:nvPr/>
        </p:nvSpPr>
        <p:spPr>
          <a:xfrm>
            <a:off x="304800" y="533400"/>
            <a:ext cx="5511445" cy="707886"/>
          </a:xfrm>
          <a:prstGeom prst="rect">
            <a:avLst/>
          </a:prstGeom>
        </p:spPr>
        <p:txBody>
          <a:bodyPr wrap="none">
            <a:spAutoFit/>
          </a:bodyPr>
          <a:lstStyle/>
          <a:p>
            <a:r>
              <a:rPr lang="en-IN" sz="4000" dirty="0">
                <a:solidFill>
                  <a:srgbClr val="002060"/>
                </a:solidFill>
                <a:latin typeface="Algerian" pitchFamily="82" charset="0"/>
              </a:rPr>
              <a:t>Data Augmentation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576386"/>
            <a:ext cx="6736061" cy="4367213"/>
          </a:xfrm>
          <a:prstGeom prst="rect">
            <a:avLst/>
          </a:prstGeom>
        </p:spPr>
      </p:pic>
      <p:sp>
        <p:nvSpPr>
          <p:cNvPr id="5" name="TextBox 4"/>
          <p:cNvSpPr txBox="1"/>
          <p:nvPr/>
        </p:nvSpPr>
        <p:spPr>
          <a:xfrm>
            <a:off x="2743200" y="6172200"/>
            <a:ext cx="5053691" cy="369332"/>
          </a:xfrm>
          <a:prstGeom prst="rect">
            <a:avLst/>
          </a:prstGeom>
          <a:noFill/>
        </p:spPr>
        <p:txBody>
          <a:bodyPr wrap="none" rtlCol="0">
            <a:spAutoFit/>
          </a:bodyPr>
          <a:lstStyle/>
          <a:p>
            <a:r>
              <a:rPr lang="en-IN" dirty="0" smtClean="0"/>
              <a:t>Figure 2.Working of Data Augmentation in keras</a:t>
            </a:r>
            <a:endParaRPr lang="en-IN" dirty="0"/>
          </a:p>
        </p:txBody>
      </p:sp>
    </p:spTree>
    <p:extLst>
      <p:ext uri="{BB962C8B-B14F-4D97-AF65-F5344CB8AC3E}">
        <p14:creationId xmlns:p14="http://schemas.microsoft.com/office/powerpoint/2010/main" val="3720721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22</a:t>
            </a:fld>
            <a:endParaRPr lang="en-GB"/>
          </a:p>
        </p:txBody>
      </p:sp>
      <p:sp>
        <p:nvSpPr>
          <p:cNvPr id="3" name="Rectangle 2"/>
          <p:cNvSpPr/>
          <p:nvPr/>
        </p:nvSpPr>
        <p:spPr>
          <a:xfrm>
            <a:off x="304800" y="533400"/>
            <a:ext cx="5511445" cy="707886"/>
          </a:xfrm>
          <a:prstGeom prst="rect">
            <a:avLst/>
          </a:prstGeom>
        </p:spPr>
        <p:txBody>
          <a:bodyPr wrap="none">
            <a:spAutoFit/>
          </a:bodyPr>
          <a:lstStyle/>
          <a:p>
            <a:r>
              <a:rPr lang="en-IN" sz="4000" dirty="0">
                <a:solidFill>
                  <a:srgbClr val="002060"/>
                </a:solidFill>
                <a:latin typeface="Algerian" pitchFamily="82" charset="0"/>
              </a:rPr>
              <a:t>Data Augmentation</a:t>
            </a:r>
          </a:p>
        </p:txBody>
      </p:sp>
      <p:sp>
        <p:nvSpPr>
          <p:cNvPr id="4" name="Rectangle 3"/>
          <p:cNvSpPr/>
          <p:nvPr/>
        </p:nvSpPr>
        <p:spPr>
          <a:xfrm>
            <a:off x="762000" y="1752600"/>
            <a:ext cx="7755228" cy="3785652"/>
          </a:xfrm>
          <a:prstGeom prst="rect">
            <a:avLst/>
          </a:prstGeom>
        </p:spPr>
        <p:txBody>
          <a:bodyPr wrap="square">
            <a:spAutoFit/>
          </a:bodyPr>
          <a:lstStyle/>
          <a:p>
            <a:r>
              <a:rPr lang="en-US" sz="2000" b="1" dirty="0" smtClean="0"/>
              <a:t>Figure(2) </a:t>
            </a:r>
            <a:r>
              <a:rPr lang="en-US" sz="2000" dirty="0" smtClean="0"/>
              <a:t>demonstrates </a:t>
            </a:r>
            <a:r>
              <a:rPr lang="en-US" sz="2000" dirty="0"/>
              <a:t>the process of applying in-place data augmentation</a:t>
            </a:r>
            <a:r>
              <a:rPr lang="en-US" sz="2000" dirty="0" smtClean="0"/>
              <a:t>:</a:t>
            </a:r>
          </a:p>
          <a:p>
            <a:endParaRPr lang="en-US" sz="2000" dirty="0"/>
          </a:p>
          <a:p>
            <a:r>
              <a:rPr lang="en-US" sz="2000" b="1" dirty="0"/>
              <a:t>Step </a:t>
            </a:r>
            <a:r>
              <a:rPr lang="en-US" sz="2000" b="1" dirty="0" smtClean="0"/>
              <a:t>1</a:t>
            </a:r>
            <a:r>
              <a:rPr lang="en-US" sz="2000" b="1" dirty="0"/>
              <a:t>:</a:t>
            </a:r>
            <a:r>
              <a:rPr lang="en-US" sz="2000" dirty="0"/>
              <a:t> An input batch of images is presented to the </a:t>
            </a:r>
            <a:r>
              <a:rPr lang="en-US" sz="2000" dirty="0" err="1"/>
              <a:t>ImageDataGenerator</a:t>
            </a:r>
            <a:endParaRPr lang="en-US" sz="2000" dirty="0"/>
          </a:p>
          <a:p>
            <a:r>
              <a:rPr lang="en-US" sz="2000" dirty="0"/>
              <a:t> .</a:t>
            </a:r>
          </a:p>
          <a:p>
            <a:r>
              <a:rPr lang="en-US" sz="2000" b="1" dirty="0"/>
              <a:t>Step </a:t>
            </a:r>
            <a:r>
              <a:rPr lang="en-US" sz="2000" b="1" dirty="0" smtClean="0"/>
              <a:t>2</a:t>
            </a:r>
            <a:r>
              <a:rPr lang="en-US" sz="2000" b="1" dirty="0"/>
              <a:t>:</a:t>
            </a:r>
            <a:r>
              <a:rPr lang="en-US" sz="2000" dirty="0"/>
              <a:t> The </a:t>
            </a:r>
            <a:r>
              <a:rPr lang="en-US" sz="2000" dirty="0" err="1"/>
              <a:t>ImageDataGenerator</a:t>
            </a:r>
            <a:endParaRPr lang="en-US" sz="2000" dirty="0"/>
          </a:p>
          <a:p>
            <a:r>
              <a:rPr lang="en-US" sz="2000" dirty="0"/>
              <a:t>  transforms each image in the batch by a series of random translations, rotations, etc</a:t>
            </a:r>
            <a:r>
              <a:rPr lang="en-US" sz="2000" dirty="0" smtClean="0"/>
              <a:t>.</a:t>
            </a:r>
          </a:p>
          <a:p>
            <a:endParaRPr lang="en-US" sz="2000" dirty="0"/>
          </a:p>
          <a:p>
            <a:r>
              <a:rPr lang="en-US" sz="2000" b="1" dirty="0"/>
              <a:t>Step </a:t>
            </a:r>
            <a:r>
              <a:rPr lang="en-US" sz="2000" b="1" dirty="0" smtClean="0"/>
              <a:t>3</a:t>
            </a:r>
            <a:r>
              <a:rPr lang="en-US" sz="2000" b="1" dirty="0"/>
              <a:t>:</a:t>
            </a:r>
            <a:r>
              <a:rPr lang="en-US" sz="2000" dirty="0"/>
              <a:t> The randomly transformed batch is then returned to the calling function.</a:t>
            </a:r>
          </a:p>
        </p:txBody>
      </p:sp>
    </p:spTree>
    <p:extLst>
      <p:ext uri="{BB962C8B-B14F-4D97-AF65-F5344CB8AC3E}">
        <p14:creationId xmlns:p14="http://schemas.microsoft.com/office/powerpoint/2010/main" val="3203436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23</a:t>
            </a:fld>
            <a:endParaRPr lang="en-GB"/>
          </a:p>
        </p:txBody>
      </p:sp>
      <p:sp>
        <p:nvSpPr>
          <p:cNvPr id="3" name="Rectangle 2"/>
          <p:cNvSpPr/>
          <p:nvPr/>
        </p:nvSpPr>
        <p:spPr>
          <a:xfrm>
            <a:off x="228600" y="533400"/>
            <a:ext cx="5748690" cy="707886"/>
          </a:xfrm>
          <a:prstGeom prst="rect">
            <a:avLst/>
          </a:prstGeom>
        </p:spPr>
        <p:txBody>
          <a:bodyPr wrap="none">
            <a:spAutoFit/>
          </a:bodyPr>
          <a:lstStyle/>
          <a:p>
            <a:r>
              <a:rPr lang="en-IN" sz="4000" dirty="0">
                <a:solidFill>
                  <a:srgbClr val="002060"/>
                </a:solidFill>
                <a:latin typeface="Algerian" pitchFamily="82" charset="0"/>
              </a:rPr>
              <a:t>Feature Extraction </a:t>
            </a:r>
          </a:p>
        </p:txBody>
      </p:sp>
      <p:sp>
        <p:nvSpPr>
          <p:cNvPr id="4" name="TextBox 3"/>
          <p:cNvSpPr txBox="1"/>
          <p:nvPr/>
        </p:nvSpPr>
        <p:spPr>
          <a:xfrm>
            <a:off x="706790" y="1473200"/>
            <a:ext cx="7988277" cy="5016758"/>
          </a:xfrm>
          <a:prstGeom prst="rect">
            <a:avLst/>
          </a:prstGeom>
          <a:noFill/>
        </p:spPr>
        <p:txBody>
          <a:bodyPr wrap="none" rtlCol="0">
            <a:spAutoFit/>
          </a:bodyPr>
          <a:lstStyle/>
          <a:p>
            <a:pPr marL="285750" indent="-285750">
              <a:buFont typeface="Arial" pitchFamily="34" charset="0"/>
              <a:buChar char="•"/>
            </a:pPr>
            <a:r>
              <a:rPr lang="en-US" sz="2000" dirty="0" smtClean="0"/>
              <a:t>The algorithm used here is CNN (Convolutional Neural Network)</a:t>
            </a:r>
          </a:p>
          <a:p>
            <a:pPr marL="285750" indent="-285750">
              <a:buFont typeface="Arial" pitchFamily="34" charset="0"/>
              <a:buChar char="•"/>
            </a:pPr>
            <a:endParaRPr lang="en-US" sz="2000" dirty="0"/>
          </a:p>
          <a:p>
            <a:pPr marL="285750" indent="-285750">
              <a:buFont typeface="Arial" pitchFamily="34" charset="0"/>
              <a:buChar char="•"/>
            </a:pPr>
            <a:r>
              <a:rPr lang="en-US" sz="2000" dirty="0"/>
              <a:t> The Keras library in Python makes it pretty simple to build a CNN</a:t>
            </a:r>
            <a:r>
              <a:rPr lang="en-US" sz="2000" dirty="0" smtClean="0"/>
              <a:t>.</a:t>
            </a:r>
          </a:p>
          <a:p>
            <a:pPr marL="285750" indent="-285750">
              <a:buFont typeface="Arial" pitchFamily="34" charset="0"/>
              <a:buChar char="•"/>
            </a:pPr>
            <a:endParaRPr lang="en-US" sz="2000" dirty="0"/>
          </a:p>
          <a:p>
            <a:pPr marL="285750" indent="-285750">
              <a:buFont typeface="Arial" pitchFamily="34" charset="0"/>
              <a:buChar char="•"/>
            </a:pPr>
            <a:r>
              <a:rPr lang="en-US" sz="2000" dirty="0" smtClean="0"/>
              <a:t>There are basically five steps in building a CNN model namely:</a:t>
            </a:r>
          </a:p>
          <a:p>
            <a:pPr marL="285750" indent="-285750">
              <a:buFont typeface="Arial" pitchFamily="34" charset="0"/>
              <a:buChar char="•"/>
            </a:pPr>
            <a:endParaRPr lang="en-US" sz="2000" dirty="0" smtClean="0"/>
          </a:p>
          <a:p>
            <a:pPr marL="1200150" lvl="2" indent="-285750">
              <a:buFont typeface="Arial" pitchFamily="34" charset="0"/>
              <a:buChar char="•"/>
            </a:pPr>
            <a:r>
              <a:rPr lang="en-IN" sz="2000" dirty="0"/>
              <a:t>Data </a:t>
            </a:r>
            <a:r>
              <a:rPr lang="en-IN" sz="2000" dirty="0" smtClean="0"/>
              <a:t>pre-processing</a:t>
            </a:r>
          </a:p>
          <a:p>
            <a:pPr marL="1200150" lvl="2" indent="-285750">
              <a:buFont typeface="Arial" pitchFamily="34" charset="0"/>
              <a:buChar char="•"/>
            </a:pPr>
            <a:endParaRPr lang="en-IN" sz="2000" dirty="0"/>
          </a:p>
          <a:p>
            <a:pPr marL="1200150" lvl="2" indent="-285750">
              <a:buFont typeface="Arial" pitchFamily="34" charset="0"/>
              <a:buChar char="•"/>
            </a:pPr>
            <a:r>
              <a:rPr lang="en-IN" sz="2000" dirty="0"/>
              <a:t>Building the </a:t>
            </a:r>
            <a:r>
              <a:rPr lang="en-IN" sz="2000" dirty="0" smtClean="0"/>
              <a:t>model</a:t>
            </a:r>
          </a:p>
          <a:p>
            <a:pPr marL="1200150" lvl="2" indent="-285750">
              <a:buFont typeface="Arial" pitchFamily="34" charset="0"/>
              <a:buChar char="•"/>
            </a:pPr>
            <a:endParaRPr lang="en-IN" sz="2000" dirty="0"/>
          </a:p>
          <a:p>
            <a:pPr marL="1200150" lvl="2" indent="-285750">
              <a:buFont typeface="Arial" pitchFamily="34" charset="0"/>
              <a:buChar char="•"/>
            </a:pPr>
            <a:r>
              <a:rPr lang="en-IN" sz="2000" dirty="0"/>
              <a:t>Compiling the </a:t>
            </a:r>
            <a:r>
              <a:rPr lang="en-IN" sz="2000" dirty="0" smtClean="0"/>
              <a:t>model</a:t>
            </a:r>
          </a:p>
          <a:p>
            <a:pPr marL="1200150" lvl="2" indent="-285750">
              <a:buFont typeface="Arial" pitchFamily="34" charset="0"/>
              <a:buChar char="•"/>
            </a:pPr>
            <a:endParaRPr lang="en-IN" sz="2000" dirty="0"/>
          </a:p>
          <a:p>
            <a:pPr marL="1200150" lvl="2" indent="-285750">
              <a:buFont typeface="Arial" pitchFamily="34" charset="0"/>
              <a:buChar char="•"/>
            </a:pPr>
            <a:r>
              <a:rPr lang="en-IN" sz="2000" dirty="0"/>
              <a:t>Training the </a:t>
            </a:r>
            <a:r>
              <a:rPr lang="en-IN" sz="2000" dirty="0" smtClean="0"/>
              <a:t>model</a:t>
            </a:r>
          </a:p>
          <a:p>
            <a:pPr marL="1200150" lvl="2" indent="-285750">
              <a:buFont typeface="Arial" pitchFamily="34" charset="0"/>
              <a:buChar char="•"/>
            </a:pPr>
            <a:endParaRPr lang="en-IN" sz="2000" dirty="0"/>
          </a:p>
          <a:p>
            <a:pPr marL="1200150" lvl="2" indent="-285750">
              <a:buFont typeface="Arial" pitchFamily="34" charset="0"/>
              <a:buChar char="•"/>
            </a:pPr>
            <a:r>
              <a:rPr lang="en-US" sz="2000" dirty="0"/>
              <a:t>Using our model to make predictions</a:t>
            </a:r>
          </a:p>
          <a:p>
            <a:pPr marL="1200150" lvl="2" indent="-285750">
              <a:buFont typeface="Arial" pitchFamily="34" charset="0"/>
              <a:buChar char="•"/>
            </a:pPr>
            <a:endParaRPr lang="en-IN" sz="2000" dirty="0"/>
          </a:p>
        </p:txBody>
      </p:sp>
    </p:spTree>
    <p:extLst>
      <p:ext uri="{BB962C8B-B14F-4D97-AF65-F5344CB8AC3E}">
        <p14:creationId xmlns:p14="http://schemas.microsoft.com/office/powerpoint/2010/main" val="9565924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24</a:t>
            </a:fld>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839200" cy="368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8600" y="533400"/>
            <a:ext cx="5198859" cy="646331"/>
          </a:xfrm>
          <a:prstGeom prst="rect">
            <a:avLst/>
          </a:prstGeom>
        </p:spPr>
        <p:txBody>
          <a:bodyPr wrap="none">
            <a:spAutoFit/>
          </a:bodyPr>
          <a:lstStyle/>
          <a:p>
            <a:r>
              <a:rPr lang="en-IN" sz="3600" dirty="0">
                <a:solidFill>
                  <a:srgbClr val="7030A0"/>
                </a:solidFill>
                <a:latin typeface="Algerian" pitchFamily="82" charset="0"/>
              </a:rPr>
              <a:t>Feature Extraction </a:t>
            </a:r>
          </a:p>
        </p:txBody>
      </p:sp>
      <p:sp>
        <p:nvSpPr>
          <p:cNvPr id="4" name="TextBox 3"/>
          <p:cNvSpPr txBox="1"/>
          <p:nvPr/>
        </p:nvSpPr>
        <p:spPr>
          <a:xfrm>
            <a:off x="1828800" y="5867400"/>
            <a:ext cx="6096000" cy="369332"/>
          </a:xfrm>
          <a:prstGeom prst="rect">
            <a:avLst/>
          </a:prstGeom>
          <a:noFill/>
        </p:spPr>
        <p:txBody>
          <a:bodyPr wrap="square" rtlCol="0">
            <a:spAutoFit/>
          </a:bodyPr>
          <a:lstStyle/>
          <a:p>
            <a:r>
              <a:rPr lang="en-IN" dirty="0" smtClean="0"/>
              <a:t>The total steps within a building of a CNN</a:t>
            </a:r>
            <a:endParaRPr lang="en-IN" dirty="0"/>
          </a:p>
        </p:txBody>
      </p:sp>
    </p:spTree>
    <p:extLst>
      <p:ext uri="{BB962C8B-B14F-4D97-AF65-F5344CB8AC3E}">
        <p14:creationId xmlns:p14="http://schemas.microsoft.com/office/powerpoint/2010/main" val="167198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25</a:t>
            </a:fld>
            <a:endParaRPr lang="en-GB"/>
          </a:p>
        </p:txBody>
      </p:sp>
      <p:sp>
        <p:nvSpPr>
          <p:cNvPr id="3" name="Rectangle 2"/>
          <p:cNvSpPr/>
          <p:nvPr/>
        </p:nvSpPr>
        <p:spPr>
          <a:xfrm>
            <a:off x="317500" y="685800"/>
            <a:ext cx="5198859" cy="646331"/>
          </a:xfrm>
          <a:prstGeom prst="rect">
            <a:avLst/>
          </a:prstGeom>
        </p:spPr>
        <p:txBody>
          <a:bodyPr wrap="none">
            <a:spAutoFit/>
          </a:bodyPr>
          <a:lstStyle/>
          <a:p>
            <a:r>
              <a:rPr lang="en-IN" sz="3600" dirty="0">
                <a:solidFill>
                  <a:srgbClr val="7030A0"/>
                </a:solidFill>
                <a:latin typeface="Algerian" pitchFamily="82" charset="0"/>
              </a:rPr>
              <a:t>Data pre-processing</a:t>
            </a:r>
          </a:p>
        </p:txBody>
      </p:sp>
      <p:sp>
        <p:nvSpPr>
          <p:cNvPr id="4" name="Rectangle 3"/>
          <p:cNvSpPr/>
          <p:nvPr/>
        </p:nvSpPr>
        <p:spPr>
          <a:xfrm>
            <a:off x="317500" y="2438400"/>
            <a:ext cx="4690708" cy="646331"/>
          </a:xfrm>
          <a:prstGeom prst="rect">
            <a:avLst/>
          </a:prstGeom>
        </p:spPr>
        <p:txBody>
          <a:bodyPr wrap="none">
            <a:spAutoFit/>
          </a:bodyPr>
          <a:lstStyle/>
          <a:p>
            <a:r>
              <a:rPr lang="en-IN" sz="3600" dirty="0">
                <a:solidFill>
                  <a:srgbClr val="7030A0"/>
                </a:solidFill>
                <a:latin typeface="Algerian" pitchFamily="82" charset="0"/>
              </a:rPr>
              <a:t>Building the model</a:t>
            </a:r>
          </a:p>
        </p:txBody>
      </p:sp>
      <p:sp>
        <p:nvSpPr>
          <p:cNvPr id="5" name="TextBox 4"/>
          <p:cNvSpPr txBox="1"/>
          <p:nvPr/>
        </p:nvSpPr>
        <p:spPr>
          <a:xfrm>
            <a:off x="838200" y="1676400"/>
            <a:ext cx="7620000" cy="400110"/>
          </a:xfrm>
          <a:prstGeom prst="rect">
            <a:avLst/>
          </a:prstGeom>
          <a:noFill/>
        </p:spPr>
        <p:txBody>
          <a:bodyPr wrap="square" rtlCol="0">
            <a:spAutoFit/>
          </a:bodyPr>
          <a:lstStyle/>
          <a:p>
            <a:pPr marL="342900" indent="-342900">
              <a:buFont typeface="Arial" pitchFamily="34" charset="0"/>
              <a:buChar char="•"/>
            </a:pPr>
            <a:r>
              <a:rPr lang="en-IN" sz="2000" dirty="0" smtClean="0"/>
              <a:t>We have accomplished this task in the previous stages</a:t>
            </a:r>
            <a:endParaRPr lang="en-IN" sz="2000" dirty="0"/>
          </a:p>
        </p:txBody>
      </p:sp>
      <p:sp>
        <p:nvSpPr>
          <p:cNvPr id="7" name="Rectangle 6"/>
          <p:cNvSpPr/>
          <p:nvPr/>
        </p:nvSpPr>
        <p:spPr>
          <a:xfrm>
            <a:off x="927100" y="3352800"/>
            <a:ext cx="7543800" cy="2246769"/>
          </a:xfrm>
          <a:prstGeom prst="rect">
            <a:avLst/>
          </a:prstGeom>
        </p:spPr>
        <p:txBody>
          <a:bodyPr wrap="square">
            <a:spAutoFit/>
          </a:bodyPr>
          <a:lstStyle/>
          <a:p>
            <a:pPr marL="285750" indent="-285750">
              <a:buFont typeface="Arial" pitchFamily="34" charset="0"/>
              <a:buChar char="•"/>
            </a:pPr>
            <a:r>
              <a:rPr lang="en-US" sz="2000" dirty="0"/>
              <a:t>CNN built for image recognition is a simple CNN with two CONV =&gt; RELU =&gt; POOL =&gt; CONV =&gt; RELU layers and single fully connected layer. </a:t>
            </a:r>
            <a:endParaRPr lang="en-US" sz="2000" dirty="0" smtClean="0"/>
          </a:p>
          <a:p>
            <a:pPr marL="285750" indent="-285750">
              <a:buFont typeface="Arial" pitchFamily="34" charset="0"/>
              <a:buChar char="•"/>
            </a:pPr>
            <a:endParaRPr lang="en-US" sz="2000" dirty="0"/>
          </a:p>
          <a:p>
            <a:pPr marL="285750" indent="-285750">
              <a:buFont typeface="Arial" pitchFamily="34" charset="0"/>
              <a:buChar char="•"/>
            </a:pPr>
            <a:r>
              <a:rPr lang="en-US" sz="2000" dirty="0" smtClean="0"/>
              <a:t>We have </a:t>
            </a:r>
            <a:r>
              <a:rPr lang="en-US" sz="2000" dirty="0"/>
              <a:t>also used </a:t>
            </a:r>
            <a:r>
              <a:rPr lang="en-US" sz="2000" dirty="0" err="1"/>
              <a:t>BatchNormalization</a:t>
            </a:r>
            <a:r>
              <a:rPr lang="en-US" sz="2000" dirty="0"/>
              <a:t> layer after each RELU activation making our network train faster, </a:t>
            </a:r>
            <a:r>
              <a:rPr lang="en-US" sz="2000" dirty="0" err="1"/>
              <a:t>converage</a:t>
            </a:r>
            <a:r>
              <a:rPr lang="en-US" sz="2000" dirty="0"/>
              <a:t> more quickly and making activation function more viable.</a:t>
            </a:r>
            <a:endParaRPr lang="en-IN" sz="2000" dirty="0"/>
          </a:p>
        </p:txBody>
      </p:sp>
    </p:spTree>
    <p:extLst>
      <p:ext uri="{BB962C8B-B14F-4D97-AF65-F5344CB8AC3E}">
        <p14:creationId xmlns:p14="http://schemas.microsoft.com/office/powerpoint/2010/main" val="40994281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26</a:t>
            </a:fld>
            <a:endParaRPr lang="en-GB"/>
          </a:p>
        </p:txBody>
      </p:sp>
      <p:sp>
        <p:nvSpPr>
          <p:cNvPr id="3" name="Rectangle 2"/>
          <p:cNvSpPr/>
          <p:nvPr/>
        </p:nvSpPr>
        <p:spPr>
          <a:xfrm>
            <a:off x="76200" y="388034"/>
            <a:ext cx="4690708" cy="646331"/>
          </a:xfrm>
          <a:prstGeom prst="rect">
            <a:avLst/>
          </a:prstGeom>
        </p:spPr>
        <p:txBody>
          <a:bodyPr wrap="none">
            <a:spAutoFit/>
          </a:bodyPr>
          <a:lstStyle/>
          <a:p>
            <a:r>
              <a:rPr lang="en-IN" sz="3600" dirty="0" smtClean="0">
                <a:solidFill>
                  <a:srgbClr val="7030A0"/>
                </a:solidFill>
                <a:latin typeface="Algerian" pitchFamily="82" charset="0"/>
              </a:rPr>
              <a:t>Building the model</a:t>
            </a:r>
            <a:endParaRPr lang="en-IN" sz="3600" dirty="0">
              <a:solidFill>
                <a:srgbClr val="7030A0"/>
              </a:solidFill>
              <a:latin typeface="Algerian" pitchFamily="82" charset="0"/>
            </a:endParaRPr>
          </a:p>
        </p:txBody>
      </p:sp>
      <p:sp>
        <p:nvSpPr>
          <p:cNvPr id="4" name="Rectangle 3"/>
          <p:cNvSpPr/>
          <p:nvPr/>
        </p:nvSpPr>
        <p:spPr>
          <a:xfrm>
            <a:off x="321908" y="1143000"/>
            <a:ext cx="8686800" cy="2585323"/>
          </a:xfrm>
          <a:prstGeom prst="rect">
            <a:avLst/>
          </a:prstGeom>
        </p:spPr>
        <p:txBody>
          <a:bodyPr wrap="square">
            <a:spAutoFit/>
          </a:bodyPr>
          <a:lstStyle/>
          <a:p>
            <a:r>
              <a:rPr lang="en-US" dirty="0"/>
              <a:t>The model type that we will be using is Sequential. Sequential is the easiest way to build a model in Keras. It allows you to build a model layer by layer</a:t>
            </a:r>
            <a:r>
              <a:rPr lang="en-US" dirty="0" smtClean="0"/>
              <a:t>.</a:t>
            </a:r>
          </a:p>
          <a:p>
            <a:endParaRPr lang="en-US" dirty="0"/>
          </a:p>
          <a:p>
            <a:r>
              <a:rPr lang="en-US" b="1" dirty="0" smtClean="0"/>
              <a:t>Conv2D:</a:t>
            </a:r>
          </a:p>
          <a:p>
            <a:pPr marL="285750" indent="-285750">
              <a:buFont typeface="Arial" pitchFamily="34" charset="0"/>
              <a:buChar char="•"/>
            </a:pPr>
            <a:r>
              <a:rPr lang="en-US" dirty="0"/>
              <a:t>Our first layer is Conv2D layers. These are convolution layers that will deal with our input images, which are seen as 2-dimensional matrices.</a:t>
            </a:r>
          </a:p>
          <a:p>
            <a:pPr marL="285750" indent="-285750">
              <a:buFont typeface="Arial" pitchFamily="34" charset="0"/>
              <a:buChar char="•"/>
            </a:pPr>
            <a:endParaRPr lang="en-US" dirty="0"/>
          </a:p>
          <a:p>
            <a:pPr marL="285750" indent="-285750">
              <a:buFont typeface="Arial" pitchFamily="34" charset="0"/>
              <a:buChar char="•"/>
            </a:pPr>
            <a:r>
              <a:rPr lang="en-US" dirty="0"/>
              <a:t>32 in the first layer are the number of nodes in each layer.</a:t>
            </a:r>
          </a:p>
          <a:p>
            <a:endParaRPr lang="en-I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810000"/>
            <a:ext cx="6773220" cy="2867425"/>
          </a:xfrm>
          <a:prstGeom prst="rect">
            <a:avLst/>
          </a:prstGeom>
        </p:spPr>
      </p:pic>
    </p:spTree>
    <p:extLst>
      <p:ext uri="{BB962C8B-B14F-4D97-AF65-F5344CB8AC3E}">
        <p14:creationId xmlns:p14="http://schemas.microsoft.com/office/powerpoint/2010/main" val="13854786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27</a:t>
            </a:fld>
            <a:endParaRPr lang="en-GB"/>
          </a:p>
        </p:txBody>
      </p:sp>
      <p:sp>
        <p:nvSpPr>
          <p:cNvPr id="3" name="Rectangle 2"/>
          <p:cNvSpPr/>
          <p:nvPr/>
        </p:nvSpPr>
        <p:spPr>
          <a:xfrm>
            <a:off x="190500" y="1371600"/>
            <a:ext cx="8915400" cy="2308324"/>
          </a:xfrm>
          <a:prstGeom prst="rect">
            <a:avLst/>
          </a:prstGeom>
        </p:spPr>
        <p:txBody>
          <a:bodyPr wrap="square">
            <a:spAutoFit/>
          </a:bodyPr>
          <a:lstStyle/>
          <a:p>
            <a:r>
              <a:rPr lang="en-IN" b="1" dirty="0"/>
              <a:t>Activation(</a:t>
            </a:r>
            <a:r>
              <a:rPr lang="en-IN" b="1" dirty="0" err="1"/>
              <a:t>ReLU</a:t>
            </a:r>
            <a:r>
              <a:rPr lang="en-IN" b="1" dirty="0"/>
              <a:t>):</a:t>
            </a:r>
          </a:p>
          <a:p>
            <a:pPr marL="285750" indent="-285750">
              <a:buFont typeface="Arial" pitchFamily="34" charset="0"/>
              <a:buChar char="•"/>
            </a:pPr>
            <a:r>
              <a:rPr lang="en-US" dirty="0"/>
              <a:t>Activation is the activation function for the layer. The activation function we will be using for our first 2 layers is the </a:t>
            </a:r>
            <a:r>
              <a:rPr lang="en-US" dirty="0" err="1"/>
              <a:t>ReLU</a:t>
            </a:r>
            <a:r>
              <a:rPr lang="en-US" dirty="0"/>
              <a:t>, or Rectified Linear Activation. </a:t>
            </a:r>
          </a:p>
          <a:p>
            <a:pPr marL="285750" indent="-285750">
              <a:buFont typeface="Arial" pitchFamily="34" charset="0"/>
              <a:buChar char="•"/>
            </a:pPr>
            <a:endParaRPr lang="en-US" dirty="0"/>
          </a:p>
          <a:p>
            <a:pPr marL="285750" indent="-285750">
              <a:buFont typeface="Arial" pitchFamily="34" charset="0"/>
              <a:buChar char="•"/>
            </a:pPr>
            <a:r>
              <a:rPr lang="en-US" dirty="0"/>
              <a:t>This activation function has been proven to work well in neural networks.</a:t>
            </a:r>
          </a:p>
          <a:p>
            <a:pPr marL="285750" indent="-285750">
              <a:buFont typeface="Arial" pitchFamily="34" charset="0"/>
              <a:buChar char="•"/>
            </a:pPr>
            <a:endParaRPr lang="en-US" dirty="0"/>
          </a:p>
          <a:p>
            <a:pPr marL="285750" indent="-285750">
              <a:buFont typeface="Arial" pitchFamily="34" charset="0"/>
              <a:buChar char="•"/>
            </a:pPr>
            <a:r>
              <a:rPr lang="en-US" dirty="0" err="1"/>
              <a:t>ReLU</a:t>
            </a:r>
            <a:r>
              <a:rPr lang="en-US" dirty="0"/>
              <a:t> helps in reducing or completely removing the linearity in our images</a:t>
            </a:r>
            <a:endParaRPr lang="en-IN" dirty="0"/>
          </a:p>
          <a:p>
            <a:endParaRPr lang="en-IN" b="1" dirty="0"/>
          </a:p>
        </p:txBody>
      </p:sp>
      <p:sp>
        <p:nvSpPr>
          <p:cNvPr id="4" name="Rectangle 3"/>
          <p:cNvSpPr/>
          <p:nvPr/>
        </p:nvSpPr>
        <p:spPr>
          <a:xfrm>
            <a:off x="190500" y="533400"/>
            <a:ext cx="4690708" cy="646331"/>
          </a:xfrm>
          <a:prstGeom prst="rect">
            <a:avLst/>
          </a:prstGeom>
        </p:spPr>
        <p:txBody>
          <a:bodyPr wrap="none">
            <a:spAutoFit/>
          </a:bodyPr>
          <a:lstStyle/>
          <a:p>
            <a:r>
              <a:rPr lang="en-IN" sz="3600" dirty="0">
                <a:solidFill>
                  <a:srgbClr val="7030A0"/>
                </a:solidFill>
                <a:latin typeface="Algerian" pitchFamily="82" charset="0"/>
              </a:rPr>
              <a:t>Building the model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81400"/>
            <a:ext cx="7620000" cy="2882954"/>
          </a:xfrm>
          <a:prstGeom prst="rect">
            <a:avLst/>
          </a:prstGeom>
        </p:spPr>
      </p:pic>
    </p:spTree>
    <p:extLst>
      <p:ext uri="{BB962C8B-B14F-4D97-AF65-F5344CB8AC3E}">
        <p14:creationId xmlns:p14="http://schemas.microsoft.com/office/powerpoint/2010/main" val="24285900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28</a:t>
            </a:fld>
            <a:endParaRPr lang="en-GB"/>
          </a:p>
        </p:txBody>
      </p:sp>
      <p:sp>
        <p:nvSpPr>
          <p:cNvPr id="3" name="Rectangle 2"/>
          <p:cNvSpPr/>
          <p:nvPr/>
        </p:nvSpPr>
        <p:spPr>
          <a:xfrm>
            <a:off x="228600" y="685800"/>
            <a:ext cx="8458200" cy="646331"/>
          </a:xfrm>
          <a:prstGeom prst="rect">
            <a:avLst/>
          </a:prstGeom>
        </p:spPr>
        <p:txBody>
          <a:bodyPr wrap="square">
            <a:spAutoFit/>
          </a:bodyPr>
          <a:lstStyle/>
          <a:p>
            <a:pPr marL="285750" indent="-285750">
              <a:buFont typeface="Arial" pitchFamily="34" charset="0"/>
              <a:buChar char="•"/>
            </a:pPr>
            <a:endParaRPr lang="en-US" dirty="0"/>
          </a:p>
          <a:p>
            <a:pPr marL="285750" indent="-285750">
              <a:buFont typeface="Arial" pitchFamily="34" charset="0"/>
              <a:buChar char="•"/>
            </a:pPr>
            <a:endParaRPr lang="en-IN" dirty="0"/>
          </a:p>
        </p:txBody>
      </p:sp>
      <p:sp>
        <p:nvSpPr>
          <p:cNvPr id="4" name="Rectangle 3"/>
          <p:cNvSpPr/>
          <p:nvPr/>
        </p:nvSpPr>
        <p:spPr>
          <a:xfrm>
            <a:off x="685800" y="1631434"/>
            <a:ext cx="8305800" cy="1754326"/>
          </a:xfrm>
          <a:prstGeom prst="rect">
            <a:avLst/>
          </a:prstGeom>
        </p:spPr>
        <p:txBody>
          <a:bodyPr wrap="square">
            <a:spAutoFit/>
          </a:bodyPr>
          <a:lstStyle/>
          <a:p>
            <a:r>
              <a:rPr lang="en-IN" b="1" dirty="0" smtClean="0"/>
              <a:t>POOLING:</a:t>
            </a:r>
          </a:p>
          <a:p>
            <a:pPr marL="285750" indent="-285750">
              <a:buFont typeface="Arial" pitchFamily="34" charset="0"/>
              <a:buChar char="•"/>
            </a:pPr>
            <a:r>
              <a:rPr lang="en-IN" b="1" dirty="0" smtClean="0"/>
              <a:t> </a:t>
            </a:r>
            <a:r>
              <a:rPr lang="en-IN" dirty="0" smtClean="0"/>
              <a:t>This the stage where the maximum value of a 2x2 value matrix is reduced to one.</a:t>
            </a:r>
          </a:p>
          <a:p>
            <a:pPr marL="285750" indent="-285750">
              <a:buFont typeface="Arial" pitchFamily="34" charset="0"/>
              <a:buChar char="•"/>
            </a:pPr>
            <a:endParaRPr lang="en-IN" dirty="0"/>
          </a:p>
          <a:p>
            <a:pPr marL="285750" indent="-285750">
              <a:buFont typeface="Arial" pitchFamily="34" charset="0"/>
              <a:buChar char="•"/>
            </a:pPr>
            <a:r>
              <a:rPr lang="en-IN" dirty="0" smtClean="0"/>
              <a:t>The method where 75% of unnecessary data is reduced and the important 25% is used. </a:t>
            </a:r>
            <a:endParaRPr lang="en-IN" dirty="0"/>
          </a:p>
        </p:txBody>
      </p:sp>
      <p:sp>
        <p:nvSpPr>
          <p:cNvPr id="6" name="Rectangle 5"/>
          <p:cNvSpPr/>
          <p:nvPr/>
        </p:nvSpPr>
        <p:spPr>
          <a:xfrm>
            <a:off x="152400" y="659368"/>
            <a:ext cx="4690708" cy="646331"/>
          </a:xfrm>
          <a:prstGeom prst="rect">
            <a:avLst/>
          </a:prstGeom>
        </p:spPr>
        <p:txBody>
          <a:bodyPr wrap="none">
            <a:spAutoFit/>
          </a:bodyPr>
          <a:lstStyle/>
          <a:p>
            <a:r>
              <a:rPr lang="en-IN" sz="3600" dirty="0">
                <a:solidFill>
                  <a:srgbClr val="7030A0"/>
                </a:solidFill>
                <a:latin typeface="Algerian" pitchFamily="82" charset="0"/>
              </a:rPr>
              <a:t>Building the model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581400"/>
            <a:ext cx="6783833" cy="2743540"/>
          </a:xfrm>
          <a:prstGeom prst="rect">
            <a:avLst/>
          </a:prstGeom>
        </p:spPr>
      </p:pic>
    </p:spTree>
    <p:extLst>
      <p:ext uri="{BB962C8B-B14F-4D97-AF65-F5344CB8AC3E}">
        <p14:creationId xmlns:p14="http://schemas.microsoft.com/office/powerpoint/2010/main" val="11830980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29</a:t>
            </a:fld>
            <a:endParaRPr lang="en-GB"/>
          </a:p>
        </p:txBody>
      </p:sp>
      <p:sp>
        <p:nvSpPr>
          <p:cNvPr id="3" name="TextBox 2"/>
          <p:cNvSpPr txBox="1"/>
          <p:nvPr/>
        </p:nvSpPr>
        <p:spPr>
          <a:xfrm>
            <a:off x="457200" y="1435100"/>
            <a:ext cx="8001000" cy="4401205"/>
          </a:xfrm>
          <a:prstGeom prst="rect">
            <a:avLst/>
          </a:prstGeom>
          <a:noFill/>
        </p:spPr>
        <p:txBody>
          <a:bodyPr wrap="square" rtlCol="0">
            <a:spAutoFit/>
          </a:bodyPr>
          <a:lstStyle/>
          <a:p>
            <a:r>
              <a:rPr lang="en-IN" sz="2000" b="1" dirty="0" err="1" smtClean="0"/>
              <a:t>BatchNormalization</a:t>
            </a:r>
            <a:r>
              <a:rPr lang="en-IN" sz="2000" b="1" dirty="0" smtClean="0"/>
              <a:t>:</a:t>
            </a:r>
            <a:endParaRPr lang="en-IN" sz="2000" b="1" dirty="0"/>
          </a:p>
          <a:p>
            <a:pPr marL="285750" indent="-285750">
              <a:buFont typeface="Arial" pitchFamily="34" charset="0"/>
              <a:buChar char="•"/>
            </a:pPr>
            <a:r>
              <a:rPr lang="en-US" sz="2000" dirty="0"/>
              <a:t>Batch normalization reduces the amount by what the hidden unit values shift around </a:t>
            </a:r>
            <a:endParaRPr lang="en-US" sz="2000" dirty="0" smtClean="0"/>
          </a:p>
          <a:p>
            <a:pPr marL="285750" indent="-285750">
              <a:buFont typeface="Arial" pitchFamily="34" charset="0"/>
              <a:buChar char="•"/>
            </a:pPr>
            <a:endParaRPr lang="en-US" sz="2000" b="1" dirty="0"/>
          </a:p>
          <a:p>
            <a:pPr marL="285750" indent="-285750">
              <a:buFont typeface="Arial" pitchFamily="34" charset="0"/>
              <a:buChar char="•"/>
            </a:pPr>
            <a:r>
              <a:rPr lang="en-US" sz="2000" dirty="0"/>
              <a:t>We can use higher learning rates because batch normalization makes sure that there’s no activation that’s gone really high or really </a:t>
            </a:r>
            <a:r>
              <a:rPr lang="en-US" sz="2000" dirty="0" smtClean="0"/>
              <a:t>low.</a:t>
            </a:r>
          </a:p>
          <a:p>
            <a:pPr marL="285750" indent="-285750">
              <a:buFont typeface="Arial" pitchFamily="34" charset="0"/>
              <a:buChar char="•"/>
            </a:pPr>
            <a:endParaRPr lang="en-US" sz="2000" b="1" dirty="0"/>
          </a:p>
          <a:p>
            <a:pPr marL="285750" indent="-285750">
              <a:buFont typeface="Arial" pitchFamily="34" charset="0"/>
              <a:buChar char="•"/>
            </a:pPr>
            <a:r>
              <a:rPr lang="en-US" sz="2000" dirty="0"/>
              <a:t>It reduces </a:t>
            </a:r>
            <a:r>
              <a:rPr lang="en-US" sz="2000" dirty="0" err="1"/>
              <a:t>overfitting</a:t>
            </a:r>
            <a:r>
              <a:rPr lang="en-US" sz="2000" dirty="0"/>
              <a:t> because it has a slight regularization effects. Similar to dropout, it adds some noise to each hidden layer’s activations</a:t>
            </a:r>
            <a:r>
              <a:rPr lang="en-US" sz="2000" dirty="0" smtClean="0"/>
              <a:t>.</a:t>
            </a:r>
          </a:p>
          <a:p>
            <a:pPr marL="285750" indent="-285750">
              <a:buFont typeface="Arial" pitchFamily="34" charset="0"/>
              <a:buChar char="•"/>
            </a:pPr>
            <a:endParaRPr lang="en-US" sz="2000" b="1" dirty="0"/>
          </a:p>
          <a:p>
            <a:r>
              <a:rPr lang="en-US" sz="2000" b="1" dirty="0" smtClean="0"/>
              <a:t>Dropout:</a:t>
            </a:r>
            <a:endParaRPr lang="en-US" sz="2000" b="1" dirty="0"/>
          </a:p>
          <a:p>
            <a:pPr marL="285750" indent="-285750">
              <a:buFont typeface="Arial" pitchFamily="34" charset="0"/>
              <a:buChar char="•"/>
            </a:pPr>
            <a:r>
              <a:rPr lang="en-US" sz="2000" dirty="0" smtClean="0"/>
              <a:t>Dropout is used for regularization of the training data.</a:t>
            </a:r>
            <a:endParaRPr lang="en-IN" sz="2000" dirty="0"/>
          </a:p>
        </p:txBody>
      </p:sp>
      <p:sp>
        <p:nvSpPr>
          <p:cNvPr id="4" name="Rectangle 3"/>
          <p:cNvSpPr/>
          <p:nvPr/>
        </p:nvSpPr>
        <p:spPr>
          <a:xfrm>
            <a:off x="228600" y="448269"/>
            <a:ext cx="4690708" cy="646331"/>
          </a:xfrm>
          <a:prstGeom prst="rect">
            <a:avLst/>
          </a:prstGeom>
        </p:spPr>
        <p:txBody>
          <a:bodyPr wrap="none">
            <a:spAutoFit/>
          </a:bodyPr>
          <a:lstStyle/>
          <a:p>
            <a:r>
              <a:rPr lang="en-IN" sz="3600" dirty="0">
                <a:solidFill>
                  <a:srgbClr val="7030A0"/>
                </a:solidFill>
                <a:latin typeface="Algerian" pitchFamily="82" charset="0"/>
              </a:rPr>
              <a:t>Building the model</a:t>
            </a:r>
          </a:p>
        </p:txBody>
      </p:sp>
    </p:spTree>
    <p:extLst>
      <p:ext uri="{BB962C8B-B14F-4D97-AF65-F5344CB8AC3E}">
        <p14:creationId xmlns:p14="http://schemas.microsoft.com/office/powerpoint/2010/main" val="886310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3</a:t>
            </a:fld>
            <a:endParaRPr lang="en-GB"/>
          </a:p>
        </p:txBody>
      </p:sp>
      <p:sp>
        <p:nvSpPr>
          <p:cNvPr id="3" name="Rectangle 2"/>
          <p:cNvSpPr/>
          <p:nvPr/>
        </p:nvSpPr>
        <p:spPr>
          <a:xfrm>
            <a:off x="357158" y="214290"/>
            <a:ext cx="3467168" cy="1754326"/>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Contents:</a:t>
            </a:r>
          </a:p>
          <a:p>
            <a:pPr algn="ctr"/>
            <a:endPar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Rectangle 3"/>
          <p:cNvSpPr/>
          <p:nvPr/>
        </p:nvSpPr>
        <p:spPr>
          <a:xfrm>
            <a:off x="838200" y="1340937"/>
            <a:ext cx="7867859" cy="5509200"/>
          </a:xfrm>
          <a:prstGeom prst="rect">
            <a:avLst/>
          </a:prstGeom>
          <a:noFill/>
        </p:spPr>
        <p:txBody>
          <a:bodyPr wrap="none" lIns="91440" tIns="45720" rIns="91440" bIns="45720">
            <a:spAutoFit/>
          </a:bodyPr>
          <a:lstStyle/>
          <a:p>
            <a:pPr marL="457200" indent="-457200">
              <a:buFont typeface="Arial" pitchFamily="34" charset="0"/>
              <a:buChar char="•"/>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lgerian" pitchFamily="82" charset="0"/>
              </a:rPr>
              <a:t> INTRODUCTION </a:t>
            </a:r>
          </a:p>
          <a:p>
            <a:pPr marL="457200" indent="-457200">
              <a:buFont typeface="Arial" pitchFamily="34" charset="0"/>
              <a:buChar char="•"/>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lgerian" pitchFamily="82" charset="0"/>
              </a:rPr>
              <a:t> LITERATURE SURVEY</a:t>
            </a:r>
          </a:p>
          <a:p>
            <a:pPr marL="457200" indent="-457200">
              <a:buFont typeface="Arial" pitchFamily="34" charset="0"/>
              <a:buChar char="•"/>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lgerian" pitchFamily="82" charset="0"/>
              </a:rPr>
              <a:t>MOTIVATION</a:t>
            </a:r>
          </a:p>
          <a:p>
            <a:pPr marL="457200" indent="-457200">
              <a:buFont typeface="Arial" pitchFamily="34" charset="0"/>
              <a:buChar char="•"/>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lgerian" pitchFamily="82" charset="0"/>
              </a:rPr>
              <a:t>OBJECTIVES</a:t>
            </a:r>
          </a:p>
          <a:p>
            <a:pPr marL="457200" indent="-457200">
              <a:buFont typeface="Arial" pitchFamily="34" charset="0"/>
              <a:buChar char="•"/>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lgerian" pitchFamily="82" charset="0"/>
              </a:rPr>
              <a:t>PROBLEM STATEMENT</a:t>
            </a:r>
          </a:p>
          <a:p>
            <a:pPr marL="457200" indent="-457200">
              <a:buFont typeface="Arial" pitchFamily="34" charset="0"/>
              <a:buChar char="•"/>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lgerian" pitchFamily="82" charset="0"/>
              </a:rPr>
              <a:t>ARCHITECTURE OF PROPOSED SYSTEM</a:t>
            </a:r>
          </a:p>
          <a:p>
            <a:pPr marL="457200" indent="-457200">
              <a:buFont typeface="Arial" pitchFamily="34" charset="0"/>
              <a:buChar char="•"/>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lgerian" pitchFamily="82" charset="0"/>
              </a:rPr>
              <a:t>IMLEMENTATION</a:t>
            </a:r>
          </a:p>
          <a:p>
            <a:pPr marL="457200" indent="-457200">
              <a:buFont typeface="Arial" pitchFamily="34" charset="0"/>
              <a:buChar char="•"/>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lgerian" pitchFamily="82" charset="0"/>
              </a:rPr>
              <a:t>TOOLS AND TECHNOLOGY</a:t>
            </a:r>
          </a:p>
          <a:p>
            <a:pPr marL="457200" indent="-457200">
              <a:buFont typeface="Arial" pitchFamily="34" charset="0"/>
              <a:buChar char="•"/>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lgerian" pitchFamily="82" charset="0"/>
              </a:rPr>
              <a:t>CONCLUSION</a:t>
            </a:r>
          </a:p>
          <a:p>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lgerian" pitchFamily="82" charset="0"/>
              </a:rPr>
              <a:t>REFERENCES</a:t>
            </a:r>
          </a:p>
          <a:p>
            <a:pPr>
              <a:buFont typeface="Arial" pitchFamily="34" charset="0"/>
              <a:buChar char="•"/>
            </a:pPr>
            <a:endParaRPr lang="en-US" sz="3200" b="1" dirty="0">
              <a:ln w="10541" cmpd="sng">
                <a:solidFill>
                  <a:schemeClr val="accent1">
                    <a:shade val="88000"/>
                    <a:satMod val="110000"/>
                  </a:schemeClr>
                </a:solidFill>
                <a:prstDash val="solid"/>
              </a:ln>
              <a:solidFill>
                <a:srgbClr val="FF0000"/>
              </a:solidFill>
              <a:latin typeface="Algerian" pitchFamily="82"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30</a:t>
            </a:fld>
            <a:endParaRPr lang="en-GB"/>
          </a:p>
        </p:txBody>
      </p:sp>
      <p:sp>
        <p:nvSpPr>
          <p:cNvPr id="3" name="Rectangle 2"/>
          <p:cNvSpPr/>
          <p:nvPr/>
        </p:nvSpPr>
        <p:spPr>
          <a:xfrm>
            <a:off x="-228600" y="685800"/>
            <a:ext cx="8077200" cy="646331"/>
          </a:xfrm>
          <a:prstGeom prst="rect">
            <a:avLst/>
          </a:prstGeom>
        </p:spPr>
        <p:txBody>
          <a:bodyPr wrap="square">
            <a:spAutoFit/>
          </a:bodyPr>
          <a:lstStyle/>
          <a:p>
            <a:pPr lvl="2"/>
            <a:r>
              <a:rPr lang="en-IN" sz="3600" dirty="0">
                <a:solidFill>
                  <a:srgbClr val="7030A0"/>
                </a:solidFill>
                <a:latin typeface="Algerian" pitchFamily="82" charset="0"/>
              </a:rPr>
              <a:t>Compiling the </a:t>
            </a:r>
            <a:r>
              <a:rPr lang="en-IN" sz="3600" dirty="0" smtClean="0">
                <a:solidFill>
                  <a:srgbClr val="7030A0"/>
                </a:solidFill>
                <a:latin typeface="Algerian" pitchFamily="82" charset="0"/>
              </a:rPr>
              <a:t>model</a:t>
            </a:r>
            <a:endParaRPr lang="en-IN" sz="3600" dirty="0">
              <a:solidFill>
                <a:srgbClr val="7030A0"/>
              </a:solidFill>
              <a:latin typeface="Algerian" pitchFamily="82" charset="0"/>
            </a:endParaRPr>
          </a:p>
        </p:txBody>
      </p:sp>
      <p:sp>
        <p:nvSpPr>
          <p:cNvPr id="5" name="Rectangle 4"/>
          <p:cNvSpPr/>
          <p:nvPr/>
        </p:nvSpPr>
        <p:spPr>
          <a:xfrm>
            <a:off x="685800" y="1600200"/>
            <a:ext cx="7848600" cy="4708981"/>
          </a:xfrm>
          <a:prstGeom prst="rect">
            <a:avLst/>
          </a:prstGeom>
        </p:spPr>
        <p:txBody>
          <a:bodyPr wrap="square">
            <a:spAutoFit/>
          </a:bodyPr>
          <a:lstStyle/>
          <a:p>
            <a:pPr marL="285750" indent="-285750">
              <a:buFont typeface="Arial" pitchFamily="34" charset="0"/>
              <a:buChar char="•"/>
            </a:pPr>
            <a:r>
              <a:rPr lang="en-US" sz="2000" dirty="0" smtClean="0"/>
              <a:t>Compiling </a:t>
            </a:r>
            <a:r>
              <a:rPr lang="en-US" sz="2000" dirty="0"/>
              <a:t>the model takes three parameters: optimizer, loss and metrics</a:t>
            </a:r>
            <a:r>
              <a:rPr lang="en-US" sz="2000" dirty="0" smtClean="0"/>
              <a:t>.</a:t>
            </a:r>
          </a:p>
          <a:p>
            <a:endParaRPr lang="en-US" sz="2000" dirty="0"/>
          </a:p>
          <a:p>
            <a:pPr marL="285750" indent="-285750">
              <a:buFont typeface="Arial" pitchFamily="34" charset="0"/>
              <a:buChar char="•"/>
            </a:pPr>
            <a:r>
              <a:rPr lang="en-US" sz="2000" dirty="0"/>
              <a:t>The optimizer controls the learning rate. We will be using ‘</a:t>
            </a:r>
            <a:r>
              <a:rPr lang="en-US" sz="2000" dirty="0" err="1"/>
              <a:t>adam</a:t>
            </a:r>
            <a:r>
              <a:rPr lang="en-US" sz="2000" dirty="0"/>
              <a:t>’ as our </a:t>
            </a:r>
            <a:r>
              <a:rPr lang="en-US" sz="2000" dirty="0" err="1"/>
              <a:t>optmizer</a:t>
            </a:r>
            <a:r>
              <a:rPr lang="en-US" sz="2000" dirty="0"/>
              <a:t>. Adam is generally a good optimizer to use for many cases. The </a:t>
            </a:r>
            <a:r>
              <a:rPr lang="en-US" sz="2000" dirty="0" err="1"/>
              <a:t>adam</a:t>
            </a:r>
            <a:r>
              <a:rPr lang="en-US" sz="2000" dirty="0"/>
              <a:t> optimizer adjusts the learning rate throughout training</a:t>
            </a:r>
            <a:r>
              <a:rPr lang="en-US" sz="2000" dirty="0" smtClean="0"/>
              <a:t>.</a:t>
            </a:r>
          </a:p>
          <a:p>
            <a:endParaRPr lang="en-US" sz="2000" dirty="0"/>
          </a:p>
          <a:p>
            <a:pPr marL="285750" indent="-285750">
              <a:buFont typeface="Arial" pitchFamily="34" charset="0"/>
              <a:buChar char="•"/>
            </a:pPr>
            <a:r>
              <a:rPr lang="en-US" sz="2000" dirty="0"/>
              <a:t>We will use ‘</a:t>
            </a:r>
            <a:r>
              <a:rPr lang="en-US" sz="2000" dirty="0" err="1"/>
              <a:t>categorical_crossentropy</a:t>
            </a:r>
            <a:r>
              <a:rPr lang="en-US" sz="2000" dirty="0"/>
              <a:t>’ for our loss function. This is the most common choice for classification. A lower score indicates that the model is performing better</a:t>
            </a:r>
            <a:r>
              <a:rPr lang="en-US" sz="2000" dirty="0" smtClean="0"/>
              <a:t>.</a:t>
            </a:r>
          </a:p>
          <a:p>
            <a:endParaRPr lang="en-US" sz="2000" dirty="0"/>
          </a:p>
          <a:p>
            <a:pPr marL="285750" indent="-285750">
              <a:buFont typeface="Arial" pitchFamily="34" charset="0"/>
              <a:buChar char="•"/>
            </a:pPr>
            <a:r>
              <a:rPr lang="en-US" sz="2000" dirty="0"/>
              <a:t>To make things even easier to interpret, we will use the ‘accuracy’ metric to see the accuracy score on the validation set when we train the model.</a:t>
            </a:r>
            <a:endParaRPr lang="en-IN" sz="2000" dirty="0"/>
          </a:p>
        </p:txBody>
      </p:sp>
    </p:spTree>
    <p:extLst>
      <p:ext uri="{BB962C8B-B14F-4D97-AF65-F5344CB8AC3E}">
        <p14:creationId xmlns:p14="http://schemas.microsoft.com/office/powerpoint/2010/main" val="37859130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31</a:t>
            </a:fld>
            <a:endParaRPr lang="en-GB"/>
          </a:p>
        </p:txBody>
      </p:sp>
      <p:sp>
        <p:nvSpPr>
          <p:cNvPr id="3" name="Rectangle 2"/>
          <p:cNvSpPr/>
          <p:nvPr/>
        </p:nvSpPr>
        <p:spPr>
          <a:xfrm>
            <a:off x="-457200" y="484257"/>
            <a:ext cx="7086600" cy="646331"/>
          </a:xfrm>
          <a:prstGeom prst="rect">
            <a:avLst/>
          </a:prstGeom>
        </p:spPr>
        <p:txBody>
          <a:bodyPr wrap="square">
            <a:spAutoFit/>
          </a:bodyPr>
          <a:lstStyle/>
          <a:p>
            <a:pPr lvl="2"/>
            <a:r>
              <a:rPr lang="en-IN" sz="3600" dirty="0">
                <a:solidFill>
                  <a:srgbClr val="7030A0"/>
                </a:solidFill>
                <a:latin typeface="Algerian" pitchFamily="82" charset="0"/>
              </a:rPr>
              <a:t>Training the model</a:t>
            </a:r>
          </a:p>
        </p:txBody>
      </p:sp>
      <p:sp>
        <p:nvSpPr>
          <p:cNvPr id="4" name="Rectangle 3"/>
          <p:cNvSpPr/>
          <p:nvPr/>
        </p:nvSpPr>
        <p:spPr>
          <a:xfrm>
            <a:off x="457200" y="1295400"/>
            <a:ext cx="8153400" cy="2308324"/>
          </a:xfrm>
          <a:prstGeom prst="rect">
            <a:avLst/>
          </a:prstGeom>
        </p:spPr>
        <p:txBody>
          <a:bodyPr wrap="square">
            <a:spAutoFit/>
          </a:bodyPr>
          <a:lstStyle/>
          <a:p>
            <a:pPr marL="285750" indent="-285750" algn="just">
              <a:buFont typeface="Arial" pitchFamily="34" charset="0"/>
              <a:buChar char="•"/>
            </a:pPr>
            <a:r>
              <a:rPr lang="en-US" dirty="0"/>
              <a:t>Now we will train our model. To train, we will use the ‘</a:t>
            </a:r>
            <a:r>
              <a:rPr lang="en-US" dirty="0" err="1" smtClean="0"/>
              <a:t>fit_generator</a:t>
            </a:r>
            <a:r>
              <a:rPr lang="en-US" dirty="0" smtClean="0"/>
              <a:t>()’ </a:t>
            </a:r>
            <a:r>
              <a:rPr lang="en-US" dirty="0"/>
              <a:t>function on our model with the following parameters: training data (</a:t>
            </a:r>
            <a:r>
              <a:rPr lang="en-US" dirty="0" err="1"/>
              <a:t>train_X</a:t>
            </a:r>
            <a:r>
              <a:rPr lang="en-US" dirty="0"/>
              <a:t>), target data (</a:t>
            </a:r>
            <a:r>
              <a:rPr lang="en-US" dirty="0" err="1"/>
              <a:t>train_y</a:t>
            </a:r>
            <a:r>
              <a:rPr lang="en-US" dirty="0"/>
              <a:t>), validation data, and the number of epochs</a:t>
            </a:r>
            <a:r>
              <a:rPr lang="en-US" dirty="0" smtClean="0"/>
              <a:t>.</a:t>
            </a:r>
          </a:p>
          <a:p>
            <a:pPr marL="285750" indent="-285750" algn="just">
              <a:buFont typeface="Arial" pitchFamily="34" charset="0"/>
              <a:buChar char="•"/>
            </a:pPr>
            <a:endParaRPr lang="en-US" dirty="0"/>
          </a:p>
          <a:p>
            <a:pPr marL="285750" indent="-285750" algn="just">
              <a:buFont typeface="Arial" pitchFamily="34" charset="0"/>
              <a:buChar char="•"/>
            </a:pPr>
            <a:r>
              <a:rPr lang="en-US" dirty="0"/>
              <a:t>The number of epochs is the number of times the model will cycle through the data</a:t>
            </a:r>
            <a:r>
              <a:rPr lang="en-US" dirty="0" smtClean="0"/>
              <a:t>.</a:t>
            </a:r>
          </a:p>
          <a:p>
            <a:pPr marL="285750" indent="-285750" algn="just">
              <a:buFont typeface="Arial" pitchFamily="34" charset="0"/>
              <a:buChar char="•"/>
            </a:pPr>
            <a:endParaRPr lang="en-US" dirty="0"/>
          </a:p>
          <a:p>
            <a:pPr marL="285750" indent="-285750" algn="just">
              <a:buFont typeface="Arial" pitchFamily="34" charset="0"/>
              <a:buChar char="•"/>
            </a:pPr>
            <a:r>
              <a:rPr lang="en-US" dirty="0"/>
              <a:t>After </a:t>
            </a:r>
            <a:r>
              <a:rPr lang="en-US" dirty="0" smtClean="0"/>
              <a:t>30 </a:t>
            </a:r>
            <a:r>
              <a:rPr lang="en-US" dirty="0"/>
              <a:t>epochs, we have gotten to </a:t>
            </a:r>
            <a:r>
              <a:rPr lang="en-US" dirty="0" smtClean="0"/>
              <a:t>95.87</a:t>
            </a:r>
            <a:r>
              <a:rPr lang="en-US" dirty="0"/>
              <a:t>% accuracy on our validation set.</a:t>
            </a:r>
            <a:endParaRPr lang="en-IN" dirty="0"/>
          </a:p>
        </p:txBody>
      </p:sp>
      <p:sp>
        <p:nvSpPr>
          <p:cNvPr id="5" name="Rectangle 4"/>
          <p:cNvSpPr/>
          <p:nvPr/>
        </p:nvSpPr>
        <p:spPr>
          <a:xfrm>
            <a:off x="213102" y="3962400"/>
            <a:ext cx="8956298" cy="646331"/>
          </a:xfrm>
          <a:prstGeom prst="rect">
            <a:avLst/>
          </a:prstGeom>
        </p:spPr>
        <p:txBody>
          <a:bodyPr wrap="none">
            <a:spAutoFit/>
          </a:bodyPr>
          <a:lstStyle/>
          <a:p>
            <a:r>
              <a:rPr lang="en-US" sz="3600" dirty="0">
                <a:solidFill>
                  <a:srgbClr val="7030A0"/>
                </a:solidFill>
                <a:latin typeface="Algerian" pitchFamily="82" charset="0"/>
              </a:rPr>
              <a:t>Using our model to make predictions</a:t>
            </a:r>
          </a:p>
        </p:txBody>
      </p:sp>
      <p:sp>
        <p:nvSpPr>
          <p:cNvPr id="6" name="Rectangle 5"/>
          <p:cNvSpPr/>
          <p:nvPr/>
        </p:nvSpPr>
        <p:spPr>
          <a:xfrm>
            <a:off x="457200" y="4876799"/>
            <a:ext cx="7696200" cy="646331"/>
          </a:xfrm>
          <a:prstGeom prst="rect">
            <a:avLst/>
          </a:prstGeom>
        </p:spPr>
        <p:txBody>
          <a:bodyPr wrap="square">
            <a:spAutoFit/>
          </a:bodyPr>
          <a:lstStyle/>
          <a:p>
            <a:pPr marL="285750" indent="-285750">
              <a:buFont typeface="Arial" pitchFamily="34" charset="0"/>
              <a:buChar char="•"/>
            </a:pPr>
            <a:r>
              <a:rPr lang="en-US" dirty="0"/>
              <a:t>If you want to see the actual predictions that our model has made for the test data, we can use the predict function.</a:t>
            </a:r>
            <a:endParaRPr lang="en-IN" dirty="0"/>
          </a:p>
        </p:txBody>
      </p:sp>
    </p:spTree>
    <p:extLst>
      <p:ext uri="{BB962C8B-B14F-4D97-AF65-F5344CB8AC3E}">
        <p14:creationId xmlns:p14="http://schemas.microsoft.com/office/powerpoint/2010/main" val="16156419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32</a:t>
            </a:fld>
            <a:endParaRPr lang="en-GB"/>
          </a:p>
        </p:txBody>
      </p:sp>
      <p:sp>
        <p:nvSpPr>
          <p:cNvPr id="3" name="Rectangle 2"/>
          <p:cNvSpPr/>
          <p:nvPr/>
        </p:nvSpPr>
        <p:spPr>
          <a:xfrm>
            <a:off x="684236" y="381000"/>
            <a:ext cx="7775527"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TOOLS AND TECHNOLOGY:</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5841" name="Rectangle 1"/>
          <p:cNvSpPr>
            <a:spLocks noChangeArrowheads="1"/>
          </p:cNvSpPr>
          <p:nvPr/>
        </p:nvSpPr>
        <p:spPr bwMode="auto">
          <a:xfrm>
            <a:off x="0" y="1524000"/>
            <a:ext cx="91440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itchFamily="34" charset="0"/>
                <a:ea typeface="Calibri" pitchFamily="34" charset="0"/>
                <a:cs typeface="Arial" pitchFamily="34" charset="0"/>
              </a:rPr>
              <a:t>Hardware Requirements: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ea typeface="Calibri" pitchFamily="34" charset="0"/>
                <a:cs typeface="Arial" pitchFamily="34" charset="0"/>
              </a:rPr>
              <a:t>Operating system     :  Windows 7 or 10.</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ea typeface="Calibri" pitchFamily="34" charset="0"/>
                <a:cs typeface="Arial" pitchFamily="34" charset="0"/>
              </a:rPr>
              <a:t>Tool                           :  Anaconda (</a:t>
            </a:r>
            <a:r>
              <a:rPr kumimoji="0" lang="en-US" sz="28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Jupyter</a:t>
            </a:r>
            <a:r>
              <a:rPr kumimoji="0" lang="en-US" sz="28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Notebook)</a:t>
            </a:r>
          </a:p>
          <a:p>
            <a:pPr marL="0" marR="0" lvl="0" indent="0" algn="l" defTabSz="914400" rtl="0" eaLnBrk="0" fontAlgn="base" latinLnBrk="0" hangingPunct="0">
              <a:lnSpc>
                <a:spcPct val="100000"/>
              </a:lnSpc>
              <a:spcBef>
                <a:spcPct val="0"/>
              </a:spcBef>
              <a:spcAft>
                <a:spcPct val="0"/>
              </a:spcAft>
              <a:buClrTx/>
              <a:buSzTx/>
              <a:buFontTx/>
              <a:buNone/>
              <a:tabLst/>
            </a:pPr>
            <a:endParaRPr lang="en-US" sz="2800"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itchFamily="34" charset="0"/>
                <a:ea typeface="Calibri" pitchFamily="34" charset="0"/>
                <a:cs typeface="Arial" pitchFamily="34" charset="0"/>
              </a:rPr>
              <a:t>Software Requirements: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ea typeface="Calibri" pitchFamily="34" charset="0"/>
                <a:cs typeface="Arial" pitchFamily="34" charset="0"/>
              </a:rPr>
              <a:t>Software	           :     </a:t>
            </a:r>
            <a:r>
              <a:rPr kumimoji="0" lang="en-US" sz="2800" b="0" i="0" u="none" strike="noStrike" cap="none" normalizeH="0" baseline="0" smtClean="0">
                <a:ln>
                  <a:noFill/>
                </a:ln>
                <a:solidFill>
                  <a:schemeClr val="tx1"/>
                </a:solidFill>
                <a:effectLst/>
                <a:latin typeface="Arial" pitchFamily="34" charset="0"/>
                <a:ea typeface="Calibri" pitchFamily="34" charset="0"/>
                <a:cs typeface="Arial" pitchFamily="34" charset="0"/>
              </a:rPr>
              <a:t>Python 3.6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ea typeface="Calibri" pitchFamily="34" charset="0"/>
                <a:cs typeface="Arial" pitchFamily="34" charset="0"/>
              </a:rPr>
              <a:t>Dependency</a:t>
            </a:r>
            <a:r>
              <a:rPr kumimoji="0" lang="en-US" sz="2800" b="0" i="0" u="none" strike="noStrike" cap="none" normalizeH="0" dirty="0" smtClean="0">
                <a:ln>
                  <a:noFill/>
                </a:ln>
                <a:solidFill>
                  <a:schemeClr val="tx1"/>
                </a:solidFill>
                <a:effectLst/>
                <a:latin typeface="Arial" pitchFamily="34" charset="0"/>
                <a:ea typeface="Calibri" pitchFamily="34" charset="0"/>
                <a:cs typeface="Arial" pitchFamily="34" charset="0"/>
              </a:rPr>
              <a:t>    </a:t>
            </a:r>
            <a:r>
              <a:rPr kumimoji="0" lang="en-US" sz="28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     numpy, </a:t>
            </a:r>
            <a:r>
              <a:rPr lang="en-US" sz="2800" dirty="0" smtClean="0">
                <a:latin typeface="Arial" pitchFamily="34" charset="0"/>
                <a:ea typeface="Calibri" pitchFamily="34" charset="0"/>
                <a:cs typeface="Arial" pitchFamily="34" charset="0"/>
              </a:rPr>
              <a:t>opencv</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ea typeface="Calibri" pitchFamily="34" charset="0"/>
                <a:cs typeface="Arial" pitchFamily="34" charset="0"/>
              </a:rPr>
              <a:t>Libraries </a:t>
            </a:r>
            <a:r>
              <a:rPr kumimoji="0" lang="en-US" sz="28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8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8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800" b="0" i="0" u="none" strike="noStrike" cap="none" normalizeH="0" baseline="0" dirty="0" smtClean="0">
                <a:ln>
                  <a:noFill/>
                </a:ln>
                <a:solidFill>
                  <a:schemeClr val="tx1"/>
                </a:solidFill>
                <a:effectLst/>
                <a:latin typeface="Arial" pitchFamily="34" charset="0"/>
                <a:ea typeface="Calibri" pitchFamily="34" charset="0"/>
                <a:cs typeface="Arial" pitchFamily="34" charset="0"/>
              </a:rPr>
              <a:t>pandas, matplotlib, </a:t>
            </a:r>
            <a:r>
              <a:rPr kumimoji="0" lang="en-US" sz="28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keras</a:t>
            </a:r>
            <a:r>
              <a:rPr kumimoji="0" lang="en-US" sz="28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tensor flow</a:t>
            </a:r>
            <a:r>
              <a:rPr lang="en-US" sz="2800" dirty="0" smtClean="0">
                <a:latin typeface="Arial" pitchFamily="34" charset="0"/>
                <a:ea typeface="Calibri" pitchFamily="34" charset="0"/>
                <a:cs typeface="Arial" pitchFamily="34" charset="0"/>
              </a:rPr>
              <a:t>, </a:t>
            </a:r>
            <a:r>
              <a:rPr kumimoji="0" lang="en-US" sz="28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scipy</a:t>
            </a:r>
            <a:r>
              <a:rPr kumimoji="0" lang="en-US" sz="28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8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sklearn</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8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33</a:t>
            </a:fld>
            <a:endParaRPr lang="en-GB"/>
          </a:p>
        </p:txBody>
      </p:sp>
      <p:sp>
        <p:nvSpPr>
          <p:cNvPr id="3" name="Rectangle 2"/>
          <p:cNvSpPr/>
          <p:nvPr/>
        </p:nvSpPr>
        <p:spPr>
          <a:xfrm>
            <a:off x="304800" y="533400"/>
            <a:ext cx="2916183"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Results:</a:t>
            </a:r>
          </a:p>
        </p:txBody>
      </p:sp>
      <p:sp>
        <p:nvSpPr>
          <p:cNvPr id="5" name="TextBox 4"/>
          <p:cNvSpPr txBox="1"/>
          <p:nvPr/>
        </p:nvSpPr>
        <p:spPr>
          <a:xfrm>
            <a:off x="1757525" y="5638800"/>
            <a:ext cx="5791200" cy="830997"/>
          </a:xfrm>
          <a:prstGeom prst="rect">
            <a:avLst/>
          </a:prstGeom>
          <a:noFill/>
        </p:spPr>
        <p:txBody>
          <a:bodyPr wrap="square" rtlCol="0">
            <a:spAutoFit/>
          </a:bodyPr>
          <a:lstStyle/>
          <a:p>
            <a:r>
              <a:rPr lang="en-IN" sz="2400" dirty="0" smtClean="0"/>
              <a:t>Correct predictions for the test data - parasitized</a:t>
            </a: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828800"/>
            <a:ext cx="3857812" cy="3556848"/>
          </a:xfrm>
          <a:prstGeom prst="rect">
            <a:avLst/>
          </a:prstGeom>
        </p:spPr>
      </p:pic>
    </p:spTree>
    <p:extLst>
      <p:ext uri="{BB962C8B-B14F-4D97-AF65-F5344CB8AC3E}">
        <p14:creationId xmlns:p14="http://schemas.microsoft.com/office/powerpoint/2010/main" val="21871266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34</a:t>
            </a:fld>
            <a:endParaRPr lang="en-GB"/>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8" y="152400"/>
            <a:ext cx="388302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057400" y="5715000"/>
            <a:ext cx="4572000" cy="646331"/>
          </a:xfrm>
          <a:prstGeom prst="rect">
            <a:avLst/>
          </a:prstGeom>
        </p:spPr>
        <p:txBody>
          <a:bodyPr>
            <a:spAutoFit/>
          </a:bodyPr>
          <a:lstStyle/>
          <a:p>
            <a:r>
              <a:rPr lang="en-IN" dirty="0" smtClean="0"/>
              <a:t>Correct </a:t>
            </a:r>
            <a:r>
              <a:rPr lang="en-IN" dirty="0"/>
              <a:t>predictions for the test data </a:t>
            </a:r>
            <a:r>
              <a:rPr lang="en-IN" dirty="0" smtClean="0"/>
              <a:t>- Uninfected</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207812"/>
            <a:ext cx="4673506" cy="4507188"/>
          </a:xfrm>
          <a:prstGeom prst="rect">
            <a:avLst/>
          </a:prstGeom>
        </p:spPr>
      </p:pic>
    </p:spTree>
    <p:extLst>
      <p:ext uri="{BB962C8B-B14F-4D97-AF65-F5344CB8AC3E}">
        <p14:creationId xmlns:p14="http://schemas.microsoft.com/office/powerpoint/2010/main" val="42387797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35</a:t>
            </a:fld>
            <a:endParaRPr lang="en-GB"/>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8" y="152400"/>
            <a:ext cx="388302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657600" y="5570181"/>
            <a:ext cx="1672253" cy="369332"/>
          </a:xfrm>
          <a:prstGeom prst="rect">
            <a:avLst/>
          </a:prstGeom>
          <a:noFill/>
        </p:spPr>
        <p:txBody>
          <a:bodyPr wrap="none" rtlCol="0">
            <a:spAutoFit/>
          </a:bodyPr>
          <a:lstStyle/>
          <a:p>
            <a:r>
              <a:rPr lang="en-IN" dirty="0" smtClean="0"/>
              <a:t>Accuracy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04" y="2166761"/>
            <a:ext cx="8897592" cy="2524477"/>
          </a:xfrm>
          <a:prstGeom prst="rect">
            <a:avLst/>
          </a:prstGeom>
        </p:spPr>
      </p:pic>
    </p:spTree>
    <p:extLst>
      <p:ext uri="{BB962C8B-B14F-4D97-AF65-F5344CB8AC3E}">
        <p14:creationId xmlns:p14="http://schemas.microsoft.com/office/powerpoint/2010/main" val="17502017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36</a:t>
            </a:fld>
            <a:endParaRPr lang="en-GB"/>
          </a:p>
        </p:txBody>
      </p:sp>
      <p:sp>
        <p:nvSpPr>
          <p:cNvPr id="4" name="Rectangle 3"/>
          <p:cNvSpPr/>
          <p:nvPr/>
        </p:nvSpPr>
        <p:spPr>
          <a:xfrm>
            <a:off x="1485295" y="304800"/>
            <a:ext cx="5186036" cy="923330"/>
          </a:xfrm>
          <a:prstGeom prst="rect">
            <a:avLst/>
          </a:prstGeom>
          <a:noFill/>
        </p:spPr>
        <p:txBody>
          <a:bodyPr wrap="none" lIns="91440" tIns="45720" rIns="91440" bIns="45720">
            <a:spAutoFit/>
          </a:bodyPr>
          <a:lstStyle/>
          <a:p>
            <a:pPr algn="ctr"/>
            <a:r>
              <a:rPr lang="en-US" sz="5400" dirty="0" smtClean="0">
                <a:ln w="18415" cmpd="sng">
                  <a:solidFill>
                    <a:srgbClr val="FFFFFF"/>
                  </a:solidFill>
                  <a:prstDash val="solid"/>
                </a:ln>
                <a:solidFill>
                  <a:srgbClr val="002060"/>
                </a:solidFill>
                <a:effectLst>
                  <a:outerShdw blurRad="63500" dir="3600000" algn="tl" rotWithShape="0">
                    <a:srgbClr val="000000">
                      <a:alpha val="70000"/>
                    </a:srgbClr>
                  </a:outerShdw>
                </a:effectLst>
              </a:rPr>
              <a:t>CONCLUSION:</a:t>
            </a:r>
            <a:endParaRPr lang="en-US" sz="5400" dirty="0">
              <a:ln w="18415" cmpd="sng">
                <a:solidFill>
                  <a:srgbClr val="FFFFFF"/>
                </a:solidFill>
                <a:prstDash val="solid"/>
              </a:ln>
              <a:solidFill>
                <a:srgbClr val="002060"/>
              </a:solidFill>
              <a:effectLst>
                <a:outerShdw blurRad="63500" dir="3600000" algn="tl" rotWithShape="0">
                  <a:srgbClr val="000000">
                    <a:alpha val="70000"/>
                  </a:srgbClr>
                </a:outerShdw>
              </a:effectLst>
            </a:endParaRPr>
          </a:p>
        </p:txBody>
      </p:sp>
      <p:sp>
        <p:nvSpPr>
          <p:cNvPr id="6" name="TextBox 5"/>
          <p:cNvSpPr txBox="1"/>
          <p:nvPr/>
        </p:nvSpPr>
        <p:spPr>
          <a:xfrm>
            <a:off x="533401" y="1524000"/>
            <a:ext cx="8305799" cy="5570756"/>
          </a:xfrm>
          <a:prstGeom prst="rect">
            <a:avLst/>
          </a:prstGeom>
          <a:noFill/>
        </p:spPr>
        <p:txBody>
          <a:bodyPr wrap="square" rtlCol="0">
            <a:spAutoFit/>
          </a:bodyPr>
          <a:lstStyle/>
          <a:p>
            <a:pPr marL="342900" indent="-342900" algn="just">
              <a:buFont typeface="Arial" pitchFamily="34" charset="0"/>
              <a:buChar char="•"/>
            </a:pPr>
            <a:r>
              <a:rPr lang="en-US" sz="2000" dirty="0" smtClean="0"/>
              <a:t>In this project we aim to classify the blood smear image as whether the malaria parasite is present or not. </a:t>
            </a:r>
          </a:p>
          <a:p>
            <a:pPr marL="342900" indent="-342900" algn="just">
              <a:buFont typeface="Arial" pitchFamily="34" charset="0"/>
              <a:buChar char="•"/>
            </a:pPr>
            <a:endParaRPr lang="en-US" sz="2000" dirty="0"/>
          </a:p>
          <a:p>
            <a:pPr marL="342900" indent="-342900" algn="just">
              <a:buFont typeface="Arial" pitchFamily="34" charset="0"/>
              <a:buChar char="•"/>
            </a:pPr>
            <a:r>
              <a:rPr lang="en-US" sz="2000" dirty="0" smtClean="0"/>
              <a:t>We initially get the image from the datasets and preprocess the image by screening the noise cancellation and normalizing. </a:t>
            </a:r>
          </a:p>
          <a:p>
            <a:pPr marL="342900" indent="-342900" algn="just">
              <a:buFont typeface="Arial" pitchFamily="34" charset="0"/>
              <a:buChar char="•"/>
            </a:pPr>
            <a:endParaRPr lang="en-US" sz="2000" dirty="0" smtClean="0"/>
          </a:p>
          <a:p>
            <a:pPr marL="342900" indent="-342900" algn="just">
              <a:buFont typeface="Arial" pitchFamily="34" charset="0"/>
              <a:buChar char="•"/>
            </a:pPr>
            <a:r>
              <a:rPr lang="en-US" sz="2000" dirty="0" smtClean="0"/>
              <a:t>The preprocessed image is then used in background subtraction method for Segmentation. The foreground objects get deprive of the background image for every pixel. And further sent for feature extraction. </a:t>
            </a:r>
          </a:p>
          <a:p>
            <a:pPr marL="342900" indent="-342900" algn="just">
              <a:buFont typeface="Arial" pitchFamily="34" charset="0"/>
              <a:buChar char="•"/>
            </a:pPr>
            <a:endParaRPr lang="en-US" sz="2000" dirty="0"/>
          </a:p>
          <a:p>
            <a:pPr marL="342900" indent="-342900" algn="just">
              <a:buFont typeface="Arial" pitchFamily="34" charset="0"/>
              <a:buChar char="•"/>
            </a:pPr>
            <a:r>
              <a:rPr lang="en-US" sz="2000" dirty="0" smtClean="0"/>
              <a:t>In feature extraction we are going to use Convolution Neural Network algorithm to classify whether the blood smear images consist of malaria parasite or not. Based on the literature survey we can conclude that the above mentioned methods are best suited for detection and analysis of malaria.</a:t>
            </a:r>
          </a:p>
          <a:p>
            <a:pPr algn="just"/>
            <a:r>
              <a:rPr lang="en-US" dirty="0" smtClean="0"/>
              <a:t> </a:t>
            </a:r>
          </a:p>
          <a:p>
            <a:pPr algn="just"/>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37</a:t>
            </a:fld>
            <a:endParaRPr lang="en-GB" dirty="0"/>
          </a:p>
        </p:txBody>
      </p:sp>
      <p:sp>
        <p:nvSpPr>
          <p:cNvPr id="4" name="Rectangle 3">
            <a:extLst>
              <a:ext uri="{FF2B5EF4-FFF2-40B4-BE49-F238E27FC236}">
                <a16:creationId xmlns:a16="http://schemas.microsoft.com/office/drawing/2014/main" xmlns="" id="{B0660A5B-86B1-47B9-B33A-F1A818551771}"/>
              </a:ext>
            </a:extLst>
          </p:cNvPr>
          <p:cNvSpPr/>
          <p:nvPr/>
        </p:nvSpPr>
        <p:spPr>
          <a:xfrm>
            <a:off x="109645" y="304800"/>
            <a:ext cx="3749744" cy="769441"/>
          </a:xfrm>
          <a:prstGeom prst="rect">
            <a:avLst/>
          </a:prstGeom>
          <a:noFill/>
        </p:spPr>
        <p:txBody>
          <a:bodyPr wrap="none" lIns="91440" tIns="45720" rIns="91440" bIns="45720">
            <a:spAutoFit/>
          </a:bodyPr>
          <a:lstStyle/>
          <a:p>
            <a:pPr algn="ctr"/>
            <a:r>
              <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itchFamily="82" charset="0"/>
              </a:rPr>
              <a:t>REFERENCES:</a:t>
            </a:r>
          </a:p>
        </p:txBody>
      </p:sp>
      <p:sp>
        <p:nvSpPr>
          <p:cNvPr id="5" name="TextBox 4">
            <a:extLst>
              <a:ext uri="{FF2B5EF4-FFF2-40B4-BE49-F238E27FC236}">
                <a16:creationId xmlns:a16="http://schemas.microsoft.com/office/drawing/2014/main" xmlns="" id="{60A6066D-CC6A-4120-896A-43C1AAA0547E}"/>
              </a:ext>
            </a:extLst>
          </p:cNvPr>
          <p:cNvSpPr txBox="1"/>
          <p:nvPr/>
        </p:nvSpPr>
        <p:spPr>
          <a:xfrm>
            <a:off x="-76200" y="1219200"/>
            <a:ext cx="9220200" cy="5355312"/>
          </a:xfrm>
          <a:prstGeom prst="rect">
            <a:avLst/>
          </a:prstGeom>
          <a:noFill/>
        </p:spPr>
        <p:txBody>
          <a:bodyPr wrap="square" rtlCol="0">
            <a:spAutoFit/>
          </a:bodyPr>
          <a:lstStyle/>
          <a:p>
            <a:r>
              <a:rPr lang="en-US" dirty="0" smtClean="0"/>
              <a:t>[1]. </a:t>
            </a:r>
            <a:r>
              <a:rPr lang="en-US" dirty="0" err="1" smtClean="0"/>
              <a:t>E.Komagal</a:t>
            </a:r>
            <a:r>
              <a:rPr lang="en-US" dirty="0" smtClean="0"/>
              <a:t> et al.”Recognition And Classification Of Malaria Plasmodium Diagnosis”, International Journal of Engineering Research &amp; Technology (IJERT)Vol. 2 Issue 1, January- 2013ISSN: 2278-0181.</a:t>
            </a:r>
          </a:p>
          <a:p>
            <a:endParaRPr lang="en-US" dirty="0" smtClean="0"/>
          </a:p>
          <a:p>
            <a:r>
              <a:rPr lang="en-US" dirty="0" smtClean="0"/>
              <a:t>[2]. Florian </a:t>
            </a:r>
            <a:r>
              <a:rPr lang="en-US" dirty="0" err="1" smtClean="0"/>
              <a:t>Biermann</a:t>
            </a:r>
            <a:r>
              <a:rPr lang="en-US" dirty="0" smtClean="0"/>
              <a:t>.”Morphological Segmentation of Blood Images for Automated Malaria Diagnosis” , November 26, 2013.</a:t>
            </a:r>
          </a:p>
          <a:p>
            <a:endParaRPr lang="en-US" dirty="0" smtClean="0"/>
          </a:p>
          <a:p>
            <a:r>
              <a:rPr lang="en-US" dirty="0" smtClean="0"/>
              <a:t>  [3]. </a:t>
            </a:r>
            <a:r>
              <a:rPr lang="en-US" dirty="0" err="1" smtClean="0"/>
              <a:t>T.HaÈnscheid</a:t>
            </a:r>
            <a:r>
              <a:rPr lang="en-US" dirty="0" smtClean="0"/>
              <a:t> “Current strategies to avoid misdiagnosis of malaria” ß2003 Copyright by the European Society of Clinical Microbiology and Infectious Diseases.</a:t>
            </a:r>
          </a:p>
          <a:p>
            <a:endParaRPr lang="en-US" dirty="0" smtClean="0"/>
          </a:p>
          <a:p>
            <a:r>
              <a:rPr lang="en-US" dirty="0" smtClean="0"/>
              <a:t> [4]. </a:t>
            </a:r>
            <a:r>
              <a:rPr lang="en-US" dirty="0" err="1" smtClean="0"/>
              <a:t>Nazeed</a:t>
            </a:r>
            <a:r>
              <a:rPr lang="en-US" dirty="0" smtClean="0"/>
              <a:t> khan et al. ”Report: Unsupervised identification of malaria parasites using computer vision”, Article in Pakistan journal of pharmaceutical sciences · January 2017 Pak. J. Pharm. Sci., Vol.30, No.1, January 2017, pp.223-228.</a:t>
            </a:r>
          </a:p>
          <a:p>
            <a:endParaRPr lang="en-US" dirty="0" smtClean="0"/>
          </a:p>
          <a:p>
            <a:r>
              <a:rPr lang="en-US" dirty="0" smtClean="0"/>
              <a:t> [5]. Daniel </a:t>
            </a:r>
            <a:r>
              <a:rPr lang="en-US" dirty="0" err="1" smtClean="0"/>
              <a:t>Maitethia</a:t>
            </a:r>
            <a:r>
              <a:rPr lang="en-US" dirty="0" smtClean="0"/>
              <a:t> </a:t>
            </a:r>
            <a:r>
              <a:rPr lang="en-US" dirty="0" err="1" smtClean="0"/>
              <a:t>Memeu</a:t>
            </a:r>
            <a:r>
              <a:rPr lang="en-US" dirty="0" smtClean="0"/>
              <a:t> et al. ”Detection of plasmodium parasites from images of thin blood smears”, Copyright © 2013 Daniel </a:t>
            </a:r>
            <a:r>
              <a:rPr lang="en-US" dirty="0" err="1" smtClean="0"/>
              <a:t>Maitethia</a:t>
            </a:r>
            <a:r>
              <a:rPr lang="en-US" dirty="0" smtClean="0"/>
              <a:t> </a:t>
            </a:r>
            <a:r>
              <a:rPr lang="en-US" dirty="0" err="1" smtClean="0"/>
              <a:t>Memeu</a:t>
            </a:r>
            <a:r>
              <a:rPr lang="en-US" dirty="0" smtClean="0"/>
              <a:t> et al. This is an open access article distributed under the Creative Commons Attribution License, which permits unrestricted use, distribution, and reproduction in any medium, provided the original work is properly cited. Open Journal of Clinical Diagnostics 3 (2013) 183-194.</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38</a:t>
            </a:fld>
            <a:endParaRPr lang="en-GB"/>
          </a:p>
        </p:txBody>
      </p:sp>
      <p:sp>
        <p:nvSpPr>
          <p:cNvPr id="3" name="Rectangle 2"/>
          <p:cNvSpPr/>
          <p:nvPr/>
        </p:nvSpPr>
        <p:spPr>
          <a:xfrm>
            <a:off x="193180" y="990600"/>
            <a:ext cx="8686801" cy="6186309"/>
          </a:xfrm>
          <a:prstGeom prst="rect">
            <a:avLst/>
          </a:prstGeom>
        </p:spPr>
        <p:txBody>
          <a:bodyPr wrap="square">
            <a:spAutoFit/>
          </a:bodyPr>
          <a:lstStyle/>
          <a:p>
            <a:r>
              <a:rPr lang="en-US" dirty="0"/>
              <a:t> [6]. Muhammad Imran </a:t>
            </a:r>
            <a:r>
              <a:rPr lang="en-US" dirty="0" err="1"/>
              <a:t>Razzak</a:t>
            </a:r>
            <a:r>
              <a:rPr lang="en-US" dirty="0"/>
              <a:t> et </a:t>
            </a:r>
            <a:r>
              <a:rPr lang="en-US" dirty="0" err="1"/>
              <a:t>al.”Malarial</a:t>
            </a:r>
            <a:r>
              <a:rPr lang="en-US" dirty="0"/>
              <a:t> Parasite Classification using Recurrent Neural Network”, International Journal of Image Processing (IJIP), Volume (9) : Issue (2) : 2015</a:t>
            </a:r>
            <a:r>
              <a:rPr lang="en-US" dirty="0" smtClean="0"/>
              <a:t>.</a:t>
            </a:r>
          </a:p>
          <a:p>
            <a:endParaRPr lang="en-US" dirty="0"/>
          </a:p>
          <a:p>
            <a:r>
              <a:rPr lang="en-US" dirty="0"/>
              <a:t>[7]. BERRY A.* et al “PCR-BASED METHODS TO THE DIAGNOSIS OF IMPORTED MALARIA”, 2008, 15, pp.484-488</a:t>
            </a:r>
            <a:r>
              <a:rPr lang="en-US" dirty="0" smtClean="0"/>
              <a:t>.</a:t>
            </a:r>
          </a:p>
          <a:p>
            <a:endParaRPr lang="en-US" dirty="0"/>
          </a:p>
          <a:p>
            <a:r>
              <a:rPr lang="en-US" dirty="0"/>
              <a:t> [8]. </a:t>
            </a:r>
            <a:r>
              <a:rPr lang="en-US" dirty="0" err="1"/>
              <a:t>Ketut</a:t>
            </a:r>
            <a:r>
              <a:rPr lang="en-US" dirty="0"/>
              <a:t> Eddy </a:t>
            </a:r>
            <a:r>
              <a:rPr lang="en-US" dirty="0" err="1"/>
              <a:t>Purnama</a:t>
            </a:r>
            <a:r>
              <a:rPr lang="en-US" dirty="0"/>
              <a:t> et al. ” Malaria Parasite Identification on Thick Blood Film Using Genetic Programming”, 2013 3rd International Conference on Instrumentation, Communications, Information Technology, and Biomedical Engineering (ICICI-BME)194Bandung, November 7-8, 2013. pp.194-198</a:t>
            </a:r>
          </a:p>
          <a:p>
            <a:r>
              <a:rPr lang="en-US" dirty="0"/>
              <a:t> </a:t>
            </a:r>
          </a:p>
          <a:p>
            <a:r>
              <a:rPr lang="en-US" dirty="0" smtClean="0"/>
              <a:t>[9]</a:t>
            </a:r>
            <a:r>
              <a:rPr lang="en-US" dirty="0" err="1" smtClean="0"/>
              <a:t>Lalit</a:t>
            </a:r>
            <a:r>
              <a:rPr lang="en-US" dirty="0" smtClean="0"/>
              <a:t> B. </a:t>
            </a:r>
            <a:r>
              <a:rPr lang="en-US" dirty="0" err="1" smtClean="0"/>
              <a:t>Damahe</a:t>
            </a:r>
            <a:r>
              <a:rPr lang="en-US" b="1" dirty="0" smtClean="0"/>
              <a:t> ,</a:t>
            </a:r>
            <a:r>
              <a:rPr lang="en-US" dirty="0" smtClean="0"/>
              <a:t>R. K. </a:t>
            </a:r>
            <a:r>
              <a:rPr lang="en-US" dirty="0" err="1" smtClean="0"/>
              <a:t>Krishna</a:t>
            </a:r>
            <a:r>
              <a:rPr lang="en-US" b="1" dirty="0" err="1" smtClean="0"/>
              <a:t>,</a:t>
            </a:r>
            <a:r>
              <a:rPr lang="en-US" dirty="0" err="1" smtClean="0"/>
              <a:t>N</a:t>
            </a:r>
            <a:r>
              <a:rPr lang="en-US" dirty="0" smtClean="0"/>
              <a:t>. J. </a:t>
            </a:r>
            <a:r>
              <a:rPr lang="en-US" dirty="0" err="1" smtClean="0"/>
              <a:t>Janwe</a:t>
            </a:r>
            <a:r>
              <a:rPr lang="en-US" dirty="0" smtClean="0"/>
              <a:t>, Dr. </a:t>
            </a:r>
            <a:r>
              <a:rPr lang="en-US" dirty="0" err="1" smtClean="0"/>
              <a:t>Thakur</a:t>
            </a:r>
            <a:r>
              <a:rPr lang="en-US" dirty="0" smtClean="0"/>
              <a:t> </a:t>
            </a:r>
            <a:r>
              <a:rPr lang="en-US" dirty="0" err="1" smtClean="0"/>
              <a:t>Nileshsingh</a:t>
            </a:r>
            <a:r>
              <a:rPr lang="en-US" dirty="0" smtClean="0"/>
              <a:t> V.et </a:t>
            </a:r>
            <a:r>
              <a:rPr lang="en-US" dirty="0" err="1" smtClean="0"/>
              <a:t>al</a:t>
            </a:r>
            <a:r>
              <a:rPr lang="en-US" b="1" dirty="0" err="1" smtClean="0"/>
              <a:t>“</a:t>
            </a:r>
            <a:r>
              <a:rPr lang="en-US" dirty="0" err="1" smtClean="0"/>
              <a:t>Segmentation</a:t>
            </a:r>
            <a:r>
              <a:rPr lang="en-US" dirty="0" smtClean="0"/>
              <a:t> Based Approach to Detect Parasites and RBCs in Blood Cell Images”- International Journal Of Computer Science And Applications Vol. 4, No. 2, June July 2011 ISSN: 0974-1003. pp.71-81</a:t>
            </a:r>
          </a:p>
          <a:p>
            <a:endParaRPr lang="en-US" dirty="0" smtClean="0"/>
          </a:p>
          <a:p>
            <a:r>
              <a:rPr lang="en-US" dirty="0" smtClean="0"/>
              <a:t> [10] F. </a:t>
            </a:r>
            <a:r>
              <a:rPr lang="en-US" dirty="0" err="1" smtClean="0"/>
              <a:t>Boray</a:t>
            </a:r>
            <a:r>
              <a:rPr lang="en-US" dirty="0" smtClean="0"/>
              <a:t> </a:t>
            </a:r>
            <a:r>
              <a:rPr lang="en-US" dirty="0" err="1" smtClean="0"/>
              <a:t>Tek</a:t>
            </a:r>
            <a:r>
              <a:rPr lang="en-US" dirty="0" smtClean="0"/>
              <a:t> , Andrew G. </a:t>
            </a:r>
            <a:r>
              <a:rPr lang="en-US" dirty="0" err="1" smtClean="0"/>
              <a:t>Dempster</a:t>
            </a:r>
            <a:r>
              <a:rPr lang="en-US" dirty="0" smtClean="0"/>
              <a:t> and </a:t>
            </a:r>
            <a:r>
              <a:rPr lang="en-US" dirty="0" err="1" smtClean="0"/>
              <a:t>Izzet</a:t>
            </a:r>
            <a:r>
              <a:rPr lang="en-US" dirty="0" smtClean="0"/>
              <a:t> Kale et al “Malaria Parasite Detection in Peripheral Blood Images”- University of Westminster, Dept. Electronic Systems,</a:t>
            </a:r>
          </a:p>
          <a:p>
            <a:r>
              <a:rPr lang="en-US" dirty="0" smtClean="0"/>
              <a:t>Applied DSP &amp; VLSI Research Group, London, UK. pp.245-268</a:t>
            </a:r>
          </a:p>
          <a:p>
            <a:pPr algn="just"/>
            <a:endParaRPr lang="en-US" dirty="0" smtClean="0"/>
          </a:p>
        </p:txBody>
      </p:sp>
      <p:sp>
        <p:nvSpPr>
          <p:cNvPr id="5" name="Rectangle 4"/>
          <p:cNvSpPr/>
          <p:nvPr/>
        </p:nvSpPr>
        <p:spPr>
          <a:xfrm>
            <a:off x="164203" y="207138"/>
            <a:ext cx="3749745" cy="769441"/>
          </a:xfrm>
          <a:prstGeom prst="rect">
            <a:avLst/>
          </a:prstGeom>
        </p:spPr>
        <p:txBody>
          <a:bodyPr wrap="none">
            <a:spAutoFit/>
          </a:bodyPr>
          <a:lstStyle/>
          <a:p>
            <a:pPr algn="ctr"/>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itchFamily="82" charset="0"/>
              </a:rPr>
              <a:t>REFERENCES: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39</a:t>
            </a:fld>
            <a:endParaRPr lang="en-GB"/>
          </a:p>
        </p:txBody>
      </p:sp>
      <p:sp>
        <p:nvSpPr>
          <p:cNvPr id="3" name="Rectangle 2"/>
          <p:cNvSpPr/>
          <p:nvPr/>
        </p:nvSpPr>
        <p:spPr>
          <a:xfrm>
            <a:off x="400318" y="685800"/>
            <a:ext cx="8438882" cy="6247864"/>
          </a:xfrm>
          <a:prstGeom prst="rect">
            <a:avLst/>
          </a:prstGeom>
        </p:spPr>
        <p:txBody>
          <a:bodyPr wrap="square">
            <a:spAutoFit/>
          </a:bodyPr>
          <a:lstStyle/>
          <a:p>
            <a:endParaRPr lang="en-IN" sz="1600" dirty="0"/>
          </a:p>
          <a:p>
            <a:r>
              <a:rPr lang="en-IN" sz="1600" dirty="0"/>
              <a:t> [11]P.A. </a:t>
            </a:r>
            <a:r>
              <a:rPr lang="en-IN" sz="1600" dirty="0" err="1"/>
              <a:t>Pattanaik</a:t>
            </a:r>
            <a:r>
              <a:rPr lang="en-IN" sz="1600" dirty="0"/>
              <a:t>, </a:t>
            </a:r>
            <a:r>
              <a:rPr lang="en-IN" sz="1600" dirty="0" err="1"/>
              <a:t>Tripti</a:t>
            </a:r>
            <a:r>
              <a:rPr lang="en-IN" sz="1600" dirty="0"/>
              <a:t> </a:t>
            </a:r>
            <a:r>
              <a:rPr lang="en-IN" sz="1600" dirty="0" err="1"/>
              <a:t>Swarnkar</a:t>
            </a:r>
            <a:r>
              <a:rPr lang="en-IN" sz="1600" dirty="0"/>
              <a:t>, </a:t>
            </a:r>
            <a:r>
              <a:rPr lang="en-IN" sz="1600" dirty="0" err="1"/>
              <a:t>Debdoot</a:t>
            </a:r>
            <a:r>
              <a:rPr lang="en-IN" sz="1600" dirty="0"/>
              <a:t> Sheet et al “Object Detection Technique For Malaria Parasite In Thin Blood Smear Images” ,2017 IEEE International Conference on Bioinformatics and Biomedicine (BIBM).pp.2120-2123.</a:t>
            </a:r>
          </a:p>
          <a:p>
            <a:endParaRPr lang="en-IN" sz="1600" dirty="0"/>
          </a:p>
          <a:p>
            <a:r>
              <a:rPr lang="en-IN" sz="1600" dirty="0"/>
              <a:t> [12] </a:t>
            </a:r>
            <a:r>
              <a:rPr lang="en-IN" sz="1600" dirty="0" err="1"/>
              <a:t>Edy</a:t>
            </a:r>
            <a:r>
              <a:rPr lang="en-IN" sz="1600" dirty="0"/>
              <a:t> Victor </a:t>
            </a:r>
            <a:r>
              <a:rPr lang="en-IN" sz="1600" dirty="0" err="1"/>
              <a:t>Haryanto</a:t>
            </a:r>
            <a:r>
              <a:rPr lang="en-IN" sz="1600" dirty="0"/>
              <a:t> S, M. Y. </a:t>
            </a:r>
            <a:r>
              <a:rPr lang="en-IN" sz="1600" dirty="0" err="1"/>
              <a:t>Mashor</a:t>
            </a:r>
            <a:r>
              <a:rPr lang="en-IN" sz="1600" dirty="0"/>
              <a:t>, A.S. Abdul </a:t>
            </a:r>
            <a:r>
              <a:rPr lang="en-IN" sz="1600" dirty="0" err="1"/>
              <a:t>Nasir</a:t>
            </a:r>
            <a:r>
              <a:rPr lang="en-IN" sz="1600" dirty="0"/>
              <a:t>, </a:t>
            </a:r>
            <a:r>
              <a:rPr lang="en-IN" sz="1600" dirty="0" err="1"/>
              <a:t>Zeehaida</a:t>
            </a:r>
            <a:r>
              <a:rPr lang="en-IN" sz="1600" dirty="0"/>
              <a:t> Mohamed et </a:t>
            </a:r>
            <a:r>
              <a:rPr lang="en-IN" sz="1600" dirty="0" err="1"/>
              <a:t>al,”Identification</a:t>
            </a:r>
            <a:r>
              <a:rPr lang="en-IN" sz="1600" dirty="0"/>
              <a:t> of </a:t>
            </a:r>
            <a:r>
              <a:rPr lang="en-IN" sz="1600" dirty="0" err="1"/>
              <a:t>Giemsa</a:t>
            </a:r>
            <a:r>
              <a:rPr lang="en-IN" sz="1600" dirty="0"/>
              <a:t> </a:t>
            </a:r>
            <a:r>
              <a:rPr lang="en-IN" sz="1600" dirty="0" err="1"/>
              <a:t>Staind</a:t>
            </a:r>
            <a:r>
              <a:rPr lang="en-IN" sz="1600" dirty="0"/>
              <a:t> of Malaria Using K-Means Clustering Segmentation Technique” ,The 6th International Conference on Cyber and IT Service Management (CITSM 2018),Inna </a:t>
            </a:r>
            <a:r>
              <a:rPr lang="en-IN" sz="1600" dirty="0" err="1"/>
              <a:t>Parapat</a:t>
            </a:r>
            <a:r>
              <a:rPr lang="en-IN" sz="1600" dirty="0"/>
              <a:t> Hotel – Medan, August 7-9, 2018. </a:t>
            </a:r>
          </a:p>
          <a:p>
            <a:endParaRPr lang="en-IN" sz="1600" dirty="0"/>
          </a:p>
          <a:p>
            <a:r>
              <a:rPr lang="en-IN" sz="1600" dirty="0"/>
              <a:t>[13]. </a:t>
            </a:r>
            <a:r>
              <a:rPr lang="en-IN" sz="1600" dirty="0" err="1"/>
              <a:t>Sneha</a:t>
            </a:r>
            <a:r>
              <a:rPr lang="en-IN" sz="1600" dirty="0"/>
              <a:t> Narayan </a:t>
            </a:r>
            <a:r>
              <a:rPr lang="en-IN" sz="1600" dirty="0" err="1"/>
              <a:t>Chavan</a:t>
            </a:r>
            <a:r>
              <a:rPr lang="en-IN" sz="1600" dirty="0"/>
              <a:t> et al. ”Malaria Disease Identification And Analysis Using Image Processing” international Journal of Latest Trends in Engineering and Technology (IJLTET) Vol. 3 Issue 3 January 2014 ISSN: 2278-621X. pp.218-223</a:t>
            </a:r>
          </a:p>
          <a:p>
            <a:endParaRPr lang="en-IN" sz="1600" dirty="0"/>
          </a:p>
          <a:p>
            <a:r>
              <a:rPr lang="en-IN" sz="1600" dirty="0"/>
              <a:t> [14]. Ashok </a:t>
            </a:r>
            <a:r>
              <a:rPr lang="en-IN" sz="1600" dirty="0" err="1"/>
              <a:t>Sutkar</a:t>
            </a:r>
            <a:r>
              <a:rPr lang="en-IN" sz="1600" dirty="0"/>
              <a:t> et al. ”Detection and Analysis of Malarial Parasites Using Microscopic Images” IJCAT - International Journal of Computing and Technology, Volume 1, Issue 11, December 2014 ISSN : 2348 – 6090. pp.605-610.</a:t>
            </a:r>
          </a:p>
          <a:p>
            <a:endParaRPr lang="en-IN" sz="1600" dirty="0"/>
          </a:p>
          <a:p>
            <a:r>
              <a:rPr lang="en-IN" sz="1600" dirty="0"/>
              <a:t> [15]. Dian </a:t>
            </a:r>
            <a:r>
              <a:rPr lang="en-IN" sz="1600" dirty="0" err="1"/>
              <a:t>Anggraini</a:t>
            </a:r>
            <a:r>
              <a:rPr lang="en-IN" sz="1600" dirty="0"/>
              <a:t> et al. ”Automated Status Identification of Microscopic Images Obtained from Malaria Thin Blood Smears”, 2011 International Conference on Electrical Engineering and Informatics 17-19 July 2011, Bandung, Indonesia. </a:t>
            </a:r>
          </a:p>
          <a:p>
            <a:endParaRPr lang="en-IN" sz="1600" dirty="0"/>
          </a:p>
          <a:p>
            <a:r>
              <a:rPr lang="en-IN" sz="1600" dirty="0"/>
              <a:t> [16]. AIMI SALIHAH ABDUL-NASIR et al. ”Colour Image Segmentation Approach for Detection of </a:t>
            </a:r>
            <a:r>
              <a:rPr lang="en-IN" sz="1600" dirty="0" err="1"/>
              <a:t>MalariaParasites</a:t>
            </a:r>
            <a:r>
              <a:rPr lang="en-IN" sz="1600" dirty="0"/>
              <a:t> Using Various </a:t>
            </a:r>
            <a:r>
              <a:rPr lang="en-IN" sz="1600" dirty="0" err="1"/>
              <a:t>Color</a:t>
            </a:r>
            <a:r>
              <a:rPr lang="en-IN" sz="1600" dirty="0"/>
              <a:t>  Models and k-Means Clustering” E-ISSN: 2224-2902 Issue 1, Volume 10, January 2013. pp.41-55.</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1119"/>
            <a:ext cx="4389437" cy="124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1553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4</a:t>
            </a:fld>
            <a:endParaRPr lang="en-GB"/>
          </a:p>
        </p:txBody>
      </p:sp>
      <p:sp>
        <p:nvSpPr>
          <p:cNvPr id="3" name="Rectangle 2"/>
          <p:cNvSpPr/>
          <p:nvPr/>
        </p:nvSpPr>
        <p:spPr>
          <a:xfrm>
            <a:off x="285720" y="609600"/>
            <a:ext cx="4921412" cy="923330"/>
          </a:xfrm>
          <a:prstGeom prst="rect">
            <a:avLst/>
          </a:prstGeom>
          <a:noFill/>
        </p:spPr>
        <p:txBody>
          <a:bodyPr wrap="none" lIns="91440" tIns="45720" rIns="91440" bIns="45720">
            <a:spAutoFit/>
          </a:bodyPr>
          <a:lstStyle/>
          <a:p>
            <a:pPr algn="ct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INTRODUCTION:</a:t>
            </a:r>
          </a:p>
        </p:txBody>
      </p:sp>
      <p:sp>
        <p:nvSpPr>
          <p:cNvPr id="4" name="TextBox 3"/>
          <p:cNvSpPr txBox="1"/>
          <p:nvPr/>
        </p:nvSpPr>
        <p:spPr>
          <a:xfrm>
            <a:off x="285720" y="1941740"/>
            <a:ext cx="8572560" cy="4585871"/>
          </a:xfrm>
          <a:prstGeom prst="rect">
            <a:avLst/>
          </a:prstGeom>
          <a:noFill/>
        </p:spPr>
        <p:txBody>
          <a:bodyPr wrap="square" rtlCol="0">
            <a:spAutoFit/>
          </a:bodyPr>
          <a:lstStyle/>
          <a:p>
            <a:pPr algn="just">
              <a:buFont typeface="Arial" pitchFamily="34" charset="0"/>
              <a:buChar char="•"/>
            </a:pPr>
            <a:r>
              <a:rPr lang="en-GB" sz="2400" dirty="0" smtClean="0"/>
              <a:t> Malaria </a:t>
            </a:r>
            <a:r>
              <a:rPr lang="en-GB" sz="2400" dirty="0"/>
              <a:t>is disease the most common in the </a:t>
            </a:r>
            <a:r>
              <a:rPr lang="en-GB" sz="2400" dirty="0" smtClean="0"/>
              <a:t>world and is caused </a:t>
            </a:r>
            <a:r>
              <a:rPr lang="en-GB" sz="2400" dirty="0"/>
              <a:t>by </a:t>
            </a:r>
            <a:r>
              <a:rPr lang="en-GB" sz="2400" dirty="0" smtClean="0"/>
              <a:t>mosquito </a:t>
            </a:r>
            <a:r>
              <a:rPr lang="en-GB" sz="2400" dirty="0"/>
              <a:t>bites anywhere.</a:t>
            </a:r>
            <a:endParaRPr lang="en-GB" sz="2400" b="1" dirty="0"/>
          </a:p>
          <a:p>
            <a:pPr algn="just"/>
            <a:endParaRPr lang="en-GB" sz="2400" dirty="0"/>
          </a:p>
          <a:p>
            <a:pPr algn="just">
              <a:buFont typeface="Arial" pitchFamily="34" charset="0"/>
              <a:buChar char="•"/>
            </a:pPr>
            <a:r>
              <a:rPr lang="en-GB" sz="2400" dirty="0"/>
              <a:t> Malaria is one of the most common infectious diseases and a </a:t>
            </a:r>
            <a:r>
              <a:rPr lang="en-GB" sz="2400" dirty="0" smtClean="0"/>
              <a:t>  great </a:t>
            </a:r>
            <a:r>
              <a:rPr lang="en-GB" sz="2400" dirty="0"/>
              <a:t>public health problem worldwide, particularly in Africa and south Asia. </a:t>
            </a:r>
          </a:p>
          <a:p>
            <a:pPr algn="just"/>
            <a:endParaRPr lang="en-GB" sz="2400" dirty="0"/>
          </a:p>
          <a:p>
            <a:pPr algn="just">
              <a:buFont typeface="Arial" pitchFamily="34" charset="0"/>
              <a:buChar char="•"/>
            </a:pPr>
            <a:r>
              <a:rPr lang="en-GB" sz="2400" dirty="0"/>
              <a:t> According to the World Health Organization, it caused more than 1 million deaths arising from approximately 300 to 500 million infections every year, mostly in children under five years of age. </a:t>
            </a:r>
            <a:endParaRPr lang="en-GB" sz="2400" dirty="0" smtClean="0"/>
          </a:p>
          <a:p>
            <a:pPr>
              <a:buFont typeface="Arial" pitchFamily="34" charset="0"/>
              <a:buChar char="•"/>
            </a:pPr>
            <a:endParaRPr lang="en-GB" sz="2800" dirty="0"/>
          </a:p>
        </p:txBody>
      </p:sp>
      <p:pic>
        <p:nvPicPr>
          <p:cNvPr id="5" name="Picture 4" descr="img1.jfif"/>
          <p:cNvPicPr>
            <a:picLocks noChangeAspect="1"/>
          </p:cNvPicPr>
          <p:nvPr/>
        </p:nvPicPr>
        <p:blipFill>
          <a:blip r:embed="rId2"/>
          <a:stretch>
            <a:fillRect/>
          </a:stretch>
        </p:blipFill>
        <p:spPr>
          <a:xfrm>
            <a:off x="6215074" y="457200"/>
            <a:ext cx="2643206" cy="148454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40</a:t>
            </a:fld>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325563"/>
            <a:ext cx="5486400" cy="384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5</a:t>
            </a:fld>
            <a:endParaRPr lang="en-GB"/>
          </a:p>
        </p:txBody>
      </p:sp>
      <p:sp>
        <p:nvSpPr>
          <p:cNvPr id="3" name="Rectangle 2"/>
          <p:cNvSpPr/>
          <p:nvPr/>
        </p:nvSpPr>
        <p:spPr>
          <a:xfrm>
            <a:off x="1676400" y="457200"/>
            <a:ext cx="6045181"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LITERATURE SURVEY</a:t>
            </a:r>
            <a:endPar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773520688"/>
              </p:ext>
            </p:extLst>
          </p:nvPr>
        </p:nvGraphicFramePr>
        <p:xfrm>
          <a:off x="533400" y="1600200"/>
          <a:ext cx="8077200" cy="4546600"/>
        </p:xfrm>
        <a:graphic>
          <a:graphicData uri="http://schemas.openxmlformats.org/drawingml/2006/table">
            <a:tbl>
              <a:tblPr firstRow="1" bandRow="1">
                <a:tableStyleId>{5C22544A-7EE6-4342-B048-85BDC9FD1C3A}</a:tableStyleId>
              </a:tblPr>
              <a:tblGrid>
                <a:gridCol w="2692400"/>
                <a:gridCol w="2692400"/>
                <a:gridCol w="2692400"/>
              </a:tblGrid>
              <a:tr h="370840">
                <a:tc>
                  <a:txBody>
                    <a:bodyPr/>
                    <a:lstStyle/>
                    <a:p>
                      <a:r>
                        <a:rPr lang="en-US" dirty="0" smtClean="0"/>
                        <a:t>TITLE</a:t>
                      </a:r>
                      <a:endParaRPr lang="en-US" dirty="0"/>
                    </a:p>
                  </a:txBody>
                  <a:tcPr/>
                </a:tc>
                <a:tc>
                  <a:txBody>
                    <a:bodyPr/>
                    <a:lstStyle/>
                    <a:p>
                      <a:r>
                        <a:rPr lang="en-US" dirty="0" smtClean="0"/>
                        <a:t>METHODOLOGY</a:t>
                      </a:r>
                      <a:endParaRPr lang="en-US" dirty="0"/>
                    </a:p>
                  </a:txBody>
                  <a:tcPr/>
                </a:tc>
                <a:tc>
                  <a:txBody>
                    <a:bodyPr/>
                    <a:lstStyle/>
                    <a:p>
                      <a:r>
                        <a:rPr lang="en-US" dirty="0" smtClean="0"/>
                        <a:t>ADVANTAGES AND DISADVANTAGES</a:t>
                      </a:r>
                      <a:endParaRPr lang="en-US" dirty="0"/>
                    </a:p>
                  </a:txBody>
                  <a:tcPr/>
                </a:tc>
              </a:tr>
              <a:tr h="1620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“Recognition and</a:t>
                      </a:r>
                      <a:r>
                        <a:rPr lang="en-US" baseline="0" dirty="0" smtClean="0"/>
                        <a:t> classification of malaria plasmodium diagnosis”.</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Edge detection algorithm</a:t>
                      </a:r>
                      <a:r>
                        <a:rPr lang="en-US" baseline="0" dirty="0" smtClean="0"/>
                        <a:t> and Binary  with threshold. </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technique can detect the existence of malaria parasite within seconds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“Morphological Segmentation of Blood Images”.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Color</a:t>
                      </a:r>
                      <a:r>
                        <a:rPr lang="en-US" baseline="0" dirty="0" smtClean="0"/>
                        <a:t> channel based algorithm.</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Faster,</a:t>
                      </a:r>
                      <a:r>
                        <a:rPr lang="en-US" baseline="0" dirty="0" smtClean="0"/>
                        <a:t> </a:t>
                      </a:r>
                      <a:r>
                        <a:rPr lang="en-US" dirty="0" smtClean="0"/>
                        <a:t>accessible diagnosis of</a:t>
                      </a:r>
                      <a:r>
                        <a:rPr lang="en-US" baseline="0" dirty="0" smtClean="0"/>
                        <a:t> </a:t>
                      </a:r>
                      <a:r>
                        <a:rPr lang="en-US" dirty="0" smtClean="0"/>
                        <a:t>patients.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Side effect of merging the information present in the separate color channels of the original RGB image.</a:t>
                      </a: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6</a:t>
            </a:fld>
            <a:endParaRPr lang="en-GB"/>
          </a:p>
        </p:txBody>
      </p:sp>
      <p:sp>
        <p:nvSpPr>
          <p:cNvPr id="3" name="Rectangle 2"/>
          <p:cNvSpPr/>
          <p:nvPr/>
        </p:nvSpPr>
        <p:spPr>
          <a:xfrm>
            <a:off x="1371599" y="599040"/>
            <a:ext cx="6045181"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LITERATURE SURVEY</a:t>
            </a:r>
            <a:endPar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3230439791"/>
              </p:ext>
            </p:extLst>
          </p:nvPr>
        </p:nvGraphicFramePr>
        <p:xfrm>
          <a:off x="762000" y="1981200"/>
          <a:ext cx="7696200" cy="3291840"/>
        </p:xfrm>
        <a:graphic>
          <a:graphicData uri="http://schemas.openxmlformats.org/drawingml/2006/table">
            <a:tbl>
              <a:tblPr firstRow="1" bandRow="1">
                <a:tableStyleId>{5C22544A-7EE6-4342-B048-85BDC9FD1C3A}</a:tableStyleId>
              </a:tblPr>
              <a:tblGrid>
                <a:gridCol w="2565400"/>
                <a:gridCol w="2565400"/>
                <a:gridCol w="2565400"/>
              </a:tblGrid>
              <a:tr h="370840">
                <a:tc>
                  <a:txBody>
                    <a:bodyPr/>
                    <a:lstStyle/>
                    <a:p>
                      <a:r>
                        <a:rPr lang="en-US" dirty="0" smtClean="0"/>
                        <a:t>TITLE</a:t>
                      </a:r>
                      <a:endParaRPr lang="en-US" dirty="0"/>
                    </a:p>
                  </a:txBody>
                  <a:tcPr/>
                </a:tc>
                <a:tc>
                  <a:txBody>
                    <a:bodyPr/>
                    <a:lstStyle/>
                    <a:p>
                      <a:r>
                        <a:rPr lang="en-US" dirty="0" smtClean="0"/>
                        <a:t>METHODOLOGY</a:t>
                      </a:r>
                      <a:endParaRPr lang="en-US" dirty="0"/>
                    </a:p>
                  </a:txBody>
                  <a:tcPr/>
                </a:tc>
                <a:tc>
                  <a:txBody>
                    <a:bodyPr/>
                    <a:lstStyle/>
                    <a:p>
                      <a:r>
                        <a:rPr lang="en-US" dirty="0" smtClean="0"/>
                        <a:t>ADVANTAGES </a:t>
                      </a:r>
                      <a:r>
                        <a:rPr lang="en-US" baseline="0" dirty="0" smtClean="0"/>
                        <a:t> AND DISADVANTAGES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“Current strategies to avoid misdiagnosis of malaria”.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Hemozoin</a:t>
                      </a:r>
                      <a:r>
                        <a:rPr lang="en-US" dirty="0" smtClean="0"/>
                        <a:t> Detection method.</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Expensive</a:t>
                      </a:r>
                      <a:r>
                        <a:rPr lang="en-US" baseline="0" dirty="0" smtClean="0"/>
                        <a:t> equipments.</a:t>
                      </a:r>
                      <a:endParaRPr lang="en-US" dirty="0" smtClean="0"/>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“Unsupervised Identification of malaria parasite using computer vision”.</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K-Means Clustering.</a:t>
                      </a:r>
                    </a:p>
                    <a:p>
                      <a:endParaRPr lang="en-US" dirty="0"/>
                    </a:p>
                  </a:txBody>
                  <a:tcPr/>
                </a:tc>
                <a:tc>
                  <a:txBody>
                    <a:bodyPr/>
                    <a:lstStyle/>
                    <a:p>
                      <a:r>
                        <a:rPr lang="en-US" dirty="0" smtClean="0"/>
                        <a:t>It incorporates low level features such as color extraction.</a:t>
                      </a:r>
                    </a:p>
                    <a:p>
                      <a:r>
                        <a:rPr lang="en-US" dirty="0" smtClean="0"/>
                        <a:t>Better clustering results.</a:t>
                      </a:r>
                      <a:endParaRPr 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7</a:t>
            </a:fld>
            <a:endParaRPr lang="en-GB"/>
          </a:p>
        </p:txBody>
      </p:sp>
      <p:sp>
        <p:nvSpPr>
          <p:cNvPr id="3" name="Rectangle 2"/>
          <p:cNvSpPr/>
          <p:nvPr/>
        </p:nvSpPr>
        <p:spPr>
          <a:xfrm>
            <a:off x="1524000" y="685800"/>
            <a:ext cx="6045180"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LITERATURE SURVEY</a:t>
            </a:r>
            <a:endPar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2351233640"/>
              </p:ext>
            </p:extLst>
          </p:nvPr>
        </p:nvGraphicFramePr>
        <p:xfrm>
          <a:off x="812790" y="2057400"/>
          <a:ext cx="7467600" cy="3291840"/>
        </p:xfrm>
        <a:graphic>
          <a:graphicData uri="http://schemas.openxmlformats.org/drawingml/2006/table">
            <a:tbl>
              <a:tblPr firstRow="1" bandRow="1">
                <a:tableStyleId>{5C22544A-7EE6-4342-B048-85BDC9FD1C3A}</a:tableStyleId>
              </a:tblPr>
              <a:tblGrid>
                <a:gridCol w="2489200"/>
                <a:gridCol w="2489200"/>
                <a:gridCol w="2489200"/>
              </a:tblGrid>
              <a:tr h="370840">
                <a:tc>
                  <a:txBody>
                    <a:bodyPr/>
                    <a:lstStyle/>
                    <a:p>
                      <a:r>
                        <a:rPr lang="en-US" dirty="0" smtClean="0"/>
                        <a:t>TITLE</a:t>
                      </a:r>
                      <a:endParaRPr lang="en-US" dirty="0"/>
                    </a:p>
                  </a:txBody>
                  <a:tcPr/>
                </a:tc>
                <a:tc>
                  <a:txBody>
                    <a:bodyPr/>
                    <a:lstStyle/>
                    <a:p>
                      <a:r>
                        <a:rPr lang="en-US" dirty="0" smtClean="0"/>
                        <a:t>METHODOLOGY</a:t>
                      </a:r>
                      <a:endParaRPr lang="en-US" dirty="0"/>
                    </a:p>
                  </a:txBody>
                  <a:tcPr/>
                </a:tc>
                <a:tc>
                  <a:txBody>
                    <a:bodyPr/>
                    <a:lstStyle/>
                    <a:p>
                      <a:r>
                        <a:rPr lang="en-US" dirty="0" smtClean="0"/>
                        <a:t>ADVANTAGES AND DISADVANTAGES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5)”Detection</a:t>
                      </a:r>
                      <a:r>
                        <a:rPr lang="en-US" baseline="0" dirty="0" smtClean="0"/>
                        <a:t> of plasmodium parasites from image of thin blood smears”.</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Zack’s Algorithm.</a:t>
                      </a:r>
                    </a:p>
                  </a:txBody>
                  <a:tcPr/>
                </a:tc>
                <a:tc>
                  <a:txBody>
                    <a:bodyPr/>
                    <a:lstStyle/>
                    <a:p>
                      <a:r>
                        <a:rPr lang="en-US" dirty="0" smtClean="0"/>
                        <a:t>Accurate</a:t>
                      </a:r>
                      <a:r>
                        <a:rPr lang="en-US" baseline="0" dirty="0" smtClean="0"/>
                        <a:t> and well trained.</a:t>
                      </a:r>
                    </a:p>
                    <a:p>
                      <a:r>
                        <a:rPr lang="en-US" baseline="0" dirty="0" smtClean="0"/>
                        <a:t>Time Consuming.</a:t>
                      </a:r>
                      <a:endParaRPr lang="en-US" dirty="0" smtClean="0"/>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 “Malaria parasite classification</a:t>
                      </a:r>
                      <a:r>
                        <a:rPr lang="en-US" baseline="0" dirty="0" smtClean="0"/>
                        <a:t> using Recurrent Network”.</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Pattern Recognition Algorithm.</a:t>
                      </a:r>
                    </a:p>
                    <a:p>
                      <a:endParaRPr lang="en-US" dirty="0"/>
                    </a:p>
                  </a:txBody>
                  <a:tcPr/>
                </a:tc>
                <a:tc>
                  <a:txBody>
                    <a:bodyPr/>
                    <a:lstStyle/>
                    <a:p>
                      <a:r>
                        <a:rPr lang="en-US" dirty="0" smtClean="0"/>
                        <a:t>Accuracy is high.</a:t>
                      </a:r>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8</a:t>
            </a:fld>
            <a:endParaRPr lang="en-GB"/>
          </a:p>
        </p:txBody>
      </p:sp>
      <p:sp>
        <p:nvSpPr>
          <p:cNvPr id="3" name="Rectangle 2"/>
          <p:cNvSpPr/>
          <p:nvPr/>
        </p:nvSpPr>
        <p:spPr>
          <a:xfrm>
            <a:off x="1600200" y="533400"/>
            <a:ext cx="6045181"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LITERATURE SURVEY</a:t>
            </a:r>
            <a:endPar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3536435916"/>
              </p:ext>
            </p:extLst>
          </p:nvPr>
        </p:nvGraphicFramePr>
        <p:xfrm>
          <a:off x="850890" y="2057400"/>
          <a:ext cx="7543800" cy="3291840"/>
        </p:xfrm>
        <a:graphic>
          <a:graphicData uri="http://schemas.openxmlformats.org/drawingml/2006/table">
            <a:tbl>
              <a:tblPr firstRow="1" bandRow="1">
                <a:tableStyleId>{5C22544A-7EE6-4342-B048-85BDC9FD1C3A}</a:tableStyleId>
              </a:tblPr>
              <a:tblGrid>
                <a:gridCol w="2514600"/>
                <a:gridCol w="2514600"/>
                <a:gridCol w="2514600"/>
              </a:tblGrid>
              <a:tr h="370840">
                <a:tc>
                  <a:txBody>
                    <a:bodyPr/>
                    <a:lstStyle/>
                    <a:p>
                      <a:r>
                        <a:rPr lang="en-US" dirty="0" smtClean="0"/>
                        <a:t>TITLE</a:t>
                      </a:r>
                      <a:endParaRPr lang="en-US" dirty="0"/>
                    </a:p>
                  </a:txBody>
                  <a:tcPr/>
                </a:tc>
                <a:tc>
                  <a:txBody>
                    <a:bodyPr/>
                    <a:lstStyle/>
                    <a:p>
                      <a:r>
                        <a:rPr lang="en-US" dirty="0" smtClean="0"/>
                        <a:t>METHODOLOGY</a:t>
                      </a:r>
                      <a:endParaRPr lang="en-US" dirty="0"/>
                    </a:p>
                  </a:txBody>
                  <a:tcPr/>
                </a:tc>
                <a:tc>
                  <a:txBody>
                    <a:bodyPr/>
                    <a:lstStyle/>
                    <a:p>
                      <a:r>
                        <a:rPr lang="en-US" dirty="0" smtClean="0"/>
                        <a:t>ADVANTAGES AND DISADVANTAGES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7) “PCR- Based  Method to diagnosis of</a:t>
                      </a:r>
                      <a:r>
                        <a:rPr lang="en-US" baseline="0" dirty="0" smtClean="0"/>
                        <a:t> imported malaria”.</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PCR</a:t>
                      </a:r>
                      <a:r>
                        <a:rPr lang="en-US" baseline="0" dirty="0" smtClean="0"/>
                        <a:t> Algorithm.</a:t>
                      </a:r>
                      <a:endParaRPr lang="en-US" dirty="0" smtClean="0"/>
                    </a:p>
                    <a:p>
                      <a:endParaRPr lang="en-US" dirty="0"/>
                    </a:p>
                  </a:txBody>
                  <a:tcPr/>
                </a:tc>
                <a:tc>
                  <a:txBody>
                    <a:bodyPr/>
                    <a:lstStyle/>
                    <a:p>
                      <a:r>
                        <a:rPr lang="en-US" dirty="0" smtClean="0"/>
                        <a:t>Faster </a:t>
                      </a:r>
                    </a:p>
                    <a:p>
                      <a:r>
                        <a:rPr lang="en-US" dirty="0" smtClean="0"/>
                        <a:t>User friendly.</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8) “Malaria parasite identification on thick blood films using genetic programming”.</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Genetic programming Algorithm.</a:t>
                      </a:r>
                    </a:p>
                    <a:p>
                      <a:endParaRPr lang="en-US" dirty="0"/>
                    </a:p>
                  </a:txBody>
                  <a:tcPr/>
                </a:tc>
                <a:tc>
                  <a:txBody>
                    <a:bodyPr/>
                    <a:lstStyle/>
                    <a:p>
                      <a:r>
                        <a:rPr lang="en-US" dirty="0" smtClean="0"/>
                        <a:t>Accuracy</a:t>
                      </a:r>
                      <a:r>
                        <a:rPr lang="en-US" baseline="0" dirty="0" smtClean="0"/>
                        <a:t> is 95%.</a:t>
                      </a:r>
                    </a:p>
                    <a:p>
                      <a:r>
                        <a:rPr lang="en-US" baseline="0" dirty="0" smtClean="0"/>
                        <a:t>Classification with two classification rather than six classifications. </a:t>
                      </a:r>
                      <a:endParaRPr lang="en-US" dirty="0" smtClean="0"/>
                    </a:p>
                    <a:p>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9B57B-6448-4D5F-9B9D-7E42BD7348FC}" type="slidenum">
              <a:rPr lang="en-GB" smtClean="0"/>
              <a:pPr/>
              <a:t>9</a:t>
            </a:fld>
            <a:endParaRPr lang="en-GB"/>
          </a:p>
        </p:txBody>
      </p:sp>
      <p:sp>
        <p:nvSpPr>
          <p:cNvPr id="3" name="Rectangle 2"/>
          <p:cNvSpPr/>
          <p:nvPr/>
        </p:nvSpPr>
        <p:spPr>
          <a:xfrm>
            <a:off x="1447800" y="609600"/>
            <a:ext cx="6045180"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LITERATURE SURVEY</a:t>
            </a:r>
            <a:endPar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2432989166"/>
              </p:ext>
            </p:extLst>
          </p:nvPr>
        </p:nvGraphicFramePr>
        <p:xfrm>
          <a:off x="241290" y="1828800"/>
          <a:ext cx="8610600" cy="4663440"/>
        </p:xfrm>
        <a:graphic>
          <a:graphicData uri="http://schemas.openxmlformats.org/drawingml/2006/table">
            <a:tbl>
              <a:tblPr firstRow="1" bandRow="1">
                <a:tableStyleId>{5C22544A-7EE6-4342-B048-85BDC9FD1C3A}</a:tableStyleId>
              </a:tblPr>
              <a:tblGrid>
                <a:gridCol w="2870200"/>
                <a:gridCol w="2870200"/>
                <a:gridCol w="2870200"/>
              </a:tblGrid>
              <a:tr h="370840">
                <a:tc>
                  <a:txBody>
                    <a:bodyPr/>
                    <a:lstStyle/>
                    <a:p>
                      <a:r>
                        <a:rPr lang="en-US" dirty="0" smtClean="0"/>
                        <a:t>TITLE</a:t>
                      </a:r>
                      <a:endParaRPr lang="en-US" dirty="0"/>
                    </a:p>
                  </a:txBody>
                  <a:tcPr/>
                </a:tc>
                <a:tc>
                  <a:txBody>
                    <a:bodyPr/>
                    <a:lstStyle/>
                    <a:p>
                      <a:r>
                        <a:rPr lang="en-US" dirty="0" smtClean="0"/>
                        <a:t>METHODOLOGY</a:t>
                      </a:r>
                      <a:endParaRPr lang="en-US" dirty="0"/>
                    </a:p>
                  </a:txBody>
                  <a:tcPr/>
                </a:tc>
                <a:tc>
                  <a:txBody>
                    <a:bodyPr/>
                    <a:lstStyle/>
                    <a:p>
                      <a:r>
                        <a:rPr lang="en-US" dirty="0" smtClean="0"/>
                        <a:t>ADVANTAGES</a:t>
                      </a:r>
                      <a:r>
                        <a:rPr lang="en-US" baseline="0" dirty="0" smtClean="0"/>
                        <a:t> AND DISADVANTAGES</a:t>
                      </a:r>
                      <a:endParaRPr lang="en-US" dirty="0"/>
                    </a:p>
                  </a:txBody>
                  <a:tcPr/>
                </a:tc>
              </a:tr>
              <a:tr h="370840">
                <a:tc>
                  <a:txBody>
                    <a:bodyPr/>
                    <a:lstStyle/>
                    <a:p>
                      <a:r>
                        <a:rPr lang="en-US" dirty="0" smtClean="0"/>
                        <a:t>9) “Segmentation Based Approach to Detect Parasites and RBCs in Blood</a:t>
                      </a:r>
                    </a:p>
                    <a:p>
                      <a:r>
                        <a:rPr lang="en-US" dirty="0" smtClean="0"/>
                        <a:t> Cell Images”.</a:t>
                      </a:r>
                    </a:p>
                    <a:p>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Parasite identification and RBC count.</a:t>
                      </a:r>
                    </a:p>
                    <a:p>
                      <a:endParaRPr lang="en-US" dirty="0"/>
                    </a:p>
                  </a:txBody>
                  <a:tcPr/>
                </a:tc>
                <a:tc>
                  <a:txBody>
                    <a:bodyPr/>
                    <a:lstStyle/>
                    <a:p>
                      <a:r>
                        <a:rPr lang="en-US" dirty="0" smtClean="0"/>
                        <a:t>Requires less time </a:t>
                      </a:r>
                    </a:p>
                    <a:p>
                      <a:r>
                        <a:rPr lang="en-US" dirty="0" smtClean="0"/>
                        <a:t>But for available database image, the relevant data is not available so it becomes difficult for us to evaluate our approach.</a:t>
                      </a:r>
                    </a:p>
                    <a:p>
                      <a:endParaRPr lang="en-US" dirty="0" smtClean="0"/>
                    </a:p>
                    <a:p>
                      <a:endParaRPr lang="en-US" dirty="0"/>
                    </a:p>
                  </a:txBody>
                  <a:tcPr/>
                </a:tc>
              </a:tr>
              <a:tr h="370840">
                <a:tc>
                  <a:txBody>
                    <a:bodyPr/>
                    <a:lstStyle/>
                    <a:p>
                      <a:r>
                        <a:rPr lang="en-US" dirty="0" smtClean="0"/>
                        <a:t>10) “Malaria Parasite Detection in Peripheral Blood</a:t>
                      </a:r>
                    </a:p>
                    <a:p>
                      <a:r>
                        <a:rPr lang="en-US" dirty="0" smtClean="0"/>
                        <a:t>Images”.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consecutive classifications: stained/non-stained pixel classification and parasite/</a:t>
                      </a:r>
                      <a:r>
                        <a:rPr lang="en-US" dirty="0" err="1" smtClean="0"/>
                        <a:t>nonparasite</a:t>
                      </a:r>
                      <a:r>
                        <a:rPr lang="en-US" dirty="0" smtClean="0"/>
                        <a:t> classification.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Stained pixel classifier achieves satisfactory results.</a:t>
                      </a:r>
                    </a:p>
                    <a:p>
                      <a:endParaRPr lang="en-US" dirty="0"/>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1774</TotalTime>
  <Words>2230</Words>
  <Application>Microsoft Office PowerPoint</Application>
  <PresentationFormat>On-screen Show (4:3)</PresentationFormat>
  <Paragraphs>366</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Clarity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R Patil</dc:creator>
  <cp:lastModifiedBy>VIJAY</cp:lastModifiedBy>
  <cp:revision>125</cp:revision>
  <dcterms:created xsi:type="dcterms:W3CDTF">2019-09-08T11:07:39Z</dcterms:created>
  <dcterms:modified xsi:type="dcterms:W3CDTF">2020-05-25T05:06:51Z</dcterms:modified>
</cp:coreProperties>
</file>