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92" r:id="rId4"/>
    <p:sldId id="2583" r:id="rId5"/>
    <p:sldId id="2544" r:id="rId6"/>
    <p:sldId id="2584" r:id="rId7"/>
    <p:sldId id="2585" r:id="rId8"/>
    <p:sldId id="2552" r:id="rId9"/>
    <p:sldId id="2587" r:id="rId10"/>
    <p:sldId id="2588" r:id="rId11"/>
    <p:sldId id="2589" r:id="rId12"/>
    <p:sldId id="2590" r:id="rId13"/>
    <p:sldId id="2591" r:id="rId14"/>
    <p:sldId id="25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BE2"/>
    <a:srgbClr val="5DAAB0"/>
    <a:srgbClr val="3B7579"/>
    <a:srgbClr val="AAD3D6"/>
    <a:srgbClr val="418287"/>
    <a:srgbClr val="DFE3E9"/>
    <a:srgbClr val="1F1F26"/>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Grid="0" snapToObjects="1" showGuides="1">
      <p:cViewPr varScale="1">
        <p:scale>
          <a:sx n="81" d="100"/>
          <a:sy n="81" d="100"/>
        </p:scale>
        <p:origin x="120" y="144"/>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5">
                    <a:lumMod val="50000"/>
                    <a:lumOff val="50000"/>
                  </a:schemeClr>
                </a:solidFill>
              </a:rPr>
              <a:t>Accidents</a:t>
            </a:r>
          </a:p>
        </c:rich>
      </c:tx>
      <c:layout>
        <c:manualLayout>
          <c:xMode val="edge"/>
          <c:yMode val="edge"/>
          <c:x val="0.17547802147484517"/>
          <c:y val="8.688446504054750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5885390475325623E-2"/>
          <c:y val="0.21390241553186456"/>
          <c:w val="0.86742516805544423"/>
          <c:h val="0.59270925297953214"/>
        </c:manualLayout>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1B08-49F2-AB62-5770AA3F1DB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1B08-49F2-AB62-5770AA3F1DB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5-1B08-49F2-AB62-5770AA3F1DB9}"/>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7-1B08-49F2-AB62-5770AA3F1DB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Age 19 - 40</c:v>
                </c:pt>
                <c:pt idx="1">
                  <c:v>Age 12 - 18</c:v>
                </c:pt>
                <c:pt idx="2">
                  <c:v>Above 40</c:v>
                </c:pt>
                <c:pt idx="3">
                  <c:v>Below 12</c:v>
                </c:pt>
              </c:strCache>
            </c:strRef>
          </c:cat>
          <c:val>
            <c:numRef>
              <c:f>Sheet1!$B$2:$B$5</c:f>
              <c:numCache>
                <c:formatCode>General</c:formatCode>
                <c:ptCount val="4"/>
                <c:pt idx="0">
                  <c:v>40</c:v>
                </c:pt>
                <c:pt idx="1">
                  <c:v>30</c:v>
                </c:pt>
                <c:pt idx="2">
                  <c:v>25</c:v>
                </c:pt>
                <c:pt idx="3">
                  <c:v>2</c:v>
                </c:pt>
              </c:numCache>
            </c:numRef>
          </c:val>
          <c:extLst>
            <c:ext xmlns:c16="http://schemas.microsoft.com/office/drawing/2014/chart" uri="{C3380CC4-5D6E-409C-BE32-E72D297353CC}">
              <c16:uniqueId val="{00000008-1B08-49F2-AB62-5770AA3F1DB9}"/>
            </c:ext>
          </c:extLst>
        </c:ser>
        <c:dLbls>
          <c:dLblPos val="ctr"/>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22833437991611921"/>
          <c:y val="0.86130165316035479"/>
          <c:w val="0.53607769328013899"/>
          <c:h val="0.11933281946067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Number of active users (in lakhs)</a:t>
            </a:r>
            <a:endParaRPr lang="en-IN"/>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Valid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Four wheeler</c:v>
                </c:pt>
                <c:pt idx="1">
                  <c:v>Two wheeler</c:v>
                </c:pt>
              </c:strCache>
            </c:strRef>
          </c:cat>
          <c:val>
            <c:numRef>
              <c:f>Sheet1!$B$2:$B$3</c:f>
              <c:numCache>
                <c:formatCode>General</c:formatCode>
                <c:ptCount val="2"/>
                <c:pt idx="0">
                  <c:v>600</c:v>
                </c:pt>
                <c:pt idx="1">
                  <c:v>1000</c:v>
                </c:pt>
              </c:numCache>
            </c:numRef>
          </c:val>
          <c:extLst>
            <c:ext xmlns:c16="http://schemas.microsoft.com/office/drawing/2014/chart" uri="{C3380CC4-5D6E-409C-BE32-E72D297353CC}">
              <c16:uniqueId val="{00000000-6CAD-4313-A74F-B06467022CE5}"/>
            </c:ext>
          </c:extLst>
        </c:ser>
        <c:ser>
          <c:idx val="1"/>
          <c:order val="1"/>
          <c:tx>
            <c:strRef>
              <c:f>Sheet1!$C$1</c:f>
              <c:strCache>
                <c:ptCount val="1"/>
                <c:pt idx="0">
                  <c:v>Uneligible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Four wheeler</c:v>
                </c:pt>
                <c:pt idx="1">
                  <c:v>Two wheeler</c:v>
                </c:pt>
              </c:strCache>
            </c:strRef>
          </c:cat>
          <c:val>
            <c:numRef>
              <c:f>Sheet1!$C$2:$C$3</c:f>
              <c:numCache>
                <c:formatCode>General</c:formatCode>
                <c:ptCount val="2"/>
                <c:pt idx="0">
                  <c:v>35</c:v>
                </c:pt>
                <c:pt idx="1">
                  <c:v>90</c:v>
                </c:pt>
              </c:numCache>
            </c:numRef>
          </c:val>
          <c:extLst>
            <c:ext xmlns:c16="http://schemas.microsoft.com/office/drawing/2014/chart" uri="{C3380CC4-5D6E-409C-BE32-E72D297353CC}">
              <c16:uniqueId val="{00000001-6CAD-4313-A74F-B06467022CE5}"/>
            </c:ext>
          </c:extLst>
        </c:ser>
        <c:ser>
          <c:idx val="2"/>
          <c:order val="2"/>
          <c:tx>
            <c:strRef>
              <c:f>Sheet1!$D$1</c:f>
              <c:strCache>
                <c:ptCount val="1"/>
                <c:pt idx="0">
                  <c:v>Expired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Four wheeler</c:v>
                </c:pt>
                <c:pt idx="1">
                  <c:v>Two wheeler</c:v>
                </c:pt>
              </c:strCache>
            </c:strRef>
          </c:cat>
          <c:val>
            <c:numRef>
              <c:f>Sheet1!$D$2:$D$3</c:f>
              <c:numCache>
                <c:formatCode>General</c:formatCode>
                <c:ptCount val="2"/>
                <c:pt idx="0">
                  <c:v>40</c:v>
                </c:pt>
                <c:pt idx="1">
                  <c:v>160</c:v>
                </c:pt>
              </c:numCache>
            </c:numRef>
          </c:val>
          <c:extLst>
            <c:ext xmlns:c16="http://schemas.microsoft.com/office/drawing/2014/chart" uri="{C3380CC4-5D6E-409C-BE32-E72D297353CC}">
              <c16:uniqueId val="{00000002-6CAD-4313-A74F-B06467022CE5}"/>
            </c:ext>
          </c:extLst>
        </c:ser>
        <c:dLbls>
          <c:showLegendKey val="0"/>
          <c:showVal val="0"/>
          <c:showCatName val="0"/>
          <c:showSerName val="0"/>
          <c:showPercent val="0"/>
          <c:showBubbleSize val="0"/>
        </c:dLbls>
        <c:gapWidth val="115"/>
        <c:overlap val="-20"/>
        <c:axId val="608064952"/>
        <c:axId val="608065608"/>
      </c:barChart>
      <c:catAx>
        <c:axId val="60806495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8065608"/>
        <c:crosses val="autoZero"/>
        <c:auto val="1"/>
        <c:lblAlgn val="ctr"/>
        <c:lblOffset val="100"/>
        <c:noMultiLvlLbl val="0"/>
      </c:catAx>
      <c:valAx>
        <c:axId val="608065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8064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4/8/2021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69904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github.com/maddevsio/go-idmatch" TargetMode="External"/><Relationship Id="rId7" Type="http://schemas.openxmlformats.org/officeDocument/2006/relationships/hyperlink" Target="https://www.google.com/" TargetMode="External"/><Relationship Id="rId2" Type="http://schemas.openxmlformats.org/officeDocument/2006/relationships/hyperlink" Target="https://docs.opencv.org/" TargetMode="External"/><Relationship Id="rId1" Type="http://schemas.openxmlformats.org/officeDocument/2006/relationships/slideLayout" Target="../slideLayouts/slideLayout19.xml"/><Relationship Id="rId6" Type="http://schemas.openxmlformats.org/officeDocument/2006/relationships/hyperlink" Target="https://www.youtube.com/PmZ29Vta7Vc" TargetMode="External"/><Relationship Id="rId5" Type="http://schemas.openxmlformats.org/officeDocument/2006/relationships/hyperlink" Target="https://github.com/domjhill/Python-FaceTemplateMatching" TargetMode="External"/><Relationship Id="rId4" Type="http://schemas.openxmlformats.org/officeDocument/2006/relationships/hyperlink" Target="https://github.com/CatalystCode/faceanalysis" TargetMode="External"/><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190501" y="2228850"/>
            <a:ext cx="7900204" cy="1370875"/>
          </a:xfrm>
        </p:spPr>
        <p:txBody>
          <a:bodyPr anchor="t">
            <a:normAutofit/>
          </a:bodyPr>
          <a:lstStyle/>
          <a:p>
            <a:pPr algn="ctr"/>
            <a:r>
              <a:rPr lang="en-US" altLang="en-US" sz="3200" dirty="0"/>
              <a:t>VEHICLE USER AUTHENTICATION USING OPENCV</a:t>
            </a:r>
            <a:endParaRPr lang="en-US" sz="3200"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3796498"/>
            <a:ext cx="7252504" cy="2032067"/>
          </a:xfrm>
        </p:spPr>
        <p:txBody>
          <a:bodyPr>
            <a:normAutofit fontScale="92500" lnSpcReduction="20000"/>
          </a:bodyPr>
          <a:lstStyle/>
          <a:p>
            <a:pPr algn="ctr"/>
            <a:r>
              <a:rPr lang="en-US" dirty="0"/>
              <a:t>Under the supervision of :</a:t>
            </a:r>
          </a:p>
          <a:p>
            <a:pPr algn="ctr"/>
            <a:r>
              <a:rPr lang="en-US" dirty="0"/>
              <a:t>Prof Nidhi Singh</a:t>
            </a:r>
          </a:p>
          <a:p>
            <a:pPr algn="ctr"/>
            <a:endParaRPr lang="en-US" dirty="0"/>
          </a:p>
          <a:p>
            <a:pPr algn="just"/>
            <a:r>
              <a:rPr lang="en-US" dirty="0"/>
              <a:t>0103CS171006 Abhishek Jain</a:t>
            </a:r>
          </a:p>
          <a:p>
            <a:pPr algn="just"/>
            <a:r>
              <a:rPr lang="en-US" dirty="0"/>
              <a:t>0103CS171046 Bhola </a:t>
            </a:r>
            <a:r>
              <a:rPr lang="en-US" dirty="0" err="1"/>
              <a:t>Chilhate</a:t>
            </a:r>
            <a:endParaRPr lang="en-US" dirty="0"/>
          </a:p>
          <a:p>
            <a:pPr algn="just"/>
            <a:r>
              <a:rPr lang="en-US" dirty="0"/>
              <a:t>0103CS171072 Krishna Yadav</a:t>
            </a:r>
          </a:p>
          <a:p>
            <a:pPr algn="just"/>
            <a:r>
              <a:rPr lang="en-US" dirty="0"/>
              <a:t>0103CS171091 Ojasva Saxena</a:t>
            </a:r>
          </a:p>
        </p:txBody>
      </p:sp>
      <p:pic>
        <p:nvPicPr>
          <p:cNvPr id="13" name="Picture Placeholder 5">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srcRect l="4667" r="4668" b="1"/>
          <a:stretch/>
        </p:blipFill>
        <p:spPr>
          <a:xfrm>
            <a:off x="15260" y="15250"/>
            <a:ext cx="12191979" cy="6857990"/>
          </a:xfrm>
          <a:noFill/>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7FDDC506-C7B8-4FEA-B45E-CDB222064FEE}"/>
              </a:ext>
            </a:extLst>
          </p:cNvPr>
          <p:cNvSpPr>
            <a:spLocks noGrp="1"/>
          </p:cNvSpPr>
          <p:nvPr>
            <p:ph type="body" sz="quarter" idx="14"/>
          </p:nvPr>
        </p:nvSpPr>
        <p:spPr>
          <a:xfrm>
            <a:off x="960120" y="2103121"/>
            <a:ext cx="5684520" cy="5806440"/>
          </a:xfrm>
        </p:spPr>
        <p:txBody>
          <a:bodyPr/>
          <a:lstStyle/>
          <a:p>
            <a:r>
              <a:rPr lang="en-US" altLang="en-US" sz="2000" dirty="0"/>
              <a:t>Figure shows the use-case diagram of the project, in which the user is asked his driving license first which is processed to train a model by using OpenCV library. Then the user is asked to provide his real-time video feed, which is processed by the machine and is further matched against the trained ML model. Using the results, the program decides whether to authenticate the user or not and displays out the result on the website for the user to see</a:t>
            </a:r>
            <a:r>
              <a:rPr lang="en-US" altLang="en-US" sz="1400" dirty="0"/>
              <a:t>.</a:t>
            </a:r>
          </a:p>
          <a:p>
            <a:endParaRPr lang="en-IN" dirty="0"/>
          </a:p>
        </p:txBody>
      </p:sp>
      <p:pic>
        <p:nvPicPr>
          <p:cNvPr id="5" name="Picture 4" descr="Diagram&#10;&#10;Description automatically generated">
            <a:extLst>
              <a:ext uri="{FF2B5EF4-FFF2-40B4-BE49-F238E27FC236}">
                <a16:creationId xmlns:a16="http://schemas.microsoft.com/office/drawing/2014/main" id="{952A6EE2-6771-4E16-ABDB-55488E23BB74}"/>
              </a:ext>
            </a:extLst>
          </p:cNvPr>
          <p:cNvPicPr>
            <a:picLocks noChangeAspect="1"/>
          </p:cNvPicPr>
          <p:nvPr/>
        </p:nvPicPr>
        <p:blipFill rotWithShape="1">
          <a:blip r:embed="rId2"/>
          <a:srcRect l="37968" t="9615" b="6779"/>
          <a:stretch/>
        </p:blipFill>
        <p:spPr>
          <a:xfrm>
            <a:off x="7033675" y="1322648"/>
            <a:ext cx="4824086" cy="4212703"/>
          </a:xfrm>
          <a:prstGeom prst="rect">
            <a:avLst/>
          </a:prstGeom>
        </p:spPr>
      </p:pic>
      <p:sp>
        <p:nvSpPr>
          <p:cNvPr id="34" name="Text Placeholder 2">
            <a:extLst>
              <a:ext uri="{FF2B5EF4-FFF2-40B4-BE49-F238E27FC236}">
                <a16:creationId xmlns:a16="http://schemas.microsoft.com/office/drawing/2014/main" id="{FD18988B-0987-4E73-B51F-42894C4F9E07}"/>
              </a:ext>
            </a:extLst>
          </p:cNvPr>
          <p:cNvSpPr txBox="1">
            <a:spLocks/>
          </p:cNvSpPr>
          <p:nvPr/>
        </p:nvSpPr>
        <p:spPr>
          <a:xfrm>
            <a:off x="727958" y="-685800"/>
            <a:ext cx="982484" cy="3030854"/>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0" dirty="0">
                <a:solidFill>
                  <a:schemeClr val="accent4">
                    <a:lumMod val="60000"/>
                    <a:lumOff val="40000"/>
                  </a:schemeClr>
                </a:solidFill>
                <a:latin typeface="+mj-lt"/>
              </a:rPr>
              <a:t>2</a:t>
            </a:r>
            <a:endParaRPr lang="en-IN" sz="25000" dirty="0">
              <a:solidFill>
                <a:schemeClr val="accent4">
                  <a:lumMod val="60000"/>
                  <a:lumOff val="40000"/>
                </a:schemeClr>
              </a:solidFill>
              <a:latin typeface="+mj-lt"/>
            </a:endParaRPr>
          </a:p>
        </p:txBody>
      </p:sp>
    </p:spTree>
    <p:extLst>
      <p:ext uri="{BB962C8B-B14F-4D97-AF65-F5344CB8AC3E}">
        <p14:creationId xmlns:p14="http://schemas.microsoft.com/office/powerpoint/2010/main" val="267196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39EC5DD6-D45E-40CB-9550-1415A440C482}"/>
              </a:ext>
            </a:extLst>
          </p:cNvPr>
          <p:cNvSpPr>
            <a:spLocks noGrp="1"/>
          </p:cNvSpPr>
          <p:nvPr>
            <p:ph type="body" sz="quarter" idx="11"/>
          </p:nvPr>
        </p:nvSpPr>
        <p:spPr>
          <a:xfrm>
            <a:off x="0" y="1950721"/>
            <a:ext cx="12192000" cy="4928306"/>
          </a:xfrm>
        </p:spPr>
        <p:txBody>
          <a:bodyPr/>
          <a:lstStyle/>
          <a:p>
            <a:endParaRPr lang="en-US" dirty="0"/>
          </a:p>
        </p:txBody>
      </p:sp>
      <p:sp>
        <p:nvSpPr>
          <p:cNvPr id="14" name="Title 2">
            <a:extLst>
              <a:ext uri="{FF2B5EF4-FFF2-40B4-BE49-F238E27FC236}">
                <a16:creationId xmlns:a16="http://schemas.microsoft.com/office/drawing/2014/main" id="{78769C75-BD51-4FE1-B76C-FCC6FAC2CD30}"/>
              </a:ext>
            </a:extLst>
          </p:cNvPr>
          <p:cNvSpPr>
            <a:spLocks noGrp="1"/>
          </p:cNvSpPr>
          <p:nvPr>
            <p:ph type="title"/>
          </p:nvPr>
        </p:nvSpPr>
        <p:spPr>
          <a:xfrm>
            <a:off x="187893" y="312480"/>
            <a:ext cx="6435524" cy="1325563"/>
          </a:xfrm>
        </p:spPr>
        <p:txBody>
          <a:bodyPr/>
          <a:lstStyle/>
          <a:p>
            <a:r>
              <a:rPr lang="en-US" dirty="0"/>
              <a:t>Project Limitations</a:t>
            </a:r>
          </a:p>
        </p:txBody>
      </p:sp>
      <p:sp>
        <p:nvSpPr>
          <p:cNvPr id="9" name="TextBox 8">
            <a:extLst>
              <a:ext uri="{FF2B5EF4-FFF2-40B4-BE49-F238E27FC236}">
                <a16:creationId xmlns:a16="http://schemas.microsoft.com/office/drawing/2014/main" id="{44E3D318-59E9-4AA7-A791-6FD13C544813}"/>
              </a:ext>
            </a:extLst>
          </p:cNvPr>
          <p:cNvSpPr txBox="1"/>
          <p:nvPr/>
        </p:nvSpPr>
        <p:spPr>
          <a:xfrm>
            <a:off x="320040" y="1951725"/>
            <a:ext cx="11186160" cy="4190314"/>
          </a:xfrm>
          <a:prstGeom prst="rect">
            <a:avLst/>
          </a:prstGeom>
          <a:noFill/>
        </p:spPr>
        <p:txBody>
          <a:bodyPr wrap="square" rtlCol="0">
            <a:spAutoFit/>
          </a:bodyPr>
          <a:lstStyle/>
          <a:p>
            <a:pPr marL="285750" indent="-285750">
              <a:lnSpc>
                <a:spcPct val="150000"/>
              </a:lnSpc>
              <a:buClr>
                <a:srgbClr val="5DAAB0"/>
              </a:buClr>
              <a:buSzPct val="150000"/>
              <a:buFont typeface="Arial" panose="020B0604020202020204" pitchFamily="34" charset="0"/>
              <a:buChar char="•"/>
            </a:pPr>
            <a:r>
              <a:rPr lang="en-US" altLang="en-US" sz="2000"/>
              <a:t>This </a:t>
            </a:r>
            <a:r>
              <a:rPr lang="en-US" altLang="en-US" sz="2000" dirty="0"/>
              <a:t>project only provide solution through website and it does not provide any application for the user. So, it is limited to websites only for now.</a:t>
            </a:r>
          </a:p>
          <a:p>
            <a:pPr marL="285750" indent="-285750">
              <a:lnSpc>
                <a:spcPct val="150000"/>
              </a:lnSpc>
              <a:buClr>
                <a:srgbClr val="5DAAB0"/>
              </a:buClr>
              <a:buSzPct val="150000"/>
              <a:buFont typeface="Arial" panose="020B0604020202020204" pitchFamily="34" charset="0"/>
              <a:buChar char="•"/>
            </a:pPr>
            <a:r>
              <a:rPr lang="en-US" altLang="en-US" sz="2000" dirty="0"/>
              <a:t>Face detection can be fooled by showing a photograph or similar faces.</a:t>
            </a:r>
          </a:p>
          <a:p>
            <a:pPr marL="285750" indent="-285750">
              <a:lnSpc>
                <a:spcPct val="150000"/>
              </a:lnSpc>
              <a:buClr>
                <a:srgbClr val="5DAAB0"/>
              </a:buClr>
              <a:buSzPct val="150000"/>
              <a:buFont typeface="Arial" panose="020B0604020202020204" pitchFamily="34" charset="0"/>
              <a:buChar char="•"/>
            </a:pPr>
            <a:r>
              <a:rPr lang="en-US" altLang="en-US" sz="2000" dirty="0"/>
              <a:t>The dataset used in developing the model is relatively small which might affect the accuracy of the prediction of our project.</a:t>
            </a:r>
          </a:p>
          <a:p>
            <a:pPr marL="285750" indent="-285750">
              <a:lnSpc>
                <a:spcPct val="150000"/>
              </a:lnSpc>
              <a:buClr>
                <a:srgbClr val="5DAAB0"/>
              </a:buClr>
              <a:buSzPct val="150000"/>
              <a:buFont typeface="Arial" panose="020B0604020202020204" pitchFamily="34" charset="0"/>
              <a:buChar char="•"/>
            </a:pPr>
            <a:r>
              <a:rPr lang="en-US" altLang="en-US" sz="2000" dirty="0"/>
              <a:t>Due to hardware limitations of the developing environment, the ML model is less reliable and less accurate.</a:t>
            </a:r>
          </a:p>
          <a:p>
            <a:pPr marL="285750" indent="-285750">
              <a:lnSpc>
                <a:spcPct val="150000"/>
              </a:lnSpc>
              <a:buClr>
                <a:srgbClr val="5DAAB0"/>
              </a:buClr>
              <a:buSzPct val="150000"/>
              <a:buFont typeface="Arial" panose="020B0604020202020204" pitchFamily="34" charset="0"/>
              <a:buChar char="•"/>
            </a:pPr>
            <a:r>
              <a:rPr lang="en-US" altLang="en-US" sz="2000" dirty="0"/>
              <a:t>In practice, ML model are never said to be always accurate in predicting as compared to actual human being’s prediction.</a:t>
            </a:r>
          </a:p>
        </p:txBody>
      </p:sp>
    </p:spTree>
    <p:extLst>
      <p:ext uri="{BB962C8B-B14F-4D97-AF65-F5344CB8AC3E}">
        <p14:creationId xmlns:p14="http://schemas.microsoft.com/office/powerpoint/2010/main" val="68276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5BD99-A4C9-4A43-9DE7-AE10B2E96A71}"/>
              </a:ext>
            </a:extLst>
          </p:cNvPr>
          <p:cNvSpPr txBox="1"/>
          <p:nvPr/>
        </p:nvSpPr>
        <p:spPr>
          <a:xfrm>
            <a:off x="0" y="75546"/>
            <a:ext cx="12192000" cy="2123658"/>
          </a:xfrm>
          <a:prstGeom prst="rect">
            <a:avLst/>
          </a:prstGeom>
          <a:solidFill>
            <a:schemeClr val="bg2">
              <a:lumMod val="40000"/>
              <a:lumOff val="60000"/>
            </a:schemeClr>
          </a:solidFill>
        </p:spPr>
        <p:txBody>
          <a:bodyPr wrap="square" rtlCol="0">
            <a:spAutoFit/>
          </a:bodyPr>
          <a:lstStyle/>
          <a:p>
            <a:endParaRPr lang="en-US" sz="4400" dirty="0">
              <a:solidFill>
                <a:srgbClr val="5DAAB0"/>
              </a:solidFill>
              <a:latin typeface="+mj-lt"/>
            </a:endParaRPr>
          </a:p>
          <a:p>
            <a:r>
              <a:rPr lang="en-US" sz="4400" dirty="0">
                <a:solidFill>
                  <a:srgbClr val="5DAAB0"/>
                </a:solidFill>
                <a:latin typeface="+mj-lt"/>
              </a:rPr>
              <a:t>	Future Scope</a:t>
            </a:r>
          </a:p>
          <a:p>
            <a:endParaRPr lang="en-IN" sz="4400" dirty="0">
              <a:solidFill>
                <a:srgbClr val="5DAAB0"/>
              </a:solidFill>
              <a:latin typeface="+mj-lt"/>
            </a:endParaRPr>
          </a:p>
        </p:txBody>
      </p:sp>
      <p:sp>
        <p:nvSpPr>
          <p:cNvPr id="4" name="TextBox 3">
            <a:extLst>
              <a:ext uri="{FF2B5EF4-FFF2-40B4-BE49-F238E27FC236}">
                <a16:creationId xmlns:a16="http://schemas.microsoft.com/office/drawing/2014/main" id="{4A204D26-A7BB-4093-B841-43B7E2A8F9AF}"/>
              </a:ext>
            </a:extLst>
          </p:cNvPr>
          <p:cNvSpPr txBox="1"/>
          <p:nvPr/>
        </p:nvSpPr>
        <p:spPr>
          <a:xfrm>
            <a:off x="746760" y="2453640"/>
            <a:ext cx="11247120" cy="3266985"/>
          </a:xfrm>
          <a:prstGeom prst="rect">
            <a:avLst/>
          </a:prstGeom>
          <a:noFill/>
        </p:spPr>
        <p:txBody>
          <a:bodyPr wrap="square" rtlCol="0">
            <a:spAutoFit/>
          </a:bodyPr>
          <a:lstStyle/>
          <a:p>
            <a:pPr marL="285750" indent="-285750">
              <a:lnSpc>
                <a:spcPct val="150000"/>
              </a:lnSpc>
              <a:buClr>
                <a:srgbClr val="5DAAB0"/>
              </a:buClr>
              <a:buSzPct val="150000"/>
              <a:buFont typeface="Arial" panose="020B0604020202020204" pitchFamily="34" charset="0"/>
              <a:buChar char="•"/>
            </a:pPr>
            <a:r>
              <a:rPr lang="en-US" altLang="en-US" sz="2000" dirty="0"/>
              <a:t>Following key points can add up to the future scope of the project:</a:t>
            </a:r>
          </a:p>
          <a:p>
            <a:pPr marL="285750" indent="-285750">
              <a:lnSpc>
                <a:spcPct val="150000"/>
              </a:lnSpc>
              <a:buClr>
                <a:srgbClr val="5DAAB0"/>
              </a:buClr>
              <a:buSzPct val="150000"/>
              <a:buFont typeface="Arial" panose="020B0604020202020204" pitchFamily="34" charset="0"/>
              <a:buChar char="•"/>
            </a:pPr>
            <a:r>
              <a:rPr lang="en-US" altLang="en-US" sz="2000" dirty="0"/>
              <a:t>We might embed our solution to Arduino or Raspberry Pi, so that we can test our system on actual vehicles or a simulated environment.</a:t>
            </a:r>
          </a:p>
          <a:p>
            <a:pPr marL="285750" indent="-285750">
              <a:lnSpc>
                <a:spcPct val="150000"/>
              </a:lnSpc>
              <a:buClr>
                <a:srgbClr val="5DAAB0"/>
              </a:buClr>
              <a:buSzPct val="150000"/>
              <a:buFont typeface="Arial" panose="020B0604020202020204" pitchFamily="34" charset="0"/>
              <a:buChar char="•"/>
            </a:pPr>
            <a:r>
              <a:rPr lang="en-US" altLang="en-US" sz="2000" dirty="0"/>
              <a:t>We might also validate driver’s license using online government servers for better security.</a:t>
            </a:r>
          </a:p>
          <a:p>
            <a:pPr marL="285750" indent="-285750">
              <a:lnSpc>
                <a:spcPct val="150000"/>
              </a:lnSpc>
              <a:buClr>
                <a:srgbClr val="5DAAB0"/>
              </a:buClr>
              <a:buSzPct val="150000"/>
              <a:buFont typeface="Arial" panose="020B0604020202020204" pitchFamily="34" charset="0"/>
              <a:buChar char="•"/>
            </a:pPr>
            <a:r>
              <a:rPr lang="en-US" altLang="en-US" sz="2000" dirty="0"/>
              <a:t>We might also add a functionality to allow only certain person to use vehicle, even if they have valid license, so that we can reduce Vehicle Theft. </a:t>
            </a:r>
          </a:p>
          <a:p>
            <a:pPr marL="285750" indent="-285750">
              <a:lnSpc>
                <a:spcPct val="150000"/>
              </a:lnSpc>
              <a:buClr>
                <a:srgbClr val="5DAAB0"/>
              </a:buClr>
              <a:buSzPct val="150000"/>
              <a:buFont typeface="Arial" panose="020B0604020202020204" pitchFamily="34" charset="0"/>
              <a:buChar char="•"/>
            </a:pPr>
            <a:r>
              <a:rPr lang="en-US" altLang="en-US" sz="2000" dirty="0"/>
              <a:t>We can improve our ML model’s accuracy by increasing development environment capabilities.</a:t>
            </a:r>
            <a:endParaRPr lang="en-IN" sz="2000" dirty="0"/>
          </a:p>
        </p:txBody>
      </p:sp>
    </p:spTree>
    <p:extLst>
      <p:ext uri="{BB962C8B-B14F-4D97-AF65-F5344CB8AC3E}">
        <p14:creationId xmlns:p14="http://schemas.microsoft.com/office/powerpoint/2010/main" val="286132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E3C2E3-5280-474E-9723-0E26B79BC42C}"/>
              </a:ext>
            </a:extLst>
          </p:cNvPr>
          <p:cNvSpPr>
            <a:spLocks noGrp="1"/>
          </p:cNvSpPr>
          <p:nvPr>
            <p:ph type="body" sz="quarter" idx="11"/>
          </p:nvPr>
        </p:nvSpPr>
        <p:spPr>
          <a:xfrm>
            <a:off x="0" y="3206186"/>
            <a:ext cx="12192000" cy="3651813"/>
          </a:xfrm>
        </p:spPr>
        <p:txBody>
          <a:bodyPr>
            <a:normAutofit/>
          </a:bodyPr>
          <a:lstStyle/>
          <a:p>
            <a:r>
              <a:rPr lang="en-IN" altLang="en-US" u="sng">
                <a:hlinkClick r:id="rId2">
                  <a:extLst>
                    <a:ext uri="{A12FA001-AC4F-418D-AE19-62706E023703}">
                      <ahyp:hlinkClr xmlns:ahyp="http://schemas.microsoft.com/office/drawing/2018/hyperlinkcolor" val="tx"/>
                    </a:ext>
                  </a:extLst>
                </a:hlinkClick>
              </a:rPr>
              <a:t>https://docs.opencv.org/</a:t>
            </a:r>
            <a:r>
              <a:rPr lang="en-IN" altLang="en-US"/>
              <a:t> </a:t>
            </a:r>
            <a:endParaRPr lang="en-US" altLang="en-US"/>
          </a:p>
          <a:p>
            <a:r>
              <a:rPr lang="en-IN" altLang="en-US" u="sng">
                <a:hlinkClick r:id="rId3">
                  <a:extLst>
                    <a:ext uri="{A12FA001-AC4F-418D-AE19-62706E023703}">
                      <ahyp:hlinkClr xmlns:ahyp="http://schemas.microsoft.com/office/drawing/2018/hyperlinkcolor" val="tx"/>
                    </a:ext>
                  </a:extLst>
                </a:hlinkClick>
              </a:rPr>
              <a:t>https://github.com/maddevsio/go-idmatch</a:t>
            </a:r>
            <a:r>
              <a:rPr lang="en-IN" altLang="en-US"/>
              <a:t> </a:t>
            </a:r>
            <a:endParaRPr lang="en-US" altLang="en-US"/>
          </a:p>
          <a:p>
            <a:r>
              <a:rPr lang="en-IN" altLang="en-US" u="sng">
                <a:hlinkClick r:id="rId4">
                  <a:extLst>
                    <a:ext uri="{A12FA001-AC4F-418D-AE19-62706E023703}">
                      <ahyp:hlinkClr xmlns:ahyp="http://schemas.microsoft.com/office/drawing/2018/hyperlinkcolor" val="tx"/>
                    </a:ext>
                  </a:extLst>
                </a:hlinkClick>
              </a:rPr>
              <a:t>https://github.com/CatalystCode/faceanalysis</a:t>
            </a:r>
            <a:r>
              <a:rPr lang="en-IN" altLang="en-US"/>
              <a:t> </a:t>
            </a:r>
            <a:endParaRPr lang="en-US" altLang="en-US"/>
          </a:p>
          <a:p>
            <a:r>
              <a:rPr lang="en-IN" altLang="en-US" u="sng">
                <a:hlinkClick r:id="rId5">
                  <a:extLst>
                    <a:ext uri="{A12FA001-AC4F-418D-AE19-62706E023703}">
                      <ahyp:hlinkClr xmlns:ahyp="http://schemas.microsoft.com/office/drawing/2018/hyperlinkcolor" val="tx"/>
                    </a:ext>
                  </a:extLst>
                </a:hlinkClick>
              </a:rPr>
              <a:t>https://github.com/domjhill/Python-FaceTemplateMatching</a:t>
            </a:r>
            <a:r>
              <a:rPr lang="en-IN" altLang="en-US"/>
              <a:t> </a:t>
            </a:r>
            <a:endParaRPr lang="en-US" altLang="en-US"/>
          </a:p>
          <a:p>
            <a:r>
              <a:rPr lang="en-IN" altLang="en-US" u="sng">
                <a:hlinkClick r:id="rId6">
                  <a:extLst>
                    <a:ext uri="{A12FA001-AC4F-418D-AE19-62706E023703}">
                      <ahyp:hlinkClr xmlns:ahyp="http://schemas.microsoft.com/office/drawing/2018/hyperlinkcolor" val="tx"/>
                    </a:ext>
                  </a:extLst>
                </a:hlinkClick>
              </a:rPr>
              <a:t>https://www.youtube.com/PmZ29Vta7Vc</a:t>
            </a:r>
            <a:r>
              <a:rPr lang="en-IN" altLang="en-US"/>
              <a:t> </a:t>
            </a:r>
            <a:endParaRPr lang="en-US" altLang="en-US"/>
          </a:p>
          <a:p>
            <a:r>
              <a:rPr lang="en-IN" altLang="en-US" u="sng">
                <a:hlinkClick r:id="rId7">
                  <a:extLst>
                    <a:ext uri="{A12FA001-AC4F-418D-AE19-62706E023703}">
                      <ahyp:hlinkClr xmlns:ahyp="http://schemas.microsoft.com/office/drawing/2018/hyperlinkcolor" val="tx"/>
                    </a:ext>
                  </a:extLst>
                </a:hlinkClick>
              </a:rPr>
              <a:t>https://www.google.com/</a:t>
            </a:r>
            <a:endParaRPr lang="en-US" altLang="en-US"/>
          </a:p>
          <a:p>
            <a:endParaRPr lang="en-IN" dirty="0"/>
          </a:p>
        </p:txBody>
      </p:sp>
      <p:sp>
        <p:nvSpPr>
          <p:cNvPr id="3" name="Title 2">
            <a:extLst>
              <a:ext uri="{FF2B5EF4-FFF2-40B4-BE49-F238E27FC236}">
                <a16:creationId xmlns:a16="http://schemas.microsoft.com/office/drawing/2014/main" id="{90C4876F-12DC-4B5B-BAC1-AC4523C710F5}"/>
              </a:ext>
            </a:extLst>
          </p:cNvPr>
          <p:cNvSpPr>
            <a:spLocks noGrp="1"/>
          </p:cNvSpPr>
          <p:nvPr>
            <p:ph type="title"/>
          </p:nvPr>
        </p:nvSpPr>
        <p:spPr>
          <a:xfrm>
            <a:off x="5278053" y="1775520"/>
            <a:ext cx="6435524" cy="1325563"/>
          </a:xfrm>
        </p:spPr>
        <p:txBody>
          <a:bodyPr anchor="b">
            <a:normAutofit/>
          </a:bodyPr>
          <a:lstStyle/>
          <a:p>
            <a:r>
              <a:rPr lang="en-US" dirty="0"/>
              <a:t>References</a:t>
            </a:r>
            <a:endParaRPr lang="en-IN" dirty="0"/>
          </a:p>
        </p:txBody>
      </p:sp>
      <p:pic>
        <p:nvPicPr>
          <p:cNvPr id="6" name="Picture Placeholder 5" descr="Folder Search with solid fill">
            <a:extLst>
              <a:ext uri="{FF2B5EF4-FFF2-40B4-BE49-F238E27FC236}">
                <a16:creationId xmlns:a16="http://schemas.microsoft.com/office/drawing/2014/main" id="{3655FCB1-7083-4E12-805E-6574822FF570}"/>
              </a:ext>
            </a:extLst>
          </p:cNvPr>
          <p:cNvPicPr>
            <a:picLocks noGrp="1" noChangeAspect="1"/>
          </p:cNvPicPr>
          <p:nvPr>
            <p:ph type="pic" sz="quarter" idx="10"/>
          </p:nvPr>
        </p:nvPicPr>
        <p:blipFill rotWithShape="1">
          <a:blip r:embed="rId8">
            <a:extLst>
              <a:ext uri="{96DAC541-7B7A-43D3-8B79-37D633B846F1}">
                <asvg:svgBlip xmlns:asvg="http://schemas.microsoft.com/office/drawing/2016/SVG/main" r:embed="rId9"/>
              </a:ext>
            </a:extLst>
          </a:blip>
          <a:srcRect l="16013" r="16013"/>
          <a:stretch/>
        </p:blipFill>
        <p:spPr>
          <a:xfrm>
            <a:off x="971836" y="837260"/>
            <a:ext cx="3523423" cy="5183480"/>
          </a:xfrm>
        </p:spPr>
      </p:pic>
    </p:spTree>
    <p:extLst>
      <p:ext uri="{BB962C8B-B14F-4D97-AF65-F5344CB8AC3E}">
        <p14:creationId xmlns:p14="http://schemas.microsoft.com/office/powerpoint/2010/main" val="48145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347A25-5620-4D00-8FBC-7FD67DE26096}"/>
              </a:ext>
            </a:extLst>
          </p:cNvPr>
          <p:cNvSpPr>
            <a:spLocks noGrp="1"/>
          </p:cNvSpPr>
          <p:nvPr>
            <p:ph type="title"/>
          </p:nvPr>
        </p:nvSpPr>
        <p:spPr>
          <a:xfrm>
            <a:off x="3170873" y="1561306"/>
            <a:ext cx="7634288" cy="1325563"/>
          </a:xfrm>
        </p:spPr>
        <p:txBody>
          <a:bodyPr>
            <a:normAutofit/>
          </a:bodyPr>
          <a:lstStyle/>
          <a:p>
            <a:r>
              <a:rPr lang="en-US" sz="3200" dirty="0"/>
              <a:t>End of Presentation</a:t>
            </a:r>
            <a:endParaRPr lang="en-IN" sz="3200" dirty="0"/>
          </a:p>
        </p:txBody>
      </p:sp>
      <p:sp>
        <p:nvSpPr>
          <p:cNvPr id="6" name="Text Placeholder 5">
            <a:extLst>
              <a:ext uri="{FF2B5EF4-FFF2-40B4-BE49-F238E27FC236}">
                <a16:creationId xmlns:a16="http://schemas.microsoft.com/office/drawing/2014/main" id="{F02E69E7-D3DD-4DC0-88AA-1F0D000AFF71}"/>
              </a:ext>
            </a:extLst>
          </p:cNvPr>
          <p:cNvSpPr>
            <a:spLocks noGrp="1"/>
          </p:cNvSpPr>
          <p:nvPr>
            <p:ph type="body" sz="quarter" idx="10"/>
          </p:nvPr>
        </p:nvSpPr>
        <p:spPr>
          <a:xfrm>
            <a:off x="2042161" y="3535680"/>
            <a:ext cx="8763000" cy="2468880"/>
          </a:xfrm>
        </p:spPr>
        <p:txBody>
          <a:bodyPr/>
          <a:lstStyle/>
          <a:p>
            <a:r>
              <a:rPr lang="en-US" sz="10000" dirty="0"/>
              <a:t>Thank You</a:t>
            </a:r>
            <a:endParaRPr lang="en-IN" sz="10000" dirty="0"/>
          </a:p>
        </p:txBody>
      </p:sp>
    </p:spTree>
    <p:extLst>
      <p:ext uri="{BB962C8B-B14F-4D97-AF65-F5344CB8AC3E}">
        <p14:creationId xmlns:p14="http://schemas.microsoft.com/office/powerpoint/2010/main" val="16789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714865" y="4979299"/>
            <a:ext cx="2727803" cy="1025525"/>
          </a:xfrm>
        </p:spPr>
        <p:txBody>
          <a:bodyPr/>
          <a:lstStyle/>
          <a:p>
            <a:r>
              <a:rPr lang="en-US" dirty="0"/>
              <a:t>Agenda</a:t>
            </a:r>
          </a:p>
        </p:txBody>
      </p:sp>
      <p:pic>
        <p:nvPicPr>
          <p:cNvPr id="5" name="Picture Placeholder 4" descr="Closed book with solid fill">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extLst>
              <a:ext uri="{96DAC541-7B7A-43D3-8B79-37D633B846F1}">
                <asvg:svgBlip xmlns:asvg="http://schemas.microsoft.com/office/drawing/2016/SVG/main" r:embed="rId4"/>
              </a:ext>
            </a:extLst>
          </a:blip>
          <a:srcRect/>
          <a:stretch/>
        </p:blipFill>
        <p:spPr>
          <a:xfrm>
            <a:off x="460708" y="886300"/>
            <a:ext cx="3093720" cy="3093720"/>
          </a:xfrm>
        </p:spPr>
      </p:pic>
      <p:sp>
        <p:nvSpPr>
          <p:cNvPr id="3" name="Text Placeholder 2">
            <a:extLst>
              <a:ext uri="{FF2B5EF4-FFF2-40B4-BE49-F238E27FC236}">
                <a16:creationId xmlns:a16="http://schemas.microsoft.com/office/drawing/2014/main" id="{F7DCA39C-2BB1-40B6-B9C9-D85F235F7414}"/>
              </a:ext>
            </a:extLst>
          </p:cNvPr>
          <p:cNvSpPr>
            <a:spLocks noGrp="1"/>
          </p:cNvSpPr>
          <p:nvPr>
            <p:ph type="body" sz="quarter" idx="11"/>
          </p:nvPr>
        </p:nvSpPr>
        <p:spPr>
          <a:xfrm>
            <a:off x="4826000" y="1617820"/>
            <a:ext cx="7027638" cy="4724400"/>
          </a:xfrm>
        </p:spPr>
        <p:txBody>
          <a:bodyPr>
            <a:normAutofit/>
          </a:bodyPr>
          <a:lstStyle/>
          <a:p>
            <a:pPr>
              <a:lnSpc>
                <a:spcPct val="150000"/>
              </a:lnSpc>
              <a:buClr>
                <a:srgbClr val="5DAAB0"/>
              </a:buClr>
              <a:buSzPct val="150000"/>
            </a:pPr>
            <a:endParaRPr lang="en-US" sz="2000" dirty="0"/>
          </a:p>
          <a:p>
            <a:pPr marL="342900" indent="-342900">
              <a:lnSpc>
                <a:spcPct val="150000"/>
              </a:lnSpc>
              <a:buClr>
                <a:srgbClr val="5DAAB0"/>
              </a:buClr>
              <a:buSzPct val="150000"/>
              <a:buFont typeface="Arial" panose="020B0604020202020204" pitchFamily="34" charset="0"/>
              <a:buChar char="•"/>
            </a:pPr>
            <a:r>
              <a:rPr lang="en-US" sz="2000" dirty="0"/>
              <a:t>Background Info</a:t>
            </a:r>
          </a:p>
          <a:p>
            <a:pPr marL="342900" indent="-342900">
              <a:lnSpc>
                <a:spcPct val="150000"/>
              </a:lnSpc>
              <a:buClr>
                <a:srgbClr val="5DAAB0"/>
              </a:buClr>
              <a:buSzPct val="150000"/>
              <a:buFont typeface="Arial" panose="020B0604020202020204" pitchFamily="34" charset="0"/>
              <a:buChar char="•"/>
            </a:pPr>
            <a:r>
              <a:rPr lang="en-IN" sz="2000" dirty="0"/>
              <a:t>Problem Statement</a:t>
            </a:r>
          </a:p>
          <a:p>
            <a:pPr marL="342900" indent="-342900">
              <a:lnSpc>
                <a:spcPct val="150000"/>
              </a:lnSpc>
              <a:buClr>
                <a:srgbClr val="5DAAB0"/>
              </a:buClr>
              <a:buSzPct val="150000"/>
              <a:buFont typeface="Arial" panose="020B0604020202020204" pitchFamily="34" charset="0"/>
              <a:buChar char="•"/>
            </a:pPr>
            <a:r>
              <a:rPr lang="en-IN" sz="2000" dirty="0"/>
              <a:t>Major objective and scope of project</a:t>
            </a:r>
          </a:p>
          <a:p>
            <a:pPr marL="342900" indent="-342900">
              <a:lnSpc>
                <a:spcPct val="150000"/>
              </a:lnSpc>
              <a:buClr>
                <a:srgbClr val="5DAAB0"/>
              </a:buClr>
              <a:buSzPct val="150000"/>
              <a:buFont typeface="Arial" panose="020B0604020202020204" pitchFamily="34" charset="0"/>
              <a:buChar char="•"/>
            </a:pPr>
            <a:r>
              <a:rPr lang="en-IN" sz="2000" dirty="0"/>
              <a:t>Hardware/Software requirement</a:t>
            </a:r>
          </a:p>
          <a:p>
            <a:pPr marL="342900" indent="-342900">
              <a:lnSpc>
                <a:spcPct val="150000"/>
              </a:lnSpc>
              <a:buClr>
                <a:srgbClr val="5DAAB0"/>
              </a:buClr>
              <a:buSzPct val="150000"/>
              <a:buFont typeface="Arial" panose="020B0604020202020204" pitchFamily="34" charset="0"/>
              <a:buChar char="•"/>
            </a:pPr>
            <a:r>
              <a:rPr lang="en-IN" sz="2000" dirty="0"/>
              <a:t>Proposed method</a:t>
            </a:r>
          </a:p>
          <a:p>
            <a:pPr marL="342900" indent="-342900">
              <a:lnSpc>
                <a:spcPct val="150000"/>
              </a:lnSpc>
              <a:buClr>
                <a:srgbClr val="5DAAB0"/>
              </a:buClr>
              <a:buSzPct val="150000"/>
              <a:buFont typeface="Arial" panose="020B0604020202020204" pitchFamily="34" charset="0"/>
              <a:buChar char="•"/>
            </a:pPr>
            <a:r>
              <a:rPr lang="en-IN" sz="2000" dirty="0"/>
              <a:t>Project limitations and future scope</a:t>
            </a:r>
          </a:p>
          <a:p>
            <a:pPr marL="342900" indent="-342900">
              <a:lnSpc>
                <a:spcPct val="150000"/>
              </a:lnSpc>
              <a:buClr>
                <a:srgbClr val="5DAAB0"/>
              </a:buClr>
              <a:buSzPct val="150000"/>
              <a:buFont typeface="Arial" panose="020B0604020202020204" pitchFamily="34" charset="0"/>
              <a:buChar char="•"/>
            </a:pPr>
            <a:r>
              <a:rPr lang="en-IN" sz="2000" dirty="0"/>
              <a:t>References</a:t>
            </a:r>
          </a:p>
        </p:txBody>
      </p:sp>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84BCFB-6A22-431D-9A79-5D0AAEF1B9DB}"/>
              </a:ext>
            </a:extLst>
          </p:cNvPr>
          <p:cNvSpPr>
            <a:spLocks noGrp="1"/>
          </p:cNvSpPr>
          <p:nvPr>
            <p:ph type="title"/>
          </p:nvPr>
        </p:nvSpPr>
        <p:spPr>
          <a:xfrm>
            <a:off x="594359" y="386981"/>
            <a:ext cx="7252505" cy="891250"/>
          </a:xfrm>
        </p:spPr>
        <p:txBody>
          <a:bodyPr/>
          <a:lstStyle/>
          <a:p>
            <a:r>
              <a:rPr lang="en-US" dirty="0">
                <a:solidFill>
                  <a:schemeClr val="tx1"/>
                </a:solidFill>
              </a:rPr>
              <a:t>Literature Survey</a:t>
            </a:r>
            <a:endParaRPr lang="en-IN" dirty="0">
              <a:solidFill>
                <a:schemeClr val="tx1"/>
              </a:solidFill>
            </a:endParaRPr>
          </a:p>
        </p:txBody>
      </p:sp>
      <p:sp>
        <p:nvSpPr>
          <p:cNvPr id="6" name="Text Placeholder 5">
            <a:extLst>
              <a:ext uri="{FF2B5EF4-FFF2-40B4-BE49-F238E27FC236}">
                <a16:creationId xmlns:a16="http://schemas.microsoft.com/office/drawing/2014/main" id="{D9836A15-5D07-4AF7-AA9B-5C2352B54630}"/>
              </a:ext>
            </a:extLst>
          </p:cNvPr>
          <p:cNvSpPr>
            <a:spLocks noGrp="1"/>
          </p:cNvSpPr>
          <p:nvPr>
            <p:ph type="body" sz="quarter" idx="14"/>
          </p:nvPr>
        </p:nvSpPr>
        <p:spPr/>
        <p:txBody>
          <a:bodyPr>
            <a:noAutofit/>
          </a:bodyPr>
          <a:lstStyle/>
          <a:p>
            <a:r>
              <a:rPr lang="en-US" sz="2000" dirty="0"/>
              <a:t>In our country the number of underage children driving a vehicle is constantly increasing.</a:t>
            </a:r>
          </a:p>
          <a:p>
            <a:r>
              <a:rPr lang="en-US" sz="2000" dirty="0"/>
              <a:t>Adding on to it is are the people who are unfit to renew their driving license due to exceeding age of physical unfulfillment.</a:t>
            </a:r>
          </a:p>
          <a:p>
            <a:r>
              <a:rPr lang="en-US" sz="2000" dirty="0"/>
              <a:t>Charts shows total number of these people is still very less as compared to the valid license holders but when it comes to accidents, they are involved in almost 45%.</a:t>
            </a:r>
          </a:p>
          <a:p>
            <a:r>
              <a:rPr lang="en-US" sz="2000" dirty="0"/>
              <a:t>Thus people not having a valid license are a major factor contributing to road accidents.</a:t>
            </a:r>
          </a:p>
          <a:p>
            <a:endParaRPr lang="en-US" sz="2000" dirty="0"/>
          </a:p>
        </p:txBody>
      </p:sp>
    </p:spTree>
    <p:extLst>
      <p:ext uri="{BB962C8B-B14F-4D97-AF65-F5344CB8AC3E}">
        <p14:creationId xmlns:p14="http://schemas.microsoft.com/office/powerpoint/2010/main" val="315106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FA6B6AE-0EF3-49B7-BF51-D227D900E119}"/>
              </a:ext>
            </a:extLst>
          </p:cNvPr>
          <p:cNvGraphicFramePr/>
          <p:nvPr>
            <p:extLst>
              <p:ext uri="{D42A27DB-BD31-4B8C-83A1-F6EECF244321}">
                <p14:modId xmlns:p14="http://schemas.microsoft.com/office/powerpoint/2010/main" val="4204403967"/>
              </p:ext>
            </p:extLst>
          </p:nvPr>
        </p:nvGraphicFramePr>
        <p:xfrm>
          <a:off x="795807" y="1706880"/>
          <a:ext cx="3501873" cy="39348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0975DC1-47CE-423A-943D-6226185D0FB9}"/>
              </a:ext>
            </a:extLst>
          </p:cNvPr>
          <p:cNvGraphicFramePr/>
          <p:nvPr>
            <p:extLst>
              <p:ext uri="{D42A27DB-BD31-4B8C-83A1-F6EECF244321}">
                <p14:modId xmlns:p14="http://schemas.microsoft.com/office/powerpoint/2010/main" val="4108752851"/>
              </p:ext>
            </p:extLst>
          </p:nvPr>
        </p:nvGraphicFramePr>
        <p:xfrm>
          <a:off x="5059680" y="2032000"/>
          <a:ext cx="5852160" cy="401489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0BD1BE9-9602-4694-AEDB-0CC8289DBCA4}"/>
              </a:ext>
            </a:extLst>
          </p:cNvPr>
          <p:cNvSpPr txBox="1"/>
          <p:nvPr/>
        </p:nvSpPr>
        <p:spPr>
          <a:xfrm>
            <a:off x="1422400" y="680720"/>
            <a:ext cx="9255760" cy="861774"/>
          </a:xfrm>
          <a:prstGeom prst="rect">
            <a:avLst/>
          </a:prstGeom>
          <a:noFill/>
        </p:spPr>
        <p:txBody>
          <a:bodyPr wrap="square" rtlCol="0">
            <a:spAutoFit/>
          </a:bodyPr>
          <a:lstStyle/>
          <a:p>
            <a:r>
              <a:rPr lang="en-US" sz="5000" dirty="0">
                <a:solidFill>
                  <a:srgbClr val="5DAAB0"/>
                </a:solidFill>
                <a:latin typeface="+mj-lt"/>
              </a:rPr>
              <a:t>Statistics</a:t>
            </a:r>
            <a:endParaRPr lang="en-IN" sz="5000" dirty="0">
              <a:solidFill>
                <a:srgbClr val="5DAAB0"/>
              </a:solidFill>
              <a:latin typeface="+mj-lt"/>
            </a:endParaRPr>
          </a:p>
        </p:txBody>
      </p:sp>
    </p:spTree>
    <p:extLst>
      <p:ext uri="{BB962C8B-B14F-4D97-AF65-F5344CB8AC3E}">
        <p14:creationId xmlns:p14="http://schemas.microsoft.com/office/powerpoint/2010/main" val="167163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0" y="2392680"/>
            <a:ext cx="12192000" cy="4465319"/>
          </a:xfrm>
        </p:spPr>
        <p:txBody>
          <a:bodyPr>
            <a:normAutofit/>
          </a:bodyPr>
          <a:lstStyle/>
          <a:p>
            <a:r>
              <a:rPr lang="en-US" sz="2000" b="1" i="1" dirty="0"/>
              <a:t>The problem domain for this project is related to Road safety and Security.</a:t>
            </a:r>
          </a:p>
          <a:p>
            <a:endParaRPr lang="en-US" sz="2000" dirty="0"/>
          </a:p>
          <a:p>
            <a:r>
              <a:rPr lang="en-US" sz="2000" dirty="0"/>
              <a:t>A system should be developed to control the unauthorized access of vehicles and specially stop underage to drive a vehicle.</a:t>
            </a:r>
          </a:p>
          <a:p>
            <a:r>
              <a:rPr lang="en-US" sz="2000" dirty="0"/>
              <a:t>The people with valid driving license when identified should only given access to a vehicle to drive.</a:t>
            </a:r>
          </a:p>
        </p:txBody>
      </p:sp>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5125867" y="704421"/>
            <a:ext cx="6435524" cy="1325563"/>
          </a:xfrm>
        </p:spPr>
        <p:txBody>
          <a:bodyPr anchor="b">
            <a:normAutofit/>
          </a:bodyPr>
          <a:lstStyle/>
          <a:p>
            <a:r>
              <a:rPr lang="en-US" dirty="0"/>
              <a:t>Problem Statement</a:t>
            </a:r>
          </a:p>
        </p:txBody>
      </p:sp>
      <p:pic>
        <p:nvPicPr>
          <p:cNvPr id="13" name="Picture Placeholder 12" descr="Customer review with solid fill">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tretch/>
        </p:blipFill>
        <p:spPr>
          <a:xfrm>
            <a:off x="971836" y="1667288"/>
            <a:ext cx="3523423" cy="3523423"/>
          </a:xfrm>
        </p:spPr>
      </p:pic>
    </p:spTree>
    <p:extLst>
      <p:ext uri="{BB962C8B-B14F-4D97-AF65-F5344CB8AC3E}">
        <p14:creationId xmlns:p14="http://schemas.microsoft.com/office/powerpoint/2010/main" val="60504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3EB5-043A-4DA6-A2CE-FDD3D2D4C7C3}"/>
              </a:ext>
            </a:extLst>
          </p:cNvPr>
          <p:cNvSpPr>
            <a:spLocks noGrp="1"/>
          </p:cNvSpPr>
          <p:nvPr>
            <p:ph type="title"/>
          </p:nvPr>
        </p:nvSpPr>
        <p:spPr>
          <a:xfrm>
            <a:off x="528320" y="1230259"/>
            <a:ext cx="3190240" cy="1888861"/>
          </a:xfrm>
        </p:spPr>
        <p:txBody>
          <a:bodyPr/>
          <a:lstStyle/>
          <a:p>
            <a:pPr algn="ctr"/>
            <a:r>
              <a:rPr lang="en-US" dirty="0"/>
              <a:t>Major Objectives</a:t>
            </a:r>
            <a:endParaRPr lang="en-IN" dirty="0"/>
          </a:p>
        </p:txBody>
      </p:sp>
      <p:sp>
        <p:nvSpPr>
          <p:cNvPr id="4" name="Text Placeholder 3">
            <a:extLst>
              <a:ext uri="{FF2B5EF4-FFF2-40B4-BE49-F238E27FC236}">
                <a16:creationId xmlns:a16="http://schemas.microsoft.com/office/drawing/2014/main" id="{E41520EA-FCAB-4087-9C95-2B631EA43F8B}"/>
              </a:ext>
            </a:extLst>
          </p:cNvPr>
          <p:cNvSpPr>
            <a:spLocks noGrp="1"/>
          </p:cNvSpPr>
          <p:nvPr>
            <p:ph type="body" sz="quarter" idx="11"/>
          </p:nvPr>
        </p:nvSpPr>
        <p:spPr>
          <a:xfrm>
            <a:off x="4358512" y="1306430"/>
            <a:ext cx="7305168" cy="5348370"/>
          </a:xfrm>
        </p:spPr>
        <p:txBody>
          <a:bodyPr>
            <a:normAutofit lnSpcReduction="10000"/>
          </a:bodyPr>
          <a:lstStyle/>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Gathering all the information and the tools necessary for building this project.</a:t>
            </a:r>
          </a:p>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Designing a meaningful and simplistic website for efficient usage of the system.</a:t>
            </a:r>
          </a:p>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To design accurate user verification system using OpenCV tools.</a:t>
            </a:r>
          </a:p>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Writing an optimized and robust code for the website design and the internal program.</a:t>
            </a:r>
          </a:p>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To develop our website and its processes as fast, efficient and robust as possible. </a:t>
            </a:r>
          </a:p>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Integrating the website and the internal program.</a:t>
            </a:r>
          </a:p>
          <a:p>
            <a:pPr marL="285750" indent="-285750">
              <a:lnSpc>
                <a:spcPct val="100000"/>
              </a:lnSpc>
              <a:spcAft>
                <a:spcPts val="1000"/>
              </a:spcAft>
              <a:buClr>
                <a:srgbClr val="5DAAB0"/>
              </a:buClr>
              <a:buSzPct val="180000"/>
              <a:buFont typeface="Arial" panose="020B0604020202020204" pitchFamily="34" charset="0"/>
              <a:buChar char="•"/>
              <a:defRPr/>
            </a:pPr>
            <a:r>
              <a:rPr lang="en-US" sz="2000" dirty="0"/>
              <a:t>Performing thorough testing of the project.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839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5FD8-3007-4A5F-9FAC-C2B1EA2D6713}"/>
              </a:ext>
            </a:extLst>
          </p:cNvPr>
          <p:cNvSpPr>
            <a:spLocks noGrp="1"/>
          </p:cNvSpPr>
          <p:nvPr>
            <p:ph type="title"/>
          </p:nvPr>
        </p:nvSpPr>
        <p:spPr>
          <a:xfrm>
            <a:off x="1706880" y="562728"/>
            <a:ext cx="8778240" cy="1325563"/>
          </a:xfrm>
        </p:spPr>
        <p:txBody>
          <a:bodyPr>
            <a:normAutofit/>
          </a:bodyPr>
          <a:lstStyle/>
          <a:p>
            <a:r>
              <a:rPr lang="en-US" dirty="0">
                <a:solidFill>
                  <a:srgbClr val="5DAAB0"/>
                </a:solidFill>
              </a:rPr>
              <a:t>Software Requirement</a:t>
            </a:r>
            <a:endParaRPr lang="en-IN" dirty="0">
              <a:solidFill>
                <a:srgbClr val="5DAAB0"/>
              </a:solidFill>
            </a:endParaRPr>
          </a:p>
        </p:txBody>
      </p:sp>
      <p:sp>
        <p:nvSpPr>
          <p:cNvPr id="10" name="Text Placeholder 9">
            <a:extLst>
              <a:ext uri="{FF2B5EF4-FFF2-40B4-BE49-F238E27FC236}">
                <a16:creationId xmlns:a16="http://schemas.microsoft.com/office/drawing/2014/main" id="{73F44965-6541-49AF-9EEC-6D6E2CB645B0}"/>
              </a:ext>
            </a:extLst>
          </p:cNvPr>
          <p:cNvSpPr>
            <a:spLocks noGrp="1"/>
          </p:cNvSpPr>
          <p:nvPr>
            <p:ph type="body" sz="quarter" idx="10"/>
          </p:nvPr>
        </p:nvSpPr>
        <p:spPr/>
        <p:txBody>
          <a:bodyPr>
            <a:normAutofit/>
          </a:bodyPr>
          <a:lstStyle/>
          <a:p>
            <a:r>
              <a:rPr lang="en-US" sz="2000" dirty="0"/>
              <a:t>Coding Languages</a:t>
            </a:r>
            <a:endParaRPr lang="en-IN" sz="2000" dirty="0"/>
          </a:p>
        </p:txBody>
      </p:sp>
      <p:sp>
        <p:nvSpPr>
          <p:cNvPr id="12" name="Oval 11">
            <a:extLst>
              <a:ext uri="{FF2B5EF4-FFF2-40B4-BE49-F238E27FC236}">
                <a16:creationId xmlns:a16="http://schemas.microsoft.com/office/drawing/2014/main" id="{A2D71906-25AA-441B-B2C8-4E00D143540A}"/>
              </a:ext>
            </a:extLst>
          </p:cNvPr>
          <p:cNvSpPr/>
          <p:nvPr/>
        </p:nvSpPr>
        <p:spPr>
          <a:xfrm>
            <a:off x="233680" y="3372954"/>
            <a:ext cx="2296160" cy="2853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JavaScript</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Python3</a:t>
            </a:r>
            <a:endParaRPr lang="en-IN" dirty="0"/>
          </a:p>
        </p:txBody>
      </p:sp>
      <p:sp>
        <p:nvSpPr>
          <p:cNvPr id="13" name="Oval 12">
            <a:extLst>
              <a:ext uri="{FF2B5EF4-FFF2-40B4-BE49-F238E27FC236}">
                <a16:creationId xmlns:a16="http://schemas.microsoft.com/office/drawing/2014/main" id="{BFC75557-DD46-4DBA-89F7-DED0526F11E2}"/>
              </a:ext>
            </a:extLst>
          </p:cNvPr>
          <p:cNvSpPr/>
          <p:nvPr/>
        </p:nvSpPr>
        <p:spPr>
          <a:xfrm>
            <a:off x="2864194" y="3342883"/>
            <a:ext cx="2471455" cy="291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Numpy</a:t>
            </a:r>
            <a:endParaRPr lang="en-US" dirty="0"/>
          </a:p>
          <a:p>
            <a:pPr marL="285750" indent="-285750">
              <a:buFont typeface="Arial" panose="020B0604020202020204" pitchFamily="34" charset="0"/>
              <a:buChar char="•"/>
            </a:pPr>
            <a:r>
              <a:rPr lang="en-US" dirty="0"/>
              <a:t>OpenCV</a:t>
            </a:r>
          </a:p>
          <a:p>
            <a:pPr marL="285750" indent="-285750">
              <a:buFont typeface="Arial" panose="020B0604020202020204" pitchFamily="34" charset="0"/>
              <a:buChar char="•"/>
            </a:pPr>
            <a:r>
              <a:rPr lang="en-US" dirty="0"/>
              <a:t>Pickles</a:t>
            </a:r>
            <a:endParaRPr lang="en-IN" dirty="0"/>
          </a:p>
        </p:txBody>
      </p:sp>
      <p:sp>
        <p:nvSpPr>
          <p:cNvPr id="14" name="Oval 13">
            <a:extLst>
              <a:ext uri="{FF2B5EF4-FFF2-40B4-BE49-F238E27FC236}">
                <a16:creationId xmlns:a16="http://schemas.microsoft.com/office/drawing/2014/main" id="{6B34938B-37CB-4701-AF3B-7DF9D0EA7A6C}"/>
              </a:ext>
            </a:extLst>
          </p:cNvPr>
          <p:cNvSpPr/>
          <p:nvPr/>
        </p:nvSpPr>
        <p:spPr>
          <a:xfrm>
            <a:off x="5724552" y="3372954"/>
            <a:ext cx="2616198" cy="291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Apache Server</a:t>
            </a:r>
          </a:p>
          <a:p>
            <a:pPr marL="285750" indent="-285750">
              <a:buFont typeface="Arial" panose="020B0604020202020204" pitchFamily="34" charset="0"/>
              <a:buChar char="•"/>
            </a:pPr>
            <a:r>
              <a:rPr lang="en-US" dirty="0"/>
              <a:t>Anaconda</a:t>
            </a:r>
          </a:p>
          <a:p>
            <a:pPr marL="285750" indent="-285750">
              <a:buFont typeface="Arial" panose="020B0604020202020204" pitchFamily="34" charset="0"/>
              <a:buChar char="•"/>
            </a:pPr>
            <a:r>
              <a:rPr lang="en-US" dirty="0"/>
              <a:t>Notepad++</a:t>
            </a:r>
          </a:p>
          <a:p>
            <a:pPr algn="ctr"/>
            <a:endParaRPr lang="en-IN" dirty="0"/>
          </a:p>
        </p:txBody>
      </p:sp>
      <p:sp>
        <p:nvSpPr>
          <p:cNvPr id="15" name="Oval 14">
            <a:extLst>
              <a:ext uri="{FF2B5EF4-FFF2-40B4-BE49-F238E27FC236}">
                <a16:creationId xmlns:a16="http://schemas.microsoft.com/office/drawing/2014/main" id="{2D90D957-55F6-4E14-A40A-BC3719BC944F}"/>
              </a:ext>
            </a:extLst>
          </p:cNvPr>
          <p:cNvSpPr/>
          <p:nvPr/>
        </p:nvSpPr>
        <p:spPr>
          <a:xfrm>
            <a:off x="8739366" y="3372954"/>
            <a:ext cx="2469806" cy="291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JS enabled web browser</a:t>
            </a:r>
          </a:p>
          <a:p>
            <a:pPr marL="285750" indent="-285750">
              <a:buFont typeface="Arial" panose="020B0604020202020204" pitchFamily="34" charset="0"/>
              <a:buChar char="•"/>
            </a:pPr>
            <a:r>
              <a:rPr lang="en-US" dirty="0"/>
              <a:t>OS(windows, Linux)</a:t>
            </a:r>
            <a:endParaRPr lang="en-IN" dirty="0"/>
          </a:p>
        </p:txBody>
      </p:sp>
      <p:sp>
        <p:nvSpPr>
          <p:cNvPr id="20" name="TextBox 19">
            <a:extLst>
              <a:ext uri="{FF2B5EF4-FFF2-40B4-BE49-F238E27FC236}">
                <a16:creationId xmlns:a16="http://schemas.microsoft.com/office/drawing/2014/main" id="{CD63A475-AF54-4122-BF3D-EA6992ED10F0}"/>
              </a:ext>
            </a:extLst>
          </p:cNvPr>
          <p:cNvSpPr txBox="1"/>
          <p:nvPr/>
        </p:nvSpPr>
        <p:spPr>
          <a:xfrm>
            <a:off x="3173611" y="2823913"/>
            <a:ext cx="2469806" cy="369332"/>
          </a:xfrm>
          <a:prstGeom prst="rect">
            <a:avLst/>
          </a:prstGeom>
          <a:noFill/>
        </p:spPr>
        <p:txBody>
          <a:bodyPr wrap="square" rtlCol="0">
            <a:spAutoFit/>
          </a:bodyPr>
          <a:lstStyle/>
          <a:p>
            <a:r>
              <a:rPr lang="en-US" dirty="0">
                <a:solidFill>
                  <a:schemeClr val="bg1">
                    <a:lumMod val="95000"/>
                  </a:schemeClr>
                </a:solidFill>
              </a:rPr>
              <a:t>Python Libraries</a:t>
            </a:r>
            <a:endParaRPr lang="en-IN" dirty="0">
              <a:solidFill>
                <a:schemeClr val="bg1">
                  <a:lumMod val="95000"/>
                </a:schemeClr>
              </a:solidFill>
            </a:endParaRPr>
          </a:p>
        </p:txBody>
      </p:sp>
      <p:sp>
        <p:nvSpPr>
          <p:cNvPr id="21" name="TextBox 20">
            <a:extLst>
              <a:ext uri="{FF2B5EF4-FFF2-40B4-BE49-F238E27FC236}">
                <a16:creationId xmlns:a16="http://schemas.microsoft.com/office/drawing/2014/main" id="{AEBCD00C-F4FF-4F40-8B3D-0DE2E82E7CBA}"/>
              </a:ext>
            </a:extLst>
          </p:cNvPr>
          <p:cNvSpPr txBox="1"/>
          <p:nvPr/>
        </p:nvSpPr>
        <p:spPr>
          <a:xfrm>
            <a:off x="5770738" y="2816248"/>
            <a:ext cx="2616197" cy="369332"/>
          </a:xfrm>
          <a:prstGeom prst="rect">
            <a:avLst/>
          </a:prstGeom>
          <a:noFill/>
        </p:spPr>
        <p:txBody>
          <a:bodyPr wrap="square" rtlCol="0">
            <a:spAutoFit/>
          </a:bodyPr>
          <a:lstStyle/>
          <a:p>
            <a:r>
              <a:rPr lang="en-US" dirty="0">
                <a:solidFill>
                  <a:schemeClr val="bg1">
                    <a:lumMod val="95000"/>
                  </a:schemeClr>
                </a:solidFill>
              </a:rPr>
              <a:t>Development Software</a:t>
            </a:r>
            <a:endParaRPr lang="en-IN" dirty="0">
              <a:solidFill>
                <a:schemeClr val="bg1">
                  <a:lumMod val="95000"/>
                </a:schemeClr>
              </a:solidFill>
            </a:endParaRPr>
          </a:p>
        </p:txBody>
      </p:sp>
      <p:sp>
        <p:nvSpPr>
          <p:cNvPr id="22" name="TextBox 21">
            <a:extLst>
              <a:ext uri="{FF2B5EF4-FFF2-40B4-BE49-F238E27FC236}">
                <a16:creationId xmlns:a16="http://schemas.microsoft.com/office/drawing/2014/main" id="{FB8E25F7-0CD4-4D35-B0D9-2E2C804EE542}"/>
              </a:ext>
            </a:extLst>
          </p:cNvPr>
          <p:cNvSpPr txBox="1"/>
          <p:nvPr/>
        </p:nvSpPr>
        <p:spPr>
          <a:xfrm>
            <a:off x="9260377" y="2816319"/>
            <a:ext cx="1666240" cy="369332"/>
          </a:xfrm>
          <a:prstGeom prst="rect">
            <a:avLst/>
          </a:prstGeom>
          <a:noFill/>
        </p:spPr>
        <p:txBody>
          <a:bodyPr wrap="square" rtlCol="0">
            <a:spAutoFit/>
          </a:bodyPr>
          <a:lstStyle/>
          <a:p>
            <a:r>
              <a:rPr lang="en-US" dirty="0">
                <a:solidFill>
                  <a:schemeClr val="bg1">
                    <a:lumMod val="95000"/>
                  </a:schemeClr>
                </a:solidFill>
              </a:rPr>
              <a:t>Other Req.</a:t>
            </a:r>
            <a:endParaRPr lang="en-IN" dirty="0">
              <a:solidFill>
                <a:schemeClr val="bg1">
                  <a:lumMod val="95000"/>
                </a:schemeClr>
              </a:solidFill>
            </a:endParaRPr>
          </a:p>
        </p:txBody>
      </p:sp>
      <p:sp>
        <p:nvSpPr>
          <p:cNvPr id="25" name="TextBox 24">
            <a:extLst>
              <a:ext uri="{FF2B5EF4-FFF2-40B4-BE49-F238E27FC236}">
                <a16:creationId xmlns:a16="http://schemas.microsoft.com/office/drawing/2014/main" id="{27064AD8-7795-43B7-BFE9-7EB45504102A}"/>
              </a:ext>
            </a:extLst>
          </p:cNvPr>
          <p:cNvSpPr txBox="1"/>
          <p:nvPr/>
        </p:nvSpPr>
        <p:spPr>
          <a:xfrm>
            <a:off x="304800" y="2816248"/>
            <a:ext cx="2225040" cy="369332"/>
          </a:xfrm>
          <a:prstGeom prst="rect">
            <a:avLst/>
          </a:prstGeom>
          <a:noFill/>
        </p:spPr>
        <p:txBody>
          <a:bodyPr wrap="square" rtlCol="0">
            <a:spAutoFit/>
          </a:bodyPr>
          <a:lstStyle/>
          <a:p>
            <a:pPr algn="ctr"/>
            <a:r>
              <a:rPr lang="en-US" dirty="0">
                <a:solidFill>
                  <a:schemeClr val="bg1"/>
                </a:solidFill>
              </a:rPr>
              <a:t>Languages</a:t>
            </a:r>
            <a:endParaRPr lang="en-IN" dirty="0">
              <a:solidFill>
                <a:schemeClr val="bg1"/>
              </a:solidFill>
            </a:endParaRPr>
          </a:p>
        </p:txBody>
      </p:sp>
    </p:spTree>
    <p:extLst>
      <p:ext uri="{BB962C8B-B14F-4D97-AF65-F5344CB8AC3E}">
        <p14:creationId xmlns:p14="http://schemas.microsoft.com/office/powerpoint/2010/main" val="139294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a:xfrm>
            <a:off x="924434" y="162400"/>
            <a:ext cx="8138285" cy="1560513"/>
          </a:xfrm>
        </p:spPr>
        <p:txBody>
          <a:bodyPr vert="horz" lIns="0" tIns="45720" rIns="91440" bIns="0" rtlCol="0" anchor="b">
            <a:normAutofit/>
          </a:bodyPr>
          <a:lstStyle/>
          <a:p>
            <a:r>
              <a:rPr lang="en-US" b="1" i="0" kern="1200" spc="-150" dirty="0">
                <a:latin typeface="+mj-lt"/>
                <a:ea typeface="+mj-ea"/>
                <a:cs typeface="Gill Sans" panose="020B0502020104020203" pitchFamily="34" charset="-79"/>
              </a:rPr>
              <a:t>Hardware Requirement</a:t>
            </a:r>
          </a:p>
        </p:txBody>
      </p:sp>
      <p:pic>
        <p:nvPicPr>
          <p:cNvPr id="6" name="Picture 5" descr="A picture containing icon&#10;&#10;Description automatically generated">
            <a:extLst>
              <a:ext uri="{FF2B5EF4-FFF2-40B4-BE49-F238E27FC236}">
                <a16:creationId xmlns:a16="http://schemas.microsoft.com/office/drawing/2014/main" id="{855EE4E1-3C8A-43A5-9E3A-28AF4574C22F}"/>
              </a:ext>
            </a:extLst>
          </p:cNvPr>
          <p:cNvPicPr>
            <a:picLocks noChangeAspect="1"/>
          </p:cNvPicPr>
          <p:nvPr/>
        </p:nvPicPr>
        <p:blipFill>
          <a:blip r:embed="rId3"/>
          <a:stretch>
            <a:fillRect/>
          </a:stretch>
        </p:blipFill>
        <p:spPr>
          <a:xfrm>
            <a:off x="8634413" y="2005965"/>
            <a:ext cx="3557587" cy="2846069"/>
          </a:xfrm>
          <a:prstGeom prst="rect">
            <a:avLst/>
          </a:prstGeom>
          <a:noFill/>
        </p:spPr>
      </p:pic>
      <p:sp>
        <p:nvSpPr>
          <p:cNvPr id="11" name="Text Placeholder 3">
            <a:extLst>
              <a:ext uri="{FF2B5EF4-FFF2-40B4-BE49-F238E27FC236}">
                <a16:creationId xmlns:a16="http://schemas.microsoft.com/office/drawing/2014/main" id="{936B65D1-857F-4210-BADE-8163E1321DB5}"/>
              </a:ext>
            </a:extLst>
          </p:cNvPr>
          <p:cNvSpPr>
            <a:spLocks noGrp="1"/>
          </p:cNvSpPr>
          <p:nvPr>
            <p:ph type="body" sz="quarter" idx="11"/>
          </p:nvPr>
        </p:nvSpPr>
        <p:spPr>
          <a:xfrm>
            <a:off x="4610218" y="2378267"/>
            <a:ext cx="4250586" cy="755650"/>
          </a:xfrm>
        </p:spPr>
        <p:txBody>
          <a:bodyPr/>
          <a:lstStyle/>
          <a:p>
            <a:r>
              <a:rPr lang="en-US" dirty="0"/>
              <a:t>A working PC or Laptop with RAM min 1GB</a:t>
            </a:r>
          </a:p>
        </p:txBody>
      </p:sp>
      <p:sp>
        <p:nvSpPr>
          <p:cNvPr id="2" name="TextBox 1">
            <a:extLst>
              <a:ext uri="{FF2B5EF4-FFF2-40B4-BE49-F238E27FC236}">
                <a16:creationId xmlns:a16="http://schemas.microsoft.com/office/drawing/2014/main" id="{069B4106-97C7-422B-BDB5-AD9C6D8E7DB6}"/>
              </a:ext>
            </a:extLst>
          </p:cNvPr>
          <p:cNvSpPr txBox="1"/>
          <p:nvPr/>
        </p:nvSpPr>
        <p:spPr>
          <a:xfrm>
            <a:off x="4610218" y="3133917"/>
            <a:ext cx="3983858" cy="755650"/>
          </a:xfrm>
          <a:prstGeom prst="rect">
            <a:avLst/>
          </a:prstGeom>
        </p:spPr>
        <p:txBody>
          <a:bodyPr vert="horz" lIns="91440" tIns="45720" rIns="91440" bIns="45720" rtlCol="0" anchor="ctr">
            <a:normAutofit/>
          </a:bodyPr>
          <a:lstStyle/>
          <a:p>
            <a:pPr>
              <a:lnSpc>
                <a:spcPct val="90000"/>
              </a:lnSpc>
              <a:spcAft>
                <a:spcPts val="600"/>
              </a:spcAft>
              <a:defRPr/>
            </a:pPr>
            <a:r>
              <a:rPr lang="en-US" sz="1600" b="0" i="0" kern="1200" dirty="0">
                <a:solidFill>
                  <a:schemeClr val="tx2"/>
                </a:solidFill>
                <a:latin typeface="+mn-lt"/>
                <a:ea typeface="+mn-ea"/>
                <a:cs typeface="Arial" panose="020B0604020202020204" pitchFamily="34" charset="0"/>
              </a:rPr>
              <a:t>A working webcam</a:t>
            </a:r>
          </a:p>
        </p:txBody>
      </p:sp>
      <p:sp>
        <p:nvSpPr>
          <p:cNvPr id="13" name="Text Placeholder 5">
            <a:extLst>
              <a:ext uri="{FF2B5EF4-FFF2-40B4-BE49-F238E27FC236}">
                <a16:creationId xmlns:a16="http://schemas.microsoft.com/office/drawing/2014/main" id="{EC9CDB9F-9487-43ED-8B4F-1D32A57B746E}"/>
              </a:ext>
            </a:extLst>
          </p:cNvPr>
          <p:cNvSpPr>
            <a:spLocks noGrp="1"/>
          </p:cNvSpPr>
          <p:nvPr>
            <p:ph type="body" sz="quarter" idx="14"/>
          </p:nvPr>
        </p:nvSpPr>
        <p:spPr>
          <a:xfrm>
            <a:off x="4627813" y="3991288"/>
            <a:ext cx="3983858" cy="755650"/>
          </a:xfrm>
        </p:spPr>
        <p:txBody>
          <a:bodyPr/>
          <a:lstStyle/>
          <a:p>
            <a:r>
              <a:rPr lang="en-US" dirty="0"/>
              <a:t>Processor : Any (Intel, AMD, etc.)</a:t>
            </a:r>
          </a:p>
        </p:txBody>
      </p:sp>
      <p:sp>
        <p:nvSpPr>
          <p:cNvPr id="15" name="Text Placeholder 6">
            <a:extLst>
              <a:ext uri="{FF2B5EF4-FFF2-40B4-BE49-F238E27FC236}">
                <a16:creationId xmlns:a16="http://schemas.microsoft.com/office/drawing/2014/main" id="{253EB8D2-6C12-4716-8AC8-A3529D7DD981}"/>
              </a:ext>
            </a:extLst>
          </p:cNvPr>
          <p:cNvSpPr>
            <a:spLocks noGrp="1"/>
          </p:cNvSpPr>
          <p:nvPr>
            <p:ph type="body" sz="quarter" idx="15"/>
          </p:nvPr>
        </p:nvSpPr>
        <p:spPr>
          <a:xfrm>
            <a:off x="4650555" y="4852034"/>
            <a:ext cx="3983858" cy="755650"/>
          </a:xfrm>
        </p:spPr>
        <p:txBody>
          <a:bodyPr/>
          <a:lstStyle/>
          <a:p>
            <a:r>
              <a:rPr lang="en-US" dirty="0"/>
              <a:t>GPU : Any (Nvidia, Intel, AMD)</a:t>
            </a:r>
          </a:p>
        </p:txBody>
      </p:sp>
      <p:sp>
        <p:nvSpPr>
          <p:cNvPr id="17" name="Text Placeholder 7">
            <a:extLst>
              <a:ext uri="{FF2B5EF4-FFF2-40B4-BE49-F238E27FC236}">
                <a16:creationId xmlns:a16="http://schemas.microsoft.com/office/drawing/2014/main" id="{9302CA12-10A8-420E-93BD-22701BC028EE}"/>
              </a:ext>
            </a:extLst>
          </p:cNvPr>
          <p:cNvSpPr>
            <a:spLocks noGrp="1"/>
          </p:cNvSpPr>
          <p:nvPr>
            <p:ph type="body" sz="quarter" idx="16"/>
          </p:nvPr>
        </p:nvSpPr>
        <p:spPr>
          <a:xfrm>
            <a:off x="4610218" y="5713810"/>
            <a:ext cx="3983858" cy="755650"/>
          </a:xfrm>
        </p:spPr>
        <p:txBody>
          <a:bodyPr/>
          <a:lstStyle/>
          <a:p>
            <a:r>
              <a:rPr lang="en-US" dirty="0"/>
              <a:t>Working Internet Connection</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7"/>
          </p:nvPr>
        </p:nvSpPr>
        <p:spPr>
          <a:xfrm>
            <a:off x="3557588" y="2278091"/>
            <a:ext cx="741082" cy="755650"/>
          </a:xfrm>
        </p:spPr>
        <p:txBody>
          <a:bodyPr vert="horz" lIns="91440" tIns="45720" rIns="0" bIns="45720" rtlCol="0" anchor="ctr">
            <a:normAutofit/>
          </a:bodyPr>
          <a:lstStyle/>
          <a:p>
            <a:r>
              <a:rPr lang="en-US" sz="4700" b="0" i="0" kern="1200" dirty="0">
                <a:latin typeface="+mj-lt"/>
                <a:ea typeface="+mn-ea"/>
                <a:cs typeface="Arial" panose="020B0604020202020204" pitchFamily="34" charset="0"/>
              </a:rPr>
              <a:t>1</a:t>
            </a:r>
          </a:p>
        </p:txBody>
      </p:sp>
      <p:sp>
        <p:nvSpPr>
          <p:cNvPr id="14" name="Text Placeholder 3">
            <a:extLst>
              <a:ext uri="{FF2B5EF4-FFF2-40B4-BE49-F238E27FC236}">
                <a16:creationId xmlns:a16="http://schemas.microsoft.com/office/drawing/2014/main" id="{858977C1-1462-418E-B9E9-4E1B7B5E4D48}"/>
              </a:ext>
            </a:extLst>
          </p:cNvPr>
          <p:cNvSpPr txBox="1">
            <a:spLocks/>
          </p:cNvSpPr>
          <p:nvPr/>
        </p:nvSpPr>
        <p:spPr>
          <a:xfrm>
            <a:off x="3557588" y="3133917"/>
            <a:ext cx="741082" cy="755650"/>
          </a:xfrm>
          <a:prstGeom prst="rect">
            <a:avLst/>
          </a:prstGeom>
        </p:spPr>
        <p:txBody>
          <a:bodyPr vert="horz" lIns="91440" tIns="45720" rIns="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accent2"/>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700" dirty="0"/>
              <a:t>2</a:t>
            </a:r>
          </a:p>
        </p:txBody>
      </p:sp>
      <p:sp>
        <p:nvSpPr>
          <p:cNvPr id="16" name="Text Placeholder 3">
            <a:extLst>
              <a:ext uri="{FF2B5EF4-FFF2-40B4-BE49-F238E27FC236}">
                <a16:creationId xmlns:a16="http://schemas.microsoft.com/office/drawing/2014/main" id="{35CA8F55-1452-4C64-B9EE-35B8358DAFCA}"/>
              </a:ext>
            </a:extLst>
          </p:cNvPr>
          <p:cNvSpPr txBox="1">
            <a:spLocks/>
          </p:cNvSpPr>
          <p:nvPr/>
        </p:nvSpPr>
        <p:spPr>
          <a:xfrm>
            <a:off x="3557588" y="3925342"/>
            <a:ext cx="741082" cy="755650"/>
          </a:xfrm>
          <a:prstGeom prst="rect">
            <a:avLst/>
          </a:prstGeom>
        </p:spPr>
        <p:txBody>
          <a:bodyPr vert="horz" lIns="91440" tIns="45720" rIns="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accent2"/>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700" dirty="0"/>
              <a:t>3</a:t>
            </a:r>
          </a:p>
        </p:txBody>
      </p:sp>
      <p:sp>
        <p:nvSpPr>
          <p:cNvPr id="18" name="Text Placeholder 3">
            <a:extLst>
              <a:ext uri="{FF2B5EF4-FFF2-40B4-BE49-F238E27FC236}">
                <a16:creationId xmlns:a16="http://schemas.microsoft.com/office/drawing/2014/main" id="{637666DC-6274-4BDD-8677-FA514DB11096}"/>
              </a:ext>
            </a:extLst>
          </p:cNvPr>
          <p:cNvSpPr txBox="1">
            <a:spLocks/>
          </p:cNvSpPr>
          <p:nvPr/>
        </p:nvSpPr>
        <p:spPr>
          <a:xfrm>
            <a:off x="3557588" y="5713810"/>
            <a:ext cx="741082" cy="755650"/>
          </a:xfrm>
          <a:prstGeom prst="rect">
            <a:avLst/>
          </a:prstGeom>
        </p:spPr>
        <p:txBody>
          <a:bodyPr vert="horz" lIns="91440" tIns="45720" rIns="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accent2"/>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700" dirty="0"/>
              <a:t>5</a:t>
            </a:r>
          </a:p>
        </p:txBody>
      </p:sp>
      <p:sp>
        <p:nvSpPr>
          <p:cNvPr id="20" name="Text Placeholder 3">
            <a:extLst>
              <a:ext uri="{FF2B5EF4-FFF2-40B4-BE49-F238E27FC236}">
                <a16:creationId xmlns:a16="http://schemas.microsoft.com/office/drawing/2014/main" id="{DC503308-7629-447D-852E-78C9EB60821B}"/>
              </a:ext>
            </a:extLst>
          </p:cNvPr>
          <p:cNvSpPr txBox="1">
            <a:spLocks/>
          </p:cNvSpPr>
          <p:nvPr/>
        </p:nvSpPr>
        <p:spPr>
          <a:xfrm>
            <a:off x="3557588" y="4852034"/>
            <a:ext cx="741082" cy="755650"/>
          </a:xfrm>
          <a:prstGeom prst="rect">
            <a:avLst/>
          </a:prstGeom>
        </p:spPr>
        <p:txBody>
          <a:bodyPr vert="horz" lIns="91440" tIns="45720" rIns="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accent2"/>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700" dirty="0"/>
              <a:t>4</a:t>
            </a:r>
          </a:p>
        </p:txBody>
      </p:sp>
    </p:spTree>
    <p:extLst>
      <p:ext uri="{BB962C8B-B14F-4D97-AF65-F5344CB8AC3E}">
        <p14:creationId xmlns:p14="http://schemas.microsoft.com/office/powerpoint/2010/main" val="95433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7429-A166-401F-AAEB-3F303A0E74A5}"/>
              </a:ext>
            </a:extLst>
          </p:cNvPr>
          <p:cNvSpPr>
            <a:spLocks noGrp="1"/>
          </p:cNvSpPr>
          <p:nvPr>
            <p:ph type="title"/>
          </p:nvPr>
        </p:nvSpPr>
        <p:spPr>
          <a:xfrm>
            <a:off x="838200" y="771525"/>
            <a:ext cx="5745480" cy="1694180"/>
          </a:xfrm>
        </p:spPr>
        <p:txBody>
          <a:bodyPr>
            <a:normAutofit fontScale="90000"/>
          </a:bodyPr>
          <a:lstStyle/>
          <a:p>
            <a:r>
              <a:rPr lang="en-US" dirty="0"/>
              <a:t>Proposed Method</a:t>
            </a:r>
            <a:endParaRPr lang="en-IN" dirty="0"/>
          </a:p>
        </p:txBody>
      </p:sp>
      <p:sp>
        <p:nvSpPr>
          <p:cNvPr id="3" name="Text Placeholder 2">
            <a:extLst>
              <a:ext uri="{FF2B5EF4-FFF2-40B4-BE49-F238E27FC236}">
                <a16:creationId xmlns:a16="http://schemas.microsoft.com/office/drawing/2014/main" id="{EA9107AC-EB51-4C40-8668-649FDCFF8E46}"/>
              </a:ext>
            </a:extLst>
          </p:cNvPr>
          <p:cNvSpPr>
            <a:spLocks noGrp="1"/>
          </p:cNvSpPr>
          <p:nvPr>
            <p:ph type="body" sz="quarter" idx="10"/>
          </p:nvPr>
        </p:nvSpPr>
        <p:spPr>
          <a:xfrm>
            <a:off x="236716" y="4524376"/>
            <a:ext cx="982484" cy="3124198"/>
          </a:xfrm>
        </p:spPr>
        <p:txBody>
          <a:bodyPr/>
          <a:lstStyle/>
          <a:p>
            <a:r>
              <a:rPr lang="en-US" dirty="0"/>
              <a:t>1</a:t>
            </a:r>
            <a:endParaRPr lang="en-IN" dirty="0"/>
          </a:p>
        </p:txBody>
      </p:sp>
      <p:pic>
        <p:nvPicPr>
          <p:cNvPr id="5" name="Picture 4" descr="Diagram&#10;&#10;Description automatically generated">
            <a:extLst>
              <a:ext uri="{FF2B5EF4-FFF2-40B4-BE49-F238E27FC236}">
                <a16:creationId xmlns:a16="http://schemas.microsoft.com/office/drawing/2014/main" id="{A53D128A-4362-4642-B769-5451954C5F1C}"/>
              </a:ext>
            </a:extLst>
          </p:cNvPr>
          <p:cNvPicPr>
            <a:picLocks noChangeAspect="1"/>
          </p:cNvPicPr>
          <p:nvPr/>
        </p:nvPicPr>
        <p:blipFill>
          <a:blip r:embed="rId2"/>
          <a:stretch>
            <a:fillRect/>
          </a:stretch>
        </p:blipFill>
        <p:spPr>
          <a:xfrm>
            <a:off x="7083552" y="0"/>
            <a:ext cx="5108448" cy="6858000"/>
          </a:xfrm>
          <a:prstGeom prst="rect">
            <a:avLst/>
          </a:prstGeom>
        </p:spPr>
      </p:pic>
      <p:sp>
        <p:nvSpPr>
          <p:cNvPr id="6" name="TextBox 5">
            <a:extLst>
              <a:ext uri="{FF2B5EF4-FFF2-40B4-BE49-F238E27FC236}">
                <a16:creationId xmlns:a16="http://schemas.microsoft.com/office/drawing/2014/main" id="{AE975EBC-3A99-42DF-8041-A1807E0161AA}"/>
              </a:ext>
            </a:extLst>
          </p:cNvPr>
          <p:cNvSpPr txBox="1"/>
          <p:nvPr/>
        </p:nvSpPr>
        <p:spPr>
          <a:xfrm>
            <a:off x="658368" y="2319409"/>
            <a:ext cx="6205728" cy="3754874"/>
          </a:xfrm>
          <a:prstGeom prst="rect">
            <a:avLst/>
          </a:prstGeom>
          <a:noFill/>
        </p:spPr>
        <p:txBody>
          <a:bodyPr wrap="square" rtlCol="0">
            <a:spAutoFit/>
          </a:bodyPr>
          <a:lstStyle/>
          <a:p>
            <a:r>
              <a:rPr lang="en-US" altLang="en-US" sz="2000" dirty="0">
                <a:solidFill>
                  <a:schemeClr val="bg1"/>
                </a:solidFill>
              </a:rPr>
              <a:t>Figure shows the Data Flow Diagram in which mainly two inputs, license image and video feed are taken from user and further processing on the images such as face detection, cropping and resizing of images are performed in real-time. Then the processed images are taken for Model training and face matching, and the process repeats for a certain limit, if face does not match. Otherwise, if match is found, access is granted to the user and the process ends. If match is not found after enough iterations, user is denied to access the vehicle.</a:t>
            </a:r>
          </a:p>
          <a:p>
            <a:endParaRPr lang="en-IN" dirty="0"/>
          </a:p>
        </p:txBody>
      </p:sp>
    </p:spTree>
    <p:extLst>
      <p:ext uri="{BB962C8B-B14F-4D97-AF65-F5344CB8AC3E}">
        <p14:creationId xmlns:p14="http://schemas.microsoft.com/office/powerpoint/2010/main" val="3284148150"/>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205</TotalTime>
  <Words>826</Words>
  <Application>Microsoft Office PowerPoint</Application>
  <PresentationFormat>Widescreen</PresentationFormat>
  <Paragraphs>97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Constantia</vt:lpstr>
      <vt:lpstr>Helvetica Light</vt:lpstr>
      <vt:lpstr>Office Theme</vt:lpstr>
      <vt:lpstr>VEHICLE USER AUTHENTICATION USING OPENCV</vt:lpstr>
      <vt:lpstr>Agenda</vt:lpstr>
      <vt:lpstr>Literature Survey</vt:lpstr>
      <vt:lpstr>PowerPoint Presentation</vt:lpstr>
      <vt:lpstr>Problem Statement</vt:lpstr>
      <vt:lpstr>Major Objectives</vt:lpstr>
      <vt:lpstr>Software Requirement</vt:lpstr>
      <vt:lpstr>Hardware Requirement</vt:lpstr>
      <vt:lpstr>Proposed Method</vt:lpstr>
      <vt:lpstr>PowerPoint Presentation</vt:lpstr>
      <vt:lpstr>Project Limitations</vt:lpstr>
      <vt:lpstr>PowerPoint Presentation</vt:lpstr>
      <vt:lpstr>References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USER AUTHENTICATION USING OPENCV</dc:title>
  <dc:creator>Ojasva Saxena</dc:creator>
  <cp:lastModifiedBy>Krishna Yadav</cp:lastModifiedBy>
  <cp:revision>22</cp:revision>
  <dcterms:created xsi:type="dcterms:W3CDTF">2021-04-07T13:00:13Z</dcterms:created>
  <dcterms:modified xsi:type="dcterms:W3CDTF">2021-04-08T08:28:44Z</dcterms:modified>
</cp:coreProperties>
</file>