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
  </p:notesMasterIdLst>
  <p:sldIdLst>
    <p:sldId id="256" r:id="rId2"/>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pos="3840">
          <p15:clr>
            <a:srgbClr val="9AA0A6"/>
          </p15:clr>
        </p15:guide>
        <p15:guide id="2" orient="horz" pos="216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7" roundtripDataSignature="AMtx7mhRuFwykNNCjoqcS0PKfBNZgLaid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9B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5" d="100"/>
          <a:sy n="95" d="100"/>
        </p:scale>
        <p:origin x="717" y="87"/>
      </p:cViewPr>
      <p:guideLst>
        <p:guide pos="3840"/>
        <p:guide orient="horz"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notesMaster" Target="notesMasters/notesMaster1.xml"/><Relationship Id="rId7" Type="http://customschemas.google.com/relationships/presentationmetadata" Target="metadata"/><Relationship Id="rId2" Type="http://schemas.openxmlformats.org/officeDocument/2006/relationships/slide" Target="slides/slide1.xml"/><Relationship Id="rId1" Type="http://schemas.openxmlformats.org/officeDocument/2006/relationships/slideMaster" Target="slideMasters/slideMaster1.xml"/><Relationship Id="rId11" Type="http://schemas.openxmlformats.org/officeDocument/2006/relationships/tableStyles" Target="tableStyles.xml"/><Relationship Id="rId10" Type="http://schemas.openxmlformats.org/officeDocument/2006/relationships/theme" Target="theme/theme1.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4173974220"/>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1"/>
        <p:cNvGrpSpPr/>
        <p:nvPr/>
      </p:nvGrpSpPr>
      <p:grpSpPr>
        <a:xfrm>
          <a:off x="0" y="0"/>
          <a:ext cx="0" cy="0"/>
          <a:chOff x="0" y="0"/>
          <a:chExt cx="0" cy="0"/>
        </a:xfrm>
      </p:grpSpPr>
      <p:sp>
        <p:nvSpPr>
          <p:cNvPr id="12" name="Google Shape;12;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 name="Google Shape;13;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 name="Google Shape;14;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2"/>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13"/>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3"/>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4"/>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4"/>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6"/>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6"/>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0" name="Google Shape;30;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7"/>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7"/>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8"/>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8"/>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8"/>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8"/>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8"/>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1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10"/>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10"/>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1"/>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1"/>
          <p:cNvSpPr>
            <a:spLocks noGrp="1"/>
          </p:cNvSpPr>
          <p:nvPr>
            <p:ph type="pic" idx="2"/>
          </p:nvPr>
        </p:nvSpPr>
        <p:spPr>
          <a:xfrm>
            <a:off x="5183188" y="987425"/>
            <a:ext cx="6172200" cy="4873625"/>
          </a:xfrm>
          <a:prstGeom prst="rect">
            <a:avLst/>
          </a:prstGeom>
          <a:noFill/>
          <a:ln>
            <a:noFill/>
          </a:ln>
        </p:spPr>
      </p:sp>
      <p:sp>
        <p:nvSpPr>
          <p:cNvPr id="64" name="Google Shape;64;p11"/>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pic>
        <p:nvPicPr>
          <p:cNvPr id="84" name="Google Shape;84;p1" descr="A picture containing logo&#10;&#10;Description automatically generated"/>
          <p:cNvPicPr preferRelativeResize="0"/>
          <p:nvPr/>
        </p:nvPicPr>
        <p:blipFill rotWithShape="1">
          <a:blip r:embed="rId3">
            <a:alphaModFix/>
          </a:blip>
          <a:srcRect/>
          <a:stretch/>
        </p:blipFill>
        <p:spPr>
          <a:xfrm>
            <a:off x="153573" y="81285"/>
            <a:ext cx="2920931" cy="1354217"/>
          </a:xfrm>
          <a:prstGeom prst="rect">
            <a:avLst/>
          </a:prstGeom>
          <a:noFill/>
          <a:ln>
            <a:noFill/>
          </a:ln>
        </p:spPr>
      </p:pic>
      <p:sp>
        <p:nvSpPr>
          <p:cNvPr id="85" name="Google Shape;85;p1"/>
          <p:cNvSpPr txBox="1"/>
          <p:nvPr/>
        </p:nvSpPr>
        <p:spPr>
          <a:xfrm>
            <a:off x="3074504" y="913248"/>
            <a:ext cx="8964000" cy="1138733"/>
          </a:xfrm>
          <a:prstGeom prst="rect">
            <a:avLst/>
          </a:prstGeom>
          <a:solidFill>
            <a:schemeClr val="accent1">
              <a:lumMod val="75000"/>
            </a:schemeClr>
          </a:solidFill>
          <a:ln>
            <a:noFill/>
          </a:ln>
        </p:spPr>
        <p:txBody>
          <a:bodyPr spcFirstLastPara="1" wrap="square" lIns="91425" tIns="45700" rIns="0" bIns="45700" anchor="t" anchorCtr="0">
            <a:spAutoFit/>
          </a:bodyPr>
          <a:lstStyle/>
          <a:p>
            <a:pPr algn="ctr"/>
            <a:r>
              <a:rPr lang="en-US" sz="1800" dirty="0">
                <a:solidFill>
                  <a:schemeClr val="bg1"/>
                </a:solidFill>
                <a:latin typeface="Century" panose="02040604050505020304" pitchFamily="18" charset="0"/>
              </a:rPr>
              <a:t>DEPARTMENT OF COMPUTER SCIENCE &amp; ENGINEERING</a:t>
            </a:r>
            <a:endParaRPr lang="en-IN" sz="1800" dirty="0">
              <a:solidFill>
                <a:schemeClr val="bg1"/>
              </a:solidFill>
              <a:latin typeface="Century" panose="02040604050505020304" pitchFamily="18" charset="0"/>
            </a:endParaRPr>
          </a:p>
          <a:p>
            <a:pPr marL="0" marR="0" lvl="0" indent="0" algn="ctr" rtl="0">
              <a:spcBef>
                <a:spcPts val="0"/>
              </a:spcBef>
              <a:spcAft>
                <a:spcPts val="0"/>
              </a:spcAft>
              <a:buNone/>
            </a:pPr>
            <a:r>
              <a:rPr lang="en-IN" sz="3200" b="1" i="0" u="none" strike="noStrike" cap="none" dirty="0">
                <a:solidFill>
                  <a:srgbClr val="FFFF00"/>
                </a:solidFill>
                <a:latin typeface="Calibri"/>
                <a:ea typeface="Calibri"/>
                <a:cs typeface="Calibri"/>
                <a:sym typeface="Calibri"/>
              </a:rPr>
              <a:t>Sanvardhit</a:t>
            </a:r>
            <a:endParaRPr sz="3200" b="0" i="0" u="none" strike="noStrike" cap="none" dirty="0">
              <a:solidFill>
                <a:srgbClr val="FFFF00"/>
              </a:solidFill>
              <a:latin typeface="Calibri"/>
              <a:ea typeface="Calibri"/>
              <a:cs typeface="Calibri"/>
              <a:sym typeface="Calibri"/>
            </a:endParaRPr>
          </a:p>
          <a:p>
            <a:pPr marL="0" marR="0" lvl="0" indent="0" algn="ctr" rtl="0">
              <a:spcBef>
                <a:spcPts val="0"/>
              </a:spcBef>
              <a:spcAft>
                <a:spcPts val="0"/>
              </a:spcAft>
              <a:buNone/>
            </a:pPr>
            <a:r>
              <a:rPr lang="en-US" sz="1800" i="1" dirty="0">
                <a:solidFill>
                  <a:schemeClr val="lt1"/>
                </a:solidFill>
                <a:latin typeface="Calibri"/>
                <a:ea typeface="Calibri"/>
                <a:cs typeface="Calibri"/>
                <a:sym typeface="Calibri"/>
              </a:rPr>
              <a:t>Krishnaprasad Awala, Keerti Satpute, Arun Hirmukhe, Ayush Neelkant</a:t>
            </a:r>
          </a:p>
        </p:txBody>
      </p:sp>
      <p:sp>
        <p:nvSpPr>
          <p:cNvPr id="87" name="Google Shape;87;p1"/>
          <p:cNvSpPr txBox="1"/>
          <p:nvPr/>
        </p:nvSpPr>
        <p:spPr>
          <a:xfrm>
            <a:off x="153573" y="1435502"/>
            <a:ext cx="2920931" cy="584735"/>
          </a:xfrm>
          <a:prstGeom prst="rect">
            <a:avLst/>
          </a:prstGeom>
          <a:solidFill>
            <a:srgbClr val="CC9B00"/>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b="1" i="0" u="none" strike="noStrike" cap="none" dirty="0">
                <a:solidFill>
                  <a:schemeClr val="dk1"/>
                </a:solidFill>
                <a:latin typeface="Calibri"/>
                <a:ea typeface="Calibri"/>
                <a:cs typeface="Calibri"/>
                <a:sym typeface="Calibri"/>
              </a:rPr>
              <a:t>Faculty Guide:</a:t>
            </a:r>
          </a:p>
          <a:p>
            <a:pPr marL="0" marR="0" lvl="0" indent="0" algn="l" rtl="0">
              <a:spcBef>
                <a:spcPts val="0"/>
              </a:spcBef>
              <a:spcAft>
                <a:spcPts val="0"/>
              </a:spcAft>
              <a:buNone/>
            </a:pPr>
            <a:r>
              <a:rPr lang="en-US" sz="1600" dirty="0">
                <a:solidFill>
                  <a:schemeClr val="bg1">
                    <a:lumMod val="95000"/>
                  </a:schemeClr>
                </a:solidFill>
                <a:latin typeface="Calibri"/>
                <a:ea typeface="Calibri"/>
                <a:cs typeface="Calibri"/>
                <a:sym typeface="Calibri"/>
              </a:rPr>
              <a:t>Prof. Rishikesh </a:t>
            </a:r>
            <a:r>
              <a:rPr lang="en-US" sz="1600" dirty="0" err="1">
                <a:solidFill>
                  <a:schemeClr val="bg1">
                    <a:lumMod val="95000"/>
                  </a:schemeClr>
                </a:solidFill>
                <a:latin typeface="Calibri"/>
                <a:ea typeface="Calibri"/>
                <a:cs typeface="Calibri"/>
                <a:sym typeface="Calibri"/>
              </a:rPr>
              <a:t>Yeolekar</a:t>
            </a:r>
            <a:endParaRPr dirty="0">
              <a:solidFill>
                <a:schemeClr val="bg1">
                  <a:lumMod val="95000"/>
                </a:schemeClr>
              </a:solidFill>
            </a:endParaRPr>
          </a:p>
        </p:txBody>
      </p:sp>
      <p:sp>
        <p:nvSpPr>
          <p:cNvPr id="88" name="Google Shape;88;p1"/>
          <p:cNvSpPr txBox="1"/>
          <p:nvPr/>
        </p:nvSpPr>
        <p:spPr>
          <a:xfrm>
            <a:off x="3202584" y="2042519"/>
            <a:ext cx="4927697" cy="61551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b="1" dirty="0">
                <a:solidFill>
                  <a:schemeClr val="dk1"/>
                </a:solidFill>
                <a:latin typeface="Calibri"/>
                <a:ea typeface="Calibri"/>
                <a:cs typeface="Calibri"/>
                <a:sym typeface="Calibri"/>
              </a:rPr>
              <a:t>Proposed Architecture/ Diagram:</a:t>
            </a:r>
            <a:endParaRPr sz="1600" dirty="0"/>
          </a:p>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sp>
        <p:nvSpPr>
          <p:cNvPr id="2" name="Rectangle 1"/>
          <p:cNvSpPr/>
          <p:nvPr/>
        </p:nvSpPr>
        <p:spPr>
          <a:xfrm>
            <a:off x="7938387" y="2054333"/>
            <a:ext cx="2000869" cy="338554"/>
          </a:xfrm>
          <a:prstGeom prst="rect">
            <a:avLst/>
          </a:prstGeom>
        </p:spPr>
        <p:txBody>
          <a:bodyPr wrap="none">
            <a:spAutoFit/>
          </a:bodyPr>
          <a:lstStyle/>
          <a:p>
            <a:r>
              <a:rPr lang="en-US" sz="1600" b="1" dirty="0">
                <a:solidFill>
                  <a:schemeClr val="dk1"/>
                </a:solidFill>
                <a:latin typeface="Calibri"/>
                <a:cs typeface="Calibri"/>
                <a:sym typeface="Calibri"/>
              </a:rPr>
              <a:t>Scope of the Project :</a:t>
            </a:r>
            <a:endParaRPr lang="en-IN" sz="1600" dirty="0"/>
          </a:p>
        </p:txBody>
      </p:sp>
      <p:sp>
        <p:nvSpPr>
          <p:cNvPr id="3" name="Rectangle 2"/>
          <p:cNvSpPr/>
          <p:nvPr/>
        </p:nvSpPr>
        <p:spPr>
          <a:xfrm>
            <a:off x="176587" y="2460575"/>
            <a:ext cx="2874902" cy="42363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Aft>
                <a:spcPts val="1500"/>
              </a:spcAft>
            </a:pPr>
            <a:r>
              <a:rPr lang="en-001" sz="95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These are all great steps in developing a mixed reality application.</a:t>
            </a:r>
            <a:endParaRPr lang="en-001" sz="950" dirty="0">
              <a:effectLst/>
              <a:latin typeface="Calibri" panose="020F0502020204030204" pitchFamily="34" charset="0"/>
              <a:ea typeface="Calibri" panose="020F0502020204030204" pitchFamily="34" charset="0"/>
              <a:cs typeface="Calibri" panose="020F0502020204030204" pitchFamily="34" charset="0"/>
            </a:endParaRPr>
          </a:p>
          <a:p>
            <a:pPr marL="342900" lvl="0" indent="-342900">
              <a:tabLst>
                <a:tab pos="457200" algn="l"/>
              </a:tabLst>
            </a:pPr>
            <a:r>
              <a:rPr lang="en-IN" sz="95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1. 	</a:t>
            </a:r>
            <a:r>
              <a:rPr lang="en-001" sz="95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Hand tracking is a crucial aspect of augmented reality, and using a combination of OpenCV, Unity, and Vuforia can provide a strong foundation for implementing hand tracking functionality.</a:t>
            </a:r>
            <a:endParaRPr lang="en-001" sz="950" dirty="0">
              <a:effectLst/>
              <a:latin typeface="Calibri" panose="020F0502020204030204" pitchFamily="34" charset="0"/>
              <a:ea typeface="Calibri" panose="020F0502020204030204" pitchFamily="34" charset="0"/>
              <a:cs typeface="Calibri" panose="020F0502020204030204" pitchFamily="34" charset="0"/>
            </a:endParaRPr>
          </a:p>
          <a:p>
            <a:pPr marL="342900" lvl="0" indent="-342900">
              <a:tabLst>
                <a:tab pos="457200" algn="l"/>
              </a:tabLst>
            </a:pPr>
            <a:r>
              <a:rPr lang="en-IN" sz="95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2. 	</a:t>
            </a:r>
            <a:r>
              <a:rPr lang="en-001" sz="95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Implementing hand tracking to enable users to hold and move augmented objects can add a great deal of interactivity to the application, making it more engaging for users. A whiteboard integration is a good starting point, as it can demonstrate the capabilities of the hand tracking system and provide a practical use case for users.</a:t>
            </a:r>
            <a:endParaRPr lang="en-001" sz="950" dirty="0">
              <a:effectLst/>
              <a:latin typeface="Calibri" panose="020F0502020204030204" pitchFamily="34" charset="0"/>
              <a:ea typeface="Calibri" panose="020F0502020204030204" pitchFamily="34" charset="0"/>
              <a:cs typeface="Calibri" panose="020F0502020204030204" pitchFamily="34" charset="0"/>
            </a:endParaRPr>
          </a:p>
          <a:p>
            <a:pPr marL="342900" lvl="0" indent="-342900">
              <a:tabLst>
                <a:tab pos="457200" algn="l"/>
              </a:tabLst>
            </a:pPr>
            <a:r>
              <a:rPr lang="en-IN" sz="95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3. 	</a:t>
            </a:r>
            <a:r>
              <a:rPr lang="en-001" sz="95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Allowing multiple users to join a session and collaborate with each other is a major step in the development of a mixed reality application. It's important to keep in mind that this will require the implementation of a networking system to allow users to communicate with each other, as well as the creation of user avatars to represent each user in the virtual environment. This can add a level of complexity to the project, but it is a key aspect of developing a collaborative mixed reality experience.</a:t>
            </a:r>
            <a:endParaRPr lang="en-001" sz="950" dirty="0">
              <a:effectLst/>
              <a:latin typeface="Calibri" panose="020F0502020204030204" pitchFamily="34" charset="0"/>
              <a:ea typeface="Calibri" panose="020F0502020204030204" pitchFamily="34" charset="0"/>
              <a:cs typeface="Calibri" panose="020F0502020204030204" pitchFamily="34" charset="0"/>
            </a:endParaRPr>
          </a:p>
        </p:txBody>
      </p:sp>
      <p:sp>
        <p:nvSpPr>
          <p:cNvPr id="14" name="Rectangle 13"/>
          <p:cNvSpPr/>
          <p:nvPr/>
        </p:nvSpPr>
        <p:spPr>
          <a:xfrm>
            <a:off x="8008453" y="2407294"/>
            <a:ext cx="4030051" cy="346139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a:t>
            </a:r>
          </a:p>
          <a:p>
            <a:pPr algn="ctr"/>
            <a:endParaRPr lang="en-IN" dirty="0"/>
          </a:p>
        </p:txBody>
      </p:sp>
      <p:sp>
        <p:nvSpPr>
          <p:cNvPr id="5" name="TextBox 4"/>
          <p:cNvSpPr txBox="1"/>
          <p:nvPr/>
        </p:nvSpPr>
        <p:spPr>
          <a:xfrm>
            <a:off x="8008453" y="2444703"/>
            <a:ext cx="3496546" cy="3662541"/>
          </a:xfrm>
          <a:prstGeom prst="rect">
            <a:avLst/>
          </a:prstGeom>
          <a:noFill/>
        </p:spPr>
        <p:txBody>
          <a:bodyPr wrap="square" rtlCol="0">
            <a:spAutoFit/>
          </a:bodyPr>
          <a:lstStyle/>
          <a:p>
            <a:r>
              <a:rPr lang="en-US" b="1" i="1" dirty="0">
                <a:solidFill>
                  <a:schemeClr val="accent1"/>
                </a:solidFill>
              </a:rPr>
              <a:t>Problem Statement:</a:t>
            </a:r>
          </a:p>
          <a:p>
            <a:r>
              <a:rPr lang="en-IN" sz="1600" dirty="0">
                <a:effectLst/>
                <a:latin typeface="Calibri" panose="020F0502020204030204" pitchFamily="34" charset="0"/>
                <a:ea typeface="Calibri" panose="020F0502020204030204" pitchFamily="34" charset="0"/>
                <a:cs typeface="Times New Roman" panose="02020603050405020304" pitchFamily="18" charset="0"/>
              </a:rPr>
              <a:t>Immersive And Mixed Reality for social collaboration.</a:t>
            </a:r>
            <a:endParaRPr lang="en-US" sz="1600" b="1" i="1" dirty="0">
              <a:solidFill>
                <a:schemeClr val="accent1"/>
              </a:solidFill>
            </a:endParaRPr>
          </a:p>
          <a:p>
            <a:r>
              <a:rPr lang="en-US" b="1" i="1" dirty="0">
                <a:solidFill>
                  <a:schemeClr val="accent1"/>
                </a:solidFill>
              </a:rPr>
              <a:t>Need/ Scope of the Project : </a:t>
            </a:r>
            <a:r>
              <a:rPr lang="en-US" sz="1600" dirty="0">
                <a:effectLst/>
                <a:latin typeface="Calibri" panose="020F0502020204030204" pitchFamily="34" charset="0"/>
                <a:ea typeface="Calibri" panose="020F0502020204030204" pitchFamily="34" charset="0"/>
                <a:cs typeface="Times New Roman" panose="02020603050405020304" pitchFamily="18" charset="0"/>
              </a:rPr>
              <a:t>Traditional online collaboration technologies are ineffective in fostering a sense of presence and engagement among remote team members, which is an issue for business. </a:t>
            </a:r>
            <a:endParaRPr lang="en-US" sz="1600" b="1" i="1" dirty="0">
              <a:solidFill>
                <a:schemeClr val="accent1"/>
              </a:solidFill>
            </a:endParaRPr>
          </a:p>
          <a:p>
            <a:r>
              <a:rPr lang="en-US" b="1" i="1" dirty="0">
                <a:solidFill>
                  <a:schemeClr val="accent1"/>
                </a:solidFill>
              </a:rPr>
              <a:t>Domain: </a:t>
            </a:r>
            <a:r>
              <a:rPr lang="en-US" sz="1600" dirty="0">
                <a:effectLst/>
                <a:latin typeface="Calibri" panose="020F0502020204030204" pitchFamily="34" charset="0"/>
                <a:ea typeface="Calibri" panose="020F0502020204030204" pitchFamily="34" charset="0"/>
                <a:cs typeface="Times New Roman" panose="02020603050405020304" pitchFamily="18" charset="0"/>
              </a:rPr>
              <a:t>Augmented Reality / Mixed Reality</a:t>
            </a:r>
            <a:endParaRPr lang="en-US" sz="1600" b="1" i="1" dirty="0">
              <a:solidFill>
                <a:schemeClr val="accent1"/>
              </a:solidFill>
            </a:endParaRPr>
          </a:p>
          <a:p>
            <a:r>
              <a:rPr lang="en-US" b="1" i="1" dirty="0">
                <a:solidFill>
                  <a:schemeClr val="accent1"/>
                </a:solidFill>
              </a:rPr>
              <a:t>Technology:</a:t>
            </a:r>
          </a:p>
          <a:p>
            <a:r>
              <a:rPr lang="en-IN" sz="1600" dirty="0">
                <a:solidFill>
                  <a:srgbClr val="353744"/>
                </a:solidFill>
                <a:effectLst/>
                <a:latin typeface="Calibri" panose="020F0502020204030204" pitchFamily="34" charset="0"/>
                <a:ea typeface="Calibri" panose="020F0502020204030204" pitchFamily="34" charset="0"/>
                <a:cs typeface="Calibri" panose="020F0502020204030204" pitchFamily="34" charset="0"/>
              </a:rPr>
              <a:t>C#, Unity Engine, Vuforia Engine.</a:t>
            </a:r>
            <a:endParaRPr lang="en-001" sz="1600" dirty="0">
              <a:effectLst/>
              <a:latin typeface="Calibri" panose="020F0502020204030204" pitchFamily="34" charset="0"/>
              <a:ea typeface="Calibri" panose="020F0502020204030204" pitchFamily="34" charset="0"/>
              <a:cs typeface="Calibri" panose="020F0502020204030204" pitchFamily="34" charset="0"/>
            </a:endParaRPr>
          </a:p>
          <a:p>
            <a:endParaRPr lang="en-US" dirty="0">
              <a:latin typeface="Calibri" panose="020F0502020204030204" pitchFamily="34" charset="0"/>
              <a:ea typeface="Calibri" panose="020F0502020204030204" pitchFamily="34" charset="0"/>
              <a:cs typeface="Calibri" panose="020F0502020204030204" pitchFamily="34" charset="0"/>
            </a:endParaRPr>
          </a:p>
          <a:p>
            <a:endParaRPr lang="en-US" dirty="0"/>
          </a:p>
        </p:txBody>
      </p:sp>
      <p:sp>
        <p:nvSpPr>
          <p:cNvPr id="6" name="Rectangle 5"/>
          <p:cNvSpPr/>
          <p:nvPr/>
        </p:nvSpPr>
        <p:spPr>
          <a:xfrm>
            <a:off x="3254346" y="5932317"/>
            <a:ext cx="8784158" cy="74871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Expected Outcomes:</a:t>
            </a:r>
          </a:p>
        </p:txBody>
      </p:sp>
      <p:sp>
        <p:nvSpPr>
          <p:cNvPr id="7" name="TextBox 6"/>
          <p:cNvSpPr txBox="1"/>
          <p:nvPr/>
        </p:nvSpPr>
        <p:spPr>
          <a:xfrm>
            <a:off x="3254345" y="5937020"/>
            <a:ext cx="8761067" cy="792525"/>
          </a:xfrm>
          <a:prstGeom prst="rect">
            <a:avLst/>
          </a:prstGeom>
          <a:noFill/>
        </p:spPr>
        <p:txBody>
          <a:bodyPr wrap="square" rtlCol="0">
            <a:spAutoFit/>
          </a:bodyPr>
          <a:lstStyle/>
          <a:p>
            <a:r>
              <a:rPr lang="en-US" b="1" i="1" dirty="0">
                <a:solidFill>
                  <a:schemeClr val="accent1"/>
                </a:solidFill>
              </a:rPr>
              <a:t>Proposed Outcome</a:t>
            </a:r>
            <a:r>
              <a:rPr lang="en-US" dirty="0"/>
              <a:t>: </a:t>
            </a:r>
            <a:r>
              <a:rPr lang="en-US" sz="105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The proposed outcome of a social collaboration platform in augmented reality is to provide a collaborative environment for users to share information, ideas, and other content in a more engaging and interactive manner than traditional communication methods. With the use of hand tracking, whiteboard integration, and user avatars, the platform enhances the user experience and enables users to participate in a more interactive and immersive virtual environment.</a:t>
            </a:r>
            <a:endParaRPr lang="en-IN" sz="1050"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
        <p:nvSpPr>
          <p:cNvPr id="8" name="TextBox 7"/>
          <p:cNvSpPr txBox="1"/>
          <p:nvPr/>
        </p:nvSpPr>
        <p:spPr>
          <a:xfrm>
            <a:off x="3074504" y="88197"/>
            <a:ext cx="8964000" cy="584775"/>
          </a:xfrm>
          <a:prstGeom prst="rect">
            <a:avLst/>
          </a:prstGeom>
          <a:solidFill>
            <a:schemeClr val="accent1">
              <a:lumMod val="40000"/>
              <a:lumOff val="60000"/>
            </a:schemeClr>
          </a:solidFill>
        </p:spPr>
        <p:txBody>
          <a:bodyPr wrap="square" rtlCol="0">
            <a:spAutoFit/>
          </a:bodyPr>
          <a:lstStyle/>
          <a:p>
            <a:pPr algn="ctr"/>
            <a:r>
              <a:rPr lang="en-US" sz="3200" dirty="0">
                <a:solidFill>
                  <a:schemeClr val="bg2">
                    <a:lumMod val="75000"/>
                  </a:schemeClr>
                </a:solidFill>
                <a:latin typeface="Century" panose="02040604050505020304" pitchFamily="18" charset="0"/>
              </a:rPr>
              <a:t>MIT SCHOOL OF COMPUTING </a:t>
            </a:r>
            <a:endParaRPr lang="en-IN" sz="3200" dirty="0">
              <a:solidFill>
                <a:schemeClr val="bg2">
                  <a:lumMod val="75000"/>
                </a:schemeClr>
              </a:solidFill>
              <a:latin typeface="Century" panose="02040604050505020304" pitchFamily="18" charset="0"/>
            </a:endParaRPr>
          </a:p>
        </p:txBody>
      </p:sp>
      <p:sp>
        <p:nvSpPr>
          <p:cNvPr id="9" name="Rectangle 8"/>
          <p:cNvSpPr/>
          <p:nvPr/>
        </p:nvSpPr>
        <p:spPr>
          <a:xfrm>
            <a:off x="86735" y="2077111"/>
            <a:ext cx="1989647" cy="338554"/>
          </a:xfrm>
          <a:prstGeom prst="rect">
            <a:avLst/>
          </a:prstGeom>
        </p:spPr>
        <p:txBody>
          <a:bodyPr wrap="none">
            <a:spAutoFit/>
          </a:bodyPr>
          <a:lstStyle/>
          <a:p>
            <a:pPr lvl="0" algn="just"/>
            <a:r>
              <a:rPr lang="en-US" sz="1600" b="1" dirty="0">
                <a:solidFill>
                  <a:schemeClr val="dk1"/>
                </a:solidFill>
                <a:latin typeface="Calibri"/>
                <a:ea typeface="Calibri"/>
                <a:cs typeface="Calibri"/>
                <a:sym typeface="Calibri"/>
              </a:rPr>
              <a:t>Abstract/ Objectives:</a:t>
            </a:r>
          </a:p>
        </p:txBody>
      </p:sp>
      <p:sp>
        <p:nvSpPr>
          <p:cNvPr id="21" name="Rectangle 20"/>
          <p:cNvSpPr/>
          <p:nvPr/>
        </p:nvSpPr>
        <p:spPr>
          <a:xfrm>
            <a:off x="3263685" y="2444704"/>
            <a:ext cx="4504199" cy="342398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IN" dirty="0"/>
          </a:p>
        </p:txBody>
      </p:sp>
      <p:sp>
        <p:nvSpPr>
          <p:cNvPr id="11" name="Rectangle 10"/>
          <p:cNvSpPr/>
          <p:nvPr/>
        </p:nvSpPr>
        <p:spPr>
          <a:xfrm>
            <a:off x="153573" y="79985"/>
            <a:ext cx="11884931" cy="6601045"/>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0" name="Picture 9">
            <a:extLst>
              <a:ext uri="{FF2B5EF4-FFF2-40B4-BE49-F238E27FC236}">
                <a16:creationId xmlns:a16="http://schemas.microsoft.com/office/drawing/2014/main" id="{83115452-DFBA-D1BF-4201-4429C9D51E21}"/>
              </a:ext>
            </a:extLst>
          </p:cNvPr>
          <p:cNvPicPr>
            <a:picLocks noChangeAspect="1"/>
          </p:cNvPicPr>
          <p:nvPr/>
        </p:nvPicPr>
        <p:blipFill rotWithShape="1">
          <a:blip r:embed="rId4"/>
          <a:srcRect r="12891"/>
          <a:stretch/>
        </p:blipFill>
        <p:spPr>
          <a:xfrm>
            <a:off x="3292058" y="2460574"/>
            <a:ext cx="4462054" cy="3408111"/>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70</TotalTime>
  <Words>389</Words>
  <Application>Microsoft Office PowerPoint</Application>
  <PresentationFormat>Widescreen</PresentationFormat>
  <Paragraphs>43</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Century</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Suresh Kapare</dc:creator>
  <cp:lastModifiedBy>Krishna</cp:lastModifiedBy>
  <cp:revision>13</cp:revision>
  <dcterms:created xsi:type="dcterms:W3CDTF">2021-10-01T05:15:36Z</dcterms:created>
  <dcterms:modified xsi:type="dcterms:W3CDTF">2023-02-11T04:54:50Z</dcterms:modified>
</cp:coreProperties>
</file>