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96" r:id="rId2"/>
    <p:sldId id="297" r:id="rId3"/>
    <p:sldId id="260" r:id="rId4"/>
    <p:sldId id="273" r:id="rId5"/>
    <p:sldId id="312" r:id="rId6"/>
    <p:sldId id="313" r:id="rId7"/>
    <p:sldId id="262" r:id="rId8"/>
    <p:sldId id="298" r:id="rId9"/>
    <p:sldId id="263" r:id="rId10"/>
    <p:sldId id="264" r:id="rId11"/>
    <p:sldId id="265" r:id="rId12"/>
    <p:sldId id="306" r:id="rId13"/>
    <p:sldId id="307" r:id="rId14"/>
    <p:sldId id="308" r:id="rId15"/>
    <p:sldId id="314" r:id="rId16"/>
    <p:sldId id="315" r:id="rId17"/>
    <p:sldId id="299" r:id="rId18"/>
    <p:sldId id="283" r:id="rId19"/>
    <p:sldId id="309" r:id="rId20"/>
    <p:sldId id="310" r:id="rId21"/>
    <p:sldId id="280" r:id="rId22"/>
    <p:sldId id="311" r:id="rId23"/>
    <p:sldId id="27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73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64312-C56A-4D18-9CD3-C08DEA34D5BA}" type="datetimeFigureOut">
              <a:rPr lang="en-US" smtClean="0"/>
              <a:pPr/>
              <a:t>6/28/2024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B9798-4F49-4BCB-BF91-D2684A1446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9375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53C12-C477-41F1-882D-A28EAEC03037}"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402721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22183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5805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83669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4259057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92020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312460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405007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5319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23276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D53C12-C477-41F1-882D-A28EAEC03037}"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341687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D53C12-C477-41F1-882D-A28EAEC03037}" type="datetimeFigureOut">
              <a:rPr lang="en-US" smtClean="0"/>
              <a:pPr/>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20365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320115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23092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D53C12-C477-41F1-882D-A28EAEC03037}" type="datetimeFigureOut">
              <a:rPr lang="en-US" smtClean="0"/>
              <a:pPr/>
              <a:t>6/28/2024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17033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53C12-C477-41F1-882D-A28EAEC03037}"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DDF62-63B7-47C1-8BB6-62B23F9AACB3}" type="slidenum">
              <a:rPr lang="en-US" smtClean="0"/>
              <a:pPr/>
              <a:t>‹#›</a:t>
            </a:fld>
            <a:endParaRPr lang="en-US"/>
          </a:p>
        </p:txBody>
      </p:sp>
    </p:spTree>
    <p:extLst>
      <p:ext uri="{BB962C8B-B14F-4D97-AF65-F5344CB8AC3E}">
        <p14:creationId xmlns:p14="http://schemas.microsoft.com/office/powerpoint/2010/main" val="57953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D53C12-C477-41F1-882D-A28EAEC03037}" type="datetimeFigureOut">
              <a:rPr lang="en-US" smtClean="0"/>
              <a:pPr/>
              <a:t>6/28/2024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08DDF62-63B7-47C1-8BB6-62B23F9AACB3}" type="slidenum">
              <a:rPr lang="en-US" smtClean="0"/>
              <a:pPr/>
              <a:t>‹#›</a:t>
            </a:fld>
            <a:endParaRPr lang="en-US"/>
          </a:p>
        </p:txBody>
      </p:sp>
    </p:spTree>
    <p:extLst>
      <p:ext uri="{BB962C8B-B14F-4D97-AF65-F5344CB8AC3E}">
        <p14:creationId xmlns:p14="http://schemas.microsoft.com/office/powerpoint/2010/main" val="385114061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4907-55A0-45CE-A684-81FC57564067}"/>
              </a:ext>
            </a:extLst>
          </p:cNvPr>
          <p:cNvSpPr>
            <a:spLocks noGrp="1"/>
          </p:cNvSpPr>
          <p:nvPr>
            <p:ph type="ctrTitle"/>
          </p:nvPr>
        </p:nvSpPr>
        <p:spPr>
          <a:xfrm>
            <a:off x="1133769" y="-1252622"/>
            <a:ext cx="7110639" cy="5041662"/>
          </a:xfrm>
          <a:ln>
            <a:noFill/>
          </a:ln>
          <a:effectLst>
            <a:outerShdw blurRad="50800" dist="38100" dir="5400000" algn="t" rotWithShape="0">
              <a:prstClr val="black">
                <a:alpha val="40000"/>
              </a:prstClr>
            </a:outerShdw>
          </a:effectLst>
        </p:spPr>
        <p:txBody>
          <a:bodyPr>
            <a:normAutofit/>
          </a:bodyPr>
          <a:lstStyle/>
          <a:p>
            <a:pPr algn="ctr"/>
            <a:r>
              <a:rPr lang="en-IN" sz="3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Project On</a:t>
            </a:r>
            <a:b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REAL TIME DRIVER DROWSINESS DETECTION USING OPENCV</a:t>
            </a:r>
            <a:br>
              <a:rPr lang="en-US" sz="4000" dirty="0">
                <a:latin typeface="Times New Roman" panose="02020603050405020304" pitchFamily="18" charset="0"/>
                <a:ea typeface="Times New Roman" panose="02020603050405020304" pitchFamily="18"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8800" dirty="0"/>
          </a:p>
        </p:txBody>
      </p:sp>
      <p:sp>
        <p:nvSpPr>
          <p:cNvPr id="7" name="TextBox 6"/>
          <p:cNvSpPr txBox="1"/>
          <p:nvPr/>
        </p:nvSpPr>
        <p:spPr>
          <a:xfrm>
            <a:off x="1475656" y="5013176"/>
            <a:ext cx="6135016" cy="923330"/>
          </a:xfrm>
          <a:prstGeom prst="rect">
            <a:avLst/>
          </a:prstGeom>
          <a:noFill/>
        </p:spPr>
        <p:txBody>
          <a:bodyPr wrap="square" rtlCol="0">
            <a:spAutoFit/>
          </a:bodyPr>
          <a:lstStyle/>
          <a:p>
            <a:r>
              <a:rPr lang="en-US" dirty="0"/>
              <a:t>                           </a:t>
            </a:r>
            <a:r>
              <a:rPr lang="en-US" dirty="0">
                <a:solidFill>
                  <a:srgbClr val="FF0000"/>
                </a:solidFill>
              </a:rPr>
              <a:t>PROJECT GUIDE</a:t>
            </a:r>
            <a:endParaRPr lang="en-US" dirty="0"/>
          </a:p>
          <a:p>
            <a:r>
              <a:rPr lang="en-US" dirty="0"/>
              <a:t>        </a:t>
            </a:r>
            <a:r>
              <a:rPr lang="en-US" dirty="0" err="1"/>
              <a:t>Dr.K.NAGESWAR</a:t>
            </a:r>
            <a:r>
              <a:rPr lang="en-US"/>
              <a:t> RAO </a:t>
            </a:r>
            <a:r>
              <a:rPr lang="en-US" dirty="0"/>
              <a:t>(MCA,M.TECH,M.PHIL,PHD)</a:t>
            </a:r>
          </a:p>
          <a:p>
            <a:endParaRPr lang="en-US" dirty="0"/>
          </a:p>
        </p:txBody>
      </p:sp>
      <p:sp>
        <p:nvSpPr>
          <p:cNvPr id="9" name="TextBox 8"/>
          <p:cNvSpPr txBox="1"/>
          <p:nvPr/>
        </p:nvSpPr>
        <p:spPr>
          <a:xfrm>
            <a:off x="1763688" y="2924944"/>
            <a:ext cx="9082991" cy="923330"/>
          </a:xfrm>
          <a:prstGeom prst="rect">
            <a:avLst/>
          </a:prstGeom>
          <a:noFill/>
        </p:spPr>
        <p:txBody>
          <a:bodyPr wrap="square" rtlCol="0">
            <a:spAutoFit/>
          </a:bodyPr>
          <a:lstStyle/>
          <a:p>
            <a:r>
              <a:rPr lang="en-US"/>
              <a:t>                         </a:t>
            </a:r>
            <a:r>
              <a:rPr lang="en-US">
                <a:solidFill>
                  <a:srgbClr val="FF0000"/>
                </a:solidFill>
              </a:rPr>
              <a:t>PRESENTATION BY</a:t>
            </a:r>
            <a:endParaRPr lang="en-US" dirty="0"/>
          </a:p>
          <a:p>
            <a:r>
              <a:rPr lang="en-US" dirty="0"/>
              <a:t>       </a:t>
            </a:r>
            <a:r>
              <a:rPr lang="en-US" dirty="0" err="1"/>
              <a:t>Palagani</a:t>
            </a:r>
            <a:r>
              <a:rPr lang="en-US" dirty="0"/>
              <a:t> Padma       (23033I1020)</a:t>
            </a:r>
          </a:p>
          <a:p>
            <a:r>
              <a:rPr lang="en-US" dirty="0"/>
              <a:t> </a:t>
            </a:r>
          </a:p>
        </p:txBody>
      </p:sp>
    </p:spTree>
    <p:extLst>
      <p:ext uri="{BB962C8B-B14F-4D97-AF65-F5344CB8AC3E}">
        <p14:creationId xmlns:p14="http://schemas.microsoft.com/office/powerpoint/2010/main" val="354563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rgbClr val="00B0F0"/>
                </a:solidFill>
                <a:latin typeface="Times New Roman" pitchFamily="18" charset="0"/>
                <a:ea typeface="+mn-ea"/>
                <a:cs typeface="Times New Roman" pitchFamily="18" charset="0"/>
              </a:rPr>
              <a:t>Software Requirements:</a:t>
            </a:r>
          </a:p>
        </p:txBody>
      </p:sp>
      <p:sp>
        <p:nvSpPr>
          <p:cNvPr id="3" name="Content Placeholder 2"/>
          <p:cNvSpPr>
            <a:spLocks noGrp="1"/>
          </p:cNvSpPr>
          <p:nvPr>
            <p:ph idx="1"/>
          </p:nvPr>
        </p:nvSpPr>
        <p:spPr/>
        <p:txBody>
          <a:bodyPr>
            <a:normAutofit/>
          </a:bodyPr>
          <a:lstStyle/>
          <a:p>
            <a:r>
              <a:rPr lang="en-US" sz="2000" dirty="0">
                <a:solidFill>
                  <a:srgbClr val="000000"/>
                </a:solidFill>
                <a:latin typeface="Century Schoolbook" panose="02040604050505020304" pitchFamily="18" charset="0"/>
                <a:ea typeface="Times New Roman"/>
                <a:cs typeface="Times New Roman"/>
                <a:sym typeface="Times New Roman"/>
              </a:rPr>
              <a:t>Operating System  :  Windows 10</a:t>
            </a:r>
          </a:p>
          <a:p>
            <a:r>
              <a:rPr lang="en-US" sz="2000" dirty="0">
                <a:solidFill>
                  <a:srgbClr val="000000"/>
                </a:solidFill>
                <a:latin typeface="Century Schoolbook" panose="02040604050505020304" pitchFamily="18" charset="0"/>
                <a:ea typeface="Times New Roman"/>
                <a:cs typeface="Times New Roman"/>
                <a:sym typeface="Times New Roman"/>
              </a:rPr>
              <a:t>Coding Language   : Python 3.9</a:t>
            </a:r>
          </a:p>
          <a:p>
            <a:r>
              <a:rPr lang="en-US" sz="2000" dirty="0">
                <a:solidFill>
                  <a:srgbClr val="000000"/>
                </a:solidFill>
                <a:latin typeface="Century Schoolbook" panose="02040604050505020304" pitchFamily="18" charset="0"/>
                <a:ea typeface="Times New Roman"/>
                <a:cs typeface="Times New Roman"/>
                <a:sym typeface="Times New Roman"/>
              </a:rPr>
              <a:t>Database                : MySQL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000108"/>
          </a:xfrm>
        </p:spPr>
        <p:txBody>
          <a:bodyPr>
            <a:normAutofit/>
          </a:bodyPr>
          <a:lstStyle/>
          <a:p>
            <a:pPr algn="l"/>
            <a:r>
              <a:rPr lang="en-US" b="1" dirty="0">
                <a:solidFill>
                  <a:srgbClr val="00B0F0"/>
                </a:solidFill>
                <a:latin typeface="Times New Roman" pitchFamily="18" charset="0"/>
                <a:cs typeface="Times New Roman" pitchFamily="18" charset="0"/>
              </a:rPr>
              <a:t>Modules</a:t>
            </a:r>
          </a:p>
        </p:txBody>
      </p:sp>
      <p:sp>
        <p:nvSpPr>
          <p:cNvPr id="3" name="Content Placeholder 2"/>
          <p:cNvSpPr>
            <a:spLocks noGrp="1"/>
          </p:cNvSpPr>
          <p:nvPr>
            <p:ph idx="1"/>
          </p:nvPr>
        </p:nvSpPr>
        <p:spPr>
          <a:xfrm>
            <a:off x="428596" y="1857364"/>
            <a:ext cx="7686700" cy="4357718"/>
          </a:xfrm>
        </p:spPr>
        <p:txBody>
          <a:bodyPr>
            <a:noAutofit/>
          </a:bodyPr>
          <a:lstStyle/>
          <a:p>
            <a:r>
              <a:rPr lang="en-US" sz="2000" dirty="0"/>
              <a:t>Data </a:t>
            </a:r>
            <a:r>
              <a:rPr lang="en-US" sz="2000" dirty="0" err="1"/>
              <a:t>Acqisition</a:t>
            </a:r>
            <a:endParaRPr lang="en-US" sz="2000" dirty="0"/>
          </a:p>
          <a:p>
            <a:r>
              <a:rPr lang="en-US" sz="2000" dirty="0"/>
              <a:t>Face Detection</a:t>
            </a:r>
          </a:p>
          <a:p>
            <a:r>
              <a:rPr lang="en-US" sz="2000" dirty="0"/>
              <a:t>Facial Landmark Making</a:t>
            </a:r>
          </a:p>
          <a:p>
            <a:r>
              <a:rPr lang="en-US" sz="2000" dirty="0"/>
              <a:t>Feature Extraction</a:t>
            </a:r>
          </a:p>
          <a:p>
            <a:r>
              <a:rPr lang="en-US" sz="2000" dirty="0"/>
              <a:t>Classification</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Data Acquisition:</a:t>
            </a:r>
          </a:p>
        </p:txBody>
      </p:sp>
      <p:sp>
        <p:nvSpPr>
          <p:cNvPr id="3" name="Content Placeholder 2"/>
          <p:cNvSpPr>
            <a:spLocks noGrp="1"/>
          </p:cNvSpPr>
          <p:nvPr>
            <p:ph idx="1"/>
          </p:nvPr>
        </p:nvSpPr>
        <p:spPr/>
        <p:txBody>
          <a:bodyPr>
            <a:normAutofit fontScale="77500" lnSpcReduction="20000"/>
          </a:bodyPr>
          <a:lstStyle/>
          <a:p>
            <a:pPr marR="527050" algn="just">
              <a:lnSpc>
                <a:spcPct val="150000"/>
              </a:lnSpc>
            </a:pPr>
            <a:r>
              <a:rPr lang="en-US" sz="2200" dirty="0">
                <a:effectLst/>
                <a:latin typeface="Century Schoolbook" panose="02040604050505020304" pitchFamily="18" charset="0"/>
                <a:ea typeface="Times New Roman" panose="02020603050405020304" pitchFamily="18" charset="0"/>
              </a:rPr>
              <a:t>The video is recorded using webcam (Sony CMU-BR300) and the frames are extracted and processed in a laptop.</a:t>
            </a:r>
          </a:p>
          <a:p>
            <a:pPr marR="527050" algn="just">
              <a:lnSpc>
                <a:spcPct val="150000"/>
              </a:lnSpc>
            </a:pPr>
            <a:r>
              <a:rPr lang="en-US" sz="2200" dirty="0">
                <a:effectLst/>
                <a:latin typeface="Century Schoolbook" panose="02040604050505020304" pitchFamily="18" charset="0"/>
                <a:ea typeface="Times New Roman" panose="02020603050405020304" pitchFamily="18" charset="0"/>
              </a:rPr>
              <a:t> After extracting the frames, image processing techniques are applied on these 2D images. Presently, synthetic driver data has been generated. </a:t>
            </a:r>
          </a:p>
          <a:p>
            <a:pPr marR="527050" algn="just">
              <a:lnSpc>
                <a:spcPct val="150000"/>
              </a:lnSpc>
            </a:pPr>
            <a:r>
              <a:rPr lang="en-US" sz="2200" dirty="0">
                <a:effectLst/>
                <a:latin typeface="Century Schoolbook" panose="02040604050505020304" pitchFamily="18" charset="0"/>
                <a:ea typeface="Times New Roman" panose="02020603050405020304" pitchFamily="18" charset="0"/>
              </a:rPr>
              <a:t>The volunteers are asked to look at the webcam with intermittent eye blinking, eye closing, yawning and head bending.</a:t>
            </a:r>
          </a:p>
          <a:p>
            <a:pPr marR="527050" algn="just">
              <a:lnSpc>
                <a:spcPct val="150000"/>
              </a:lnSpc>
            </a:pPr>
            <a:r>
              <a:rPr lang="en-US" sz="2200" dirty="0">
                <a:effectLst/>
                <a:latin typeface="Century Schoolbook" panose="02040604050505020304" pitchFamily="18" charset="0"/>
                <a:ea typeface="Times New Roman" panose="02020603050405020304" pitchFamily="18" charset="0"/>
              </a:rPr>
              <a:t> The video is captured for 30 minutes duration. </a:t>
            </a:r>
            <a:endParaRPr lang="en-IN" sz="2200" dirty="0">
              <a:effectLst/>
              <a:latin typeface="Century Schoolbook" panose="02040604050505020304" pitchFamily="18" charset="0"/>
              <a:ea typeface="Times New Roman" panose="02020603050405020304" pitchFamily="18" charset="0"/>
            </a:endParaRPr>
          </a:p>
          <a:p>
            <a:pPr marL="0" marR="52705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Face detection:</a:t>
            </a:r>
            <a:br>
              <a:rPr lang="en-US" dirty="0">
                <a:solidFill>
                  <a:srgbClr val="00B0F0"/>
                </a:solidFill>
              </a:rPr>
            </a:br>
            <a:endParaRPr lang="en-US" dirty="0">
              <a:solidFill>
                <a:srgbClr val="00B0F0"/>
              </a:solidFill>
            </a:endParaRPr>
          </a:p>
        </p:txBody>
      </p:sp>
      <p:sp>
        <p:nvSpPr>
          <p:cNvPr id="3" name="Content Placeholder 2"/>
          <p:cNvSpPr>
            <a:spLocks noGrp="1"/>
          </p:cNvSpPr>
          <p:nvPr>
            <p:ph idx="1"/>
          </p:nvPr>
        </p:nvSpPr>
        <p:spPr>
          <a:xfrm>
            <a:off x="323528" y="1268760"/>
            <a:ext cx="7601272" cy="5205192"/>
          </a:xfrm>
        </p:spPr>
        <p:txBody>
          <a:bodyPr>
            <a:normAutofit fontScale="92500" lnSpcReduction="10000"/>
          </a:bodyPr>
          <a:lstStyle/>
          <a:p>
            <a:r>
              <a:rPr lang="en-US" sz="2200" dirty="0"/>
              <a:t>After extracting the frames, first the human faces are detected. </a:t>
            </a:r>
          </a:p>
          <a:p>
            <a:r>
              <a:rPr lang="en-US" sz="2200" dirty="0"/>
              <a:t>Numerous online face detection algorithms are there. In this study, histogram of oriented gradients (HOG) and linear SVM method [10] is used.</a:t>
            </a:r>
          </a:p>
          <a:p>
            <a:r>
              <a:rPr lang="en-US" sz="2200" dirty="0"/>
              <a:t> In this method, positive samples of descriptors are computed on them.</a:t>
            </a:r>
          </a:p>
          <a:p>
            <a:r>
              <a:rPr lang="en-US" sz="2200" dirty="0"/>
              <a:t> Subsequently, negative samples (samples that do not contain the required object to be detected i.e., human face here) of same size are taken and HOG descriptors are calculated.</a:t>
            </a:r>
          </a:p>
          <a:p>
            <a:r>
              <a:rPr lang="en-US" sz="2200" dirty="0"/>
              <a:t>After obtaining the features for both the classes, a linear SVM is trained for the classification task.</a:t>
            </a:r>
          </a:p>
          <a:p>
            <a:r>
              <a:rPr lang="en-US" sz="2200" dirty="0"/>
              <a:t> To improve the accuracy of VM, hard negative mining is used. </a:t>
            </a:r>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7313240" cy="706090"/>
          </a:xfrm>
        </p:spPr>
        <p:txBody>
          <a:bodyPr/>
          <a:lstStyle/>
          <a:p>
            <a:r>
              <a:rPr lang="en-US" dirty="0">
                <a:solidFill>
                  <a:srgbClr val="00B0F0"/>
                </a:solidFill>
              </a:rPr>
              <a:t>Face landmark making:</a:t>
            </a:r>
          </a:p>
        </p:txBody>
      </p:sp>
      <p:sp>
        <p:nvSpPr>
          <p:cNvPr id="3" name="Content Placeholder 2"/>
          <p:cNvSpPr>
            <a:spLocks noGrp="1"/>
          </p:cNvSpPr>
          <p:nvPr>
            <p:ph idx="1"/>
          </p:nvPr>
        </p:nvSpPr>
        <p:spPr>
          <a:xfrm>
            <a:off x="323528" y="1124744"/>
            <a:ext cx="7601272" cy="5349208"/>
          </a:xfrm>
        </p:spPr>
        <p:txBody>
          <a:bodyPr>
            <a:normAutofit fontScale="92500"/>
          </a:bodyPr>
          <a:lstStyle/>
          <a:p>
            <a:pPr algn="just"/>
            <a:r>
              <a:rPr lang="en-US" sz="2200" dirty="0"/>
              <a:t>After detecting the face, the next task is to find the locations of different facial features like the corners of the eyes and mouth, the tip of the nose and so on.</a:t>
            </a:r>
          </a:p>
          <a:p>
            <a:pPr algn="just"/>
            <a:r>
              <a:rPr lang="en-US" sz="2200" dirty="0"/>
              <a:t> Prior to that, the face images should be normalized in order to reduce the effect of distance from the camera, non-uniform illumination and varying image resolution.</a:t>
            </a:r>
          </a:p>
          <a:p>
            <a:pPr algn="just"/>
            <a:r>
              <a:rPr lang="en-US" sz="2200" dirty="0"/>
              <a:t> Therefore, the face image is resized to a width of 500 pixels and converted to grayscale image. </a:t>
            </a:r>
          </a:p>
          <a:p>
            <a:pPr algn="just"/>
            <a:r>
              <a:rPr lang="en-US" sz="2200" dirty="0"/>
              <a:t>After image normalization, ensemble of regression trees [11] is used to estimate the landmark positions on face from a sparse subset of pixel intensities.</a:t>
            </a:r>
          </a:p>
          <a:p>
            <a:pPr algn="just"/>
            <a:r>
              <a:rPr lang="en-US" sz="2200" dirty="0"/>
              <a:t> In this method, the sum of square error loss is optimized using gradient boosting learning.</a:t>
            </a:r>
          </a:p>
          <a:p>
            <a:pPr algn="just"/>
            <a:r>
              <a:rPr lang="en-US" sz="2200" dirty="0"/>
              <a:t> Different priors are used to find different structures</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DC6D-8B14-C4D5-902A-B74203E854CE}"/>
              </a:ext>
            </a:extLst>
          </p:cNvPr>
          <p:cNvSpPr>
            <a:spLocks noGrp="1"/>
          </p:cNvSpPr>
          <p:nvPr>
            <p:ph type="title"/>
          </p:nvPr>
        </p:nvSpPr>
        <p:spPr/>
        <p:txBody>
          <a:bodyPr/>
          <a:lstStyle/>
          <a:p>
            <a:r>
              <a:rPr lang="en-IN" dirty="0">
                <a:solidFill>
                  <a:srgbClr val="00B0F0"/>
                </a:solidFill>
              </a:rPr>
              <a:t>Feature extraction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E0DED-0816-0F0F-F04E-A0EC3CFC1AE3}"/>
                  </a:ext>
                </a:extLst>
              </p:cNvPr>
              <p:cNvSpPr>
                <a:spLocks noGrp="1"/>
              </p:cNvSpPr>
              <p:nvPr>
                <p:ph idx="1"/>
              </p:nvPr>
            </p:nvSpPr>
            <p:spPr/>
            <p:txBody>
              <a:bodyPr>
                <a:normAutofit fontScale="92500"/>
              </a:bodyPr>
              <a:lstStyle/>
              <a:p>
                <a:pPr marR="527050" algn="just">
                  <a:lnSpc>
                    <a:spcPct val="150000"/>
                  </a:lnSpc>
                </a:pPr>
                <a:r>
                  <a:rPr lang="en-US" sz="2000" dirty="0"/>
                  <a:t>After detecting the facial landmarks, the features are computed as described below.</a:t>
                </a:r>
              </a:p>
              <a:p>
                <a:pPr marR="527050" algn="just">
                  <a:lnSpc>
                    <a:spcPct val="150000"/>
                  </a:lnSpc>
                </a:pPr>
                <a:r>
                  <a:rPr lang="en-US" sz="2000" dirty="0"/>
                  <a:t> Eye aspect ratio (EAR): From the eye corner points, the eye aspect ratio is calculated as the ratio of height and width of the eye as given by</a:t>
                </a:r>
              </a:p>
              <a:p>
                <a:pPr marR="527050" algn="just">
                  <a:lnSpc>
                    <a:spcPct val="150000"/>
                  </a:lnSpc>
                </a:pPr>
                <a:endParaRPr lang="en-US" sz="1800" b="1" dirty="0">
                  <a:effectLst/>
                  <a:latin typeface="Times New Roman" panose="02020603050405020304" pitchFamily="18" charset="0"/>
                  <a:ea typeface="Times New Roman" panose="02020603050405020304" pitchFamily="18" charset="0"/>
                </a:endParaRPr>
              </a:p>
              <a:p>
                <a:pPr marR="527050" algn="just">
                  <a:lnSpc>
                    <a:spcPct val="150000"/>
                  </a:lnSpc>
                </a:pPr>
                <a:r>
                  <a:rPr lang="en-US" sz="1800" b="1" dirty="0">
                    <a:effectLst/>
                    <a:latin typeface="Times New Roman" panose="02020603050405020304" pitchFamily="18" charset="0"/>
                    <a:ea typeface="Times New Roman" panose="02020603050405020304" pitchFamily="18" charset="0"/>
                  </a:rPr>
                  <a:t>Eye Aspect Ratio Calculation</a:t>
                </a:r>
              </a:p>
              <a:p>
                <a:pPr marL="0" marR="527050" indent="0" algn="just">
                  <a:lnSpc>
                    <a:spcPct val="150000"/>
                  </a:lnSpc>
                  <a:buNone/>
                </a:pPr>
                <a:r>
                  <a:rPr lang="en-US" sz="1800" b="1" dirty="0">
                    <a:effectLst/>
                    <a:latin typeface="Times New Roman" panose="02020603050405020304" pitchFamily="18" charset="0"/>
                    <a:ea typeface="Times New Roman" panose="02020603050405020304" pitchFamily="18" charset="0"/>
                  </a:rPr>
                  <a:t>                                        EAR=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d>
                          <m:dPr>
                            <m:begChr m:val="‖"/>
                            <m:endChr m:val="‖"/>
                            <m:ctrlPr>
                              <a:rPr lang="en-IN" sz="1800" b="1" i="1">
                                <a:effectLst/>
                                <a:latin typeface="Cambria Math" panose="02040503050406030204" pitchFamily="18" charset="0"/>
                                <a:ea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rPr>
                              <m:t>𝟔</m:t>
                            </m:r>
                          </m:e>
                        </m:d>
                        <m:r>
                          <a:rPr lang="en-US" sz="1800" b="1" i="1">
                            <a:effectLst/>
                            <a:latin typeface="Cambria Math" panose="02040503050406030204" pitchFamily="18" charset="0"/>
                            <a:ea typeface="Times New Roman" panose="02020603050405020304" pitchFamily="18" charset="0"/>
                          </a:rPr>
                          <m:t>+</m:t>
                        </m:r>
                        <m:d>
                          <m:dPr>
                            <m:begChr m:val="‖"/>
                            <m:endChr m:val="‖"/>
                            <m:ctrlPr>
                              <a:rPr lang="en-IN" sz="1800" b="1" i="1">
                                <a:effectLst/>
                                <a:latin typeface="Cambria Math" panose="02040503050406030204" pitchFamily="18" charset="0"/>
                                <a:ea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rPr>
                              <m:t>𝟑</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rPr>
                              <m:t>𝟓</m:t>
                            </m:r>
                          </m:e>
                        </m:d>
                      </m:num>
                      <m:den>
                        <m:r>
                          <a:rPr lang="en-US" sz="1800" b="1" i="1">
                            <a:effectLst/>
                            <a:latin typeface="Cambria Math" panose="02040503050406030204" pitchFamily="18" charset="0"/>
                            <a:ea typeface="Times New Roman" panose="02020603050405020304" pitchFamily="18" charset="0"/>
                          </a:rPr>
                          <m:t>𝟐</m:t>
                        </m:r>
                        <m:d>
                          <m:dPr>
                            <m:begChr m:val="‖"/>
                            <m:endChr m:val="‖"/>
                            <m:ctrlPr>
                              <a:rPr lang="en-IN" sz="1800" b="1" i="1">
                                <a:effectLst/>
                                <a:latin typeface="Cambria Math" panose="02040503050406030204" pitchFamily="18" charset="0"/>
                                <a:ea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𝑷</m:t>
                            </m:r>
                            <m:r>
                              <a:rPr lang="en-US" sz="1800" b="1" i="1">
                                <a:effectLst/>
                                <a:latin typeface="Cambria Math" panose="02040503050406030204" pitchFamily="18" charset="0"/>
                                <a:ea typeface="Times New Roman" panose="02020603050405020304" pitchFamily="18" charset="0"/>
                              </a:rPr>
                              <m:t>𝟒</m:t>
                            </m:r>
                          </m:e>
                        </m:d>
                      </m:den>
                    </m:f>
                  </m:oMath>
                </a14:m>
                <a:endParaRPr lang="en-IN" sz="18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46BE0DED-0816-0F0F-F04E-A0EC3CFC1AE3}"/>
                  </a:ext>
                </a:extLst>
              </p:cNvPr>
              <p:cNvSpPr>
                <a:spLocks noGrp="1" noRot="1" noChangeAspect="1" noMove="1" noResize="1" noEditPoints="1" noAdjustHandles="1" noChangeArrowheads="1" noChangeShapeType="1" noTextEdit="1"/>
              </p:cNvSpPr>
              <p:nvPr>
                <p:ph idx="1"/>
              </p:nvPr>
            </p:nvSpPr>
            <p:spPr>
              <a:blipFill>
                <a:blip r:embed="rId2"/>
                <a:stretch>
                  <a:fillRect l="-363"/>
                </a:stretch>
              </a:blipFill>
            </p:spPr>
            <p:txBody>
              <a:bodyPr/>
              <a:lstStyle/>
              <a:p>
                <a:r>
                  <a:rPr lang="en-IN">
                    <a:noFill/>
                  </a:rPr>
                  <a:t> </a:t>
                </a:r>
              </a:p>
            </p:txBody>
          </p:sp>
        </mc:Fallback>
      </mc:AlternateContent>
    </p:spTree>
    <p:extLst>
      <p:ext uri="{BB962C8B-B14F-4D97-AF65-F5344CB8AC3E}">
        <p14:creationId xmlns:p14="http://schemas.microsoft.com/office/powerpoint/2010/main" val="151879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2886-1AC4-C06E-E604-53B431A5E66C}"/>
              </a:ext>
            </a:extLst>
          </p:cNvPr>
          <p:cNvSpPr>
            <a:spLocks noGrp="1"/>
          </p:cNvSpPr>
          <p:nvPr>
            <p:ph type="title"/>
          </p:nvPr>
        </p:nvSpPr>
        <p:spPr>
          <a:xfrm>
            <a:off x="457200" y="332656"/>
            <a:ext cx="7467600" cy="648072"/>
          </a:xfrm>
        </p:spPr>
        <p:txBody>
          <a:bodyPr/>
          <a:lstStyle/>
          <a:p>
            <a:r>
              <a:rPr lang="en-IN" dirty="0">
                <a:solidFill>
                  <a:srgbClr val="00B0F0"/>
                </a:solidFill>
              </a:rPr>
              <a:t>Classification:</a:t>
            </a:r>
          </a:p>
        </p:txBody>
      </p:sp>
      <p:sp>
        <p:nvSpPr>
          <p:cNvPr id="3" name="Content Placeholder 2">
            <a:extLst>
              <a:ext uri="{FF2B5EF4-FFF2-40B4-BE49-F238E27FC236}">
                <a16:creationId xmlns:a16="http://schemas.microsoft.com/office/drawing/2014/main" id="{9A111D82-6416-D32C-061A-5D561B1B1C86}"/>
              </a:ext>
            </a:extLst>
          </p:cNvPr>
          <p:cNvSpPr>
            <a:spLocks noGrp="1"/>
          </p:cNvSpPr>
          <p:nvPr>
            <p:ph idx="1"/>
          </p:nvPr>
        </p:nvSpPr>
        <p:spPr>
          <a:xfrm>
            <a:off x="457200" y="1124744"/>
            <a:ext cx="7467600" cy="5349208"/>
          </a:xfrm>
        </p:spPr>
        <p:txBody>
          <a:bodyPr>
            <a:normAutofit/>
          </a:bodyPr>
          <a:lstStyle/>
          <a:p>
            <a:r>
              <a:rPr lang="en-US" dirty="0"/>
              <a:t>After computing all the three features, the next task is to detect drowsiness in the extracted frames.</a:t>
            </a:r>
          </a:p>
          <a:p>
            <a:r>
              <a:rPr lang="en-US" dirty="0"/>
              <a:t> In the beginning, adaptive thresholding is considered for classification. Later, machine learning algorithms are used to classify the data.   </a:t>
            </a:r>
          </a:p>
          <a:p>
            <a:r>
              <a:rPr lang="en-US" dirty="0"/>
              <a:t>The higher values are considered so that no eye closing instances will be present.</a:t>
            </a:r>
          </a:p>
          <a:p>
            <a:r>
              <a:rPr lang="en-US" dirty="0"/>
              <a:t> If the test value is less than this threshold, then eye closing (i.e., drowsiness) is detected.</a:t>
            </a:r>
          </a:p>
          <a:p>
            <a:r>
              <a:rPr lang="en-US" dirty="0"/>
              <a:t> As the size of eye can vary from person to person, this initial setup for each person will reduce this effect.</a:t>
            </a:r>
          </a:p>
          <a:p>
            <a:r>
              <a:rPr lang="en-US" dirty="0"/>
              <a:t> Similarly, for calculating threshold of MOR, since the mouth may not be open to its maximum in initial frames (setup phase) so the threshold</a:t>
            </a:r>
            <a:endParaRPr lang="en-IN" dirty="0"/>
          </a:p>
        </p:txBody>
      </p:sp>
    </p:spTree>
    <p:extLst>
      <p:ext uri="{BB962C8B-B14F-4D97-AF65-F5344CB8AC3E}">
        <p14:creationId xmlns:p14="http://schemas.microsoft.com/office/powerpoint/2010/main" val="67022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SYSTEM ARCHITECTURE:</a:t>
            </a:r>
            <a:endParaRPr lang="en-US" dirty="0">
              <a:solidFill>
                <a:srgbClr val="00B0F0"/>
              </a:solidFill>
            </a:endParaRPr>
          </a:p>
        </p:txBody>
      </p:sp>
      <p:sp>
        <p:nvSpPr>
          <p:cNvPr id="5" name="Content Placeholder 4"/>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76234" y="1824038"/>
            <a:ext cx="4015029" cy="448528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RESULT:</a:t>
            </a:r>
          </a:p>
        </p:txBody>
      </p:sp>
      <p:sp>
        <p:nvSpPr>
          <p:cNvPr id="3" name="Content Placeholder 2"/>
          <p:cNvSpPr>
            <a:spLocks noGrp="1"/>
          </p:cNvSpPr>
          <p:nvPr>
            <p:ph idx="1"/>
          </p:nvPr>
        </p:nvSpPr>
        <p:spPr>
          <a:xfrm>
            <a:off x="457200" y="1600200"/>
            <a:ext cx="7467600" cy="5257800"/>
          </a:xfrm>
        </p:spPr>
        <p:txBody>
          <a:bodyPr>
            <a:normAutofit lnSpcReduction="10000"/>
          </a:bodyPr>
          <a:lstStyle/>
          <a:p>
            <a:r>
              <a:rPr lang="en-US" dirty="0"/>
              <a:t>Home Page</a:t>
            </a:r>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Fig 1</a:t>
            </a:r>
          </a:p>
          <a:p>
            <a:pPr>
              <a:buNone/>
            </a:pPr>
            <a:r>
              <a:rPr lang="en-US" b="1" dirty="0"/>
              <a:t>Eyes is open</a:t>
            </a:r>
          </a:p>
          <a:p>
            <a:pPr>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187291" y="2436190"/>
            <a:ext cx="2769418" cy="282161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EYES </a:t>
            </a:r>
            <a:r>
              <a:rPr lang="en-US" dirty="0"/>
              <a:t>CLOSE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2472719" y="2812170"/>
            <a:ext cx="3420687" cy="320911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pPr algn="l"/>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142984"/>
            <a:ext cx="8229600" cy="5500726"/>
          </a:xfrm>
        </p:spPr>
        <p:txBody>
          <a:bodyPr>
            <a:normAutofit lnSpcReduction="10000"/>
          </a:bodyPr>
          <a:lstStyle/>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Abstract</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Problem Definition</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Existing System</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Disadvantage</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Proposing System</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Advantage</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System Requirements</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Modules</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Module Description</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System Architecture</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Result</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Conclusion</a:t>
            </a:r>
          </a:p>
          <a:p>
            <a:pPr>
              <a:buClr>
                <a:schemeClr val="tx1"/>
              </a:buClr>
              <a:buSzPct val="120000"/>
              <a:buFont typeface="Arial" pitchFamily="34" charset="0"/>
              <a:buChar char="•"/>
            </a:pPr>
            <a:r>
              <a:rPr lang="en-US" dirty="0">
                <a:solidFill>
                  <a:srgbClr val="000000"/>
                </a:solidFill>
                <a:latin typeface="Times New Roman"/>
                <a:ea typeface="Times New Roman"/>
                <a:cs typeface="Times New Roman"/>
                <a:sym typeface="Times New Roman"/>
              </a:rPr>
              <a:t>References</a:t>
            </a:r>
          </a:p>
          <a:p>
            <a:pPr>
              <a:buClr>
                <a:schemeClr val="tx1"/>
              </a:buClr>
              <a:buSzPct val="120000"/>
              <a:buNone/>
            </a:pPr>
            <a:endParaRPr lang="en-US" dirty="0">
              <a:solidFill>
                <a:srgbClr val="000000"/>
              </a:solidFill>
              <a:latin typeface="Times New Roman"/>
              <a:ea typeface="Times New Roman"/>
              <a:cs typeface="Times New Roman"/>
              <a:sym typeface="Times New Roman"/>
            </a:endParaRPr>
          </a:p>
          <a:p>
            <a:pPr>
              <a:buClr>
                <a:schemeClr val="tx1"/>
              </a:buClr>
              <a:buSzPct val="1200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drowsiness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2285984" y="1928802"/>
            <a:ext cx="3743325" cy="34444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b="1" dirty="0">
                <a:solidFill>
                  <a:srgbClr val="00B0F0"/>
                </a:solidFill>
              </a:rPr>
              <a:t>CONCLUSION:</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entury Schoolbook" panose="02040604050505020304" pitchFamily="18" charset="0"/>
              </a:rPr>
              <a:t>With the help of study aids and research papers we conclude that the driver's drowsiness program is important and should be a mandatory part of a driver's life. Therefore, we would successfully design and improve the implementation of the Driver Drowsiness Detector using Python and </a:t>
            </a:r>
            <a:r>
              <a:rPr lang="en-US" sz="2000" dirty="0" err="1">
                <a:latin typeface="Century Schoolbook" panose="02040604050505020304" pitchFamily="18" charset="0"/>
              </a:rPr>
              <a:t>OpenCv</a:t>
            </a:r>
            <a:r>
              <a:rPr lang="en-US" sz="2000" dirty="0">
                <a:latin typeface="Century Schoolbook" panose="02040604050505020304" pitchFamily="18" charset="0"/>
              </a:rPr>
              <a:t> and web cam to get a face.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756E-6D08-39EA-AFA8-C82103415431}"/>
              </a:ext>
            </a:extLst>
          </p:cNvPr>
          <p:cNvSpPr>
            <a:spLocks noGrp="1"/>
          </p:cNvSpPr>
          <p:nvPr>
            <p:ph type="title"/>
          </p:nvPr>
        </p:nvSpPr>
        <p:spPr/>
        <p:txBody>
          <a:bodyPr>
            <a:normAutofit/>
          </a:bodyPr>
          <a:lstStyle/>
          <a:p>
            <a:r>
              <a:rPr lang="en-IN" dirty="0">
                <a:solidFill>
                  <a:srgbClr val="00B0F0"/>
                </a:solidFill>
                <a:cs typeface="Arial" panose="020B0604020202020204" pitchFamily="34" charset="0"/>
              </a:rPr>
              <a:t>reference:</a:t>
            </a:r>
          </a:p>
        </p:txBody>
      </p:sp>
      <p:sp>
        <p:nvSpPr>
          <p:cNvPr id="3" name="Content Placeholder 2">
            <a:extLst>
              <a:ext uri="{FF2B5EF4-FFF2-40B4-BE49-F238E27FC236}">
                <a16:creationId xmlns:a16="http://schemas.microsoft.com/office/drawing/2014/main" id="{AA6EE479-7249-1C1C-173C-23A0E74946A8}"/>
              </a:ext>
            </a:extLst>
          </p:cNvPr>
          <p:cNvSpPr>
            <a:spLocks noGrp="1"/>
          </p:cNvSpPr>
          <p:nvPr>
            <p:ph idx="1"/>
          </p:nvPr>
        </p:nvSpPr>
        <p:spPr/>
        <p:txBody>
          <a:bodyPr>
            <a:normAutofit fontScale="92500"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 W. L. Ou, M. H. Shih, C. W. Chang, X. H. Yu, C. P. Fan, "Intelligent Video-Based Drowsy Driver Detection System under Various Illuminations and Embedded Software Implementation", 2015 international Conf. on Consumer Electronics - Taiwan, 2015.</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 W. B. </a:t>
            </a:r>
            <a:r>
              <a:rPr lang="en-US" sz="1800" dirty="0" err="1">
                <a:effectLst/>
                <a:latin typeface="Times New Roman" panose="02020603050405020304" pitchFamily="18" charset="0"/>
                <a:ea typeface="Times New Roman" panose="02020603050405020304" pitchFamily="18" charset="0"/>
              </a:rPr>
              <a:t>Horng</a:t>
            </a:r>
            <a:r>
              <a:rPr lang="en-US" sz="1800" dirty="0">
                <a:effectLst/>
                <a:latin typeface="Times New Roman" panose="02020603050405020304" pitchFamily="18" charset="0"/>
                <a:ea typeface="Times New Roman" panose="02020603050405020304" pitchFamily="18" charset="0"/>
              </a:rPr>
              <a:t>, C. Y. Chen, Y. Chang, C. H. Fan, “Driver Fatigue Detection based on Eye Tracking and Dynamic Template Matching”, IEEE International Conference on Networking,, Sensing and Control, Taipei, Taiwan, March 21-23, 2004.</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S. Singh, N. P. </a:t>
            </a:r>
            <a:r>
              <a:rPr lang="en-US" sz="1800" dirty="0" err="1">
                <a:effectLst/>
                <a:latin typeface="Times New Roman" panose="02020603050405020304" pitchFamily="18" charset="0"/>
                <a:ea typeface="Times New Roman" panose="02020603050405020304" pitchFamily="18" charset="0"/>
              </a:rPr>
              <a:t>papanikolopoulos</a:t>
            </a:r>
            <a:r>
              <a:rPr lang="en-US" sz="1800" dirty="0">
                <a:effectLst/>
                <a:latin typeface="Times New Roman" panose="02020603050405020304" pitchFamily="18" charset="0"/>
                <a:ea typeface="Times New Roman" panose="02020603050405020304" pitchFamily="18" charset="0"/>
              </a:rPr>
              <a:t>, “Monitoring Driver Fatigue using Facial Analysis Techniques”, IEEE Conference on Intelligent Transportation System, pp 314-318</a:t>
            </a:r>
            <a:endParaRPr lang="en-IN" dirty="0"/>
          </a:p>
        </p:txBody>
      </p:sp>
    </p:spTree>
    <p:extLst>
      <p:ext uri="{BB962C8B-B14F-4D97-AF65-F5344CB8AC3E}">
        <p14:creationId xmlns:p14="http://schemas.microsoft.com/office/powerpoint/2010/main" val="34437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6785" y="2967335"/>
            <a:ext cx="5153975" cy="923330"/>
          </a:xfrm>
          <a:prstGeom prst="rect">
            <a:avLst/>
          </a:prstGeom>
          <a:noFill/>
        </p:spPr>
        <p:txBody>
          <a:bodyPr wrap="none" lIns="91440" tIns="45720" rIns="91440" bIns="45720">
            <a:spAutoFit/>
            <a:scene3d>
              <a:camera prst="isometricOffAxis1Right"/>
              <a:lightRig rig="threePt" dir="t"/>
            </a:scene3d>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18900000" algn="bl" rotWithShape="0">
                    <a:prstClr val="black">
                      <a:alpha val="40000"/>
                    </a:prstClr>
                  </a:outerShdw>
                  <a:reflection blurRad="6350" stA="55000" endA="300" endPos="45500" dir="5400000" sy="-100000" algn="bl" rotWithShape="0"/>
                </a:effectLst>
              </a:rPr>
              <a:t>THANK</a:t>
            </a: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18900000" algn="bl" rotWithShape="0">
                    <a:prstClr val="black">
                      <a:alpha val="40000"/>
                    </a:prstClr>
                  </a:outerShdw>
                  <a:reflection blurRad="6350" stA="55000" endA="300" endPos="45500" dir="5400000" sy="-100000" algn="bl" rotWithShape="0"/>
                </a:effectLst>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457256" cy="216024"/>
          </a:xfrm>
        </p:spPr>
        <p:txBody>
          <a:bodyPr>
            <a:normAutofit fontScale="90000"/>
          </a:bodyPr>
          <a:lstStyle/>
          <a:p>
            <a:pPr algn="l"/>
            <a:r>
              <a:rPr lang="en-US" b="1" dirty="0">
                <a:solidFill>
                  <a:srgbClr val="00B0F0"/>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179512" y="980728"/>
            <a:ext cx="7745288" cy="5760640"/>
          </a:xfrm>
        </p:spPr>
        <p:txBody>
          <a:bodyPr>
            <a:noAutofit/>
          </a:bodyPr>
          <a:lstStyle/>
          <a:p>
            <a:pPr algn="just">
              <a:lnSpc>
                <a:spcPct val="150000"/>
              </a:lnSpc>
            </a:pPr>
            <a:r>
              <a:rPr lang="en-US" sz="1600" dirty="0">
                <a:latin typeface="Century Schoolbook" panose="02040604050505020304" pitchFamily="18" charset="0"/>
                <a:cs typeface="Times New Roman" pitchFamily="18" charset="0"/>
              </a:rPr>
              <a:t>A computer’s vision-based thoughts concept has been used for creating this Drowsy Driver Detection System. The camera being the initial point of the system by providing the live feed of the driver to the framework that concentrates it straight towards the face of driver and checks the driver's eyes with a particular objective to catch drowsiness of the driver. </a:t>
            </a:r>
          </a:p>
          <a:p>
            <a:pPr algn="just">
              <a:lnSpc>
                <a:spcPct val="150000"/>
              </a:lnSpc>
            </a:pPr>
            <a:r>
              <a:rPr lang="en-US" sz="1600" dirty="0">
                <a:latin typeface="Century Schoolbook" panose="02040604050505020304" pitchFamily="18" charset="0"/>
                <a:cs typeface="Times New Roman" pitchFamily="18" charset="0"/>
              </a:rPr>
              <a:t>On analyzing the live video an alert is issued to the driver in circumstances where drowsiness is outcome of the analysis. </a:t>
            </a:r>
          </a:p>
          <a:p>
            <a:pPr algn="just">
              <a:lnSpc>
                <a:spcPct val="150000"/>
              </a:lnSpc>
            </a:pPr>
            <a:r>
              <a:rPr lang="en-US" sz="1600" dirty="0">
                <a:latin typeface="Century Schoolbook" panose="02040604050505020304" pitchFamily="18" charset="0"/>
                <a:cs typeface="Times New Roman" pitchFamily="18" charset="0"/>
              </a:rPr>
              <a:t>The framework moves the control of the program forward using information picked up from the picture to find the facial tourist spots, which helps the system to identify where the eye’s location of an individual exist.</a:t>
            </a:r>
          </a:p>
          <a:p>
            <a:pPr algn="just">
              <a:lnSpc>
                <a:spcPct val="150000"/>
              </a:lnSpc>
            </a:pPr>
            <a:r>
              <a:rPr lang="en-US" sz="1600" dirty="0">
                <a:latin typeface="Century Schoolbook" panose="02040604050505020304" pitchFamily="18" charset="0"/>
                <a:cs typeface="Times New Roman" pitchFamily="18" charset="0"/>
              </a:rPr>
              <a:t> If the eyes of driver are closed for a specific amount of time, the proposed framework draws a conclusion that the driver is feeling drowsy and an alarm for safety is sound. The system works after initially face is recognized and eyes are spotted, it also works well in dim lighting conditions too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77432" cy="1210033"/>
          </a:xfrm>
        </p:spPr>
        <p:txBody>
          <a:bodyPr/>
          <a:lstStyle/>
          <a:p>
            <a:r>
              <a:rPr lang="en-US" b="1" dirty="0">
                <a:solidFill>
                  <a:srgbClr val="00B0F0"/>
                </a:solidFill>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a:bodyPr>
          <a:lstStyle/>
          <a:p>
            <a:pPr algn="just"/>
            <a:r>
              <a:rPr lang="en-IN" sz="2000" dirty="0" err="1"/>
              <a:t>Behavioral</a:t>
            </a:r>
            <a:r>
              <a:rPr lang="en-IN" sz="2000" dirty="0"/>
              <a:t> methods measure levels of drowsiness through the use of mounted cameras in the car to observe facial features such as eye state, head movement, blinking rate and yawning.</a:t>
            </a:r>
          </a:p>
          <a:p>
            <a:pPr algn="just"/>
            <a:r>
              <a:rPr lang="en-IN" sz="2000" dirty="0"/>
              <a:t>Most researchers follow a general process to extract </a:t>
            </a:r>
            <a:r>
              <a:rPr lang="en-IN" sz="2000" dirty="0" err="1"/>
              <a:t>facialfeatures</a:t>
            </a:r>
            <a:r>
              <a:rPr lang="en-IN" sz="2000" dirty="0"/>
              <a:t> from the camera feed. After obtaining these </a:t>
            </a:r>
            <a:r>
              <a:rPr lang="en-IN" sz="2000" dirty="0" err="1"/>
              <a:t>features,further</a:t>
            </a:r>
            <a:r>
              <a:rPr lang="en-IN" sz="2000" dirty="0"/>
              <a:t> processing is applied to determine the level </a:t>
            </a:r>
            <a:r>
              <a:rPr lang="en-IN" sz="2000" dirty="0" err="1"/>
              <a:t>ofdrowsiness</a:t>
            </a:r>
            <a:r>
              <a:rPr lang="en-IN"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C70B-1EB9-39CB-74C8-DC1B7A15CA4B}"/>
              </a:ext>
            </a:extLst>
          </p:cNvPr>
          <p:cNvSpPr>
            <a:spLocks noGrp="1"/>
          </p:cNvSpPr>
          <p:nvPr>
            <p:ph type="title"/>
          </p:nvPr>
        </p:nvSpPr>
        <p:spPr>
          <a:xfrm>
            <a:off x="395536" y="116632"/>
            <a:ext cx="7529264" cy="576064"/>
          </a:xfrm>
        </p:spPr>
        <p:txBody>
          <a:bodyPr>
            <a:normAutofit fontScale="90000"/>
          </a:bodyPr>
          <a:lstStyle/>
          <a:p>
            <a:r>
              <a:rPr lang="en-IN" dirty="0">
                <a:solidFill>
                  <a:srgbClr val="00B0F0"/>
                </a:solidFill>
              </a:rPr>
              <a:t>Existing system</a:t>
            </a:r>
          </a:p>
        </p:txBody>
      </p:sp>
      <p:sp>
        <p:nvSpPr>
          <p:cNvPr id="3" name="Content Placeholder 2">
            <a:extLst>
              <a:ext uri="{FF2B5EF4-FFF2-40B4-BE49-F238E27FC236}">
                <a16:creationId xmlns:a16="http://schemas.microsoft.com/office/drawing/2014/main" id="{B94C566C-88F1-B54A-1C38-FDD67922DD56}"/>
              </a:ext>
            </a:extLst>
          </p:cNvPr>
          <p:cNvSpPr>
            <a:spLocks noGrp="1"/>
          </p:cNvSpPr>
          <p:nvPr>
            <p:ph idx="1"/>
          </p:nvPr>
        </p:nvSpPr>
        <p:spPr>
          <a:xfrm>
            <a:off x="395536" y="836712"/>
            <a:ext cx="7529264" cy="5544616"/>
          </a:xfrm>
        </p:spPr>
        <p:txBody>
          <a:bodyPr>
            <a:noAutofit/>
          </a:bodyPr>
          <a:lstStyle/>
          <a:p>
            <a:r>
              <a:rPr lang="en-US" sz="2000" dirty="0"/>
              <a:t>Traffic congestion is one of the major modern-day crises in every big city in the world.</a:t>
            </a:r>
          </a:p>
          <a:p>
            <a:r>
              <a:rPr lang="en-US" sz="2000" dirty="0"/>
              <a:t> Previously different techniques had been proposed, such as infra-red light sensor, induction loop etc.</a:t>
            </a:r>
          </a:p>
          <a:p>
            <a:r>
              <a:rPr lang="en-US" sz="2000" dirty="0"/>
              <a:t>In recent years, image processing has shown promising outcomes in acquiring real time traffic information using CCTV footage installed along the traffic light.</a:t>
            </a:r>
          </a:p>
          <a:p>
            <a:r>
              <a:rPr lang="en-US" sz="2000" dirty="0"/>
              <a:t> Some of them count total number of pixels, some of the work calculate number of vehicles. </a:t>
            </a:r>
          </a:p>
          <a:p>
            <a:r>
              <a:rPr lang="en-US" sz="2000" dirty="0"/>
              <a:t>These methods have shown promising results in collecting traffic data.</a:t>
            </a:r>
          </a:p>
          <a:p>
            <a:r>
              <a:rPr lang="en-US" sz="2000" dirty="0"/>
              <a:t> However, calculating the number of vehicles may give false results if the intra vehicular spacing is very small (two vehicles close to each other may be counted as one)  which are the quotidian means of traffic especially in South-Asian countries.</a:t>
            </a:r>
            <a:endParaRPr lang="en-IN" sz="2000" dirty="0"/>
          </a:p>
        </p:txBody>
      </p:sp>
    </p:spTree>
    <p:extLst>
      <p:ext uri="{BB962C8B-B14F-4D97-AF65-F5344CB8AC3E}">
        <p14:creationId xmlns:p14="http://schemas.microsoft.com/office/powerpoint/2010/main" val="78622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19FE-4357-C8F3-3045-214BD193B721}"/>
              </a:ext>
            </a:extLst>
          </p:cNvPr>
          <p:cNvSpPr>
            <a:spLocks noGrp="1"/>
          </p:cNvSpPr>
          <p:nvPr>
            <p:ph type="title"/>
          </p:nvPr>
        </p:nvSpPr>
        <p:spPr/>
        <p:txBody>
          <a:bodyPr/>
          <a:lstStyle/>
          <a:p>
            <a:r>
              <a:rPr lang="en-IN" sz="3600" dirty="0">
                <a:solidFill>
                  <a:srgbClr val="00B0F0"/>
                </a:solidFill>
              </a:rPr>
              <a:t>DISADVANTAGE</a:t>
            </a:r>
          </a:p>
        </p:txBody>
      </p:sp>
      <p:sp>
        <p:nvSpPr>
          <p:cNvPr id="3" name="Content Placeholder 2">
            <a:extLst>
              <a:ext uri="{FF2B5EF4-FFF2-40B4-BE49-F238E27FC236}">
                <a16:creationId xmlns:a16="http://schemas.microsoft.com/office/drawing/2014/main" id="{793D9F42-0271-D1E9-9B68-C45E191C864A}"/>
              </a:ext>
            </a:extLst>
          </p:cNvPr>
          <p:cNvSpPr>
            <a:spLocks noGrp="1"/>
          </p:cNvSpPr>
          <p:nvPr>
            <p:ph idx="1"/>
          </p:nvPr>
        </p:nvSpPr>
        <p:spPr/>
        <p:txBody>
          <a:bodyPr>
            <a:normAutofit/>
          </a:bodyPr>
          <a:lstStyle/>
          <a:p>
            <a:r>
              <a:rPr lang="en-US" sz="2000" dirty="0"/>
              <a:t>Traffic congestion is one of the head ach. Here using infra-red light sensor to detect traffic</a:t>
            </a:r>
            <a:endParaRPr lang="en-IN" sz="2000" dirty="0"/>
          </a:p>
        </p:txBody>
      </p:sp>
    </p:spTree>
    <p:extLst>
      <p:ext uri="{BB962C8B-B14F-4D97-AF65-F5344CB8AC3E}">
        <p14:creationId xmlns:p14="http://schemas.microsoft.com/office/powerpoint/2010/main" val="52407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B0F0"/>
                </a:solidFill>
                <a:latin typeface="Times New Roman" pitchFamily="18" charset="0"/>
                <a:cs typeface="Times New Roman" pitchFamily="18" charset="0"/>
              </a:rPr>
              <a:t>Proposing System</a:t>
            </a:r>
          </a:p>
        </p:txBody>
      </p:sp>
      <p:sp>
        <p:nvSpPr>
          <p:cNvPr id="3" name="Content Placeholder 2"/>
          <p:cNvSpPr>
            <a:spLocks noGrp="1"/>
          </p:cNvSpPr>
          <p:nvPr>
            <p:ph idx="1"/>
          </p:nvPr>
        </p:nvSpPr>
        <p:spPr/>
        <p:txBody>
          <a:bodyPr>
            <a:normAutofit fontScale="92500" lnSpcReduction="10000"/>
          </a:bodyPr>
          <a:lstStyle/>
          <a:p>
            <a:pPr lvl="0" algn="just"/>
            <a:r>
              <a:rPr lang="en-IN" dirty="0"/>
              <a:t>typically by applying machine learning techniques such as Support Vector Machines (SVM), </a:t>
            </a:r>
            <a:r>
              <a:rPr lang="en-IN" dirty="0" err="1"/>
              <a:t>Convolutional</a:t>
            </a:r>
            <a:r>
              <a:rPr lang="en-IN" dirty="0"/>
              <a:t> Neural Networks (CNN) or Hidden Markov Models (HMM).</a:t>
            </a:r>
          </a:p>
          <a:p>
            <a:pPr lvl="0" algn="just"/>
            <a:r>
              <a:rPr lang="en-IN" dirty="0"/>
              <a:t>These techniques are trained using features and labelled outputs to build models that can be used for </a:t>
            </a:r>
            <a:r>
              <a:rPr lang="en-IN" dirty="0" err="1"/>
              <a:t>drowsines</a:t>
            </a:r>
            <a:r>
              <a:rPr lang="en-IN" dirty="0"/>
              <a:t> </a:t>
            </a:r>
            <a:r>
              <a:rPr lang="en-IN" dirty="0" err="1"/>
              <a:t>sprediction</a:t>
            </a:r>
            <a:r>
              <a:rPr lang="en-IN" dirty="0"/>
              <a:t>. </a:t>
            </a:r>
          </a:p>
          <a:p>
            <a:pPr lvl="0" algn="just"/>
            <a:r>
              <a:rPr lang="en-IN" dirty="0"/>
              <a:t>The most challenging part of this process is </a:t>
            </a:r>
            <a:r>
              <a:rPr lang="en-IN" dirty="0" err="1"/>
              <a:t>findingalarge</a:t>
            </a:r>
            <a:r>
              <a:rPr lang="en-IN" dirty="0"/>
              <a:t> dataset that covers the expected variability across races and different skin pigments.</a:t>
            </a:r>
          </a:p>
          <a:p>
            <a:pPr lvl="0" algn="just"/>
            <a:r>
              <a:rPr lang="en-IN" dirty="0"/>
              <a:t>This is a particular challenge </a:t>
            </a:r>
            <a:r>
              <a:rPr lang="en-IN" dirty="0" err="1"/>
              <a:t>dueto</a:t>
            </a:r>
            <a:r>
              <a:rPr lang="en-IN" dirty="0"/>
              <a:t> security and confidentiality issues that arise </a:t>
            </a:r>
            <a:r>
              <a:rPr lang="en-IN" dirty="0" err="1"/>
              <a:t>whenpublishing</a:t>
            </a:r>
            <a:r>
              <a:rPr lang="en-IN" dirty="0"/>
              <a:t> datasets for academic and commercial use</a:t>
            </a:r>
            <a:r>
              <a:rPr lang="en-IN" sz="2800" dirty="0"/>
              <a: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B0F0"/>
                </a:solidFill>
              </a:rPr>
              <a:t>ADVANTAGE:</a:t>
            </a:r>
          </a:p>
        </p:txBody>
      </p:sp>
      <p:sp>
        <p:nvSpPr>
          <p:cNvPr id="3" name="Content Placeholder 2"/>
          <p:cNvSpPr>
            <a:spLocks noGrp="1"/>
          </p:cNvSpPr>
          <p:nvPr>
            <p:ph idx="1"/>
          </p:nvPr>
        </p:nvSpPr>
        <p:spPr/>
        <p:txBody>
          <a:bodyPr/>
          <a:lstStyle/>
          <a:p>
            <a:r>
              <a:rPr lang="en-US" sz="2000" dirty="0"/>
              <a:t>Here, we implemented both machine learning and deep learning algorithms.</a:t>
            </a:r>
          </a:p>
          <a:p>
            <a:r>
              <a:rPr lang="en-IN" sz="2000" dirty="0"/>
              <a:t>DRIVER DROWSINESS DETEC</a:t>
            </a:r>
            <a:r>
              <a:rPr lang="en-US" sz="2000" dirty="0"/>
              <a:t>  detection accuracy is 98.2%.</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B0F0"/>
                </a:solidFill>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lstStyle/>
          <a:p>
            <a:pPr>
              <a:buNone/>
            </a:pPr>
            <a:r>
              <a:rPr lang="en-US" sz="2000" b="1" dirty="0">
                <a:latin typeface="Times New Roman" pitchFamily="18" charset="0"/>
                <a:cs typeface="Times New Roman" pitchFamily="18" charset="0"/>
              </a:rPr>
              <a:t>HARDWARE REQUIREMENTS:</a:t>
            </a:r>
          </a:p>
          <a:p>
            <a:pPr>
              <a:buFont typeface="Courier New" pitchFamily="49" charset="0"/>
              <a:buChar char="o"/>
            </a:pPr>
            <a:r>
              <a:rPr lang="en-US" sz="2000" dirty="0">
                <a:solidFill>
                  <a:srgbClr val="000000"/>
                </a:solidFill>
                <a:latin typeface="Century Schoolbook" panose="02040604050505020304" pitchFamily="18" charset="0"/>
                <a:ea typeface="Times New Roman"/>
                <a:cs typeface="Times New Roman"/>
                <a:sym typeface="Times New Roman"/>
              </a:rPr>
              <a:t>Processor    : Pentium IV or higher</a:t>
            </a:r>
          </a:p>
          <a:p>
            <a:pPr>
              <a:buFont typeface="Courier New" pitchFamily="49" charset="0"/>
              <a:buChar char="o"/>
            </a:pPr>
            <a:r>
              <a:rPr lang="en-US" sz="2000" dirty="0">
                <a:solidFill>
                  <a:srgbClr val="000000"/>
                </a:solidFill>
                <a:latin typeface="Century Schoolbook" panose="02040604050505020304" pitchFamily="18" charset="0"/>
                <a:ea typeface="Times New Roman"/>
                <a:cs typeface="Times New Roman"/>
                <a:sym typeface="Times New Roman"/>
              </a:rPr>
              <a:t>Hard Disk   : 512 GB</a:t>
            </a:r>
          </a:p>
          <a:p>
            <a:pPr>
              <a:buFont typeface="Courier New" pitchFamily="49" charset="0"/>
              <a:buChar char="o"/>
            </a:pPr>
            <a:r>
              <a:rPr lang="en-US" sz="2000" dirty="0">
                <a:solidFill>
                  <a:srgbClr val="000000"/>
                </a:solidFill>
                <a:latin typeface="Century Schoolbook" panose="02040604050505020304" pitchFamily="18" charset="0"/>
                <a:ea typeface="Times New Roman"/>
                <a:cs typeface="Times New Roman"/>
                <a:sym typeface="Times New Roman"/>
              </a:rPr>
              <a:t>RAM          :  4 GB</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1598</TotalTime>
  <Words>1399</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Century Gothic</vt:lpstr>
      <vt:lpstr>Century Schoolbook</vt:lpstr>
      <vt:lpstr>Courier New</vt:lpstr>
      <vt:lpstr>Times New Roman</vt:lpstr>
      <vt:lpstr>Wingdings 3</vt:lpstr>
      <vt:lpstr>Ion</vt:lpstr>
      <vt:lpstr>Project On REAL TIME DRIVER DROWSINESS DETECTION USING OPENCV  </vt:lpstr>
      <vt:lpstr>Contents</vt:lpstr>
      <vt:lpstr>Abstract</vt:lpstr>
      <vt:lpstr>Problem definition</vt:lpstr>
      <vt:lpstr>Existing system</vt:lpstr>
      <vt:lpstr>DISADVANTAGE</vt:lpstr>
      <vt:lpstr>Proposing System</vt:lpstr>
      <vt:lpstr>ADVANTAGE:</vt:lpstr>
      <vt:lpstr>System Requirements</vt:lpstr>
      <vt:lpstr>Software Requirements:</vt:lpstr>
      <vt:lpstr>Modules</vt:lpstr>
      <vt:lpstr>Data Acquisition:</vt:lpstr>
      <vt:lpstr>Face detection: </vt:lpstr>
      <vt:lpstr>Face landmark making:</vt:lpstr>
      <vt:lpstr>Feature extraction</vt:lpstr>
      <vt:lpstr>Classification:</vt:lpstr>
      <vt:lpstr>SYSTEM ARCHITECTURE:</vt:lpstr>
      <vt:lpstr>RESULT:</vt:lpstr>
      <vt:lpstr>EYES CLOSE</vt:lpstr>
      <vt:lpstr>Detecting drowsiness</vt:lpstr>
      <vt:lpstr> 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dc:creator>
  <cp:lastModifiedBy>Venkata rama krishna reddy</cp:lastModifiedBy>
  <cp:revision>140</cp:revision>
  <dcterms:created xsi:type="dcterms:W3CDTF">2022-04-26T16:16:56Z</dcterms:created>
  <dcterms:modified xsi:type="dcterms:W3CDTF">2024-06-28T10:49:51Z</dcterms:modified>
</cp:coreProperties>
</file>