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12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52526-EF99-42E9-9B33-C1E3139CB971}" type="datetimeFigureOut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2/29/2012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993C105-3293-48CD-88B8-5309397579E8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816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840" cy="3771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09AC5E9-5155-47DD-92DA-8274775B41ED}" type="datetimeFigureOut">
              <a:rPr/>
              <a:pPr lvl="0"/>
              <a:t>2/29/2012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EA57AD-03E8-4CC3-BDED-D1751059394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347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616280"/>
          </a:xfrm>
        </p:spPr>
        <p:txBody>
          <a:bodyPr wrap="square" lIns="90000" tIns="45000" rIns="90000" bIns="45000" anchor="t">
            <a:sp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0000" tIns="45000" rIns="90000" bIns="45000" anchor="t"/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0000" tIns="45000" rIns="90000" bIns="45000" anchor="t"/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B783EA-2FE2-440A-B9F4-F9A9E8A15D4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30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0D8CB0-A600-426D-B6AE-0852F87C9ABB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18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ACE15A-E364-42E4-BDA2-9E0E362CE3B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67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ACCFF1-34B6-4C79-97C5-6AF5224096A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726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082AEA-5CEB-446A-AFD9-1230B9690095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9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B5DB1D-6492-4CBB-B7DE-8A16ABE7605F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53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03809B-AE14-4F72-A756-15AC96E2F8C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28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349014-03AE-4F1C-B550-D777964A333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029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090ACA-3F47-4097-96BE-B6DAFBCF8F42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1316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D0F6C6-3D7D-4E19-BE31-B7243D15601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620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5AD24A-79CD-48C2-9578-4D38101EF2F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94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88704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720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D5DEB1A-7362-411D-9C8C-7B9EB88957EA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solidFill>
            <a:srgbClr val="FFFFFF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solidFill>
            <a:srgbClr val="FFFFFF"/>
          </a:solidFill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185" y="5227637"/>
            <a:ext cx="10080625" cy="677108"/>
          </a:xfrm>
        </p:spPr>
        <p:txBody>
          <a:bodyPr wrap="square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By: Joshua </a:t>
            </a:r>
            <a:r>
              <a:rPr lang="en-US" sz="4400" dirty="0" err="1" smtClean="0">
                <a:solidFill>
                  <a:schemeClr val="bg1"/>
                </a:solidFill>
              </a:rPr>
              <a:t>Wiegand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6275" y="1570037"/>
            <a:ext cx="5214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Cloud Computing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4533" y="2789237"/>
            <a:ext cx="3552826" cy="13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268" y="2800638"/>
            <a:ext cx="3910013" cy="228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2196" y="121082"/>
            <a:ext cx="28575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Cloud Engineering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2" y="1493837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400" dirty="0"/>
              <a:t>The application of engineering disciplines to cloud computing</a:t>
            </a:r>
          </a:p>
          <a:p>
            <a:pPr lvl="0"/>
            <a:r>
              <a:rPr lang="en-US" sz="2400" dirty="0"/>
              <a:t>High level concerns</a:t>
            </a:r>
          </a:p>
          <a:p>
            <a:pPr lvl="1" rtl="0" hangingPunct="0"/>
            <a:r>
              <a:rPr lang="en-US" sz="2000" dirty="0" err="1"/>
              <a:t>Commercialisation</a:t>
            </a:r>
            <a:endParaRPr lang="en-US" sz="2000" dirty="0"/>
          </a:p>
          <a:p>
            <a:pPr lvl="1" rtl="0" hangingPunct="0"/>
            <a:r>
              <a:rPr lang="en-US" sz="2000" dirty="0" err="1"/>
              <a:t>Standardisation</a:t>
            </a:r>
            <a:endParaRPr lang="en-US" sz="2000" dirty="0"/>
          </a:p>
          <a:p>
            <a:pPr lvl="0"/>
            <a:r>
              <a:rPr lang="en-US" sz="2400" dirty="0"/>
              <a:t>Governance in</a:t>
            </a:r>
          </a:p>
          <a:p>
            <a:pPr lvl="1" rtl="0" hangingPunct="0"/>
            <a:r>
              <a:rPr lang="en-US" sz="2000" dirty="0"/>
              <a:t>Conceiving</a:t>
            </a:r>
          </a:p>
          <a:p>
            <a:pPr lvl="1" rtl="0" hangingPunct="0"/>
            <a:r>
              <a:rPr lang="en-US" sz="2000" dirty="0"/>
              <a:t>Developing</a:t>
            </a:r>
          </a:p>
          <a:p>
            <a:pPr lvl="1" rtl="0" hangingPunct="0"/>
            <a:r>
              <a:rPr lang="en-US" sz="2000" dirty="0"/>
              <a:t>Operating</a:t>
            </a:r>
          </a:p>
          <a:p>
            <a:pPr lvl="1" rtl="0" hangingPunct="0"/>
            <a:r>
              <a:rPr lang="en-US" sz="2000" dirty="0"/>
              <a:t>maintaining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048640" y="2034719"/>
            <a:ext cx="4328280" cy="336527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Security and privacy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617112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800" dirty="0"/>
              <a:t>Data protection</a:t>
            </a:r>
          </a:p>
          <a:p>
            <a:pPr lvl="0"/>
            <a:r>
              <a:rPr lang="en-US" sz="2800" dirty="0"/>
              <a:t>Physical Control</a:t>
            </a:r>
          </a:p>
          <a:p>
            <a:pPr lvl="0"/>
            <a:r>
              <a:rPr lang="en-US" sz="2800" dirty="0"/>
              <a:t>Identity management</a:t>
            </a:r>
          </a:p>
          <a:p>
            <a:pPr lvl="0"/>
            <a:r>
              <a:rPr lang="en-US" sz="2800" dirty="0"/>
              <a:t>Physical and personnel security</a:t>
            </a:r>
          </a:p>
          <a:p>
            <a:pPr lvl="0"/>
            <a:r>
              <a:rPr lang="en-US" sz="2800" dirty="0"/>
              <a:t>Availability</a:t>
            </a:r>
          </a:p>
          <a:p>
            <a:pPr lvl="0"/>
            <a:r>
              <a:rPr lang="en-US" sz="2800" dirty="0"/>
              <a:t>Application security</a:t>
            </a:r>
          </a:p>
          <a:p>
            <a:pPr lvl="0"/>
            <a:r>
              <a:rPr lang="en-US" sz="2800" dirty="0"/>
              <a:t>Privacy</a:t>
            </a:r>
          </a:p>
          <a:p>
            <a:pPr lvl="0"/>
            <a:r>
              <a:rPr lang="en-US" sz="2800" dirty="0"/>
              <a:t>Legal issues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6786000" y="2560319"/>
            <a:ext cx="2358000" cy="259272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Compliance/ Legal Issues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/>
              <a:t>Business continuity and data recovery</a:t>
            </a:r>
          </a:p>
          <a:p>
            <a:pPr lvl="0"/>
            <a:r>
              <a:rPr lang="en-US"/>
              <a:t>Logs and audit trails</a:t>
            </a:r>
          </a:p>
          <a:p>
            <a:pPr lvl="0"/>
            <a:r>
              <a:rPr lang="en-US"/>
              <a:t>Unique compliance requirements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868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/>
              <a:t>Public records</a:t>
            </a:r>
          </a:p>
          <a:p>
            <a:pPr lvl="1" rtl="0" hangingPunct="0"/>
            <a:r>
              <a:rPr lang="en-US"/>
              <a:t>Legal issues may also include records-keeping requirements in the public sector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Other Issues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280159"/>
            <a:ext cx="8870400" cy="52074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1800" dirty="0"/>
              <a:t>Abuse</a:t>
            </a:r>
          </a:p>
          <a:p>
            <a:pPr lvl="1" rtl="0" hangingPunct="0"/>
            <a:r>
              <a:rPr lang="en-US" sz="1800" dirty="0"/>
              <a:t>a banking </a:t>
            </a:r>
            <a:r>
              <a:rPr lang="en-US" sz="1800" dirty="0" err="1"/>
              <a:t>trojan</a:t>
            </a:r>
            <a:r>
              <a:rPr lang="en-US" sz="1800" dirty="0"/>
              <a:t> illegally used the popular Amazon service as a command and control channel that issued software updates and malicious instructions to PCs that were infected by the malware</a:t>
            </a:r>
          </a:p>
          <a:p>
            <a:pPr lvl="0"/>
            <a:r>
              <a:rPr lang="en-US" sz="1800" dirty="0"/>
              <a:t>Open source</a:t>
            </a:r>
          </a:p>
          <a:p>
            <a:pPr lvl="1" rtl="0" hangingPunct="0"/>
            <a:r>
              <a:rPr lang="en-US" sz="1800" dirty="0"/>
              <a:t>provided the foundation for many cloud computing implementations</a:t>
            </a:r>
          </a:p>
          <a:p>
            <a:pPr lvl="0"/>
            <a:r>
              <a:rPr lang="en-US" sz="1800" dirty="0"/>
              <a:t>Open standards</a:t>
            </a:r>
          </a:p>
          <a:p>
            <a:pPr lvl="1" rtl="0" hangingPunct="0"/>
            <a:r>
              <a:rPr lang="en-US" sz="1800" dirty="0"/>
              <a:t>Some vendors have adopted others' APIs and there are a number of open standards under development, with a view to delivering interoperability and portability</a:t>
            </a:r>
          </a:p>
          <a:p>
            <a:pPr lvl="0"/>
            <a:r>
              <a:rPr lang="en-US" sz="1800" dirty="0"/>
              <a:t>Sustainability</a:t>
            </a:r>
          </a:p>
          <a:p>
            <a:pPr lvl="1" rtl="0" hangingPunct="0"/>
            <a:r>
              <a:rPr lang="en-US" sz="1800" dirty="0"/>
              <a:t>often assumed to be a form of "green computing", there is as of yet no published study to substantiate this assumption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Research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188640" cy="22546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Continues to grow</a:t>
            </a:r>
          </a:p>
          <a:p>
            <a:pPr lvl="0"/>
            <a:r>
              <a:rPr lang="en-US" dirty="0"/>
              <a:t>Increases with the explosion of cloud computing</a:t>
            </a:r>
          </a:p>
          <a:p>
            <a:pPr lvl="0"/>
            <a:r>
              <a:rPr lang="en-US" dirty="0"/>
              <a:t>High speed/ performance is heavily </a:t>
            </a:r>
            <a:r>
              <a:rPr lang="en-US" dirty="0" smtClean="0"/>
              <a:t>researched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834640" y="4241520"/>
            <a:ext cx="4328280" cy="188496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Cloud Clients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/>
              <a:t>Google Chromebook</a:t>
            </a:r>
          </a:p>
          <a:p>
            <a:pPr lvl="0"/>
            <a:r>
              <a:rPr lang="en-US"/>
              <a:t>Web browsers</a:t>
            </a:r>
          </a:p>
          <a:p>
            <a:pPr lvl="0"/>
            <a:r>
              <a:rPr lang="en-US"/>
              <a:t>Company specific applications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048640" y="3039480"/>
            <a:ext cx="4328280" cy="184211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Importance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800" dirty="0"/>
              <a:t>We use clouds everyday</a:t>
            </a:r>
          </a:p>
          <a:p>
            <a:pPr lvl="0"/>
            <a:r>
              <a:rPr lang="en-US" sz="2800" dirty="0"/>
              <a:t>Used to save huge amounts of data</a:t>
            </a:r>
          </a:p>
          <a:p>
            <a:pPr lvl="0"/>
            <a:r>
              <a:rPr lang="en-US" sz="2800" dirty="0"/>
              <a:t>Make maintaining information easy</a:t>
            </a:r>
          </a:p>
          <a:p>
            <a:pPr lvl="0"/>
            <a:r>
              <a:rPr lang="en-US" sz="2800" dirty="0"/>
              <a:t>Makes security easy</a:t>
            </a:r>
          </a:p>
          <a:p>
            <a:pPr lvl="0"/>
            <a:r>
              <a:rPr lang="en-US" sz="2800" dirty="0"/>
              <a:t>Maintainability and sustainability are better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852160" y="2011680"/>
            <a:ext cx="347472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710583"/>
            <a:ext cx="10080625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Questions?</a:t>
            </a:r>
            <a:endParaRPr lang="en-US" sz="9600" b="1" cap="all" spc="0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Sources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SzPct val="100000"/>
              <a:buAutoNum type="arabicPeriod"/>
            </a:pPr>
            <a:r>
              <a:rPr lang="en-US" sz="1800" dirty="0"/>
              <a:t>"cloud computing." Dictionary.com Unabridged. Random House, Inc. 27 Feb. 2012. &lt;Dictionary.com http://dictionary.reference.com/browse/cloud computing&gt;.</a:t>
            </a:r>
          </a:p>
          <a:p>
            <a:pPr lvl="0">
              <a:buSzPct val="100000"/>
              <a:buAutoNum type="arabicPeriod"/>
            </a:pPr>
            <a:r>
              <a:rPr lang="en-US" sz="1800" dirty="0"/>
              <a:t>“Cloud computing security.” </a:t>
            </a:r>
            <a:r>
              <a:rPr lang="en-US" sz="1800" i="1" dirty="0"/>
              <a:t>Wikipedia, The Free Encyclopedia.</a:t>
            </a:r>
            <a:r>
              <a:rPr lang="en-US" sz="1800" dirty="0"/>
              <a:t> Wikimedia Foundation, Inc.. 20 Feb 2012. Web. 27 Feb 2012. &lt;http://en.wikipedia.org/wiki/Cloud_computing_security&gt;.</a:t>
            </a:r>
          </a:p>
          <a:p>
            <a:pPr lvl="0">
              <a:buSzPct val="100000"/>
              <a:buAutoNum type="arabicPeriod"/>
            </a:pPr>
            <a:r>
              <a:rPr lang="en-US" sz="1800" dirty="0"/>
              <a:t>“Cloud computing.” </a:t>
            </a:r>
            <a:r>
              <a:rPr lang="en-US" sz="1800" i="1" dirty="0"/>
              <a:t>Wikipedia, The Free Encyclopedia.</a:t>
            </a:r>
            <a:r>
              <a:rPr lang="en-US" sz="1800" dirty="0"/>
              <a:t> Wikimedia Foundation, Inc.. 28 February 2012. Web. 27 Feb 2012. &lt;http://en.wikipedia.org/wiki/Cloud_computing</a:t>
            </a:r>
            <a:r>
              <a:rPr lang="en-US" sz="1800" dirty="0" smtClean="0"/>
              <a:t>&gt;.</a:t>
            </a:r>
          </a:p>
          <a:p>
            <a:pPr>
              <a:buSzPct val="100000"/>
              <a:buFont typeface="StarSymbol"/>
              <a:buAutoNum type="arabicPeriod"/>
            </a:pPr>
            <a:r>
              <a:rPr lang="en-US" sz="1800" dirty="0" err="1"/>
              <a:t>nanospeak</a:t>
            </a:r>
            <a:r>
              <a:rPr lang="en-US" sz="1800" dirty="0"/>
              <a:t>, . "Top Cloud Computing Companies List To Watch and Invest in 2012." </a:t>
            </a:r>
            <a:r>
              <a:rPr lang="en-US" sz="1800" i="1" dirty="0"/>
              <a:t>Hub Pages</a:t>
            </a:r>
            <a:r>
              <a:rPr lang="en-US" sz="1800" dirty="0"/>
              <a:t>. 10 Feb 2010: n. page. Web. 29 Feb. 2012. &lt;http://nanospeck.hubpages.com/hub/Best-Cloud-Service-Providers&gt;.</a:t>
            </a:r>
          </a:p>
          <a:p>
            <a:pPr lvl="0">
              <a:buSzPct val="100000"/>
              <a:buAutoNum type="arabicPeriod"/>
            </a:pP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4328280" cy="4384440"/>
          </a:xfrm>
        </p:spPr>
        <p:txBody>
          <a:bodyPr wrap="square" anchor="t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 algn="l"/>
            <a:r>
              <a:rPr lang="en-US" sz="2000" dirty="0"/>
              <a:t>What is the cloud computing?</a:t>
            </a:r>
          </a:p>
          <a:p>
            <a:pPr marL="0" lvl="0" indent="0" algn="l"/>
            <a:r>
              <a:rPr lang="en-US" sz="2000" dirty="0"/>
              <a:t>History of Mobile Computing</a:t>
            </a:r>
          </a:p>
          <a:p>
            <a:pPr marL="0" lvl="0" indent="0" algn="l"/>
            <a:r>
              <a:rPr lang="en-US" sz="2000" dirty="0"/>
              <a:t> Service Models</a:t>
            </a:r>
          </a:p>
          <a:p>
            <a:pPr marL="0" lvl="0" indent="0" algn="l"/>
            <a:r>
              <a:rPr lang="en-US" sz="2000" dirty="0"/>
              <a:t>Deployment Models</a:t>
            </a:r>
          </a:p>
          <a:p>
            <a:pPr marL="0" lvl="0" indent="0" algn="l"/>
            <a:r>
              <a:rPr lang="en-US" sz="2000" dirty="0"/>
              <a:t>Architecture</a:t>
            </a:r>
          </a:p>
          <a:p>
            <a:pPr marL="0" lvl="0" indent="0" algn="l"/>
            <a:r>
              <a:rPr lang="en-US" sz="2000" dirty="0"/>
              <a:t>Security</a:t>
            </a:r>
          </a:p>
          <a:p>
            <a:pPr marL="0" lvl="0" indent="0" algn="l"/>
            <a:r>
              <a:rPr lang="en-US" sz="2000" dirty="0"/>
              <a:t>Cloud Clients</a:t>
            </a:r>
          </a:p>
          <a:p>
            <a:pPr marL="0" lvl="0" indent="0" algn="l"/>
            <a:r>
              <a:rPr lang="en-US" sz="2000" dirty="0"/>
              <a:t>Issues, Research</a:t>
            </a:r>
          </a:p>
          <a:p>
            <a:pPr marL="0" lvl="0" indent="0" algn="l"/>
            <a:r>
              <a:rPr lang="en-US" sz="2000" dirty="0"/>
              <a:t>Why its important?</a:t>
            </a:r>
          </a:p>
          <a:p>
            <a:pPr marL="0" lvl="0" indent="0" algn="l"/>
            <a:r>
              <a:rPr lang="en-US" sz="2000" dirty="0" smtClean="0"/>
              <a:t>Q&amp;A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937760" y="1920239"/>
            <a:ext cx="4332600" cy="356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 is ARM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280" cy="1261800"/>
          </a:xfrm>
        </p:spPr>
        <p:txBody>
          <a:bodyPr wrap="square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 is Cloud Computing?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280" cy="4988880"/>
          </a:xfrm>
        </p:spPr>
        <p:txBody>
          <a:bodyPr wrap="square" anchor="t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/>
            <a:r>
              <a:rPr lang="en-US" dirty="0"/>
              <a:t>C</a:t>
            </a:r>
            <a:r>
              <a:rPr lang="en-US" dirty="0" smtClean="0"/>
              <a:t>loud </a:t>
            </a:r>
            <a:r>
              <a:rPr lang="en-US" dirty="0"/>
              <a:t>computing:(</a:t>
            </a:r>
            <a:r>
              <a:rPr lang="en-US" dirty="0" smtClean="0"/>
              <a:t>noun)</a:t>
            </a:r>
          </a:p>
          <a:p>
            <a:pPr marL="432000" lvl="1" indent="0"/>
            <a:r>
              <a:rPr lang="en-US" sz="2800" dirty="0" smtClean="0"/>
              <a:t>Internet-based </a:t>
            </a:r>
            <a:r>
              <a:rPr lang="en-US" sz="2800" dirty="0"/>
              <a:t>computing in which large groups of remote servers are networked so as to allow sharing of data-processing tasks, centralized data storage, and online access to computer services or </a:t>
            </a:r>
            <a:r>
              <a:rPr lang="en-US" sz="2800" dirty="0" smtClean="0"/>
              <a:t>resources.</a:t>
            </a:r>
          </a:p>
          <a:p>
            <a:pPr marL="432000" lvl="1" indent="0"/>
            <a:r>
              <a:rPr lang="en-US" dirty="0" smtClean="0"/>
              <a:t>Any </a:t>
            </a:r>
            <a:r>
              <a:rPr lang="en-US" dirty="0"/>
              <a:t>computer related task that is done entirely on the Internet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What is </a:t>
            </a:r>
            <a:r>
              <a:rPr lang="en-US" dirty="0" smtClean="0"/>
              <a:t>Cloud </a:t>
            </a:r>
            <a:r>
              <a:rPr lang="en-US" dirty="0"/>
              <a:t>C</a:t>
            </a:r>
            <a:r>
              <a:rPr lang="en-US" dirty="0" smtClean="0"/>
              <a:t>omputing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/>
              <a:t>Allows users to deal with the software without having the hardware.</a:t>
            </a:r>
          </a:p>
          <a:p>
            <a:pPr lvl="0"/>
            <a:r>
              <a:rPr lang="en-US"/>
              <a:t>Everything is done by remote, nothing is saved locally.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048640" y="2011680"/>
            <a:ext cx="4328280" cy="324612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Characteristics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2" y="1341437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000" dirty="0"/>
              <a:t>Empowerment</a:t>
            </a:r>
          </a:p>
          <a:p>
            <a:pPr lvl="0"/>
            <a:r>
              <a:rPr lang="en-US" sz="2000" dirty="0"/>
              <a:t>Agility</a:t>
            </a:r>
          </a:p>
          <a:p>
            <a:pPr lvl="0"/>
            <a:r>
              <a:rPr lang="en-US" sz="2000" dirty="0" smtClean="0"/>
              <a:t>API</a:t>
            </a:r>
            <a:endParaRPr lang="en-US" sz="2000" dirty="0"/>
          </a:p>
          <a:p>
            <a:pPr lvl="0"/>
            <a:r>
              <a:rPr lang="en-US" sz="2000" dirty="0"/>
              <a:t>Cost</a:t>
            </a:r>
          </a:p>
          <a:p>
            <a:pPr lvl="0"/>
            <a:r>
              <a:rPr lang="en-US" sz="2000" dirty="0"/>
              <a:t>Device and location independence</a:t>
            </a:r>
          </a:p>
          <a:p>
            <a:pPr lvl="0"/>
            <a:r>
              <a:rPr lang="en-US" sz="2000" dirty="0"/>
              <a:t>Visualization</a:t>
            </a:r>
          </a:p>
          <a:p>
            <a:pPr lvl="0"/>
            <a:r>
              <a:rPr lang="en-US" sz="2000" dirty="0"/>
              <a:t>Multi-tenancy</a:t>
            </a:r>
          </a:p>
          <a:p>
            <a:pPr lvl="0"/>
            <a:r>
              <a:rPr lang="en-US" sz="2000" dirty="0"/>
              <a:t>Reliability</a:t>
            </a:r>
          </a:p>
          <a:p>
            <a:pPr lvl="0"/>
            <a:r>
              <a:rPr lang="en-US" sz="2000" dirty="0"/>
              <a:t>Scalability and Elasticity</a:t>
            </a:r>
          </a:p>
          <a:p>
            <a:pPr lvl="0"/>
            <a:r>
              <a:rPr lang="en-US" sz="2000" dirty="0"/>
              <a:t>Security</a:t>
            </a:r>
          </a:p>
          <a:p>
            <a:pPr lvl="0"/>
            <a:r>
              <a:rPr lang="en-US" sz="2000" dirty="0"/>
              <a:t>Maintenance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040312" y="1417637"/>
            <a:ext cx="4328280" cy="43282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History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800" dirty="0"/>
              <a:t>50's &amp; 60's: theorized that the world would have cloud computing</a:t>
            </a:r>
          </a:p>
          <a:p>
            <a:pPr lvl="0"/>
            <a:r>
              <a:rPr lang="en-US" sz="2800" dirty="0"/>
              <a:t>90's: start of VPNs and efficient </a:t>
            </a:r>
            <a:r>
              <a:rPr lang="en-US" sz="2800" dirty="0" err="1"/>
              <a:t>infustructure</a:t>
            </a:r>
            <a:endParaRPr lang="en-US" sz="2800" dirty="0"/>
          </a:p>
          <a:p>
            <a:pPr lvl="0"/>
            <a:r>
              <a:rPr lang="en-US" sz="2800" dirty="0"/>
              <a:t>00's: Amazon builds efficient servers/ AWS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486399" y="1828800"/>
            <a:ext cx="3474720" cy="347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Service Models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2" y="1265237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400" dirty="0"/>
              <a:t>Infrastructure as a Service (</a:t>
            </a:r>
            <a:r>
              <a:rPr lang="en-US" sz="2400" dirty="0" err="1" smtClean="0"/>
              <a:t>IaaS</a:t>
            </a:r>
            <a:r>
              <a:rPr lang="en-US" sz="2400" dirty="0" smtClean="0"/>
              <a:t>)</a:t>
            </a:r>
          </a:p>
          <a:p>
            <a:pPr lvl="1"/>
            <a:r>
              <a:rPr lang="en-US" sz="1800" dirty="0" smtClean="0"/>
              <a:t>Basic</a:t>
            </a:r>
            <a:r>
              <a:rPr lang="en-US" sz="1800" dirty="0"/>
              <a:t>, service users maintain software</a:t>
            </a:r>
          </a:p>
          <a:p>
            <a:pPr lvl="0"/>
            <a:r>
              <a:rPr lang="en-US" sz="2400" dirty="0"/>
              <a:t>Platform as a Service (</a:t>
            </a:r>
            <a:r>
              <a:rPr lang="en-US" sz="2400" dirty="0" err="1" smtClean="0"/>
              <a:t>PaaS</a:t>
            </a:r>
            <a:r>
              <a:rPr lang="en-US" sz="2400" dirty="0" smtClean="0"/>
              <a:t>)</a:t>
            </a:r>
          </a:p>
          <a:p>
            <a:pPr lvl="1"/>
            <a:r>
              <a:rPr lang="en-US" sz="1800" dirty="0" smtClean="0"/>
              <a:t>Users </a:t>
            </a:r>
            <a:r>
              <a:rPr lang="en-US" sz="1800" dirty="0"/>
              <a:t>are given software and hardware automatically</a:t>
            </a:r>
          </a:p>
          <a:p>
            <a:pPr lvl="0"/>
            <a:r>
              <a:rPr lang="en-US" sz="2400" dirty="0"/>
              <a:t>Software as a Service (</a:t>
            </a:r>
            <a:r>
              <a:rPr lang="en-US" sz="2400" dirty="0" err="1" smtClean="0"/>
              <a:t>SaaS</a:t>
            </a:r>
            <a:r>
              <a:rPr lang="en-US" sz="2400" dirty="0" smtClean="0"/>
              <a:t>)</a:t>
            </a:r>
          </a:p>
          <a:p>
            <a:pPr lvl="1"/>
            <a:r>
              <a:rPr lang="en-US" sz="1800" dirty="0" smtClean="0"/>
              <a:t>All </a:t>
            </a:r>
            <a:r>
              <a:rPr lang="en-US" sz="1800" dirty="0"/>
              <a:t>software and hardware is </a:t>
            </a:r>
            <a:r>
              <a:rPr lang="en-US" sz="1800" dirty="0" smtClean="0"/>
              <a:t>transparent</a:t>
            </a:r>
          </a:p>
          <a:p>
            <a:pPr lvl="1"/>
            <a:r>
              <a:rPr lang="en-US" sz="1800" dirty="0" smtClean="0"/>
              <a:t>User </a:t>
            </a:r>
            <a:r>
              <a:rPr lang="en-US" sz="1800" dirty="0"/>
              <a:t>only knows their own access point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040312" y="1417637"/>
            <a:ext cx="4327920" cy="466344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Deployment Models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2" y="1417637"/>
            <a:ext cx="4328280" cy="472355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000" dirty="0"/>
              <a:t>Public cloud</a:t>
            </a:r>
          </a:p>
          <a:p>
            <a:pPr lvl="1" rtl="0" hangingPunct="0"/>
            <a:r>
              <a:rPr lang="en-US" sz="1600" dirty="0"/>
              <a:t>Done by service providers</a:t>
            </a:r>
          </a:p>
          <a:p>
            <a:pPr lvl="0"/>
            <a:r>
              <a:rPr lang="en-US" sz="2000" dirty="0"/>
              <a:t>Community cloud</a:t>
            </a:r>
          </a:p>
          <a:p>
            <a:pPr lvl="1" rtl="0" hangingPunct="0"/>
            <a:r>
              <a:rPr lang="en-US" sz="1600" dirty="0"/>
              <a:t>organizations from a specific community with common concerns</a:t>
            </a:r>
          </a:p>
          <a:p>
            <a:pPr lvl="0"/>
            <a:r>
              <a:rPr lang="en-US" sz="2000" dirty="0"/>
              <a:t>Private cloud</a:t>
            </a:r>
          </a:p>
          <a:p>
            <a:pPr lvl="1" rtl="0" hangingPunct="0"/>
            <a:r>
              <a:rPr lang="en-US" sz="1600" dirty="0"/>
              <a:t>operated solely for a single organization</a:t>
            </a:r>
          </a:p>
          <a:p>
            <a:pPr lvl="0"/>
            <a:r>
              <a:rPr lang="en-US" sz="2000" dirty="0"/>
              <a:t>Hybrid cloud</a:t>
            </a:r>
          </a:p>
          <a:p>
            <a:pPr lvl="1" rtl="0" hangingPunct="0"/>
            <a:r>
              <a:rPr lang="en-US" sz="1600" dirty="0"/>
              <a:t>composition of two or more clouds (private, community or public)</a:t>
            </a:r>
          </a:p>
          <a:p>
            <a:pPr lvl="0"/>
            <a:r>
              <a:rPr lang="en-US" sz="2000" dirty="0"/>
              <a:t>Private Cloud Rentals</a:t>
            </a:r>
          </a:p>
          <a:p>
            <a:pPr lvl="1" rtl="0" hangingPunct="0"/>
            <a:r>
              <a:rPr lang="en-US" sz="1600" dirty="0"/>
              <a:t>option to consider when security is a concern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937760" y="2194560"/>
            <a:ext cx="4876920" cy="329183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Architecture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software systems involved in the delivery, communicating over a loose coupling mechanism</a:t>
            </a:r>
          </a:p>
          <a:p>
            <a:pPr lvl="0"/>
            <a:r>
              <a:rPr lang="en-US" sz="2400" dirty="0"/>
              <a:t>The </a:t>
            </a:r>
            <a:r>
              <a:rPr lang="en-US" sz="2400" dirty="0" err="1"/>
              <a:t>Intercloud</a:t>
            </a:r>
            <a:endParaRPr lang="en-US" sz="2400" dirty="0"/>
          </a:p>
          <a:p>
            <a:pPr lvl="1" rtl="0" hangingPunct="0"/>
            <a:r>
              <a:rPr lang="en-US" sz="2400" dirty="0"/>
              <a:t>The </a:t>
            </a:r>
            <a:r>
              <a:rPr lang="en-US" sz="2400" dirty="0" err="1"/>
              <a:t>Intercloud</a:t>
            </a:r>
            <a:r>
              <a:rPr lang="en-US" sz="2400" dirty="0"/>
              <a:t> is an interconnected global "cloud of clouds" and an extension of the Internet</a:t>
            </a:r>
          </a:p>
          <a:p>
            <a:pPr lvl="0"/>
            <a:r>
              <a:rPr lang="en-US" sz="2400" dirty="0"/>
              <a:t>Cloud Engineering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832280" y="2011680"/>
            <a:ext cx="5184720" cy="381527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641</Words>
  <Application>Microsoft Office PowerPoint</Application>
  <PresentationFormat>Custom</PresentationFormat>
  <Paragraphs>114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</vt:lpstr>
      <vt:lpstr>Slide 1</vt:lpstr>
      <vt:lpstr>Overview</vt:lpstr>
      <vt:lpstr>What is Cloud Computing?</vt:lpstr>
      <vt:lpstr>What is Cloud Computing?</vt:lpstr>
      <vt:lpstr>Characteristics</vt:lpstr>
      <vt:lpstr>History</vt:lpstr>
      <vt:lpstr>Service Models</vt:lpstr>
      <vt:lpstr>Deployment Models</vt:lpstr>
      <vt:lpstr>Architecture</vt:lpstr>
      <vt:lpstr>Cloud Engineering</vt:lpstr>
      <vt:lpstr>Security and privacy</vt:lpstr>
      <vt:lpstr>Compliance/ Legal Issues</vt:lpstr>
      <vt:lpstr>Other Issues</vt:lpstr>
      <vt:lpstr>Research</vt:lpstr>
      <vt:lpstr>Cloud Clients</vt:lpstr>
      <vt:lpstr>Importance</vt:lpstr>
      <vt:lpstr>Slide 17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Joshua Roy Wiegand</dc:creator>
  <cp:lastModifiedBy>oblitey</cp:lastModifiedBy>
  <cp:revision>13</cp:revision>
  <dcterms:modified xsi:type="dcterms:W3CDTF">2012-02-29T15:50:40Z</dcterms:modified>
</cp:coreProperties>
</file>