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60" d="100"/>
          <a:sy n="60" d="100"/>
        </p:scale>
        <p:origin x="28" y="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 gurram" userId="7c221951ed1bbabc" providerId="LiveId" clId="{5D1B826D-6065-419B-98A1-E6F763409785}"/>
    <pc:docChg chg="undo custSel delSld modSld">
      <pc:chgData name="harsha gurram" userId="7c221951ed1bbabc" providerId="LiveId" clId="{5D1B826D-6065-419B-98A1-E6F763409785}" dt="2025-05-15T01:55:24.106" v="95" actId="478"/>
      <pc:docMkLst>
        <pc:docMk/>
      </pc:docMkLst>
      <pc:sldChg chg="delSp modSp mod">
        <pc:chgData name="harsha gurram" userId="7c221951ed1bbabc" providerId="LiveId" clId="{5D1B826D-6065-419B-98A1-E6F763409785}" dt="2025-05-15T01:55:24.106" v="95" actId="478"/>
        <pc:sldMkLst>
          <pc:docMk/>
          <pc:sldMk cId="0" sldId="257"/>
        </pc:sldMkLst>
        <pc:spChg chg="mod">
          <ac:chgData name="harsha gurram" userId="7c221951ed1bbabc" providerId="LiveId" clId="{5D1B826D-6065-419B-98A1-E6F763409785}" dt="2025-05-15T01:55:01.642" v="93" actId="122"/>
          <ac:spMkLst>
            <pc:docMk/>
            <pc:sldMk cId="0" sldId="257"/>
            <ac:spMk id="4" creationId="{00000000-0000-0000-0000-000000000000}"/>
          </ac:spMkLst>
        </pc:spChg>
        <pc:spChg chg="mod">
          <ac:chgData name="harsha gurram" userId="7c221951ed1bbabc" providerId="LiveId" clId="{5D1B826D-6065-419B-98A1-E6F763409785}" dt="2025-05-15T01:55:17.211" v="94" actId="255"/>
          <ac:spMkLst>
            <pc:docMk/>
            <pc:sldMk cId="0" sldId="257"/>
            <ac:spMk id="12" creationId="{00000000-0000-0000-0000-000000000000}"/>
          </ac:spMkLst>
        </pc:spChg>
        <pc:picChg chg="del">
          <ac:chgData name="harsha gurram" userId="7c221951ed1bbabc" providerId="LiveId" clId="{5D1B826D-6065-419B-98A1-E6F763409785}" dt="2025-05-15T01:55:24.106" v="95" actId="478"/>
          <ac:picMkLst>
            <pc:docMk/>
            <pc:sldMk cId="0" sldId="257"/>
            <ac:picMk id="7" creationId="{7F183B85-D876-107E-2EEA-92821943ED6C}"/>
          </ac:picMkLst>
        </pc:picChg>
      </pc:sldChg>
      <pc:sldChg chg="modSp mod">
        <pc:chgData name="harsha gurram" userId="7c221951ed1bbabc" providerId="LiveId" clId="{5D1B826D-6065-419B-98A1-E6F763409785}" dt="2025-05-15T01:44:33.994" v="20" actId="255"/>
        <pc:sldMkLst>
          <pc:docMk/>
          <pc:sldMk cId="3715189023" sldId="259"/>
        </pc:sldMkLst>
        <pc:spChg chg="mod">
          <ac:chgData name="harsha gurram" userId="7c221951ed1bbabc" providerId="LiveId" clId="{5D1B826D-6065-419B-98A1-E6F763409785}" dt="2025-05-15T01:44:33.994" v="20" actId="255"/>
          <ac:spMkLst>
            <pc:docMk/>
            <pc:sldMk cId="3715189023" sldId="259"/>
            <ac:spMk id="6" creationId="{FF35A115-43AC-4A48-9AD3-1B72078C26FF}"/>
          </ac:spMkLst>
        </pc:spChg>
      </pc:sldChg>
      <pc:sldChg chg="modSp mod">
        <pc:chgData name="harsha gurram" userId="7c221951ed1bbabc" providerId="LiveId" clId="{5D1B826D-6065-419B-98A1-E6F763409785}" dt="2025-05-15T01:42:40.920" v="19" actId="123"/>
        <pc:sldMkLst>
          <pc:docMk/>
          <pc:sldMk cId="3050007078" sldId="260"/>
        </pc:sldMkLst>
        <pc:spChg chg="mod">
          <ac:chgData name="harsha gurram" userId="7c221951ed1bbabc" providerId="LiveId" clId="{5D1B826D-6065-419B-98A1-E6F763409785}" dt="2025-05-15T01:42:40.920" v="19" actId="123"/>
          <ac:spMkLst>
            <pc:docMk/>
            <pc:sldMk cId="3050007078" sldId="260"/>
            <ac:spMk id="8" creationId="{BAD205C8-0D7E-4B46-F66B-E74AB695483D}"/>
          </ac:spMkLst>
        </pc:spChg>
        <pc:spChg chg="mod">
          <ac:chgData name="harsha gurram" userId="7c221951ed1bbabc" providerId="LiveId" clId="{5D1B826D-6065-419B-98A1-E6F763409785}" dt="2025-05-15T01:42:29.244" v="17" actId="123"/>
          <ac:spMkLst>
            <pc:docMk/>
            <pc:sldMk cId="3050007078" sldId="260"/>
            <ac:spMk id="10" creationId="{B4EE3E55-CD88-0938-3D18-9CF86930908E}"/>
          </ac:spMkLst>
        </pc:spChg>
      </pc:sldChg>
      <pc:sldChg chg="modSp mod">
        <pc:chgData name="harsha gurram" userId="7c221951ed1bbabc" providerId="LiveId" clId="{5D1B826D-6065-419B-98A1-E6F763409785}" dt="2025-05-15T01:48:40.202" v="49" actId="2711"/>
        <pc:sldMkLst>
          <pc:docMk/>
          <pc:sldMk cId="1348584390" sldId="261"/>
        </pc:sldMkLst>
        <pc:spChg chg="mod">
          <ac:chgData name="harsha gurram" userId="7c221951ed1bbabc" providerId="LiveId" clId="{5D1B826D-6065-419B-98A1-E6F763409785}" dt="2025-05-15T01:48:40.202" v="49" actId="2711"/>
          <ac:spMkLst>
            <pc:docMk/>
            <pc:sldMk cId="1348584390" sldId="261"/>
            <ac:spMk id="6" creationId="{6611D31E-A6FA-80B8-9F8D-A0D4DF582687}"/>
          </ac:spMkLst>
        </pc:spChg>
        <pc:spChg chg="mod">
          <ac:chgData name="harsha gurram" userId="7c221951ed1bbabc" providerId="LiveId" clId="{5D1B826D-6065-419B-98A1-E6F763409785}" dt="2025-05-15T01:48:34.809" v="48" actId="123"/>
          <ac:spMkLst>
            <pc:docMk/>
            <pc:sldMk cId="1348584390" sldId="261"/>
            <ac:spMk id="8" creationId="{9FB30CCC-28C3-40F0-59E8-14A41CE54DA2}"/>
          </ac:spMkLst>
        </pc:spChg>
      </pc:sldChg>
      <pc:sldChg chg="modSp mod">
        <pc:chgData name="harsha gurram" userId="7c221951ed1bbabc" providerId="LiveId" clId="{5D1B826D-6065-419B-98A1-E6F763409785}" dt="2025-05-15T01:48:20.082" v="46" actId="123"/>
        <pc:sldMkLst>
          <pc:docMk/>
          <pc:sldMk cId="580968858" sldId="262"/>
        </pc:sldMkLst>
        <pc:spChg chg="mod">
          <ac:chgData name="harsha gurram" userId="7c221951ed1bbabc" providerId="LiveId" clId="{5D1B826D-6065-419B-98A1-E6F763409785}" dt="2025-05-15T01:48:07.914" v="43" actId="123"/>
          <ac:spMkLst>
            <pc:docMk/>
            <pc:sldMk cId="580968858" sldId="262"/>
            <ac:spMk id="8" creationId="{DDC868D1-A856-D68B-D475-4ED063D51528}"/>
          </ac:spMkLst>
        </pc:spChg>
        <pc:spChg chg="mod">
          <ac:chgData name="harsha gurram" userId="7c221951ed1bbabc" providerId="LiveId" clId="{5D1B826D-6065-419B-98A1-E6F763409785}" dt="2025-05-15T01:48:10.971" v="44" actId="123"/>
          <ac:spMkLst>
            <pc:docMk/>
            <pc:sldMk cId="580968858" sldId="262"/>
            <ac:spMk id="10" creationId="{320D6D60-896C-020D-E577-F88C9A1C3733}"/>
          </ac:spMkLst>
        </pc:spChg>
        <pc:spChg chg="mod">
          <ac:chgData name="harsha gurram" userId="7c221951ed1bbabc" providerId="LiveId" clId="{5D1B826D-6065-419B-98A1-E6F763409785}" dt="2025-05-15T01:48:15.621" v="45" actId="123"/>
          <ac:spMkLst>
            <pc:docMk/>
            <pc:sldMk cId="580968858" sldId="262"/>
            <ac:spMk id="12" creationId="{FF863E9B-1E44-D0DA-4C1A-CC242C8FF55D}"/>
          </ac:spMkLst>
        </pc:spChg>
        <pc:spChg chg="mod">
          <ac:chgData name="harsha gurram" userId="7c221951ed1bbabc" providerId="LiveId" clId="{5D1B826D-6065-419B-98A1-E6F763409785}" dt="2025-05-15T01:48:20.082" v="46" actId="123"/>
          <ac:spMkLst>
            <pc:docMk/>
            <pc:sldMk cId="580968858" sldId="262"/>
            <ac:spMk id="16" creationId="{3F48BF59-E653-7CCB-E54C-08A41C0140EF}"/>
          </ac:spMkLst>
        </pc:spChg>
      </pc:sldChg>
      <pc:sldChg chg="modSp mod">
        <pc:chgData name="harsha gurram" userId="7c221951ed1bbabc" providerId="LiveId" clId="{5D1B826D-6065-419B-98A1-E6F763409785}" dt="2025-05-15T01:47:58.046" v="42" actId="123"/>
        <pc:sldMkLst>
          <pc:docMk/>
          <pc:sldMk cId="2554798386" sldId="263"/>
        </pc:sldMkLst>
        <pc:spChg chg="mod">
          <ac:chgData name="harsha gurram" userId="7c221951ed1bbabc" providerId="LiveId" clId="{5D1B826D-6065-419B-98A1-E6F763409785}" dt="2025-05-15T01:47:58.046" v="42" actId="123"/>
          <ac:spMkLst>
            <pc:docMk/>
            <pc:sldMk cId="2554798386" sldId="263"/>
            <ac:spMk id="6" creationId="{27A008B7-E786-5E57-9BA0-90783CD90947}"/>
          </ac:spMkLst>
        </pc:spChg>
      </pc:sldChg>
      <pc:sldChg chg="modSp mod">
        <pc:chgData name="harsha gurram" userId="7c221951ed1bbabc" providerId="LiveId" clId="{5D1B826D-6065-419B-98A1-E6F763409785}" dt="2025-05-15T01:47:49.763" v="41" actId="123"/>
        <pc:sldMkLst>
          <pc:docMk/>
          <pc:sldMk cId="1348364094" sldId="264"/>
        </pc:sldMkLst>
        <pc:spChg chg="mod">
          <ac:chgData name="harsha gurram" userId="7c221951ed1bbabc" providerId="LiveId" clId="{5D1B826D-6065-419B-98A1-E6F763409785}" dt="2025-05-15T01:47:49.763" v="41" actId="123"/>
          <ac:spMkLst>
            <pc:docMk/>
            <pc:sldMk cId="1348364094" sldId="264"/>
            <ac:spMk id="8" creationId="{B50AAC0B-1140-C648-4848-32C5CB5E76C2}"/>
          </ac:spMkLst>
        </pc:spChg>
      </pc:sldChg>
      <pc:sldChg chg="modSp mod">
        <pc:chgData name="harsha gurram" userId="7c221951ed1bbabc" providerId="LiveId" clId="{5D1B826D-6065-419B-98A1-E6F763409785}" dt="2025-05-15T01:47:43.568" v="40" actId="123"/>
        <pc:sldMkLst>
          <pc:docMk/>
          <pc:sldMk cId="3790094948" sldId="267"/>
        </pc:sldMkLst>
        <pc:spChg chg="mod">
          <ac:chgData name="harsha gurram" userId="7c221951ed1bbabc" providerId="LiveId" clId="{5D1B826D-6065-419B-98A1-E6F763409785}" dt="2025-05-15T01:47:43.568" v="40" actId="123"/>
          <ac:spMkLst>
            <pc:docMk/>
            <pc:sldMk cId="3790094948" sldId="267"/>
            <ac:spMk id="6" creationId="{AEEC05AA-48B1-F412-C8EF-DDD47FD6C52D}"/>
          </ac:spMkLst>
        </pc:spChg>
      </pc:sldChg>
      <pc:sldChg chg="modSp mod">
        <pc:chgData name="harsha gurram" userId="7c221951ed1bbabc" providerId="LiveId" clId="{5D1B826D-6065-419B-98A1-E6F763409785}" dt="2025-05-15T01:47:37.833" v="39" actId="123"/>
        <pc:sldMkLst>
          <pc:docMk/>
          <pc:sldMk cId="2665094906" sldId="268"/>
        </pc:sldMkLst>
        <pc:spChg chg="mod">
          <ac:chgData name="harsha gurram" userId="7c221951ed1bbabc" providerId="LiveId" clId="{5D1B826D-6065-419B-98A1-E6F763409785}" dt="2025-05-15T01:47:37.833" v="39" actId="123"/>
          <ac:spMkLst>
            <pc:docMk/>
            <pc:sldMk cId="2665094906" sldId="268"/>
            <ac:spMk id="6" creationId="{845E623D-0504-0F4D-A8F1-16E2528ECBB9}"/>
          </ac:spMkLst>
        </pc:spChg>
      </pc:sldChg>
      <pc:sldChg chg="modSp mod">
        <pc:chgData name="harsha gurram" userId="7c221951ed1bbabc" providerId="LiveId" clId="{5D1B826D-6065-419B-98A1-E6F763409785}" dt="2025-05-15T01:49:06.175" v="51" actId="123"/>
        <pc:sldMkLst>
          <pc:docMk/>
          <pc:sldMk cId="1522516831" sldId="269"/>
        </pc:sldMkLst>
        <pc:spChg chg="mod">
          <ac:chgData name="harsha gurram" userId="7c221951ed1bbabc" providerId="LiveId" clId="{5D1B826D-6065-419B-98A1-E6F763409785}" dt="2025-05-15T01:49:06.175" v="51" actId="123"/>
          <ac:spMkLst>
            <pc:docMk/>
            <pc:sldMk cId="1522516831" sldId="269"/>
            <ac:spMk id="6" creationId="{DA4C1915-EEFB-DCF7-6B08-9C970CEFEA3D}"/>
          </ac:spMkLst>
        </pc:spChg>
      </pc:sldChg>
      <pc:sldChg chg="modSp mod">
        <pc:chgData name="harsha gurram" userId="7c221951ed1bbabc" providerId="LiveId" clId="{5D1B826D-6065-419B-98A1-E6F763409785}" dt="2025-05-15T01:49:21.210" v="53" actId="123"/>
        <pc:sldMkLst>
          <pc:docMk/>
          <pc:sldMk cId="1179975646" sldId="270"/>
        </pc:sldMkLst>
        <pc:spChg chg="mod">
          <ac:chgData name="harsha gurram" userId="7c221951ed1bbabc" providerId="LiveId" clId="{5D1B826D-6065-419B-98A1-E6F763409785}" dt="2025-05-15T01:49:21.210" v="53" actId="123"/>
          <ac:spMkLst>
            <pc:docMk/>
            <pc:sldMk cId="1179975646" sldId="270"/>
            <ac:spMk id="6" creationId="{72372D8D-3D23-96D8-7978-226D603EFD27}"/>
          </ac:spMkLst>
        </pc:spChg>
      </pc:sldChg>
      <pc:sldChg chg="modSp mod">
        <pc:chgData name="harsha gurram" userId="7c221951ed1bbabc" providerId="LiveId" clId="{5D1B826D-6065-419B-98A1-E6F763409785}" dt="2025-05-15T01:49:31.710" v="55" actId="123"/>
        <pc:sldMkLst>
          <pc:docMk/>
          <pc:sldMk cId="1182357371" sldId="271"/>
        </pc:sldMkLst>
        <pc:spChg chg="mod">
          <ac:chgData name="harsha gurram" userId="7c221951ed1bbabc" providerId="LiveId" clId="{5D1B826D-6065-419B-98A1-E6F763409785}" dt="2025-05-15T01:49:31.710" v="55" actId="123"/>
          <ac:spMkLst>
            <pc:docMk/>
            <pc:sldMk cId="1182357371" sldId="271"/>
            <ac:spMk id="6" creationId="{00299254-5C79-3509-1C72-6BFB2A64A6E8}"/>
          </ac:spMkLst>
        </pc:spChg>
      </pc:sldChg>
      <pc:sldChg chg="modSp mod">
        <pc:chgData name="harsha gurram" userId="7c221951ed1bbabc" providerId="LiveId" clId="{5D1B826D-6065-419B-98A1-E6F763409785}" dt="2025-05-15T01:49:43.530" v="57" actId="123"/>
        <pc:sldMkLst>
          <pc:docMk/>
          <pc:sldMk cId="2184714222" sldId="272"/>
        </pc:sldMkLst>
        <pc:spChg chg="mod">
          <ac:chgData name="harsha gurram" userId="7c221951ed1bbabc" providerId="LiveId" clId="{5D1B826D-6065-419B-98A1-E6F763409785}" dt="2025-05-15T01:49:43.530" v="57" actId="123"/>
          <ac:spMkLst>
            <pc:docMk/>
            <pc:sldMk cId="2184714222" sldId="272"/>
            <ac:spMk id="6" creationId="{BADFF513-84EB-B173-BF65-B7AAD3403B59}"/>
          </ac:spMkLst>
        </pc:spChg>
      </pc:sldChg>
      <pc:sldChg chg="modSp mod">
        <pc:chgData name="harsha gurram" userId="7c221951ed1bbabc" providerId="LiveId" clId="{5D1B826D-6065-419B-98A1-E6F763409785}" dt="2025-05-15T01:50:16.421" v="59" actId="1076"/>
        <pc:sldMkLst>
          <pc:docMk/>
          <pc:sldMk cId="1225416063" sldId="273"/>
        </pc:sldMkLst>
        <pc:picChg chg="mod">
          <ac:chgData name="harsha gurram" userId="7c221951ed1bbabc" providerId="LiveId" clId="{5D1B826D-6065-419B-98A1-E6F763409785}" dt="2025-05-15T01:50:16.421" v="59" actId="1076"/>
          <ac:picMkLst>
            <pc:docMk/>
            <pc:sldMk cId="1225416063" sldId="273"/>
            <ac:picMk id="5" creationId="{BF1E7434-3A76-0AE2-D8AB-3FE90DDD78BB}"/>
          </ac:picMkLst>
        </pc:picChg>
      </pc:sldChg>
      <pc:sldChg chg="modSp mod">
        <pc:chgData name="harsha gurram" userId="7c221951ed1bbabc" providerId="LiveId" clId="{5D1B826D-6065-419B-98A1-E6F763409785}" dt="2025-05-15T01:50:34.686" v="62" actId="2711"/>
        <pc:sldMkLst>
          <pc:docMk/>
          <pc:sldMk cId="4014534340" sldId="274"/>
        </pc:sldMkLst>
        <pc:spChg chg="mod">
          <ac:chgData name="harsha gurram" userId="7c221951ed1bbabc" providerId="LiveId" clId="{5D1B826D-6065-419B-98A1-E6F763409785}" dt="2025-05-15T01:50:30.044" v="61" actId="123"/>
          <ac:spMkLst>
            <pc:docMk/>
            <pc:sldMk cId="4014534340" sldId="274"/>
            <ac:spMk id="8" creationId="{9A686F82-7848-9EB9-3751-C2879D278553}"/>
          </ac:spMkLst>
        </pc:spChg>
        <pc:spChg chg="mod">
          <ac:chgData name="harsha gurram" userId="7c221951ed1bbabc" providerId="LiveId" clId="{5D1B826D-6065-419B-98A1-E6F763409785}" dt="2025-05-15T01:50:34.686" v="62" actId="2711"/>
          <ac:spMkLst>
            <pc:docMk/>
            <pc:sldMk cId="4014534340" sldId="274"/>
            <ac:spMk id="10" creationId="{444AB3AA-AE71-4070-9755-6BBA2A6A00BB}"/>
          </ac:spMkLst>
        </pc:spChg>
      </pc:sldChg>
      <pc:sldChg chg="del">
        <pc:chgData name="harsha gurram" userId="7c221951ed1bbabc" providerId="LiveId" clId="{5D1B826D-6065-419B-98A1-E6F763409785}" dt="2025-05-15T01:50:48.133" v="63" actId="2696"/>
        <pc:sldMkLst>
          <pc:docMk/>
          <pc:sldMk cId="1735723688" sldId="275"/>
        </pc:sldMkLst>
      </pc:sldChg>
      <pc:sldChg chg="modSp mod">
        <pc:chgData name="harsha gurram" userId="7c221951ed1bbabc" providerId="LiveId" clId="{5D1B826D-6065-419B-98A1-E6F763409785}" dt="2025-05-15T01:51:01.909" v="65" actId="123"/>
        <pc:sldMkLst>
          <pc:docMk/>
          <pc:sldMk cId="450761869" sldId="277"/>
        </pc:sldMkLst>
        <pc:spChg chg="mod">
          <ac:chgData name="harsha gurram" userId="7c221951ed1bbabc" providerId="LiveId" clId="{5D1B826D-6065-419B-98A1-E6F763409785}" dt="2025-05-15T01:51:01.909" v="65" actId="123"/>
          <ac:spMkLst>
            <pc:docMk/>
            <pc:sldMk cId="450761869" sldId="277"/>
            <ac:spMk id="6" creationId="{F69A2047-D4DD-71D0-B1CA-0ED1416DDF7E}"/>
          </ac:spMkLst>
        </pc:spChg>
      </pc:sldChg>
      <pc:sldChg chg="modSp mod">
        <pc:chgData name="harsha gurram" userId="7c221951ed1bbabc" providerId="LiveId" clId="{5D1B826D-6065-419B-98A1-E6F763409785}" dt="2025-05-15T01:51:11.167" v="67" actId="123"/>
        <pc:sldMkLst>
          <pc:docMk/>
          <pc:sldMk cId="108590118" sldId="278"/>
        </pc:sldMkLst>
        <pc:spChg chg="mod">
          <ac:chgData name="harsha gurram" userId="7c221951ed1bbabc" providerId="LiveId" clId="{5D1B826D-6065-419B-98A1-E6F763409785}" dt="2025-05-15T01:51:11.167" v="67" actId="123"/>
          <ac:spMkLst>
            <pc:docMk/>
            <pc:sldMk cId="108590118" sldId="278"/>
            <ac:spMk id="6" creationId="{BDD34C31-F1D1-BD8A-72D7-0B5EA504DBD6}"/>
          </ac:spMkLst>
        </pc:spChg>
      </pc:sldChg>
      <pc:sldChg chg="modSp mod">
        <pc:chgData name="harsha gurram" userId="7c221951ed1bbabc" providerId="LiveId" clId="{5D1B826D-6065-419B-98A1-E6F763409785}" dt="2025-05-15T01:52:35.566" v="82" actId="2711"/>
        <pc:sldMkLst>
          <pc:docMk/>
          <pc:sldMk cId="528747672" sldId="284"/>
        </pc:sldMkLst>
        <pc:spChg chg="mod">
          <ac:chgData name="harsha gurram" userId="7c221951ed1bbabc" providerId="LiveId" clId="{5D1B826D-6065-419B-98A1-E6F763409785}" dt="2025-05-15T01:52:35.566" v="82" actId="2711"/>
          <ac:spMkLst>
            <pc:docMk/>
            <pc:sldMk cId="528747672" sldId="284"/>
            <ac:spMk id="6" creationId="{0B93069B-0FB7-AF52-C272-ACB8627D91F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0124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68256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5286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4020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5547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75149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2943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58084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54063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300537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85876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5/15/2025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59730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a:xfrm>
            <a:off x="942679" y="914400"/>
            <a:ext cx="10765411" cy="2082044"/>
          </a:xfrm>
        </p:spPr>
        <p:txBody>
          <a:bodyPr>
            <a:normAutofit fontScale="90000"/>
          </a:bodyPr>
          <a:lstStyle/>
          <a:p>
            <a:pPr algn="ctr"/>
            <a:r>
              <a:rPr lang="en-GB" sz="2400" b="1" dirty="0"/>
              <a:t>               </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br>
              <a:rPr lang="en-GB" sz="2220"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KKR &amp; KSR INSTITUTE OF TECHNOLOGY &amp; SCIENCES                  </a:t>
            </a:r>
            <a:r>
              <a:rPr lang="en-GB" sz="2400" dirty="0">
                <a:latin typeface="Times New Roman" panose="02020603050405020304" pitchFamily="18" charset="0"/>
                <a:cs typeface="Times New Roman" panose="02020603050405020304" pitchFamily="18" charset="0"/>
              </a:rPr>
              <a:t>​</a:t>
            </a:r>
            <a:br>
              <a:rPr lang="en-GB" sz="2400"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(Autonomous)</a:t>
            </a:r>
            <a:r>
              <a:rPr lang="en-GB" sz="2400" dirty="0">
                <a:latin typeface="Times New Roman" panose="02020603050405020304" pitchFamily="18" charset="0"/>
                <a:cs typeface="Times New Roman" panose="02020603050405020304" pitchFamily="18" charset="0"/>
              </a:rPr>
              <a:t>​</a:t>
            </a:r>
            <a:br>
              <a:rPr lang="en-GB" sz="2800" dirty="0">
                <a:latin typeface="Times New Roman" panose="02020603050405020304" pitchFamily="18" charset="0"/>
                <a:cs typeface="Times New Roman" panose="02020603050405020304" pitchFamily="18" charset="0"/>
              </a:rPr>
            </a:br>
            <a:r>
              <a:rPr lang="en-GB" sz="2800" b="1" dirty="0">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Vinjanampadu</a:t>
            </a:r>
            <a:r>
              <a:rPr lang="en-GB" sz="2000" dirty="0">
                <a:latin typeface="Times New Roman" panose="02020603050405020304" pitchFamily="18" charset="0"/>
                <a:cs typeface="Times New Roman" panose="02020603050405020304" pitchFamily="18" charset="0"/>
              </a:rPr>
              <a:t> , Guntur(District)​</a:t>
            </a:r>
            <a:br>
              <a:rPr lang="en-GB" sz="24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Department of  Computer Science and Engineering</a:t>
            </a:r>
            <a:br>
              <a:rPr lang="en-GB" sz="2400" dirty="0">
                <a:latin typeface="Times New Roman" panose="02020603050405020304" pitchFamily="18" charset="0"/>
                <a:cs typeface="Times New Roman" panose="02020603050405020304" pitchFamily="18" charset="0"/>
              </a:rPr>
            </a:br>
            <a:br>
              <a:rPr lang="en-GB" sz="2700" b="1" dirty="0"/>
            </a:br>
            <a:r>
              <a:rPr lang="en-GB" sz="2400" dirty="0"/>
              <a:t>							       </a:t>
            </a:r>
            <a:br>
              <a:rPr lang="en-GB" sz="2400" dirty="0"/>
            </a:br>
            <a:br>
              <a:rPr lang="en-GB" sz="2400" dirty="0"/>
            </a:br>
            <a:r>
              <a:rPr lang="en-US" altLang="en-GB" sz="3100" b="1" dirty="0">
                <a:latin typeface="Times New Roman" panose="02020603050405020304" pitchFamily="18" charset="0"/>
                <a:cs typeface="Times New Roman" panose="02020603050405020304" pitchFamily="18" charset="0"/>
              </a:rPr>
              <a:t>Amniotic Fluid and Fetus Growth </a:t>
            </a:r>
            <a:r>
              <a:rPr lang="en-GB" sz="3100" b="1" dirty="0">
                <a:latin typeface="Times New Roman" panose="02020603050405020304" pitchFamily="18" charset="0"/>
                <a:cs typeface="Times New Roman" panose="02020603050405020304" pitchFamily="18" charset="0"/>
              </a:rPr>
              <a:t>detection </a:t>
            </a:r>
            <a:r>
              <a:rPr lang="en-US" altLang="en-GB" sz="3100" b="1" dirty="0">
                <a:latin typeface="Times New Roman" panose="02020603050405020304" pitchFamily="18" charset="0"/>
                <a:cs typeface="Times New Roman" panose="02020603050405020304" pitchFamily="18" charset="0"/>
              </a:rPr>
              <a:t>Using </a:t>
            </a:r>
            <a:r>
              <a:rPr lang="en-IN" altLang="en-US" sz="3100" b="1" dirty="0">
                <a:latin typeface="Times New Roman" panose="02020603050405020304" pitchFamily="18" charset="0"/>
                <a:cs typeface="Times New Roman" panose="02020603050405020304" pitchFamily="18" charset="0"/>
              </a:rPr>
              <a:t>Deep Learning</a:t>
            </a:r>
            <a:br>
              <a:rPr lang="en-GB" sz="2000" dirty="0">
                <a:latin typeface="Times New Roman" panose="02020603050405020304" pitchFamily="18" charset="0"/>
                <a:cs typeface="Times New Roman" panose="02020603050405020304" pitchFamily="18" charset="0"/>
              </a:rPr>
            </a:br>
            <a:br>
              <a:rPr lang="en-GB" sz="2400" dirty="0"/>
            </a:br>
            <a:br>
              <a:rPr lang="en-GB" sz="2400" dirty="0"/>
            </a:br>
            <a:br>
              <a:rPr lang="en-GB" sz="2400" dirty="0"/>
            </a:br>
            <a:r>
              <a:rPr lang="en-GB" sz="2400" dirty="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					                                                         </a:t>
            </a:r>
            <a:br>
              <a:rPr lang="en-GB" sz="2200" dirty="0">
                <a:latin typeface="Times New Roman" panose="02020603050405020304" pitchFamily="18" charset="0"/>
                <a:cs typeface="Times New Roman" panose="02020603050405020304" pitchFamily="18" charset="0"/>
              </a:rPr>
            </a:br>
            <a:br>
              <a:rPr lang="en-GB" sz="2200" dirty="0">
                <a:latin typeface="Times New Roman" panose="02020603050405020304" pitchFamily="18" charset="0"/>
                <a:cs typeface="Times New Roman" panose="02020603050405020304" pitchFamily="18" charset="0"/>
              </a:rPr>
            </a:br>
            <a:r>
              <a:rPr lang="en-GB" sz="2200" dirty="0">
                <a:latin typeface="Times New Roman" panose="02020603050405020304" pitchFamily="18" charset="0"/>
                <a:cs typeface="Times New Roman" panose="02020603050405020304" pitchFamily="18" charset="0"/>
              </a:rPr>
              <a:t>                                                                                                                           </a:t>
            </a:r>
            <a:r>
              <a:rPr lang="en-GB" sz="27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942680" y="4421392"/>
            <a:ext cx="4167932" cy="2082045"/>
          </a:xfrm>
        </p:spPr>
        <p:txBody>
          <a:bodyPr>
            <a:normAutofit fontScale="92500" lnSpcReduction="20000"/>
          </a:bodyPr>
          <a:lstStyle/>
          <a:p>
            <a:pPr marL="0" indent="0">
              <a:buNone/>
            </a:pPr>
            <a:endParaRPr lang="en-US" dirty="0"/>
          </a:p>
          <a:p>
            <a:pPr marL="0" indent="0">
              <a:buNone/>
            </a:pPr>
            <a:r>
              <a:rPr lang="en-GB" sz="2400" dirty="0">
                <a:latin typeface="Times New Roman" panose="02020603050405020304" pitchFamily="18" charset="0"/>
                <a:cs typeface="Times New Roman" panose="02020603050405020304" pitchFamily="18" charset="0"/>
              </a:rPr>
              <a:t>Ch. Venkata Sai(21JR1A0544) </a:t>
            </a:r>
            <a:r>
              <a:rPr lang="en-GB" sz="2400" dirty="0" err="1">
                <a:latin typeface="Times New Roman" panose="02020603050405020304" pitchFamily="18" charset="0"/>
                <a:cs typeface="Times New Roman" panose="02020603050405020304" pitchFamily="18" charset="0"/>
              </a:rPr>
              <a:t>G.Sriharsha</a:t>
            </a:r>
            <a:r>
              <a:rPr lang="en-GB" sz="2400" dirty="0">
                <a:latin typeface="Times New Roman" panose="02020603050405020304" pitchFamily="18" charset="0"/>
                <a:cs typeface="Times New Roman" panose="02020603050405020304" pitchFamily="18" charset="0"/>
              </a:rPr>
              <a:t> (21JR1A0554)​</a:t>
            </a:r>
            <a:br>
              <a:rPr lang="en-GB" sz="2400" dirty="0">
                <a:latin typeface="Times New Roman" panose="02020603050405020304" pitchFamily="18" charset="0"/>
                <a:cs typeface="Times New Roman" panose="02020603050405020304" pitchFamily="18" charset="0"/>
              </a:rPr>
            </a:br>
            <a:r>
              <a:rPr lang="en-GB" sz="2400" dirty="0" err="1">
                <a:latin typeface="Times New Roman" panose="02020603050405020304" pitchFamily="18" charset="0"/>
                <a:cs typeface="Times New Roman" panose="02020603050405020304" pitchFamily="18" charset="0"/>
              </a:rPr>
              <a:t>G.Krishna</a:t>
            </a:r>
            <a:r>
              <a:rPr lang="en-GB" sz="2400" dirty="0">
                <a:latin typeface="Times New Roman" panose="02020603050405020304" pitchFamily="18" charset="0"/>
                <a:cs typeface="Times New Roman" panose="02020603050405020304" pitchFamily="18" charset="0"/>
              </a:rPr>
              <a:t> Teja (21JR1A0550)​</a:t>
            </a:r>
            <a:br>
              <a:rPr lang="en-GB" sz="2400" dirty="0">
                <a:latin typeface="Times New Roman" panose="02020603050405020304" pitchFamily="18" charset="0"/>
                <a:cs typeface="Times New Roman" panose="02020603050405020304" pitchFamily="18" charset="0"/>
              </a:rPr>
            </a:br>
            <a:r>
              <a:rPr lang="en-GB" sz="2400" dirty="0" err="1">
                <a:latin typeface="Times New Roman" panose="02020603050405020304" pitchFamily="18" charset="0"/>
                <a:cs typeface="Times New Roman" panose="02020603050405020304" pitchFamily="18" charset="0"/>
              </a:rPr>
              <a:t>D.VishnuVardhan</a:t>
            </a:r>
            <a:r>
              <a:rPr lang="en-GB" sz="2400" dirty="0">
                <a:latin typeface="Times New Roman" panose="02020603050405020304" pitchFamily="18" charset="0"/>
                <a:cs typeface="Times New Roman" panose="02020603050405020304" pitchFamily="18" charset="0"/>
              </a:rPr>
              <a:t>(21JR1A0545)</a:t>
            </a:r>
            <a:endParaRPr lang="en-IN" sz="2400" dirty="0"/>
          </a:p>
        </p:txBody>
      </p:sp>
      <p:sp>
        <p:nvSpPr>
          <p:cNvPr id="4" name="Content Placeholder 3"/>
          <p:cNvSpPr>
            <a:spLocks noGrp="1"/>
          </p:cNvSpPr>
          <p:nvPr>
            <p:ph sz="half" idx="2"/>
          </p:nvPr>
        </p:nvSpPr>
        <p:spPr>
          <a:xfrm>
            <a:off x="7549585" y="4152122"/>
            <a:ext cx="4477574" cy="2239252"/>
          </a:xfrm>
        </p:spPr>
        <p:txBody>
          <a:bodyPr>
            <a:normAutofit fontScale="92500" lnSpcReduction="20000"/>
          </a:bodyPr>
          <a:lstStyle/>
          <a:p>
            <a:pPr marL="0" indent="0">
              <a:buNone/>
            </a:pPr>
            <a:endParaRPr lang="en-US" dirty="0"/>
          </a:p>
          <a:p>
            <a:pPr marL="0" indent="0">
              <a:buNone/>
            </a:pPr>
            <a:endParaRPr lang="en-US" dirty="0"/>
          </a:p>
          <a:p>
            <a:pPr marL="0" indent="0">
              <a:buNone/>
            </a:pPr>
            <a:r>
              <a:rPr lang="en-US" sz="2400" dirty="0">
                <a:latin typeface="Times New Roman" panose="02020603050405020304" pitchFamily="18" charset="0"/>
                <a:cs typeface="Times New Roman" panose="02020603050405020304" pitchFamily="18" charset="0"/>
              </a:rPr>
              <a:t>      Under the Supervision of</a:t>
            </a:r>
          </a:p>
          <a:p>
            <a:pPr marL="0" indent="0" algn="ctr">
              <a:buNone/>
            </a:pPr>
            <a:r>
              <a:rPr lang="en-US" sz="2400" b="1" dirty="0">
                <a:latin typeface="Times New Roman" panose="02020603050405020304" pitchFamily="18" charset="0"/>
                <a:cs typeface="Times New Roman" panose="02020603050405020304" pitchFamily="18" charset="0"/>
              </a:rPr>
              <a:t> </a:t>
            </a:r>
            <a:r>
              <a:rPr lang="en-US" altLang="en-US" sz="2400" b="1" dirty="0" err="1">
                <a:latin typeface="Times New Roman" panose="02020603050405020304" pitchFamily="18" charset="0"/>
                <a:cs typeface="Times New Roman" panose="02020603050405020304" pitchFamily="18" charset="0"/>
              </a:rPr>
              <a:t>M</a:t>
            </a:r>
            <a:r>
              <a:rPr lang="en-US" sz="2400" b="1" dirty="0" err="1">
                <a:latin typeface="Times New Roman" panose="02020603050405020304" pitchFamily="18" charset="0"/>
                <a:cs typeface="Times New Roman" panose="02020603050405020304" pitchFamily="18" charset="0"/>
              </a:rPr>
              <a:t>r.B</a:t>
            </a:r>
            <a:r>
              <a:rPr lang="en-US" sz="2400" b="1" dirty="0">
                <a:latin typeface="Times New Roman" panose="02020603050405020304" pitchFamily="18" charset="0"/>
                <a:cs typeface="Times New Roman" panose="02020603050405020304" pitchFamily="18" charset="0"/>
              </a:rPr>
              <a:t>. Satya Narayana Reddy                Assoc</a:t>
            </a:r>
            <a:r>
              <a:rPr lang="en-IN" altLang="en-US" sz="2400" b="1" dirty="0" err="1">
                <a:latin typeface="Times New Roman" panose="02020603050405020304" pitchFamily="18" charset="0"/>
                <a:cs typeface="Times New Roman" panose="02020603050405020304" pitchFamily="18" charset="0"/>
              </a:rPr>
              <a:t>iate</a:t>
            </a:r>
            <a:r>
              <a:rPr lang="en-US" sz="2400" b="1" dirty="0">
                <a:latin typeface="Times New Roman" panose="02020603050405020304" pitchFamily="18" charset="0"/>
                <a:cs typeface="Times New Roman" panose="02020603050405020304" pitchFamily="18" charset="0"/>
              </a:rPr>
              <a:t> Prof</a:t>
            </a:r>
            <a:r>
              <a:rPr lang="en-IN" altLang="en-US" sz="2400" b="1" dirty="0" err="1">
                <a:latin typeface="Times New Roman" panose="02020603050405020304" pitchFamily="18" charset="0"/>
                <a:cs typeface="Times New Roman" panose="02020603050405020304" pitchFamily="18" charset="0"/>
              </a:rPr>
              <a:t>essor</a:t>
            </a:r>
            <a:endParaRPr lang="en-US" sz="2400"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69E57DC2-970A-4B3E-BB1C-7A09969E49DF}"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75A9792-A2E9-4D6F-BC44-E6F4BFE0E011}"/>
              </a:ext>
            </a:extLst>
          </p:cNvPr>
          <p:cNvGraphicFramePr>
            <a:graphicFrameLocks noGrp="1"/>
          </p:cNvGraphicFramePr>
          <p:nvPr>
            <p:extLst>
              <p:ext uri="{D42A27DB-BD31-4B8C-83A1-F6EECF244321}">
                <p14:modId xmlns:p14="http://schemas.microsoft.com/office/powerpoint/2010/main" val="2157263275"/>
              </p:ext>
            </p:extLst>
          </p:nvPr>
        </p:nvGraphicFramePr>
        <p:xfrm>
          <a:off x="905068" y="494522"/>
          <a:ext cx="10338320" cy="5590207"/>
        </p:xfrm>
        <a:graphic>
          <a:graphicData uri="http://schemas.openxmlformats.org/drawingml/2006/table">
            <a:tbl>
              <a:tblPr firstRow="1" firstCol="1" lastRow="1" lastCol="1" bandRow="1" bandCol="1">
                <a:tableStyleId>{5C22544A-7EE6-4342-B048-85BDC9FD1C3A}</a:tableStyleId>
              </a:tblPr>
              <a:tblGrid>
                <a:gridCol w="839904">
                  <a:extLst>
                    <a:ext uri="{9D8B030D-6E8A-4147-A177-3AD203B41FA5}">
                      <a16:colId xmlns:a16="http://schemas.microsoft.com/office/drawing/2014/main" val="3735673794"/>
                    </a:ext>
                  </a:extLst>
                </a:gridCol>
                <a:gridCol w="939943">
                  <a:extLst>
                    <a:ext uri="{9D8B030D-6E8A-4147-A177-3AD203B41FA5}">
                      <a16:colId xmlns:a16="http://schemas.microsoft.com/office/drawing/2014/main" val="2883194688"/>
                    </a:ext>
                  </a:extLst>
                </a:gridCol>
                <a:gridCol w="2065371">
                  <a:extLst>
                    <a:ext uri="{9D8B030D-6E8A-4147-A177-3AD203B41FA5}">
                      <a16:colId xmlns:a16="http://schemas.microsoft.com/office/drawing/2014/main" val="2389173274"/>
                    </a:ext>
                  </a:extLst>
                </a:gridCol>
                <a:gridCol w="3186632">
                  <a:extLst>
                    <a:ext uri="{9D8B030D-6E8A-4147-A177-3AD203B41FA5}">
                      <a16:colId xmlns:a16="http://schemas.microsoft.com/office/drawing/2014/main" val="2144149668"/>
                    </a:ext>
                  </a:extLst>
                </a:gridCol>
                <a:gridCol w="3306470">
                  <a:extLst>
                    <a:ext uri="{9D8B030D-6E8A-4147-A177-3AD203B41FA5}">
                      <a16:colId xmlns:a16="http://schemas.microsoft.com/office/drawing/2014/main" val="2618455927"/>
                    </a:ext>
                  </a:extLst>
                </a:gridCol>
              </a:tblGrid>
              <a:tr h="2030090">
                <a:tc>
                  <a:txBody>
                    <a:bodyPr/>
                    <a:lstStyle/>
                    <a:p>
                      <a:pPr marL="69850">
                        <a:lnSpc>
                          <a:spcPts val="1130"/>
                        </a:lnSpc>
                        <a:buNone/>
                      </a:pPr>
                      <a:r>
                        <a:rPr lang="en-US" sz="900" spc="-25" dirty="0">
                          <a:effectLst/>
                        </a:rPr>
                        <a:t>4.</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130"/>
                        </a:lnSpc>
                        <a:buNone/>
                      </a:pPr>
                      <a:r>
                        <a:rPr lang="en-US" sz="900" spc="-20">
                          <a:effectLst/>
                        </a:rPr>
                        <a:t>2022</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ts val="1130"/>
                        </a:lnSpc>
                        <a:buNone/>
                        <a:tabLst>
                          <a:tab pos="908685" algn="l"/>
                        </a:tabLst>
                      </a:pPr>
                      <a:r>
                        <a:rPr lang="en-US" sz="900" spc="-10">
                          <a:effectLst/>
                        </a:rPr>
                        <a:t>Irfan</a:t>
                      </a:r>
                      <a:r>
                        <a:rPr lang="en-US" sz="900">
                          <a:effectLst/>
                        </a:rPr>
                        <a:t>	</a:t>
                      </a:r>
                      <a:r>
                        <a:rPr lang="en-US" sz="900" spc="-20">
                          <a:effectLst/>
                        </a:rPr>
                        <a:t>Ullah</a:t>
                      </a:r>
                      <a:endParaRPr lang="en-IN" sz="1000">
                        <a:effectLst/>
                      </a:endParaRPr>
                    </a:p>
                    <a:p>
                      <a:pPr marL="70485">
                        <a:buNone/>
                      </a:pPr>
                      <a:r>
                        <a:rPr lang="en-US" sz="900" spc="-10">
                          <a:effectLst/>
                        </a:rPr>
                        <a:t>Khan,et..al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53975" algn="just">
                        <a:buNone/>
                      </a:pPr>
                      <a:r>
                        <a:rPr lang="en-US" sz="900">
                          <a:effectLst/>
                        </a:rPr>
                        <a:t>Amniotic Fluid Classification and Artificial Intelligence: Challenges and Opportunities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42900" marR="55245" lvl="0" indent="-342900" algn="just">
                        <a:buSzPts val="1000"/>
                        <a:buFont typeface="Symbol" panose="05050102010706020507" pitchFamily="18" charset="2"/>
                        <a:buChar char=""/>
                        <a:tabLst>
                          <a:tab pos="528955" algn="l"/>
                        </a:tabLst>
                      </a:pPr>
                      <a:r>
                        <a:rPr lang="en-US" sz="900" spc="0">
                          <a:effectLst/>
                        </a:rPr>
                        <a:t>The area of utilizing AI for AF detection and classification to provide a starting point for researchers to identify the knowledge gaps</a:t>
                      </a:r>
                      <a:endParaRPr lang="en-IN" sz="1000" spc="0">
                        <a:effectLst/>
                      </a:endParaRPr>
                    </a:p>
                    <a:p>
                      <a:pPr marL="342900" marR="55245" lvl="0" indent="-342900" algn="just">
                        <a:buSzPts val="1000"/>
                        <a:buFont typeface="Symbol" panose="05050102010706020507" pitchFamily="18" charset="2"/>
                        <a:buChar char=""/>
                        <a:tabLst>
                          <a:tab pos="528955" algn="l"/>
                        </a:tabLst>
                      </a:pPr>
                      <a:r>
                        <a:rPr lang="en-US" sz="900" spc="0">
                          <a:effectLst/>
                        </a:rPr>
                        <a:t>Created visual aids to analyze the reviewed</a:t>
                      </a:r>
                      <a:r>
                        <a:rPr lang="en-US" sz="900" spc="200">
                          <a:effectLst/>
                        </a:rPr>
                        <a:t> </a:t>
                      </a:r>
                      <a:r>
                        <a:rPr lang="en-US" sz="900" spc="0">
                          <a:effectLst/>
                        </a:rPr>
                        <a:t>papers based on the nature of their datasets as well as</a:t>
                      </a:r>
                      <a:endParaRPr lang="en-IN" sz="1000" spc="0">
                        <a:effectLst/>
                      </a:endParaRPr>
                    </a:p>
                    <a:p>
                      <a:pPr marL="528955" marR="58420" algn="just">
                        <a:lnSpc>
                          <a:spcPts val="1130"/>
                        </a:lnSpc>
                        <a:buNone/>
                      </a:pPr>
                      <a:r>
                        <a:rPr lang="en-US" sz="900">
                          <a:effectLst/>
                        </a:rPr>
                        <a:t>the performance of applied </a:t>
                      </a:r>
                      <a:r>
                        <a:rPr lang="en-US" sz="900" spc="-10">
                          <a:effectLst/>
                        </a:rPr>
                        <a:t>algorithms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52658553"/>
                  </a:ext>
                </a:extLst>
              </a:tr>
              <a:tr h="1194470">
                <a:tc>
                  <a:txBody>
                    <a:bodyPr/>
                    <a:lstStyle/>
                    <a:p>
                      <a:pPr marL="69850">
                        <a:lnSpc>
                          <a:spcPts val="1125"/>
                        </a:lnSpc>
                        <a:buNone/>
                      </a:pPr>
                      <a:r>
                        <a:rPr lang="en-US" sz="900" spc="-25" dirty="0">
                          <a:effectLst/>
                        </a:rPr>
                        <a:t>5.</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125"/>
                        </a:lnSpc>
                        <a:buNone/>
                      </a:pPr>
                      <a:r>
                        <a:rPr lang="en-US" sz="900" spc="-20">
                          <a:effectLst/>
                        </a:rPr>
                        <a:t>2021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80645">
                        <a:buNone/>
                      </a:pPr>
                      <a:r>
                        <a:rPr lang="en-US" sz="900" spc="-20">
                          <a:effectLst/>
                        </a:rPr>
                        <a:t>Hoda </a:t>
                      </a:r>
                      <a:r>
                        <a:rPr lang="en-US" sz="900" spc="-10">
                          <a:effectLst/>
                        </a:rPr>
                        <a:t>Shamsnajafabadi </a:t>
                      </a:r>
                      <a:r>
                        <a:rPr lang="en-US" sz="900">
                          <a:effectLst/>
                        </a:rPr>
                        <a:t>Ph.D,</a:t>
                      </a:r>
                      <a:r>
                        <a:rPr lang="en-US" sz="900" spc="200">
                          <a:effectLst/>
                        </a:rPr>
                        <a:t> </a:t>
                      </a:r>
                      <a:r>
                        <a:rPr lang="en-US" sz="900">
                          <a:effectLst/>
                        </a:rPr>
                        <a:t>Zahra-Soheila Soheili Ph.D</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61595">
                        <a:buNone/>
                      </a:pPr>
                      <a:r>
                        <a:rPr lang="en-US" sz="900">
                          <a:effectLst/>
                        </a:rPr>
                        <a:t>Amniotic</a:t>
                      </a:r>
                      <a:r>
                        <a:rPr lang="en-US" sz="900" spc="100">
                          <a:effectLst/>
                        </a:rPr>
                        <a:t> </a:t>
                      </a:r>
                      <a:r>
                        <a:rPr lang="en-US" sz="900">
                          <a:effectLst/>
                        </a:rPr>
                        <a:t>fluid</a:t>
                      </a:r>
                      <a:r>
                        <a:rPr lang="en-US" sz="900" spc="90">
                          <a:effectLst/>
                        </a:rPr>
                        <a:t> </a:t>
                      </a:r>
                      <a:r>
                        <a:rPr lang="en-US" sz="900">
                          <a:effectLst/>
                        </a:rPr>
                        <a:t>characteristics and its application in stem cell therapy</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42900" marR="56515" lvl="0" indent="-342900" algn="just">
                        <a:buSzPts val="1000"/>
                        <a:buFont typeface="Symbol" panose="05050102010706020507" pitchFamily="18" charset="2"/>
                        <a:buChar char=""/>
                        <a:tabLst>
                          <a:tab pos="528955" algn="l"/>
                        </a:tabLst>
                      </a:pPr>
                      <a:r>
                        <a:rPr lang="en-US" sz="900" spc="0">
                          <a:effectLst/>
                        </a:rPr>
                        <a:t>The development and function of AF and the application of</a:t>
                      </a:r>
                      <a:r>
                        <a:rPr lang="en-US" sz="900" spc="-5">
                          <a:effectLst/>
                        </a:rPr>
                        <a:t> </a:t>
                      </a:r>
                      <a:r>
                        <a:rPr lang="en-US" sz="900" spc="0">
                          <a:effectLst/>
                        </a:rPr>
                        <a:t>its stem cells in cell therapy</a:t>
                      </a:r>
                      <a:endParaRPr lang="en-IN" sz="1000" spc="0">
                        <a:effectLst/>
                      </a:endParaRPr>
                    </a:p>
                    <a:p>
                      <a:pPr marL="342900" marR="60960" lvl="0" indent="-342900" algn="just">
                        <a:lnSpc>
                          <a:spcPts val="1150"/>
                        </a:lnSpc>
                        <a:buSzPts val="1000"/>
                        <a:buFont typeface="Symbol" panose="05050102010706020507" pitchFamily="18" charset="2"/>
                        <a:buChar char=""/>
                        <a:tabLst>
                          <a:tab pos="528955" algn="l"/>
                        </a:tabLst>
                      </a:pPr>
                      <a:r>
                        <a:rPr lang="en-US" sz="900" spc="0">
                          <a:effectLst/>
                        </a:rPr>
                        <a:t>The appearance and</a:t>
                      </a:r>
                      <a:r>
                        <a:rPr lang="en-US" sz="900" spc="200">
                          <a:effectLst/>
                        </a:rPr>
                        <a:t> </a:t>
                      </a:r>
                      <a:r>
                        <a:rPr lang="en-US" sz="900" spc="0">
                          <a:effectLst/>
                        </a:rPr>
                        <a:t>volume of AF depend on gestational age</a:t>
                      </a:r>
                      <a:endParaRPr lang="en-IN" sz="1000" spc="0">
                        <a:effectLst/>
                        <a:latin typeface="Times New Roman" panose="02020603050405020304" pitchFamily="18" charset="0"/>
                        <a:ea typeface="Symbol" panose="05050102010706020507" pitchFamily="18" charset="2"/>
                        <a:cs typeface="Symbol" panose="05050102010706020507" pitchFamily="18" charset="2"/>
                      </a:endParaRPr>
                    </a:p>
                  </a:txBody>
                  <a:tcPr marL="0" marR="0" marT="0" marB="0"/>
                </a:tc>
                <a:extLst>
                  <a:ext uri="{0D108BD9-81ED-4DB2-BD59-A6C34878D82A}">
                    <a16:rowId xmlns:a16="http://schemas.microsoft.com/office/drawing/2014/main" val="200111482"/>
                  </a:ext>
                </a:extLst>
              </a:tr>
              <a:tr h="2365647">
                <a:tc>
                  <a:txBody>
                    <a:bodyPr/>
                    <a:lstStyle/>
                    <a:p>
                      <a:pPr marL="69850">
                        <a:lnSpc>
                          <a:spcPts val="1125"/>
                        </a:lnSpc>
                        <a:buNone/>
                      </a:pPr>
                      <a:r>
                        <a:rPr lang="en-US" sz="900" spc="-25" dirty="0">
                          <a:effectLst/>
                        </a:rPr>
                        <a:t>6.</a:t>
                      </a:r>
                      <a:endParaRPr lang="en-IN"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125"/>
                        </a:lnSpc>
                        <a:buNone/>
                      </a:pPr>
                      <a:r>
                        <a:rPr lang="en-US" sz="900" spc="-20">
                          <a:effectLst/>
                        </a:rPr>
                        <a:t>2021</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marR="117475">
                        <a:buNone/>
                      </a:pPr>
                      <a:r>
                        <a:rPr lang="en-US" sz="900" spc="-10">
                          <a:effectLst/>
                        </a:rPr>
                        <a:t>Jacqueline </a:t>
                      </a:r>
                      <a:r>
                        <a:rPr lang="en-US" sz="900" spc="-20">
                          <a:effectLst/>
                        </a:rPr>
                        <a:t>Gunther,et..al</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53340" algn="just">
                        <a:buNone/>
                      </a:pPr>
                      <a:r>
                        <a:rPr lang="en-US" sz="900">
                          <a:effectLst/>
                        </a:rPr>
                        <a:t>Effect of the presence of amniotic fluid for optical transabdominal fetal monitoring using Monte</a:t>
                      </a:r>
                      <a:r>
                        <a:rPr lang="en-US" sz="900" spc="400">
                          <a:effectLst/>
                        </a:rPr>
                        <a:t> </a:t>
                      </a:r>
                      <a:r>
                        <a:rPr lang="en-US" sz="900">
                          <a:effectLst/>
                        </a:rPr>
                        <a:t>Carlo simulations</a:t>
                      </a:r>
                      <a:endParaRPr lang="en-IN"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42900" marR="82550" lvl="0" indent="-342900">
                        <a:buSzPts val="1000"/>
                        <a:buFont typeface="Symbol" panose="05050102010706020507" pitchFamily="18" charset="2"/>
                        <a:buChar char=""/>
                        <a:tabLst>
                          <a:tab pos="528955" algn="l"/>
                        </a:tabLst>
                      </a:pPr>
                      <a:r>
                        <a:rPr lang="en-US" sz="900" spc="0" dirty="0">
                          <a:effectLst/>
                        </a:rPr>
                        <a:t>It</a:t>
                      </a:r>
                      <a:r>
                        <a:rPr lang="en-US" sz="900" spc="200" dirty="0">
                          <a:effectLst/>
                        </a:rPr>
                        <a:t> </a:t>
                      </a:r>
                      <a:r>
                        <a:rPr lang="en-US" sz="900" spc="0" dirty="0">
                          <a:effectLst/>
                        </a:rPr>
                        <a:t>is</a:t>
                      </a:r>
                      <a:r>
                        <a:rPr lang="en-US" sz="900" spc="200" dirty="0">
                          <a:effectLst/>
                        </a:rPr>
                        <a:t> </a:t>
                      </a:r>
                      <a:r>
                        <a:rPr lang="en-US" sz="900" spc="0" dirty="0">
                          <a:effectLst/>
                        </a:rPr>
                        <a:t>feasible</a:t>
                      </a:r>
                      <a:r>
                        <a:rPr lang="en-US" sz="900" spc="200" dirty="0">
                          <a:effectLst/>
                        </a:rPr>
                        <a:t> </a:t>
                      </a:r>
                      <a:r>
                        <a:rPr lang="en-US" sz="900" spc="0" dirty="0">
                          <a:effectLst/>
                        </a:rPr>
                        <a:t>to</a:t>
                      </a:r>
                      <a:r>
                        <a:rPr lang="en-US" sz="900" spc="200" dirty="0">
                          <a:effectLst/>
                        </a:rPr>
                        <a:t> </a:t>
                      </a:r>
                      <a:r>
                        <a:rPr lang="en-US" sz="900" spc="0" dirty="0">
                          <a:effectLst/>
                        </a:rPr>
                        <a:t>recover fetal</a:t>
                      </a:r>
                      <a:r>
                        <a:rPr lang="en-US" sz="900" spc="200" dirty="0">
                          <a:effectLst/>
                        </a:rPr>
                        <a:t> </a:t>
                      </a:r>
                      <a:r>
                        <a:rPr lang="en-US" sz="900" spc="0" dirty="0">
                          <a:effectLst/>
                        </a:rPr>
                        <a:t>signals</a:t>
                      </a:r>
                      <a:r>
                        <a:rPr lang="en-US" sz="900" spc="200" dirty="0">
                          <a:effectLst/>
                        </a:rPr>
                        <a:t> </a:t>
                      </a:r>
                      <a:r>
                        <a:rPr lang="en-US" sz="900" spc="0" dirty="0">
                          <a:effectLst/>
                        </a:rPr>
                        <a:t>through</a:t>
                      </a:r>
                      <a:r>
                        <a:rPr lang="en-US" sz="900" spc="200" dirty="0">
                          <a:effectLst/>
                        </a:rPr>
                        <a:t> </a:t>
                      </a:r>
                      <a:r>
                        <a:rPr lang="en-US" sz="900" spc="0" dirty="0">
                          <a:effectLst/>
                        </a:rPr>
                        <a:t>the abdomen</a:t>
                      </a:r>
                      <a:r>
                        <a:rPr lang="en-US" sz="900" spc="400" dirty="0">
                          <a:effectLst/>
                        </a:rPr>
                        <a:t> </a:t>
                      </a:r>
                      <a:r>
                        <a:rPr lang="en-US" sz="900" spc="0" dirty="0">
                          <a:effectLst/>
                        </a:rPr>
                        <a:t>of</a:t>
                      </a:r>
                      <a:r>
                        <a:rPr lang="en-US" sz="900" spc="200" dirty="0">
                          <a:effectLst/>
                        </a:rPr>
                        <a:t> </a:t>
                      </a:r>
                      <a:r>
                        <a:rPr lang="en-US" sz="900" spc="0" dirty="0">
                          <a:effectLst/>
                        </a:rPr>
                        <a:t>a</a:t>
                      </a:r>
                      <a:r>
                        <a:rPr lang="en-US" sz="900" spc="200" dirty="0">
                          <a:effectLst/>
                        </a:rPr>
                        <a:t> </a:t>
                      </a:r>
                      <a:r>
                        <a:rPr lang="en-US" sz="900" spc="0" dirty="0">
                          <a:effectLst/>
                        </a:rPr>
                        <a:t>pregnant mother in order to perform </a:t>
                      </a:r>
                      <a:r>
                        <a:rPr lang="en-US" sz="900" spc="-10" dirty="0">
                          <a:effectLst/>
                        </a:rPr>
                        <a:t>non-invasive </a:t>
                      </a:r>
                      <a:r>
                        <a:rPr lang="en-US" sz="900" spc="0" dirty="0">
                          <a:effectLst/>
                        </a:rPr>
                        <a:t>transabdominal</a:t>
                      </a:r>
                      <a:r>
                        <a:rPr lang="en-US" sz="900" spc="135" dirty="0">
                          <a:effectLst/>
                        </a:rPr>
                        <a:t> </a:t>
                      </a:r>
                      <a:r>
                        <a:rPr lang="en-US" sz="900" spc="0" dirty="0">
                          <a:effectLst/>
                        </a:rPr>
                        <a:t>fetal</a:t>
                      </a:r>
                      <a:r>
                        <a:rPr lang="en-US" sz="900" spc="110" dirty="0">
                          <a:effectLst/>
                        </a:rPr>
                        <a:t> </a:t>
                      </a:r>
                      <a:r>
                        <a:rPr lang="en-US" sz="900" spc="0" dirty="0">
                          <a:effectLst/>
                        </a:rPr>
                        <a:t>pulse </a:t>
                      </a:r>
                      <a:r>
                        <a:rPr lang="en-US" sz="900" spc="-10" dirty="0">
                          <a:effectLst/>
                        </a:rPr>
                        <a:t>oximetry</a:t>
                      </a:r>
                      <a:endParaRPr lang="en-IN" sz="1000" spc="0" dirty="0">
                        <a:effectLst/>
                      </a:endParaRPr>
                    </a:p>
                    <a:p>
                      <a:pPr marL="342900" marR="55245" lvl="0" indent="-342900">
                        <a:lnSpc>
                          <a:spcPct val="98000"/>
                        </a:lnSpc>
                        <a:buSzPts val="1000"/>
                        <a:buFont typeface="Symbol" panose="05050102010706020507" pitchFamily="18" charset="2"/>
                        <a:buChar char=""/>
                        <a:tabLst>
                          <a:tab pos="528955" algn="l"/>
                          <a:tab pos="1104900" algn="l"/>
                          <a:tab pos="1141095" algn="l"/>
                          <a:tab pos="1369695" algn="l"/>
                          <a:tab pos="1793240" algn="l"/>
                          <a:tab pos="1856740" algn="l"/>
                        </a:tabLst>
                      </a:pPr>
                      <a:r>
                        <a:rPr lang="en-US" sz="900" spc="0" dirty="0">
                          <a:effectLst/>
                        </a:rPr>
                        <a:t>Demonstrated</a:t>
                      </a:r>
                      <a:r>
                        <a:rPr lang="en-US" sz="900" spc="115" dirty="0">
                          <a:effectLst/>
                        </a:rPr>
                        <a:t> </a:t>
                      </a:r>
                      <a:r>
                        <a:rPr lang="en-US" sz="900" spc="0" dirty="0">
                          <a:effectLst/>
                        </a:rPr>
                        <a:t>a</a:t>
                      </a:r>
                      <a:r>
                        <a:rPr lang="en-US" sz="900" spc="120" dirty="0">
                          <a:effectLst/>
                        </a:rPr>
                        <a:t> </a:t>
                      </a:r>
                      <a:r>
                        <a:rPr lang="en-US" sz="900" spc="0" dirty="0">
                          <a:effectLst/>
                        </a:rPr>
                        <a:t>significant </a:t>
                      </a:r>
                      <a:r>
                        <a:rPr lang="en-US" sz="900" spc="-10" dirty="0">
                          <a:effectLst/>
                        </a:rPr>
                        <a:t>difference</a:t>
                      </a:r>
                      <a:r>
                        <a:rPr lang="en-US" sz="900" spc="0" dirty="0">
                          <a:effectLst/>
                        </a:rPr>
                        <a:t>			</a:t>
                      </a:r>
                      <a:r>
                        <a:rPr lang="en-US" sz="900" spc="-30" dirty="0">
                          <a:effectLst/>
                        </a:rPr>
                        <a:t>in</a:t>
                      </a:r>
                      <a:r>
                        <a:rPr lang="en-US" sz="900" spc="0" dirty="0">
                          <a:effectLst/>
                        </a:rPr>
                        <a:t>	</a:t>
                      </a:r>
                      <a:r>
                        <a:rPr lang="en-US" sz="900" spc="-20" dirty="0">
                          <a:effectLst/>
                        </a:rPr>
                        <a:t>the </a:t>
                      </a:r>
                      <a:r>
                        <a:rPr lang="en-US" sz="900" spc="0" dirty="0">
                          <a:effectLst/>
                        </a:rPr>
                        <a:t>simulations</a:t>
                      </a:r>
                      <a:r>
                        <a:rPr lang="en-US" sz="900" spc="115" dirty="0">
                          <a:effectLst/>
                        </a:rPr>
                        <a:t> </a:t>
                      </a:r>
                      <a:r>
                        <a:rPr lang="en-US" sz="900" spc="0" dirty="0">
                          <a:effectLst/>
                        </a:rPr>
                        <a:t>when</a:t>
                      </a:r>
                      <a:r>
                        <a:rPr lang="en-US" sz="900" spc="120" dirty="0">
                          <a:effectLst/>
                        </a:rPr>
                        <a:t> </a:t>
                      </a:r>
                      <a:r>
                        <a:rPr lang="en-US" sz="900" spc="0" dirty="0">
                          <a:effectLst/>
                        </a:rPr>
                        <a:t>amniotic fluid</a:t>
                      </a:r>
                      <a:r>
                        <a:rPr lang="en-US" sz="900" spc="400" dirty="0">
                          <a:effectLst/>
                        </a:rPr>
                        <a:t> </a:t>
                      </a:r>
                      <a:r>
                        <a:rPr lang="en-US" sz="900" spc="0" dirty="0">
                          <a:effectLst/>
                        </a:rPr>
                        <a:t>was</a:t>
                      </a:r>
                      <a:r>
                        <a:rPr lang="en-US" sz="900" spc="400" dirty="0">
                          <a:effectLst/>
                        </a:rPr>
                        <a:t> </a:t>
                      </a:r>
                      <a:r>
                        <a:rPr lang="en-US" sz="900" spc="0" dirty="0">
                          <a:effectLst/>
                        </a:rPr>
                        <a:t>and</a:t>
                      </a:r>
                      <a:r>
                        <a:rPr lang="en-US" sz="900" spc="400" dirty="0">
                          <a:effectLst/>
                        </a:rPr>
                        <a:t> </a:t>
                      </a:r>
                      <a:r>
                        <a:rPr lang="en-US" sz="900" spc="0" dirty="0">
                          <a:effectLst/>
                        </a:rPr>
                        <a:t>was</a:t>
                      </a:r>
                      <a:r>
                        <a:rPr lang="en-US" sz="900" spc="400" dirty="0">
                          <a:effectLst/>
                        </a:rPr>
                        <a:t> </a:t>
                      </a:r>
                      <a:r>
                        <a:rPr lang="en-US" sz="900" spc="0" dirty="0">
                          <a:effectLst/>
                        </a:rPr>
                        <a:t>not </a:t>
                      </a:r>
                      <a:r>
                        <a:rPr lang="en-US" sz="900" spc="-10" dirty="0">
                          <a:effectLst/>
                        </a:rPr>
                        <a:t>present,</a:t>
                      </a:r>
                      <a:r>
                        <a:rPr lang="en-US" sz="900" spc="0" dirty="0">
                          <a:effectLst/>
                        </a:rPr>
                        <a:t>		</a:t>
                      </a:r>
                      <a:r>
                        <a:rPr lang="en-US" sz="900" spc="-10" dirty="0">
                          <a:effectLst/>
                        </a:rPr>
                        <a:t>especially</a:t>
                      </a:r>
                      <a:r>
                        <a:rPr lang="en-US" sz="900" spc="0" dirty="0">
                          <a:effectLst/>
                        </a:rPr>
                        <a:t>		</a:t>
                      </a:r>
                      <a:r>
                        <a:rPr lang="en-US" sz="900" spc="-30" dirty="0">
                          <a:effectLst/>
                        </a:rPr>
                        <a:t>at </a:t>
                      </a:r>
                      <a:r>
                        <a:rPr lang="en-US" sz="900" spc="-10" dirty="0">
                          <a:effectLst/>
                        </a:rPr>
                        <a:t>longer</a:t>
                      </a:r>
                      <a:r>
                        <a:rPr lang="en-US" sz="900" spc="0" dirty="0">
                          <a:effectLst/>
                        </a:rPr>
                        <a:t>	</a:t>
                      </a:r>
                      <a:r>
                        <a:rPr lang="en-US" sz="900" spc="-10" dirty="0">
                          <a:effectLst/>
                        </a:rPr>
                        <a:t>source-detector distances.</a:t>
                      </a:r>
                      <a:endParaRPr lang="en-IN" sz="1000" spc="0" dirty="0">
                        <a:effectLst/>
                        <a:latin typeface="Times New Roman" panose="02020603050405020304" pitchFamily="18" charset="0"/>
                        <a:ea typeface="Symbol" panose="05050102010706020507" pitchFamily="18" charset="2"/>
                        <a:cs typeface="Symbol" panose="05050102010706020507" pitchFamily="18" charset="2"/>
                      </a:endParaRPr>
                    </a:p>
                  </a:txBody>
                  <a:tcPr marL="0" marR="0" marT="0" marB="0"/>
                </a:tc>
                <a:extLst>
                  <a:ext uri="{0D108BD9-81ED-4DB2-BD59-A6C34878D82A}">
                    <a16:rowId xmlns:a16="http://schemas.microsoft.com/office/drawing/2014/main" val="3619204856"/>
                  </a:ext>
                </a:extLst>
              </a:tr>
            </a:tbl>
          </a:graphicData>
        </a:graphic>
      </p:graphicFrame>
    </p:spTree>
    <p:extLst>
      <p:ext uri="{BB962C8B-B14F-4D97-AF65-F5344CB8AC3E}">
        <p14:creationId xmlns:p14="http://schemas.microsoft.com/office/powerpoint/2010/main" val="316671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F6E42-1378-2A64-EC09-FA2691CB531B}"/>
              </a:ext>
            </a:extLst>
          </p:cNvPr>
          <p:cNvSpPr>
            <a:spLocks noGrp="1"/>
          </p:cNvSpPr>
          <p:nvPr>
            <p:ph type="title"/>
          </p:nvPr>
        </p:nvSpPr>
        <p:spPr/>
        <p:txBody>
          <a:bodyPr/>
          <a:lstStyle/>
          <a:p>
            <a:r>
              <a:rPr lang="en-IN" altLang="en-US" sz="3200" b="1">
                <a:latin typeface="Times New Roman" panose="02020603050405020304" pitchFamily="18" charset="0"/>
                <a:cs typeface="Times New Roman" panose="02020603050405020304" pitchFamily="18" charset="0"/>
              </a:rPr>
              <a:t>Users of the System</a:t>
            </a:r>
            <a:br>
              <a:rPr lang="en-IN" altLang="en-US" sz="4400" b="1">
                <a:latin typeface="Times New Roman" panose="02020603050405020304" pitchFamily="18" charset="0"/>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AEEC05AA-48B1-F412-C8EF-DDD47FD6C52D}"/>
              </a:ext>
            </a:extLst>
          </p:cNvPr>
          <p:cNvSpPr txBox="1"/>
          <p:nvPr/>
        </p:nvSpPr>
        <p:spPr>
          <a:xfrm>
            <a:off x="838200" y="1228351"/>
            <a:ext cx="10515600" cy="420435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Obstetricians and Gynecologists: </a:t>
            </a:r>
            <a:r>
              <a:rPr lang="en-US" dirty="0">
                <a:latin typeface="Times New Roman" panose="02020603050405020304" pitchFamily="18" charset="0"/>
                <a:cs typeface="Times New Roman" panose="02020603050405020304" pitchFamily="18" charset="0"/>
              </a:rPr>
              <a:t>Medical professionals specializing in maternal and fetal health can use this system to assist in diagnosing fetal growth abnormalities and monitoring amniotic fluid levels. The AI-driven approach provides them with quick and accurate results, enabling early detection of complications and timely intervention.</a:t>
            </a:r>
          </a:p>
          <a:p>
            <a:pPr marL="285750"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Radiologists and Sonographers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Experts in medical imaging can leverage the system to enhance the accuracy of fetal health assessments. The AI model can assist in analyzing X-ray and ultrasound images, reducing human error and improving diagnostic efficiency.</a:t>
            </a:r>
          </a:p>
          <a:p>
            <a:pPr marL="285750"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Hospitals and Maternity Clinics: </a:t>
            </a:r>
            <a:r>
              <a:rPr lang="en-US" dirty="0">
                <a:latin typeface="Times New Roman" panose="02020603050405020304" pitchFamily="18" charset="0"/>
                <a:cs typeface="Times New Roman" panose="02020603050405020304" pitchFamily="18" charset="0"/>
              </a:rPr>
              <a:t>Healthcare institutions offering prenatal care can integrate this system into their diagnostic workflow to improve the quality of maternal healthcare. By automating fetal growth analysis, hospitals can enhance patient care and reduce dependency on manual evaluations.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094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D4282-9CE9-6D9B-9378-29F24A023620}"/>
              </a:ext>
            </a:extLst>
          </p:cNvPr>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rPr>
              <a:t>Societal Use of the System</a:t>
            </a:r>
            <a:br>
              <a:rPr lang="en-IN" altLang="en-US" sz="4400" b="1" dirty="0">
                <a:latin typeface="Times New Roman" panose="02020603050405020304" pitchFamily="18" charset="0"/>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845E623D-0504-0F4D-A8F1-16E2528ECBB9}"/>
              </a:ext>
            </a:extLst>
          </p:cNvPr>
          <p:cNvSpPr txBox="1"/>
          <p:nvPr/>
        </p:nvSpPr>
        <p:spPr>
          <a:xfrm>
            <a:off x="838200" y="1365389"/>
            <a:ext cx="10515600" cy="378885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Pregnant Women: </a:t>
            </a:r>
            <a:r>
              <a:rPr lang="en-US" dirty="0">
                <a:latin typeface="Times New Roman" panose="02020603050405020304" pitchFamily="18" charset="0"/>
                <a:cs typeface="Times New Roman" panose="02020603050405020304" pitchFamily="18" charset="0"/>
              </a:rPr>
              <a:t>The system benefits expectant mothers by providing more accurate and timely assessments of fetal growth and amniotic fluid levels, ensuring early detection of potential complications and improving maternal and fetal health outcomes.</a:t>
            </a:r>
          </a:p>
          <a:p>
            <a:pPr marL="285750"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Families: </a:t>
            </a:r>
            <a:r>
              <a:rPr lang="en-US" dirty="0">
                <a:latin typeface="Times New Roman" panose="02020603050405020304" pitchFamily="18" charset="0"/>
                <a:cs typeface="Times New Roman" panose="02020603050405020304" pitchFamily="18" charset="0"/>
              </a:rPr>
              <a:t>Families of pregnant women can rely on the system to ensure better monitoring and early intervention for any detected complications, leading to a healthier pregnancy and reducing anxiety about potential risks.</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Healthcare Providers and Support Staff: </a:t>
            </a:r>
            <a:r>
              <a:rPr lang="en-US" dirty="0">
                <a:latin typeface="Times New Roman" panose="02020603050405020304" pitchFamily="18" charset="0"/>
                <a:cs typeface="Times New Roman" panose="02020603050405020304" pitchFamily="18" charset="0"/>
              </a:rPr>
              <a:t>The system supports general healthcare providers, including nurses and support staff, by offering efficient tools for assessing fetal health, enabling them to contribute more effectively to the care process while reducing the burden on medical professionals.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094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D5C50-5B99-D1A4-BC7B-FD2049B4B8E6}"/>
              </a:ext>
            </a:extLst>
          </p:cNvPr>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rPr>
              <a:t>Unique Features of the System</a:t>
            </a:r>
            <a:br>
              <a:rPr lang="en-IN" altLang="en-US" sz="4400" b="1" dirty="0">
                <a:latin typeface="Times New Roman" panose="02020603050405020304" pitchFamily="18" charset="0"/>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DA4C1915-EEFB-DCF7-6B08-9C970CEFEA3D}"/>
              </a:ext>
            </a:extLst>
          </p:cNvPr>
          <p:cNvSpPr txBox="1"/>
          <p:nvPr/>
        </p:nvSpPr>
        <p:spPr>
          <a:xfrm>
            <a:off x="838200" y="1410583"/>
            <a:ext cx="10515599" cy="4619854"/>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AI-Powered Fetal Growth Analysis: </a:t>
            </a:r>
            <a:r>
              <a:rPr lang="en-US" dirty="0">
                <a:latin typeface="Times New Roman" panose="02020603050405020304" pitchFamily="18" charset="0"/>
                <a:cs typeface="Times New Roman" panose="02020603050405020304" pitchFamily="18" charset="0"/>
              </a:rPr>
              <a:t>The system uses deep learning models like MobileNetV2 to analyze fetal X-ray images and predict fetal growth status, detecting abnormalities with high accuracy and reliability.</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Automated Amniotic Fluid Level Detection :  </a:t>
            </a:r>
            <a:r>
              <a:rPr lang="en-US" dirty="0">
                <a:latin typeface="Times New Roman" panose="02020603050405020304" pitchFamily="18" charset="0"/>
                <a:cs typeface="Times New Roman" panose="02020603050405020304" pitchFamily="18" charset="0"/>
              </a:rPr>
              <a:t>By leveraging image-processing techniques, the system automates the detection of amniotic fluid levels, helping doctors identify complications such as oligohydramnios or polyhydramnios without manual measurements.</a:t>
            </a:r>
          </a:p>
          <a:p>
            <a:pPr marL="285750"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Hybrid Deep Learning Model : </a:t>
            </a:r>
            <a:r>
              <a:rPr lang="en-US" dirty="0">
                <a:latin typeface="Times New Roman" panose="02020603050405020304" pitchFamily="18" charset="0"/>
                <a:cs typeface="Times New Roman" panose="02020603050405020304" pitchFamily="18" charset="0"/>
              </a:rPr>
              <a:t>The integration of Convolutional Neural Networks (CNN) for image recognition and Long Short-Term Memory (LSTM) networks for time-series analysis enhances the model's ability to detect subtle variations in fetal growth over time.</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Real-Time Predictions with Confidence Scores : </a:t>
            </a:r>
            <a:r>
              <a:rPr lang="en-US" dirty="0">
                <a:latin typeface="Times New Roman" panose="02020603050405020304" pitchFamily="18" charset="0"/>
                <a:cs typeface="Times New Roman" panose="02020603050405020304" pitchFamily="18" charset="0"/>
              </a:rPr>
              <a:t>The system provides real-time diagnostic results along with confidence scores, giving healthcare professionals valuable insights into the reliability of the AI's predictions, aiding in informed decision-making.</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516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A415E-CAA9-1A87-4F54-1D2741F6E522}"/>
              </a:ext>
            </a:extLst>
          </p:cNvPr>
          <p:cNvSpPr>
            <a:spLocks noGrp="1"/>
          </p:cNvSpPr>
          <p:nvPr>
            <p:ph type="title"/>
          </p:nvPr>
        </p:nvSpPr>
        <p:spPr/>
        <p:txBody>
          <a:bodyPr/>
          <a:lstStyle/>
          <a:p>
            <a:r>
              <a:rPr lang="en-IN" altLang="en-US" sz="44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Problem </a:t>
            </a:r>
            <a:r>
              <a:rPr lang="en-IN" altLang="en-US" sz="3200" b="1" dirty="0">
                <a:latin typeface="Times New Roman" panose="02020603050405020304" pitchFamily="18" charset="0"/>
                <a:cs typeface="Times New Roman" panose="02020603050405020304" pitchFamily="18" charset="0"/>
              </a:rPr>
              <a:t>Domain</a:t>
            </a:r>
            <a:br>
              <a:rPr lang="en-IN" altLang="en-US" sz="4400" b="1" dirty="0">
                <a:latin typeface="Times New Roman" panose="02020603050405020304" pitchFamily="18" charset="0"/>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72372D8D-3D23-96D8-7978-226D603EFD27}"/>
              </a:ext>
            </a:extLst>
          </p:cNvPr>
          <p:cNvSpPr txBox="1"/>
          <p:nvPr/>
        </p:nvSpPr>
        <p:spPr>
          <a:xfrm>
            <a:off x="838199" y="1582341"/>
            <a:ext cx="10515599" cy="3373359"/>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problem domain focuses on monitoring and assessing amniotic fluid levels in pregnant women, a critical aspect of prenatal care. Current methods primarily rely on ultrasonic equipment and radiation-producing devices to measure amniotic fluid, which, if used frequently, can pose potential risks to fetal health. These risks include exposure to radiation, which can affect fetal organs and overall health. The proposed solution seeks to mitigate these risks by predicting amniotic fluid levels (low, ideal, high) using health records of pregnant women, eliminating the need for repeated exposure to potentially harmful diagnostic tools. This approach aims to provide a safer, non-invasive method for monitoring amniotic fluid levels during pregnancy.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9975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38EC-8A49-77D3-C7FF-A15204F4015E}"/>
              </a:ext>
            </a:extLst>
          </p:cNvPr>
          <p:cNvSpPr>
            <a:spLocks noGrp="1"/>
          </p:cNvSpPr>
          <p:nvPr>
            <p:ph type="title"/>
          </p:nvPr>
        </p:nvSpPr>
        <p:spPr/>
        <p:txBody>
          <a:bodyPr/>
          <a:lstStyle/>
          <a:p>
            <a:r>
              <a:rPr lang="en-IN" altLang="en-US" sz="3500" b="1" dirty="0">
                <a:latin typeface="Times New Roman" panose="02020603050405020304" pitchFamily="18" charset="0"/>
                <a:cs typeface="Times New Roman" panose="02020603050405020304" pitchFamily="18" charset="0"/>
              </a:rPr>
              <a:t>Market Analysis</a:t>
            </a:r>
            <a:br>
              <a:rPr lang="en-IN" altLang="en-US" sz="4400" b="1" dirty="0">
                <a:latin typeface="Times New Roman" panose="02020603050405020304" pitchFamily="18" charset="0"/>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00299254-5C79-3509-1C72-6BFB2A64A6E8}"/>
              </a:ext>
            </a:extLst>
          </p:cNvPr>
          <p:cNvSpPr txBox="1"/>
          <p:nvPr/>
        </p:nvSpPr>
        <p:spPr>
          <a:xfrm>
            <a:off x="838200" y="1259262"/>
            <a:ext cx="10515599" cy="420435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Growing Demand for AI in Healthcare : </a:t>
            </a:r>
            <a:r>
              <a:rPr lang="en-US" dirty="0">
                <a:latin typeface="Times New Roman" panose="02020603050405020304" pitchFamily="18" charset="0"/>
                <a:cs typeface="Times New Roman" panose="02020603050405020304" pitchFamily="18" charset="0"/>
              </a:rPr>
              <a:t>The healthcare industry is increasingly adopting artificial intelligence and machine learning for diagnostics, particularly in medical imaging. AI systems offer the potential to improve accuracy, reduce diagnostic errors, and streamline workflows. As a result, the demand for AI-driven solutions, especially in fetal health monitoring, is expected to grow significantly, driven by advancements in machine learning and imaging technologies.</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Potential for Improving Maternal and Fetal Health Outcomes : </a:t>
            </a:r>
            <a:r>
              <a:rPr lang="en-US" dirty="0">
                <a:latin typeface="Times New Roman" panose="02020603050405020304" pitchFamily="18" charset="0"/>
                <a:cs typeface="Times New Roman" panose="02020603050405020304" pitchFamily="18" charset="0"/>
              </a:rPr>
              <a:t>By automating the detection of fetal growth abnormalities and amniotic fluid imbalances, this AI-driven system can significantly enhance early diagnosis and timely intervention. This can lead to improved maternal and fetal health outcomes, making the system highly valuable for hospitals, clinics, and medical practitioners focused on providing high-quality prenatal care.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2357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8DCD4-F89B-3158-9D70-5AC7EE231B31}"/>
              </a:ext>
            </a:extLst>
          </p:cNvPr>
          <p:cNvSpPr>
            <a:spLocks noGrp="1"/>
          </p:cNvSpPr>
          <p:nvPr>
            <p:ph type="title"/>
          </p:nvPr>
        </p:nvSpPr>
        <p:spPr/>
        <p:txBody>
          <a:bodyPr/>
          <a:lstStyle/>
          <a:p>
            <a:r>
              <a:rPr lang="en-IN" altLang="en-US" sz="3200" b="1" dirty="0" err="1">
                <a:latin typeface="Times New Roman" panose="02020603050405020304" pitchFamily="18" charset="0"/>
                <a:cs typeface="Times New Roman" panose="02020603050405020304" pitchFamily="18" charset="0"/>
              </a:rPr>
              <a:t>Feasiblity</a:t>
            </a:r>
            <a:r>
              <a:rPr lang="en-IN" altLang="en-US" sz="3200" b="1" dirty="0">
                <a:latin typeface="Times New Roman" panose="02020603050405020304" pitchFamily="18" charset="0"/>
                <a:cs typeface="Times New Roman" panose="02020603050405020304" pitchFamily="18" charset="0"/>
              </a:rPr>
              <a:t> Study</a:t>
            </a:r>
            <a:br>
              <a:rPr lang="en-IN" altLang="en-US" sz="4400" b="1" dirty="0">
                <a:latin typeface="Times New Roman" panose="02020603050405020304" pitchFamily="18" charset="0"/>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BADFF513-84EB-B173-BF65-B7AAD3403B59}"/>
              </a:ext>
            </a:extLst>
          </p:cNvPr>
          <p:cNvSpPr txBox="1"/>
          <p:nvPr/>
        </p:nvSpPr>
        <p:spPr>
          <a:xfrm>
            <a:off x="838200" y="1203850"/>
            <a:ext cx="10515599" cy="420435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is designed with a user-friendly interface, requiring minimal training for doctors, radiologists, and patients, ensuring ease of use.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Integration with existing hospital information systems (HIS) and electronic medical records (EMR) facilitates smooth adoption within healthcare workflows.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Cloud-based deployment provides remote accessibility, enabling healthcare providers to access reports anytime, anywhere, which enhances the convenience for busy professionals.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system's automated analysis reduces the time and effort required for manual interpretation, which is likely to be welcomed by healthcare professionals looking to streamline their workflow.</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AI-driven approach provides more consistent results, reducing human error and increasing trust among healthcare providers, contributing to higher adoption rates among medical professionals.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714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B0E1-944E-CC88-6B8E-8B91BA2F6826}"/>
              </a:ext>
            </a:extLst>
          </p:cNvPr>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rPr>
              <a:t>Process Model Selected (</a:t>
            </a:r>
            <a:r>
              <a:rPr lang="en-IN" altLang="en-US" sz="3200" b="1" dirty="0" err="1">
                <a:latin typeface="Times New Roman" panose="02020603050405020304" pitchFamily="18" charset="0"/>
                <a:cs typeface="Times New Roman" panose="02020603050405020304" pitchFamily="18" charset="0"/>
              </a:rPr>
              <a:t>Sphiral</a:t>
            </a:r>
            <a:r>
              <a:rPr lang="en-IN" altLang="en-US" sz="3200" b="1" dirty="0">
                <a:latin typeface="Times New Roman" panose="02020603050405020304" pitchFamily="18" charset="0"/>
                <a:cs typeface="Times New Roman" panose="02020603050405020304" pitchFamily="18" charset="0"/>
              </a:rPr>
              <a:t>-Model)</a:t>
            </a:r>
            <a:br>
              <a:rPr lang="en-IN" altLang="en-US" sz="4400" b="1" dirty="0">
                <a:latin typeface="Times New Roman" panose="02020603050405020304" pitchFamily="18" charset="0"/>
                <a:cs typeface="Times New Roman" panose="02020603050405020304" pitchFamily="18" charset="0"/>
              </a:rPr>
            </a:br>
            <a:endParaRPr lang="en-IN" dirty="0"/>
          </a:p>
        </p:txBody>
      </p:sp>
      <p:pic>
        <p:nvPicPr>
          <p:cNvPr id="5" name="Image 4" descr="Spiral model process diagram">
            <a:extLst>
              <a:ext uri="{FF2B5EF4-FFF2-40B4-BE49-F238E27FC236}">
                <a16:creationId xmlns:a16="http://schemas.microsoft.com/office/drawing/2014/main" id="{BF1E7434-3A76-0AE2-D8AB-3FE90DDD78BB}"/>
              </a:ext>
            </a:extLst>
          </p:cNvPr>
          <p:cNvPicPr>
            <a:picLocks/>
          </p:cNvPicPr>
          <p:nvPr/>
        </p:nvPicPr>
        <p:blipFill>
          <a:blip r:embed="rId2" cstate="print"/>
          <a:stretch>
            <a:fillRect/>
          </a:stretch>
        </p:blipFill>
        <p:spPr>
          <a:xfrm>
            <a:off x="3784666" y="999461"/>
            <a:ext cx="4622668" cy="4705994"/>
          </a:xfrm>
          <a:prstGeom prst="rect">
            <a:avLst/>
          </a:prstGeom>
        </p:spPr>
      </p:pic>
      <p:sp>
        <p:nvSpPr>
          <p:cNvPr id="7" name="TextBox 6">
            <a:extLst>
              <a:ext uri="{FF2B5EF4-FFF2-40B4-BE49-F238E27FC236}">
                <a16:creationId xmlns:a16="http://schemas.microsoft.com/office/drawing/2014/main" id="{5D50222E-6646-BBEB-F22E-43285935556B}"/>
              </a:ext>
            </a:extLst>
          </p:cNvPr>
          <p:cNvSpPr txBox="1"/>
          <p:nvPr/>
        </p:nvSpPr>
        <p:spPr>
          <a:xfrm>
            <a:off x="3047223" y="5866236"/>
            <a:ext cx="6097554" cy="369332"/>
          </a:xfrm>
          <a:prstGeom prst="rect">
            <a:avLst/>
          </a:prstGeom>
          <a:noFill/>
        </p:spPr>
        <p:txBody>
          <a:bodyPr wrap="square">
            <a:spAutoFit/>
          </a:bodyPr>
          <a:lstStyle/>
          <a:p>
            <a:pPr marL="75565" marR="295275" indent="-228600" algn="ctr">
              <a:spcBef>
                <a:spcPts val="60"/>
              </a:spcBef>
            </a:pPr>
            <a:r>
              <a:rPr lang="en-US" sz="1800" b="1" dirty="0">
                <a:effectLst/>
                <a:latin typeface="Times New Roman" panose="02020603050405020304" pitchFamily="18" charset="0"/>
                <a:ea typeface="Times New Roman" panose="02020603050405020304" pitchFamily="18" charset="0"/>
              </a:rPr>
              <a:t>Fig 2.5</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Spiral</a:t>
            </a:r>
            <a:r>
              <a:rPr lang="en-US" sz="1800" b="1" spc="-6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Model</a:t>
            </a:r>
            <a:r>
              <a:rPr lang="en-US" sz="1800" b="1" spc="-3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Phases</a:t>
            </a:r>
            <a:endParaRPr lang="en-IN"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25416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4E15-97FB-5403-6077-1FE0A47645EC}"/>
              </a:ext>
            </a:extLst>
          </p:cNvPr>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rPr>
              <a:t>Hardware and Software Requirements</a:t>
            </a:r>
            <a:br>
              <a:rPr lang="en-IN" altLang="en-US" sz="4400" b="1" dirty="0">
                <a:latin typeface="Times New Roman" panose="02020603050405020304" pitchFamily="18" charset="0"/>
                <a:cs typeface="Times New Roman" panose="02020603050405020304" pitchFamily="18" charset="0"/>
              </a:rPr>
            </a:br>
            <a:endParaRPr lang="en-IN" dirty="0"/>
          </a:p>
        </p:txBody>
      </p:sp>
      <p:sp>
        <p:nvSpPr>
          <p:cNvPr id="8" name="TextBox 7">
            <a:extLst>
              <a:ext uri="{FF2B5EF4-FFF2-40B4-BE49-F238E27FC236}">
                <a16:creationId xmlns:a16="http://schemas.microsoft.com/office/drawing/2014/main" id="{9A686F82-7848-9EB9-3751-C2879D278553}"/>
              </a:ext>
            </a:extLst>
          </p:cNvPr>
          <p:cNvSpPr txBox="1"/>
          <p:nvPr/>
        </p:nvSpPr>
        <p:spPr>
          <a:xfrm>
            <a:off x="838200" y="1443841"/>
            <a:ext cx="10515600" cy="2957861"/>
          </a:xfrm>
          <a:prstGeom prst="rect">
            <a:avLst/>
          </a:prstGeom>
          <a:noFill/>
        </p:spPr>
        <p:txBody>
          <a:bodyPr wrap="square">
            <a:spAutoFit/>
          </a:bodyPr>
          <a:lstStyle/>
          <a:p>
            <a:pPr algn="just">
              <a:lnSpc>
                <a:spcPct val="150000"/>
              </a:lnSpc>
              <a:buNone/>
            </a:pPr>
            <a:r>
              <a:rPr lang="en-IN" b="1" dirty="0">
                <a:latin typeface="Times New Roman" panose="02020603050405020304" pitchFamily="18" charset="0"/>
                <a:cs typeface="Times New Roman" panose="02020603050405020304" pitchFamily="18" charset="0"/>
              </a:rPr>
              <a:t>Software Requirements</a:t>
            </a:r>
          </a:p>
          <a:p>
            <a:pPr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Front-End Frameworks:</a:t>
            </a:r>
            <a:endParaRPr lang="en-IN"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React.js for a responsive and user-friendly interface.</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Material-UI or Tailwind CSS for modern and accessible UI components.</a:t>
            </a:r>
          </a:p>
          <a:p>
            <a:pPr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Back-End Frameworks:</a:t>
            </a:r>
            <a:endParaRPr lang="en-IN"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Flask (Python) for handling image uploads, AI predictions, and business logic.</a:t>
            </a:r>
          </a:p>
          <a:p>
            <a:pPr marL="742950" lvl="1" indent="-285750" algn="just">
              <a:lnSpc>
                <a:spcPct val="150000"/>
              </a:lnSpc>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FastAPI</a:t>
            </a:r>
            <a:r>
              <a:rPr lang="en-IN" dirty="0">
                <a:latin typeface="Times New Roman" panose="02020603050405020304" pitchFamily="18" charset="0"/>
                <a:cs typeface="Times New Roman" panose="02020603050405020304" pitchFamily="18" charset="0"/>
              </a:rPr>
              <a:t> (optional) for high-performance API responses.</a:t>
            </a:r>
          </a:p>
        </p:txBody>
      </p:sp>
      <p:sp>
        <p:nvSpPr>
          <p:cNvPr id="10" name="TextBox 9">
            <a:extLst>
              <a:ext uri="{FF2B5EF4-FFF2-40B4-BE49-F238E27FC236}">
                <a16:creationId xmlns:a16="http://schemas.microsoft.com/office/drawing/2014/main" id="{444AB3AA-AE71-4070-9755-6BBA2A6A00BB}"/>
              </a:ext>
            </a:extLst>
          </p:cNvPr>
          <p:cNvSpPr txBox="1"/>
          <p:nvPr/>
        </p:nvSpPr>
        <p:spPr>
          <a:xfrm>
            <a:off x="838200" y="4640491"/>
            <a:ext cx="10515600" cy="1295868"/>
          </a:xfrm>
          <a:prstGeom prst="rect">
            <a:avLst/>
          </a:prstGeom>
          <a:noFill/>
        </p:spPr>
        <p:txBody>
          <a:bodyPr wrap="square">
            <a:spAutoFit/>
          </a:bodyPr>
          <a:lstStyle/>
          <a:p>
            <a:pPr>
              <a:lnSpc>
                <a:spcPct val="150000"/>
              </a:lnSpc>
              <a:buNone/>
            </a:pPr>
            <a:r>
              <a:rPr lang="en-US" b="1" dirty="0">
                <a:latin typeface="Times New Roman" panose="02020603050405020304" pitchFamily="18" charset="0"/>
                <a:cs typeface="Times New Roman" panose="02020603050405020304" pitchFamily="18" charset="0"/>
              </a:rPr>
              <a:t>Hardware Requirements</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GPUs/TPUs</a:t>
            </a:r>
            <a:r>
              <a:rPr lang="en-US" dirty="0">
                <a:latin typeface="Times New Roman" panose="02020603050405020304" pitchFamily="18" charset="0"/>
                <a:cs typeface="Times New Roman" panose="02020603050405020304" pitchFamily="18" charset="0"/>
              </a:rPr>
              <a:t> for efficient deep learning model training.</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Standard CPUs</a:t>
            </a:r>
            <a:r>
              <a:rPr lang="en-US" dirty="0">
                <a:latin typeface="Times New Roman" panose="02020603050405020304" pitchFamily="18" charset="0"/>
                <a:cs typeface="Times New Roman" panose="02020603050405020304" pitchFamily="18" charset="0"/>
              </a:rPr>
              <a:t> for running inference tasks and deployment.</a:t>
            </a:r>
          </a:p>
        </p:txBody>
      </p:sp>
    </p:spTree>
    <p:extLst>
      <p:ext uri="{BB962C8B-B14F-4D97-AF65-F5344CB8AC3E}">
        <p14:creationId xmlns:p14="http://schemas.microsoft.com/office/powerpoint/2010/main" val="4014534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2B4F-BD9D-B05D-BF0B-E7F270FBF7CF}"/>
              </a:ext>
            </a:extLst>
          </p:cNvPr>
          <p:cNvSpPr>
            <a:spLocks noGrp="1"/>
          </p:cNvSpPr>
          <p:nvPr>
            <p:ph type="title"/>
          </p:nvPr>
        </p:nvSpPr>
        <p:spPr>
          <a:xfrm>
            <a:off x="838200" y="61430"/>
            <a:ext cx="10515600" cy="1325563"/>
          </a:xfrm>
        </p:spPr>
        <p:txBody>
          <a:bodyPr/>
          <a:lstStyle/>
          <a:p>
            <a:r>
              <a:rPr lang="en-IN" altLang="en-US" sz="3200" b="1" dirty="0">
                <a:latin typeface="Times New Roman" panose="02020603050405020304" pitchFamily="18" charset="0"/>
                <a:cs typeface="Times New Roman" panose="02020603050405020304" pitchFamily="18" charset="0"/>
              </a:rPr>
              <a:t>Architectural Diagram of the System</a:t>
            </a:r>
            <a:br>
              <a:rPr lang="en-IN" altLang="en-US" sz="4400" b="1" dirty="0">
                <a:latin typeface="Times New Roman" panose="02020603050405020304" pitchFamily="18" charset="0"/>
                <a:cs typeface="Times New Roman" panose="02020603050405020304" pitchFamily="18" charset="0"/>
              </a:rPr>
            </a:br>
            <a:endParaRPr lang="en-IN" dirty="0"/>
          </a:p>
        </p:txBody>
      </p:sp>
      <p:pic>
        <p:nvPicPr>
          <p:cNvPr id="5" name="Image 13">
            <a:extLst>
              <a:ext uri="{FF2B5EF4-FFF2-40B4-BE49-F238E27FC236}">
                <a16:creationId xmlns:a16="http://schemas.microsoft.com/office/drawing/2014/main" id="{54116C83-443C-703E-3880-937CE802F494}"/>
              </a:ext>
            </a:extLst>
          </p:cNvPr>
          <p:cNvPicPr>
            <a:picLocks/>
          </p:cNvPicPr>
          <p:nvPr/>
        </p:nvPicPr>
        <p:blipFill>
          <a:blip r:embed="rId2" cstate="print"/>
          <a:stretch>
            <a:fillRect/>
          </a:stretch>
        </p:blipFill>
        <p:spPr>
          <a:xfrm>
            <a:off x="3143315" y="1088555"/>
            <a:ext cx="4375150" cy="5708015"/>
          </a:xfrm>
          <a:prstGeom prst="rect">
            <a:avLst/>
          </a:prstGeom>
        </p:spPr>
      </p:pic>
    </p:spTree>
    <p:extLst>
      <p:ext uri="{BB962C8B-B14F-4D97-AF65-F5344CB8AC3E}">
        <p14:creationId xmlns:p14="http://schemas.microsoft.com/office/powerpoint/2010/main" val="3490256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48A755D-502D-948F-CE70-2A8D2E25608C}"/>
              </a:ext>
            </a:extLst>
          </p:cNvPr>
          <p:cNvSpPr txBox="1"/>
          <p:nvPr/>
        </p:nvSpPr>
        <p:spPr>
          <a:xfrm>
            <a:off x="754614" y="474346"/>
            <a:ext cx="2726871" cy="584775"/>
          </a:xfrm>
          <a:prstGeom prst="rect">
            <a:avLst/>
          </a:prstGeom>
          <a:noFill/>
        </p:spPr>
        <p:txBody>
          <a:bodyPr wrap="square">
            <a:spAutoFit/>
          </a:bodyPr>
          <a:lstStyle/>
          <a:p>
            <a:r>
              <a:rPr lang="en-IN" altLang="en-US" sz="3200" b="1" dirty="0">
                <a:latin typeface="Times New Roman" panose="02020603050405020304" pitchFamily="18" charset="0"/>
                <a:cs typeface="Times New Roman" panose="02020603050405020304" pitchFamily="18" charset="0"/>
              </a:rPr>
              <a:t>INDEX</a:t>
            </a:r>
          </a:p>
        </p:txBody>
      </p:sp>
      <p:sp>
        <p:nvSpPr>
          <p:cNvPr id="8" name="TextBox 7">
            <a:extLst>
              <a:ext uri="{FF2B5EF4-FFF2-40B4-BE49-F238E27FC236}">
                <a16:creationId xmlns:a16="http://schemas.microsoft.com/office/drawing/2014/main" id="{CF67A2C0-F3F5-4CD8-5E01-BB5CAF90E013}"/>
              </a:ext>
            </a:extLst>
          </p:cNvPr>
          <p:cNvSpPr txBox="1"/>
          <p:nvPr/>
        </p:nvSpPr>
        <p:spPr>
          <a:xfrm>
            <a:off x="335903" y="1582340"/>
            <a:ext cx="3564294" cy="4216539"/>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Abstract</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Introduction</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Existing System</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Problems of the Existing Systems</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Proposed System</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Benefits of Proposed System</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Literature Review &amp; Findings</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Users of the System</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Societal use of System</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Unique Features of the System</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Problem Domain</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Market Analysis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Feasibility Study</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sym typeface="+mn-ea"/>
            </a:endParaRPr>
          </a:p>
          <a:p>
            <a:endParaRPr lang="en-IN" dirty="0"/>
          </a:p>
        </p:txBody>
      </p:sp>
      <p:sp>
        <p:nvSpPr>
          <p:cNvPr id="10" name="TextBox 9">
            <a:extLst>
              <a:ext uri="{FF2B5EF4-FFF2-40B4-BE49-F238E27FC236}">
                <a16:creationId xmlns:a16="http://schemas.microsoft.com/office/drawing/2014/main" id="{F302B6A9-9C74-38D2-3AE9-B375DBD488C2}"/>
              </a:ext>
            </a:extLst>
          </p:cNvPr>
          <p:cNvSpPr txBox="1"/>
          <p:nvPr/>
        </p:nvSpPr>
        <p:spPr>
          <a:xfrm>
            <a:off x="7193902" y="1582340"/>
            <a:ext cx="3275045" cy="3416320"/>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Process Model Selected</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Hardware and Software Requirements</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Process Flow of the System</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Architectural Diagram of the System</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Review Outcomes</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Proposed Approach of the System</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UML Diagrams</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Conclusion</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sym typeface="+mn-ea"/>
              </a:rPr>
              <a:t>References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45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C122-691E-9823-3DD3-1A7460092EAC}"/>
              </a:ext>
            </a:extLst>
          </p:cNvPr>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rPr>
              <a:t>Review outcomes</a:t>
            </a:r>
            <a:br>
              <a:rPr lang="en-IN" altLang="en-US" sz="4400" b="1" dirty="0">
                <a:latin typeface="Times New Roman" panose="02020603050405020304" pitchFamily="18" charset="0"/>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F69A2047-D4DD-71D0-B1CA-0ED1416DDF7E}"/>
              </a:ext>
            </a:extLst>
          </p:cNvPr>
          <p:cNvSpPr txBox="1"/>
          <p:nvPr/>
        </p:nvSpPr>
        <p:spPr>
          <a:xfrm>
            <a:off x="838200" y="1135930"/>
            <a:ext cx="10515600" cy="5450851"/>
          </a:xfrm>
          <a:prstGeom prst="rect">
            <a:avLst/>
          </a:prstGeom>
          <a:noFill/>
        </p:spPr>
        <p:txBody>
          <a:bodyPr wrap="square">
            <a:spAutoFit/>
          </a:bodyPr>
          <a:lstStyle/>
          <a:p>
            <a:pPr algn="just">
              <a:lnSpc>
                <a:spcPct val="150000"/>
              </a:lnSpc>
              <a:buNone/>
            </a:pPr>
            <a:r>
              <a:rPr lang="en-US" b="1" dirty="0">
                <a:latin typeface="Times New Roman" panose="02020603050405020304" pitchFamily="18" charset="0"/>
                <a:cs typeface="Times New Roman" panose="02020603050405020304" pitchFamily="18" charset="0"/>
              </a:rPr>
              <a:t>Positive Outcomes</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Improved diagnostic accuracy by automating the detection of fetal growth abnormalities and amniotic fluid levels.</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Reduced dependency on manual interpretation, minimizing human errors and saving time for healthcare professionals.</a:t>
            </a:r>
          </a:p>
          <a:p>
            <a:pPr algn="just">
              <a:lnSpc>
                <a:spcPct val="150000"/>
              </a:lnSpc>
              <a:buNone/>
            </a:pPr>
            <a:r>
              <a:rPr lang="en-US" b="1" dirty="0">
                <a:latin typeface="Times New Roman" panose="02020603050405020304" pitchFamily="18" charset="0"/>
                <a:cs typeface="Times New Roman" panose="02020603050405020304" pitchFamily="18" charset="0"/>
              </a:rPr>
              <a:t>Challenges</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High-quality annotated medical image datasets are required for effective model training, which can be difficult to obtain.</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Ensuring data privacy, security, and compliance with healthcare regulations like HIPAA is essential and complex.</a:t>
            </a:r>
          </a:p>
          <a:p>
            <a:pPr algn="just">
              <a:lnSpc>
                <a:spcPct val="150000"/>
              </a:lnSpc>
              <a:buNone/>
            </a:pPr>
            <a:r>
              <a:rPr lang="en-US" b="1" dirty="0">
                <a:latin typeface="Times New Roman" panose="02020603050405020304" pitchFamily="18" charset="0"/>
                <a:cs typeface="Times New Roman" panose="02020603050405020304" pitchFamily="18" charset="0"/>
              </a:rPr>
              <a:t>Opportunities</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Potential integration with telemedicine platforms for remote prenatal care and consultations.</a:t>
            </a:r>
          </a:p>
          <a:p>
            <a:pPr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Scope for expanding the system to detect other fetal health indicators using multi-modal imaging data.</a:t>
            </a:r>
          </a:p>
        </p:txBody>
      </p:sp>
    </p:spTree>
    <p:extLst>
      <p:ext uri="{BB962C8B-B14F-4D97-AF65-F5344CB8AC3E}">
        <p14:creationId xmlns:p14="http://schemas.microsoft.com/office/powerpoint/2010/main" val="450761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95F6-C1BC-C8E6-DC61-E8AD3C12B4EC}"/>
              </a:ext>
            </a:extLst>
          </p:cNvPr>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rPr>
              <a:t>Proposed Approach of the System</a:t>
            </a:r>
            <a:br>
              <a:rPr lang="en-IN" altLang="en-US" sz="4400" b="1" dirty="0">
                <a:latin typeface="Times New Roman" panose="02020603050405020304" pitchFamily="18" charset="0"/>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BDD34C31-F1D1-BD8A-72D7-0B5EA504DBD6}"/>
              </a:ext>
            </a:extLst>
          </p:cNvPr>
          <p:cNvSpPr txBox="1"/>
          <p:nvPr/>
        </p:nvSpPr>
        <p:spPr>
          <a:xfrm>
            <a:off x="838200" y="1367522"/>
            <a:ext cx="10515599" cy="420435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proposed system uses AI-driven deep learning models like MobileNetV2 to detect fetal growth abnormalities and analyze amniotic fluid levels from X-ray and ultrasound images.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OpenCV-based image processing pipeline ensures accurate fluid measurement by segmenting relevant regions and reducing noise.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user-friendly web interface built with Flask and React enables real-time image uploads and analysis. The system provides predictions with confidence scores, assisting medical professionals in quick decision-making.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Overall, this approach automates fetal health assessments, improving accuracy, efficiency, and early diagnosis.</a:t>
            </a:r>
          </a:p>
          <a:p>
            <a:pPr marL="285750" indent="-285750" algn="just">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90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A153-C49E-318A-3EBA-08068E1F2834}"/>
              </a:ext>
            </a:extLst>
          </p:cNvPr>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rPr>
              <a:t>UML Diagrams</a:t>
            </a:r>
            <a:br>
              <a:rPr lang="en-IN" altLang="en-US" sz="4400" b="1" dirty="0">
                <a:latin typeface="Times New Roman" panose="02020603050405020304" pitchFamily="18" charset="0"/>
                <a:cs typeface="Times New Roman" panose="02020603050405020304" pitchFamily="18" charset="0"/>
              </a:rPr>
            </a:br>
            <a:endParaRPr lang="en-IN" dirty="0"/>
          </a:p>
        </p:txBody>
      </p:sp>
      <p:pic>
        <p:nvPicPr>
          <p:cNvPr id="5" name="Image 9">
            <a:extLst>
              <a:ext uri="{FF2B5EF4-FFF2-40B4-BE49-F238E27FC236}">
                <a16:creationId xmlns:a16="http://schemas.microsoft.com/office/drawing/2014/main" id="{B867A2FE-F19D-4ABB-E732-C5C0A2D8CE78}"/>
              </a:ext>
            </a:extLst>
          </p:cNvPr>
          <p:cNvPicPr>
            <a:picLocks/>
          </p:cNvPicPr>
          <p:nvPr/>
        </p:nvPicPr>
        <p:blipFill>
          <a:blip r:embed="rId2" cstate="print"/>
          <a:stretch>
            <a:fillRect/>
          </a:stretch>
        </p:blipFill>
        <p:spPr>
          <a:xfrm>
            <a:off x="3694922" y="1259633"/>
            <a:ext cx="5038531" cy="4478694"/>
          </a:xfrm>
          <a:prstGeom prst="rect">
            <a:avLst/>
          </a:prstGeom>
        </p:spPr>
      </p:pic>
      <p:sp>
        <p:nvSpPr>
          <p:cNvPr id="7" name="TextBox 6">
            <a:extLst>
              <a:ext uri="{FF2B5EF4-FFF2-40B4-BE49-F238E27FC236}">
                <a16:creationId xmlns:a16="http://schemas.microsoft.com/office/drawing/2014/main" id="{B1D86F81-52BB-CAF8-53F8-97151A599EFC}"/>
              </a:ext>
            </a:extLst>
          </p:cNvPr>
          <p:cNvSpPr txBox="1"/>
          <p:nvPr/>
        </p:nvSpPr>
        <p:spPr>
          <a:xfrm>
            <a:off x="2740868" y="5978203"/>
            <a:ext cx="6097554" cy="369332"/>
          </a:xfrm>
          <a:prstGeom prst="rect">
            <a:avLst/>
          </a:prstGeom>
          <a:noFill/>
        </p:spPr>
        <p:txBody>
          <a:bodyPr wrap="square">
            <a:spAutoFit/>
          </a:bodyPr>
          <a:lstStyle/>
          <a:p>
            <a:pPr marL="359410" marR="283845" algn="ctr">
              <a:spcBef>
                <a:spcPts val="985"/>
              </a:spcBef>
            </a:pPr>
            <a:r>
              <a:rPr lang="en-US" sz="1800" b="1" dirty="0">
                <a:effectLst/>
                <a:latin typeface="Times New Roman" panose="02020603050405020304" pitchFamily="18" charset="0"/>
                <a:ea typeface="Times New Roman" panose="02020603050405020304" pitchFamily="18" charset="0"/>
              </a:rPr>
              <a:t>Fig</a:t>
            </a:r>
            <a:r>
              <a:rPr lang="en-US" b="1" spc="-40" dirty="0">
                <a:latin typeface="Times New Roman" panose="02020603050405020304" pitchFamily="18" charset="0"/>
                <a:ea typeface="Times New Roman" panose="02020603050405020304" pitchFamily="18" charset="0"/>
              </a:rPr>
              <a:t> :</a:t>
            </a:r>
            <a:r>
              <a:rPr lang="en-US" sz="1800" b="1"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a:t>
            </a:r>
            <a:r>
              <a:rPr lang="en-US" sz="1800" spc="-4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Diagram</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87882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8">
            <a:extLst>
              <a:ext uri="{FF2B5EF4-FFF2-40B4-BE49-F238E27FC236}">
                <a16:creationId xmlns:a16="http://schemas.microsoft.com/office/drawing/2014/main" id="{2C2B57B7-4F02-E8B3-24E5-F99F4A03F03F}"/>
              </a:ext>
            </a:extLst>
          </p:cNvPr>
          <p:cNvPicPr>
            <a:picLocks/>
          </p:cNvPicPr>
          <p:nvPr/>
        </p:nvPicPr>
        <p:blipFill>
          <a:blip r:embed="rId2" cstate="print"/>
          <a:stretch>
            <a:fillRect/>
          </a:stretch>
        </p:blipFill>
        <p:spPr>
          <a:xfrm>
            <a:off x="2593910" y="830425"/>
            <a:ext cx="6876661" cy="4282752"/>
          </a:xfrm>
          <a:prstGeom prst="rect">
            <a:avLst/>
          </a:prstGeom>
        </p:spPr>
      </p:pic>
      <p:sp>
        <p:nvSpPr>
          <p:cNvPr id="7" name="TextBox 6">
            <a:extLst>
              <a:ext uri="{FF2B5EF4-FFF2-40B4-BE49-F238E27FC236}">
                <a16:creationId xmlns:a16="http://schemas.microsoft.com/office/drawing/2014/main" id="{C5E4F3AC-EB95-64BE-0D0A-57FB69577BAF}"/>
              </a:ext>
            </a:extLst>
          </p:cNvPr>
          <p:cNvSpPr txBox="1"/>
          <p:nvPr/>
        </p:nvSpPr>
        <p:spPr>
          <a:xfrm>
            <a:off x="4513685" y="5343722"/>
            <a:ext cx="6097554" cy="369332"/>
          </a:xfrm>
          <a:prstGeom prst="rect">
            <a:avLst/>
          </a:prstGeom>
          <a:noFill/>
        </p:spPr>
        <p:txBody>
          <a:bodyPr wrap="square">
            <a:spAutoFit/>
          </a:bodyPr>
          <a:lstStyle/>
          <a:p>
            <a:r>
              <a:rPr lang="en-IN" altLang="en-US" dirty="0">
                <a:latin typeface="Times New Roman" panose="02020603050405020304" pitchFamily="18" charset="0"/>
                <a:cs typeface="Times New Roman" panose="02020603050405020304" pitchFamily="18" charset="0"/>
                <a:sym typeface="+mn-ea"/>
              </a:rPr>
              <a:t>Figure : Use Case Diagram</a:t>
            </a:r>
            <a:endParaRPr lang="en-IN" dirty="0"/>
          </a:p>
        </p:txBody>
      </p:sp>
    </p:spTree>
    <p:extLst>
      <p:ext uri="{BB962C8B-B14F-4D97-AF65-F5344CB8AC3E}">
        <p14:creationId xmlns:p14="http://schemas.microsoft.com/office/powerpoint/2010/main" val="3439328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11" descr="A diagram of a process  AI-generated content may be incorrect.">
            <a:extLst>
              <a:ext uri="{FF2B5EF4-FFF2-40B4-BE49-F238E27FC236}">
                <a16:creationId xmlns:a16="http://schemas.microsoft.com/office/drawing/2014/main" id="{3D8620A9-FF62-C98F-8E80-8BE5B3FE485E}"/>
              </a:ext>
            </a:extLst>
          </p:cNvPr>
          <p:cNvPicPr>
            <a:picLocks/>
          </p:cNvPicPr>
          <p:nvPr/>
        </p:nvPicPr>
        <p:blipFill>
          <a:blip r:embed="rId2" cstate="print"/>
          <a:stretch>
            <a:fillRect/>
          </a:stretch>
        </p:blipFill>
        <p:spPr>
          <a:xfrm>
            <a:off x="1894114" y="923730"/>
            <a:ext cx="8238930" cy="4161453"/>
          </a:xfrm>
          <a:prstGeom prst="rect">
            <a:avLst/>
          </a:prstGeom>
        </p:spPr>
      </p:pic>
      <p:sp>
        <p:nvSpPr>
          <p:cNvPr id="9" name="TextBox 8">
            <a:extLst>
              <a:ext uri="{FF2B5EF4-FFF2-40B4-BE49-F238E27FC236}">
                <a16:creationId xmlns:a16="http://schemas.microsoft.com/office/drawing/2014/main" id="{53DB4D2C-7584-79A2-D866-133C1D391D3B}"/>
              </a:ext>
            </a:extLst>
          </p:cNvPr>
          <p:cNvSpPr txBox="1"/>
          <p:nvPr/>
        </p:nvSpPr>
        <p:spPr>
          <a:xfrm>
            <a:off x="4830925" y="5642302"/>
            <a:ext cx="6097554" cy="369332"/>
          </a:xfrm>
          <a:prstGeom prst="rect">
            <a:avLst/>
          </a:prstGeom>
          <a:noFill/>
        </p:spPr>
        <p:txBody>
          <a:bodyPr wrap="square">
            <a:spAutoFit/>
          </a:bodyPr>
          <a:lstStyle/>
          <a:p>
            <a:r>
              <a:rPr lang="en-IN" altLang="en-US" dirty="0">
                <a:latin typeface="Times New Roman" panose="02020603050405020304" pitchFamily="18" charset="0"/>
                <a:cs typeface="Times New Roman" panose="02020603050405020304" pitchFamily="18" charset="0"/>
              </a:rPr>
              <a:t>Figure :Sequence Diagram</a:t>
            </a:r>
          </a:p>
        </p:txBody>
      </p:sp>
    </p:spTree>
    <p:extLst>
      <p:ext uri="{BB962C8B-B14F-4D97-AF65-F5344CB8AC3E}">
        <p14:creationId xmlns:p14="http://schemas.microsoft.com/office/powerpoint/2010/main" val="3297520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10">
            <a:extLst>
              <a:ext uri="{FF2B5EF4-FFF2-40B4-BE49-F238E27FC236}">
                <a16:creationId xmlns:a16="http://schemas.microsoft.com/office/drawing/2014/main" id="{DBC61FDF-3D55-D7CE-47A6-DF89BF2587DD}"/>
              </a:ext>
            </a:extLst>
          </p:cNvPr>
          <p:cNvPicPr>
            <a:picLocks/>
          </p:cNvPicPr>
          <p:nvPr/>
        </p:nvPicPr>
        <p:blipFill>
          <a:blip r:embed="rId2" cstate="print"/>
          <a:stretch>
            <a:fillRect/>
          </a:stretch>
        </p:blipFill>
        <p:spPr>
          <a:xfrm>
            <a:off x="3181739" y="606490"/>
            <a:ext cx="5887616" cy="5094513"/>
          </a:xfrm>
          <a:prstGeom prst="rect">
            <a:avLst/>
          </a:prstGeom>
        </p:spPr>
      </p:pic>
      <p:sp>
        <p:nvSpPr>
          <p:cNvPr id="7" name="TextBox 6">
            <a:extLst>
              <a:ext uri="{FF2B5EF4-FFF2-40B4-BE49-F238E27FC236}">
                <a16:creationId xmlns:a16="http://schemas.microsoft.com/office/drawing/2014/main" id="{DFA2F99C-5ED6-654C-6889-412DED53CE46}"/>
              </a:ext>
            </a:extLst>
          </p:cNvPr>
          <p:cNvSpPr txBox="1"/>
          <p:nvPr/>
        </p:nvSpPr>
        <p:spPr>
          <a:xfrm>
            <a:off x="4606990" y="6066844"/>
            <a:ext cx="6097554" cy="369332"/>
          </a:xfrm>
          <a:prstGeom prst="rect">
            <a:avLst/>
          </a:prstGeom>
          <a:noFill/>
        </p:spPr>
        <p:txBody>
          <a:bodyPr wrap="square">
            <a:spAutoFit/>
          </a:bodyPr>
          <a:lstStyle/>
          <a:p>
            <a:r>
              <a:rPr lang="en-IN" altLang="en-US" dirty="0">
                <a:latin typeface="Times New Roman" panose="02020603050405020304" pitchFamily="18" charset="0"/>
                <a:cs typeface="Times New Roman" panose="02020603050405020304" pitchFamily="18" charset="0"/>
              </a:rPr>
              <a:t>Figure : Activity Diagram</a:t>
            </a:r>
          </a:p>
        </p:txBody>
      </p:sp>
    </p:spTree>
    <p:extLst>
      <p:ext uri="{BB962C8B-B14F-4D97-AF65-F5344CB8AC3E}">
        <p14:creationId xmlns:p14="http://schemas.microsoft.com/office/powerpoint/2010/main" val="544368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B116-997E-D9F6-D2BA-F01895A52895}"/>
              </a:ext>
            </a:extLst>
          </p:cNvPr>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Business model canvas</a:t>
            </a:r>
            <a:br>
              <a:rPr lang="en-IN" b="1" dirty="0">
                <a:latin typeface="Times New Roman" panose="02020603050405020304" pitchFamily="18" charset="0"/>
                <a:cs typeface="Times New Roman" panose="02020603050405020304" pitchFamily="18" charset="0"/>
              </a:rPr>
            </a:br>
            <a:endParaRPr lang="en-IN" dirty="0"/>
          </a:p>
        </p:txBody>
      </p:sp>
      <p:pic>
        <p:nvPicPr>
          <p:cNvPr id="5" name="Image 5">
            <a:extLst>
              <a:ext uri="{FF2B5EF4-FFF2-40B4-BE49-F238E27FC236}">
                <a16:creationId xmlns:a16="http://schemas.microsoft.com/office/drawing/2014/main" id="{1F55B2A8-8C58-6EC2-253C-5B9A2583A362}"/>
              </a:ext>
            </a:extLst>
          </p:cNvPr>
          <p:cNvPicPr>
            <a:picLocks/>
          </p:cNvPicPr>
          <p:nvPr/>
        </p:nvPicPr>
        <p:blipFill>
          <a:blip r:embed="rId2" cstate="print"/>
          <a:stretch>
            <a:fillRect/>
          </a:stretch>
        </p:blipFill>
        <p:spPr>
          <a:xfrm>
            <a:off x="838201" y="1380931"/>
            <a:ext cx="10515600" cy="4413379"/>
          </a:xfrm>
          <a:prstGeom prst="rect">
            <a:avLst/>
          </a:prstGeom>
        </p:spPr>
      </p:pic>
    </p:spTree>
    <p:extLst>
      <p:ext uri="{BB962C8B-B14F-4D97-AF65-F5344CB8AC3E}">
        <p14:creationId xmlns:p14="http://schemas.microsoft.com/office/powerpoint/2010/main" val="2823692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D1CE-F726-265E-365E-6EB7D2975421}"/>
              </a:ext>
            </a:extLst>
          </p:cNvPr>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rPr>
              <a:t>Conclusion</a:t>
            </a:r>
            <a:br>
              <a:rPr lang="en-IN" altLang="en-US" sz="4400" b="1" dirty="0">
                <a:latin typeface="Times New Roman" panose="02020603050405020304" pitchFamily="18" charset="0"/>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0B93069B-0FB7-AF52-C272-ACB8627D91F1}"/>
              </a:ext>
            </a:extLst>
          </p:cNvPr>
          <p:cNvSpPr txBox="1"/>
          <p:nvPr/>
        </p:nvSpPr>
        <p:spPr>
          <a:xfrm>
            <a:off x="838200" y="1384051"/>
            <a:ext cx="10515600" cy="46130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Accurate and Automated Diagnosis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system leverages deep learning (MobileNetV2) and image processing techniques to automate the detection of fetal growth abnormalities and amniotic fluid levels, improving diagnostic accuracy and enabling early intervention.</a:t>
            </a:r>
          </a:p>
          <a:p>
            <a:pPr marL="285750" indent="-285750">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User-Friendly and Secure Deployment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 modern web interface ensures easy access to AI-generated insights, while robust security measures like encryption and HIPAA/GDPR compliance protect patient data, making the system reliable for clinical use.</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Scalable and Future-Ready Solution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system's scalable design allows deployment in hospitals and research institutions, with potential future enhancements like 3D ultrasound integration and real-time cloud diagnostics to further improve prenatal care.</a:t>
            </a:r>
          </a:p>
          <a:p>
            <a:pPr marL="285750" indent="-28575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747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EC57-7C19-C0A1-FD9F-56F92C3634FA}"/>
              </a:ext>
            </a:extLst>
          </p:cNvPr>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rPr>
              <a:t>References</a:t>
            </a:r>
            <a:br>
              <a:rPr lang="en-IN" altLang="en-US" sz="4400" b="1" dirty="0">
                <a:latin typeface="Times New Roman" panose="02020603050405020304" pitchFamily="18" charset="0"/>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0C286A01-17B9-7F07-A0D8-0DAE574AB03B}"/>
              </a:ext>
            </a:extLst>
          </p:cNvPr>
          <p:cNvSpPr txBox="1"/>
          <p:nvPr/>
        </p:nvSpPr>
        <p:spPr>
          <a:xfrm>
            <a:off x="706018" y="1027906"/>
            <a:ext cx="11485982" cy="5610767"/>
          </a:xfrm>
          <a:prstGeom prst="rect">
            <a:avLst/>
          </a:prstGeom>
          <a:noFill/>
        </p:spPr>
        <p:txBody>
          <a:bodyPr wrap="square">
            <a:spAutoFit/>
          </a:bodyPr>
          <a:lstStyle/>
          <a:p>
            <a:pPr marL="285750" marR="660400" lvl="0" indent="-285750" algn="just">
              <a:lnSpc>
                <a:spcPct val="150000"/>
              </a:lnSpc>
              <a:spcBef>
                <a:spcPts val="760"/>
              </a:spcBef>
              <a:buSzPts val="1200"/>
              <a:buFont typeface="Wingdings" panose="05000000000000000000" pitchFamily="2" charset="2"/>
              <a:buChar char="§"/>
              <a:tabLst>
                <a:tab pos="892175" algn="l"/>
              </a:tabLst>
            </a:pPr>
            <a:r>
              <a:rPr lang="en-US" sz="1800" spc="0" dirty="0">
                <a:effectLst/>
                <a:latin typeface="Times New Roman" panose="02020603050405020304" pitchFamily="18" charset="0"/>
                <a:ea typeface="Times New Roman" panose="02020603050405020304" pitchFamily="18" charset="0"/>
              </a:rPr>
              <a:t>[1]  Nguyen, T. D., &amp; Tran, M. H. “Deep Learning-Based Medical Image Analysis for Fetal Health Monitoring: A Review.” </a:t>
            </a:r>
            <a:r>
              <a:rPr lang="en-US" sz="1800" i="1" spc="0" dirty="0">
                <a:effectLst/>
                <a:latin typeface="Times New Roman" panose="02020603050405020304" pitchFamily="18" charset="0"/>
                <a:ea typeface="Times New Roman" panose="02020603050405020304" pitchFamily="18" charset="0"/>
              </a:rPr>
              <a:t>Journal of Medical Imaging and Health Informatics</a:t>
            </a:r>
            <a:r>
              <a:rPr lang="en-US" sz="1800" spc="0" dirty="0">
                <a:effectLst/>
                <a:latin typeface="Times New Roman" panose="02020603050405020304" pitchFamily="18" charset="0"/>
                <a:ea typeface="Times New Roman" panose="02020603050405020304" pitchFamily="18" charset="0"/>
              </a:rPr>
              <a:t>, Volume 13, 2023, pp. 245–259. DOI: 10.1166/jmihi.2023.4001</a:t>
            </a:r>
            <a:endParaRPr lang="en-IN" sz="1600" spc="0" dirty="0">
              <a:effectLst/>
              <a:latin typeface="Times New Roman" panose="02020603050405020304" pitchFamily="18" charset="0"/>
              <a:ea typeface="Times New Roman" panose="02020603050405020304" pitchFamily="18" charset="0"/>
            </a:endParaRPr>
          </a:p>
          <a:p>
            <a:pPr marL="285750" marR="658495" lvl="0" indent="-285750" algn="just">
              <a:lnSpc>
                <a:spcPct val="150000"/>
              </a:lnSpc>
              <a:buSzPts val="1200"/>
              <a:buFont typeface="Wingdings" panose="05000000000000000000" pitchFamily="2" charset="2"/>
              <a:buChar char="§"/>
              <a:tabLst>
                <a:tab pos="892175" algn="l"/>
              </a:tabLst>
            </a:pPr>
            <a:r>
              <a:rPr lang="en-US" sz="1800" spc="0" dirty="0">
                <a:effectLst/>
                <a:latin typeface="Times New Roman" panose="02020603050405020304" pitchFamily="18" charset="0"/>
                <a:ea typeface="Times New Roman" panose="02020603050405020304" pitchFamily="18" charset="0"/>
              </a:rPr>
              <a:t>[2] Zhang,</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Y.,</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Wang,</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L.,</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&amp;</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Li,</a:t>
            </a:r>
            <a:r>
              <a:rPr lang="en-US" sz="1800" spc="-6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Z.</a:t>
            </a:r>
            <a:r>
              <a:rPr lang="en-US" sz="1800" spc="-6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“MobileNetV2</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Transfer</a:t>
            </a:r>
            <a:r>
              <a:rPr lang="en-US" sz="1800" spc="-4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Learning</a:t>
            </a:r>
            <a:r>
              <a:rPr lang="en-US" sz="1800" spc="-3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for</a:t>
            </a:r>
            <a:r>
              <a:rPr lang="en-US" sz="1800" spc="-7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Prenatal Ultrasound</a:t>
            </a:r>
            <a:r>
              <a:rPr lang="en-US" sz="1800" spc="2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Image</a:t>
            </a:r>
            <a:r>
              <a:rPr lang="en-US" sz="1800" spc="2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Classification.”</a:t>
            </a:r>
            <a:r>
              <a:rPr lang="en-US" sz="1800" spc="200"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Biomedical</a:t>
            </a:r>
            <a:r>
              <a:rPr lang="en-US" sz="1800" i="1" spc="200"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Signal</a:t>
            </a:r>
            <a:r>
              <a:rPr lang="en-US" sz="1800" i="1" spc="200"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Processing</a:t>
            </a:r>
            <a:r>
              <a:rPr lang="en-US" sz="1800" i="1" spc="200" dirty="0">
                <a:effectLst/>
                <a:latin typeface="Times New Roman" panose="02020603050405020304" pitchFamily="18" charset="0"/>
                <a:ea typeface="Times New Roman" panose="02020603050405020304" pitchFamily="18" charset="0"/>
              </a:rPr>
              <a:t> </a:t>
            </a:r>
            <a:r>
              <a:rPr lang="en-US" sz="1800" i="1" spc="0" dirty="0">
                <a:effectLst/>
                <a:latin typeface="Times New Roman" panose="02020603050405020304" pitchFamily="18" charset="0"/>
                <a:ea typeface="Times New Roman" panose="02020603050405020304" pitchFamily="18" charset="0"/>
              </a:rPr>
              <a:t>and</a:t>
            </a:r>
            <a:r>
              <a:rPr lang="en-US" sz="1800" i="1" spc="200" dirty="0">
                <a:effectLst/>
                <a:latin typeface="Times New Roman" panose="02020603050405020304" pitchFamily="18" charset="0"/>
                <a:ea typeface="Times New Roman" panose="02020603050405020304" pitchFamily="18" charset="0"/>
              </a:rPr>
              <a:t> </a:t>
            </a:r>
            <a:r>
              <a:rPr lang="en-US" sz="1800" i="1" spc="0" dirty="0" err="1">
                <a:effectLst/>
                <a:latin typeface="Times New Roman" panose="02020603050405020304" pitchFamily="18" charset="0"/>
                <a:ea typeface="Times New Roman" panose="02020603050405020304" pitchFamily="18" charset="0"/>
              </a:rPr>
              <a:t>Control</a:t>
            </a:r>
            <a:r>
              <a:rPr lang="en-US" sz="1800" spc="0" dirty="0" err="1">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Volume</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84,</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2024,</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pp.</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105–118.</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DOI:</a:t>
            </a:r>
            <a:r>
              <a:rPr lang="en-US" sz="1800" spc="-6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10.1016/j.bspc.2024.105548</a:t>
            </a:r>
            <a:endParaRPr lang="en-IN" sz="1800" dirty="0">
              <a:effectLst/>
              <a:latin typeface="Times New Roman" panose="02020603050405020304" pitchFamily="18" charset="0"/>
              <a:ea typeface="Times New Roman" panose="02020603050405020304" pitchFamily="18" charset="0"/>
            </a:endParaRPr>
          </a:p>
          <a:p>
            <a:pPr marL="285750" marR="669925" lvl="0" indent="-285750" algn="just">
              <a:lnSpc>
                <a:spcPct val="150000"/>
              </a:lnSpc>
              <a:spcBef>
                <a:spcPts val="635"/>
              </a:spcBef>
              <a:buSzPts val="1200"/>
              <a:buFont typeface="Wingdings" panose="05000000000000000000" pitchFamily="2" charset="2"/>
              <a:buChar char="§"/>
              <a:tabLst>
                <a:tab pos="892175" algn="l"/>
              </a:tabLst>
            </a:pPr>
            <a:r>
              <a:rPr lang="en-US" sz="1800" spc="0" dirty="0">
                <a:effectLst/>
                <a:latin typeface="Times New Roman" panose="02020603050405020304" pitchFamily="18" charset="0"/>
                <a:ea typeface="Times New Roman" panose="02020603050405020304" pitchFamily="18" charset="0"/>
              </a:rPr>
              <a:t>[3] Sharma, R., &amp; Verma, P. “Application of AI in Obstetric Imaging and Fetal Anomaly Detection.” </a:t>
            </a:r>
            <a:r>
              <a:rPr lang="en-US" sz="1800" i="1" spc="0" dirty="0">
                <a:effectLst/>
                <a:latin typeface="Times New Roman" panose="02020603050405020304" pitchFamily="18" charset="0"/>
                <a:ea typeface="Times New Roman" panose="02020603050405020304" pitchFamily="18" charset="0"/>
              </a:rPr>
              <a:t>International Journal of Artificial Intelligence in </a:t>
            </a:r>
            <a:r>
              <a:rPr lang="en-US" sz="1800" i="1" spc="0" dirty="0" err="1">
                <a:effectLst/>
                <a:latin typeface="Times New Roman" panose="02020603050405020304" pitchFamily="18" charset="0"/>
                <a:ea typeface="Times New Roman" panose="02020603050405020304" pitchFamily="18" charset="0"/>
              </a:rPr>
              <a:t>Healthcare</a:t>
            </a:r>
            <a:r>
              <a:rPr lang="en-US" sz="1800" spc="0" dirty="0" err="1">
                <a:effectLst/>
                <a:latin typeface="Times New Roman" panose="02020603050405020304" pitchFamily="18" charset="0"/>
                <a:ea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rPr>
              <a:t>Volume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11,</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2023,</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pp.</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322–338.</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DOI:</a:t>
            </a:r>
            <a:r>
              <a:rPr lang="en-US" sz="1800" spc="-8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10.47505/IJAIH.2023.11.4.322</a:t>
            </a:r>
            <a:endParaRPr lang="en-IN" sz="1800" dirty="0">
              <a:effectLst/>
              <a:latin typeface="Times New Roman" panose="02020603050405020304" pitchFamily="18" charset="0"/>
              <a:ea typeface="Times New Roman" panose="02020603050405020304" pitchFamily="18" charset="0"/>
            </a:endParaRPr>
          </a:p>
          <a:p>
            <a:pPr marL="285750" marR="660400" lvl="0" indent="-285750" algn="just">
              <a:lnSpc>
                <a:spcPct val="150000"/>
              </a:lnSpc>
              <a:spcBef>
                <a:spcPts val="660"/>
              </a:spcBef>
              <a:buSzPts val="1200"/>
              <a:buFont typeface="Wingdings" panose="05000000000000000000" pitchFamily="2" charset="2"/>
              <a:buChar char="§"/>
              <a:tabLst>
                <a:tab pos="892175" algn="l"/>
              </a:tabLst>
            </a:pPr>
            <a:r>
              <a:rPr lang="en-US" sz="1800" spc="0" dirty="0">
                <a:effectLst/>
                <a:latin typeface="Times New Roman" panose="02020603050405020304" pitchFamily="18" charset="0"/>
                <a:ea typeface="Times New Roman" panose="02020603050405020304" pitchFamily="18" charset="0"/>
              </a:rPr>
              <a:t>[4] Qayyum,</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&amp;</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Anwar,</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“CNN</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Architectures</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for</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X-ray</a:t>
            </a:r>
            <a:r>
              <a:rPr lang="en-US" sz="1800" spc="-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Image</a:t>
            </a:r>
            <a:r>
              <a:rPr lang="en-US" sz="1800" spc="-7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Classification</a:t>
            </a:r>
            <a:r>
              <a:rPr lang="en-US" sz="1800" spc="-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in Healthcare: A Comparative Study.” </a:t>
            </a:r>
            <a:r>
              <a:rPr lang="en-US" sz="1800" i="1" spc="0" dirty="0">
                <a:effectLst/>
                <a:latin typeface="Times New Roman" panose="02020603050405020304" pitchFamily="18" charset="0"/>
                <a:ea typeface="Times New Roman" panose="02020603050405020304" pitchFamily="18" charset="0"/>
              </a:rPr>
              <a:t>Healthcare Informatics Research</a:t>
            </a:r>
            <a:r>
              <a:rPr lang="en-US" sz="1800" spc="0" dirty="0">
                <a:effectLst/>
                <a:latin typeface="Times New Roman" panose="02020603050405020304" pitchFamily="18" charset="0"/>
                <a:ea typeface="Times New Roman" panose="02020603050405020304" pitchFamily="18" charset="0"/>
              </a:rPr>
              <a:t>, Volume 30, 2024, pp. 89–101. DOI: 10.4258/hir.2024.30.2.89</a:t>
            </a:r>
            <a:endParaRPr lang="en-IN" sz="1600" spc="0" dirty="0">
              <a:effectLst/>
              <a:latin typeface="Times New Roman" panose="02020603050405020304" pitchFamily="18" charset="0"/>
              <a:ea typeface="Times New Roman" panose="02020603050405020304" pitchFamily="18" charset="0"/>
            </a:endParaRPr>
          </a:p>
          <a:p>
            <a:pPr marL="285750" marR="664845" lvl="0" indent="-285750" algn="just">
              <a:lnSpc>
                <a:spcPct val="150000"/>
              </a:lnSpc>
              <a:spcBef>
                <a:spcPts val="10"/>
              </a:spcBef>
              <a:buSzPts val="1200"/>
              <a:buFont typeface="Wingdings" panose="05000000000000000000" pitchFamily="2" charset="2"/>
              <a:buChar char="§"/>
              <a:tabLst>
                <a:tab pos="892175" algn="l"/>
              </a:tabLst>
            </a:pPr>
            <a:r>
              <a:rPr lang="en-US" sz="1800" spc="0" dirty="0">
                <a:effectLst/>
                <a:latin typeface="Times New Roman" panose="02020603050405020304" pitchFamily="18" charset="0"/>
                <a:ea typeface="Times New Roman" panose="02020603050405020304" pitchFamily="18" charset="0"/>
              </a:rPr>
              <a:t>[5] Shilpa,</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a:t>
            </a:r>
            <a:r>
              <a:rPr lang="en-US" sz="1800" spc="-4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&amp;</a:t>
            </a:r>
            <a:r>
              <a:rPr lang="en-US" sz="1800" spc="-7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Kumar,</a:t>
            </a:r>
            <a:r>
              <a:rPr lang="en-US" sz="1800" spc="-3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“Amniotic</a:t>
            </a:r>
            <a:r>
              <a:rPr lang="en-US" sz="1800" spc="-3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Fluid</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Index</a:t>
            </a:r>
            <a:r>
              <a:rPr lang="en-US" sz="1800" spc="-7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Measurement and</a:t>
            </a:r>
            <a:r>
              <a:rPr lang="en-US" sz="1800" spc="-3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Interpretation using AI Techniques.” </a:t>
            </a:r>
            <a:r>
              <a:rPr lang="en-US" sz="1800" i="1" spc="0" dirty="0">
                <a:effectLst/>
                <a:latin typeface="Times New Roman" panose="02020603050405020304" pitchFamily="18" charset="0"/>
                <a:ea typeface="Times New Roman" panose="02020603050405020304" pitchFamily="18" charset="0"/>
              </a:rPr>
              <a:t>International Journal of Biomedical Imaging</a:t>
            </a:r>
            <a:r>
              <a:rPr lang="en-US" sz="1800" spc="0" dirty="0">
                <a:effectLst/>
                <a:latin typeface="Times New Roman" panose="02020603050405020304" pitchFamily="18" charset="0"/>
                <a:ea typeface="Times New Roman" panose="02020603050405020304" pitchFamily="18" charset="0"/>
              </a:rPr>
              <a:t>, Volume 2023,</a:t>
            </a:r>
            <a:r>
              <a:rPr lang="en-US" sz="1600" dirty="0">
                <a:effectLst/>
                <a:latin typeface="Times New Roman" panose="02020603050405020304" pitchFamily="18" charset="0"/>
                <a:ea typeface="Times New Roman" panose="02020603050405020304" pitchFamily="18" charset="0"/>
              </a:rPr>
              <a:t>Article</a:t>
            </a:r>
            <a:r>
              <a:rPr lang="en-US" sz="1600" spc="-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ID 102347,</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pp.</a:t>
            </a:r>
            <a:r>
              <a:rPr lang="en-US" sz="1600" spc="1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1–12.</a:t>
            </a:r>
            <a:r>
              <a:rPr lang="en-US" sz="1600" spc="-1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DOI:</a:t>
            </a:r>
            <a:r>
              <a:rPr lang="en-US" sz="1600" spc="-40"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10.1155/2023/102347</a:t>
            </a:r>
            <a:endParaRPr lang="en-IN" dirty="0"/>
          </a:p>
        </p:txBody>
      </p:sp>
    </p:spTree>
    <p:extLst>
      <p:ext uri="{BB962C8B-B14F-4D97-AF65-F5344CB8AC3E}">
        <p14:creationId xmlns:p14="http://schemas.microsoft.com/office/powerpoint/2010/main" val="1785214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81203E-D555-1CD8-B9BF-7844B32780F0}"/>
              </a:ext>
            </a:extLst>
          </p:cNvPr>
          <p:cNvSpPr txBox="1"/>
          <p:nvPr/>
        </p:nvSpPr>
        <p:spPr>
          <a:xfrm>
            <a:off x="363895" y="618487"/>
            <a:ext cx="11653934" cy="4543808"/>
          </a:xfrm>
          <a:prstGeom prst="rect">
            <a:avLst/>
          </a:prstGeom>
          <a:noFill/>
        </p:spPr>
        <p:txBody>
          <a:bodyPr wrap="square">
            <a:spAutoFit/>
          </a:bodyPr>
          <a:lstStyle/>
          <a:p>
            <a:pPr marL="285750" marR="686435" lvl="0" indent="-285750">
              <a:lnSpc>
                <a:spcPct val="150000"/>
              </a:lnSpc>
              <a:spcBef>
                <a:spcPts val="680"/>
              </a:spcBef>
              <a:buSzPts val="1200"/>
              <a:buFont typeface="Wingdings" panose="05000000000000000000" pitchFamily="2" charset="2"/>
              <a:buChar char="§"/>
              <a:tabLst>
                <a:tab pos="893445" algn="l"/>
              </a:tabLst>
            </a:pPr>
            <a:r>
              <a:rPr lang="en-US" sz="1800" spc="0" dirty="0">
                <a:effectLst/>
                <a:latin typeface="Times New Roman" panose="02020603050405020304" pitchFamily="18" charset="0"/>
                <a:ea typeface="Times New Roman" panose="02020603050405020304" pitchFamily="18" charset="0"/>
              </a:rPr>
              <a:t>[6] Sharma,</a:t>
            </a:r>
            <a:r>
              <a:rPr lang="en-US" sz="1800" spc="2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a:t>
            </a:r>
            <a:r>
              <a:rPr lang="en-US" sz="1800" spc="2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&amp;</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Mehta,</a:t>
            </a:r>
            <a:r>
              <a:rPr lang="en-US" sz="1800" spc="2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R.</a:t>
            </a:r>
            <a:r>
              <a:rPr lang="en-US" sz="1800" spc="2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“Medical</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Image</a:t>
            </a:r>
            <a:r>
              <a:rPr lang="en-US" sz="1800" spc="1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Segmentation</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using</a:t>
            </a:r>
            <a:r>
              <a:rPr lang="en-US" sz="1800" spc="19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OpenCV</a:t>
            </a:r>
            <a:r>
              <a:rPr lang="en-US" sz="1800" spc="19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 </a:t>
            </a:r>
            <a:r>
              <a:rPr lang="en-US" sz="1800" spc="-10" dirty="0">
                <a:effectLst/>
                <a:latin typeface="Times New Roman" panose="02020603050405020304" pitchFamily="18" charset="0"/>
                <a:ea typeface="Times New Roman" panose="02020603050405020304" pitchFamily="18" charset="0"/>
              </a:rPr>
              <a:t>Deep</a:t>
            </a:r>
            <a:r>
              <a:rPr lang="en-US" sz="1800" spc="-2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Learning for</a:t>
            </a:r>
            <a:r>
              <a:rPr lang="en-US" sz="1800" spc="-2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Fetal</a:t>
            </a:r>
            <a:r>
              <a:rPr lang="en-US" sz="1800" spc="-7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Applications.”</a:t>
            </a:r>
            <a:r>
              <a:rPr lang="en-US" sz="1800" spc="-25" dirty="0">
                <a:effectLst/>
                <a:latin typeface="Times New Roman" panose="02020603050405020304" pitchFamily="18" charset="0"/>
                <a:ea typeface="Times New Roman" panose="02020603050405020304" pitchFamily="18" charset="0"/>
              </a:rPr>
              <a:t> </a:t>
            </a:r>
            <a:r>
              <a:rPr lang="en-US" sz="1800" i="1" spc="-10" dirty="0">
                <a:effectLst/>
                <a:latin typeface="Times New Roman" panose="02020603050405020304" pitchFamily="18" charset="0"/>
                <a:ea typeface="Times New Roman" panose="02020603050405020304" pitchFamily="18" charset="0"/>
              </a:rPr>
              <a:t>Procedia</a:t>
            </a:r>
            <a:r>
              <a:rPr lang="en-US" sz="1800" i="1" spc="-20" dirty="0">
                <a:effectLst/>
                <a:latin typeface="Times New Roman" panose="02020603050405020304" pitchFamily="18" charset="0"/>
                <a:ea typeface="Times New Roman" panose="02020603050405020304" pitchFamily="18" charset="0"/>
              </a:rPr>
              <a:t> </a:t>
            </a:r>
            <a:r>
              <a:rPr lang="en-US" sz="1800" i="1" spc="-10" dirty="0">
                <a:effectLst/>
                <a:latin typeface="Times New Roman" panose="02020603050405020304" pitchFamily="18" charset="0"/>
                <a:ea typeface="Times New Roman" panose="02020603050405020304" pitchFamily="18" charset="0"/>
              </a:rPr>
              <a:t>Computer</a:t>
            </a:r>
            <a:r>
              <a:rPr lang="en-US" sz="1800" i="1" spc="-35" dirty="0">
                <a:effectLst/>
                <a:latin typeface="Times New Roman" panose="02020603050405020304" pitchFamily="18" charset="0"/>
                <a:ea typeface="Times New Roman" panose="02020603050405020304" pitchFamily="18" charset="0"/>
              </a:rPr>
              <a:t> </a:t>
            </a:r>
            <a:r>
              <a:rPr lang="en-US" sz="1800" i="1" spc="-10" dirty="0">
                <a:effectLst/>
                <a:latin typeface="Times New Roman" panose="02020603050405020304" pitchFamily="18" charset="0"/>
                <a:ea typeface="Times New Roman" panose="02020603050405020304" pitchFamily="18" charset="0"/>
              </a:rPr>
              <a:t>Science</a:t>
            </a:r>
            <a:r>
              <a:rPr lang="en-US" sz="1800" spc="-10" dirty="0">
                <a:effectLst/>
                <a:latin typeface="Times New Roman" panose="02020603050405020304" pitchFamily="18" charset="0"/>
                <a:ea typeface="Times New Roman" panose="02020603050405020304" pitchFamily="18" charset="0"/>
              </a:rPr>
              <a:t>, Volume</a:t>
            </a:r>
            <a:r>
              <a:rPr lang="en-US" sz="1800" spc="-2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213, 2024, </a:t>
            </a:r>
            <a:r>
              <a:rPr lang="en-US" sz="1800" dirty="0">
                <a:effectLst/>
                <a:latin typeface="Times New Roman" panose="02020603050405020304" pitchFamily="18" charset="0"/>
                <a:ea typeface="Times New Roman" panose="02020603050405020304" pitchFamily="18" charset="0"/>
              </a:rPr>
              <a:t>pp.</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745–753.</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DOI:</a:t>
            </a:r>
            <a:r>
              <a:rPr lang="en-US" sz="1800" spc="-3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10.1016/j.procs.2024.02.087</a:t>
            </a:r>
            <a:endParaRPr lang="en-IN" sz="1800" dirty="0">
              <a:effectLst/>
              <a:latin typeface="Times New Roman" panose="02020603050405020304" pitchFamily="18" charset="0"/>
              <a:ea typeface="Times New Roman" panose="02020603050405020304" pitchFamily="18" charset="0"/>
            </a:endParaRPr>
          </a:p>
          <a:p>
            <a:pPr marL="285750" marR="724535" lvl="0" indent="-285750">
              <a:lnSpc>
                <a:spcPct val="150000"/>
              </a:lnSpc>
              <a:spcBef>
                <a:spcPts val="660"/>
              </a:spcBef>
              <a:buSzPts val="1200"/>
              <a:buFont typeface="Wingdings" panose="05000000000000000000" pitchFamily="2" charset="2"/>
              <a:buChar char="§"/>
              <a:tabLst>
                <a:tab pos="893445" algn="l"/>
              </a:tabLst>
            </a:pPr>
            <a:r>
              <a:rPr lang="en-US" sz="1800" spc="0" dirty="0">
                <a:effectLst/>
                <a:latin typeface="Times New Roman" panose="02020603050405020304" pitchFamily="18" charset="0"/>
                <a:ea typeface="Times New Roman" panose="02020603050405020304" pitchFamily="18" charset="0"/>
              </a:rPr>
              <a:t>[7] Farahani,</a:t>
            </a:r>
            <a:r>
              <a:rPr lang="en-US" sz="1800" spc="4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F.</a:t>
            </a:r>
            <a:r>
              <a:rPr lang="en-US" sz="1800" spc="4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V.,</a:t>
            </a:r>
            <a:r>
              <a:rPr lang="en-US" sz="1800" spc="3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&amp;</a:t>
            </a:r>
            <a:r>
              <a:rPr lang="en-US" sz="1800" spc="36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Samadi,</a:t>
            </a:r>
            <a:r>
              <a:rPr lang="en-US" sz="1800" spc="4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R.</a:t>
            </a:r>
            <a:r>
              <a:rPr lang="en-US" sz="1800" spc="4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“X-ray</a:t>
            </a:r>
            <a:r>
              <a:rPr lang="en-US" sz="1800" spc="3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Analysis</a:t>
            </a:r>
            <a:r>
              <a:rPr lang="en-US" sz="1800" spc="4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in</a:t>
            </a:r>
            <a:r>
              <a:rPr lang="en-US" sz="1800" spc="3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Prenatal</a:t>
            </a:r>
            <a:r>
              <a:rPr lang="en-US" sz="1800" spc="2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Care</a:t>
            </a:r>
            <a:r>
              <a:rPr lang="en-US" sz="1800" spc="38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using Convolutional Neural</a:t>
            </a:r>
            <a:r>
              <a:rPr lang="en-US" sz="1800" spc="-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Networks.” </a:t>
            </a:r>
            <a:r>
              <a:rPr lang="en-US" sz="1800" i="1" spc="0" dirty="0">
                <a:effectLst/>
                <a:latin typeface="Times New Roman" panose="02020603050405020304" pitchFamily="18" charset="0"/>
                <a:ea typeface="Times New Roman" panose="02020603050405020304" pitchFamily="18" charset="0"/>
              </a:rPr>
              <a:t>IEEE Access</a:t>
            </a:r>
            <a:r>
              <a:rPr lang="en-US" sz="1800" spc="0" dirty="0">
                <a:effectLst/>
                <a:latin typeface="Times New Roman" panose="02020603050405020304" pitchFamily="18" charset="0"/>
                <a:ea typeface="Times New Roman" panose="02020603050405020304" pitchFamily="18" charset="0"/>
              </a:rPr>
              <a:t>, Volume 12, 2024, pp. 17791–17805. </a:t>
            </a:r>
            <a:r>
              <a:rPr lang="en-US" sz="1800" dirty="0">
                <a:effectLst/>
                <a:latin typeface="Times New Roman" panose="02020603050405020304" pitchFamily="18" charset="0"/>
                <a:ea typeface="Times New Roman" panose="02020603050405020304" pitchFamily="18" charset="0"/>
              </a:rPr>
              <a:t>DOI:</a:t>
            </a:r>
            <a:r>
              <a:rPr lang="en-US" sz="1800" spc="1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10.1109/ACCESS.2024.3301052</a:t>
            </a:r>
            <a:endParaRPr lang="en-IN" sz="1800" dirty="0">
              <a:effectLst/>
              <a:latin typeface="Times New Roman" panose="02020603050405020304" pitchFamily="18" charset="0"/>
              <a:ea typeface="Times New Roman" panose="02020603050405020304" pitchFamily="18" charset="0"/>
            </a:endParaRPr>
          </a:p>
          <a:p>
            <a:pPr marL="285750" marR="700405" lvl="0" indent="-285750">
              <a:lnSpc>
                <a:spcPct val="150000"/>
              </a:lnSpc>
              <a:spcBef>
                <a:spcPts val="660"/>
              </a:spcBef>
              <a:buSzPts val="1200"/>
              <a:buFont typeface="Wingdings" panose="05000000000000000000" pitchFamily="2" charset="2"/>
              <a:buChar char="§"/>
              <a:tabLst>
                <a:tab pos="893445" algn="l"/>
              </a:tabLst>
            </a:pPr>
            <a:r>
              <a:rPr lang="en-US" sz="1800" spc="0" dirty="0">
                <a:effectLst/>
                <a:latin typeface="Times New Roman" panose="02020603050405020304" pitchFamily="18" charset="0"/>
                <a:ea typeface="Times New Roman" panose="02020603050405020304" pitchFamily="18" charset="0"/>
              </a:rPr>
              <a:t>[8] Nandini,</a:t>
            </a:r>
            <a:r>
              <a:rPr lang="en-US" sz="1800" spc="19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R.,</a:t>
            </a:r>
            <a:r>
              <a:rPr lang="en-US" sz="1800" spc="19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&amp;</a:t>
            </a:r>
            <a:r>
              <a:rPr lang="en-US" sz="1800" spc="15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Bhosale,</a:t>
            </a:r>
            <a:r>
              <a:rPr lang="en-US" sz="1800" spc="19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a:t>
            </a:r>
            <a:r>
              <a:rPr lang="en-US" sz="1800" spc="19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“Fetal Anomaly Detection</a:t>
            </a:r>
            <a:r>
              <a:rPr lang="en-US" sz="1800" spc="16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with</a:t>
            </a:r>
            <a:r>
              <a:rPr lang="en-US" sz="1800" spc="15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Deep</a:t>
            </a:r>
            <a:r>
              <a:rPr lang="en-US" sz="1800" spc="17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Learning Models using Radiological</a:t>
            </a:r>
            <a:r>
              <a:rPr lang="en-US" sz="1800" spc="-2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Imaging.” </a:t>
            </a:r>
            <a:r>
              <a:rPr lang="en-US" sz="1800" i="1" spc="0" dirty="0">
                <a:effectLst/>
                <a:latin typeface="Times New Roman" panose="02020603050405020304" pitchFamily="18" charset="0"/>
                <a:ea typeface="Times New Roman" panose="02020603050405020304" pitchFamily="18" charset="0"/>
              </a:rPr>
              <a:t>Journal of Obstetric Technology and Imaging</a:t>
            </a:r>
            <a:r>
              <a:rPr lang="en-US" sz="1800" spc="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Volume</a:t>
            </a:r>
            <a:r>
              <a:rPr lang="en-US" sz="1600" spc="-9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9,</a:t>
            </a:r>
            <a:r>
              <a:rPr lang="en-US" sz="1600" spc="-7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2023,</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pp.</a:t>
            </a:r>
            <a:r>
              <a:rPr lang="en-US" sz="1600" spc="-25"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51–60.</a:t>
            </a:r>
            <a:r>
              <a:rPr lang="en-US" sz="1600" spc="-40" dirty="0">
                <a:effectLst/>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DOI:</a:t>
            </a:r>
            <a:r>
              <a:rPr lang="en-US" sz="1600" spc="-80" dirty="0">
                <a:effectLst/>
                <a:latin typeface="Times New Roman" panose="02020603050405020304" pitchFamily="18" charset="0"/>
                <a:ea typeface="Times New Roman" panose="02020603050405020304" pitchFamily="18" charset="0"/>
              </a:rPr>
              <a:t> </a:t>
            </a:r>
            <a:r>
              <a:rPr lang="en-US" sz="1600" spc="-10" dirty="0">
                <a:effectLst/>
                <a:latin typeface="Times New Roman" panose="02020603050405020304" pitchFamily="18" charset="0"/>
                <a:ea typeface="Times New Roman" panose="02020603050405020304" pitchFamily="18" charset="0"/>
              </a:rPr>
              <a:t>10.22265/joti.2023.9.1.051</a:t>
            </a:r>
            <a:endParaRPr lang="en-IN" sz="1600" dirty="0">
              <a:effectLst/>
              <a:latin typeface="Times New Roman" panose="02020603050405020304" pitchFamily="18" charset="0"/>
              <a:ea typeface="Times New Roman" panose="02020603050405020304" pitchFamily="18" charset="0"/>
            </a:endParaRPr>
          </a:p>
          <a:p>
            <a:pPr marL="285750" marR="746125" lvl="0" indent="-285750">
              <a:lnSpc>
                <a:spcPct val="150000"/>
              </a:lnSpc>
              <a:spcBef>
                <a:spcPts val="610"/>
              </a:spcBef>
              <a:buSzPts val="1200"/>
              <a:buFont typeface="Wingdings" panose="05000000000000000000" pitchFamily="2" charset="2"/>
              <a:buChar char="§"/>
              <a:tabLst>
                <a:tab pos="893445" algn="l"/>
              </a:tabLst>
            </a:pPr>
            <a:r>
              <a:rPr lang="en-US" sz="1800" spc="0" dirty="0">
                <a:effectLst/>
                <a:latin typeface="Times New Roman" panose="02020603050405020304" pitchFamily="18" charset="0"/>
                <a:ea typeface="Times New Roman" panose="02020603050405020304" pitchFamily="18" charset="0"/>
              </a:rPr>
              <a:t>[9] Poonam,</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a:t>
            </a:r>
            <a:r>
              <a:rPr lang="en-US" sz="1800" spc="-3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&amp;</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Venkat,</a:t>
            </a:r>
            <a:r>
              <a:rPr lang="en-US" sz="1800" spc="-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a:t>
            </a:r>
            <a:r>
              <a:rPr lang="en-US" sz="1800" spc="-3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“Integrating</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AI in</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Maternal</a:t>
            </a:r>
            <a:r>
              <a:rPr lang="en-US" sz="1800" spc="-5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Healthcare:</a:t>
            </a:r>
            <a:r>
              <a:rPr lang="en-US" sz="1800" spc="-1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Case</a:t>
            </a:r>
            <a:r>
              <a:rPr lang="en-US" sz="1800" spc="-2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Study on Fetal</a:t>
            </a:r>
            <a:r>
              <a:rPr lang="en-US" sz="1800" spc="-3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Growth Prediction.” </a:t>
            </a:r>
            <a:r>
              <a:rPr lang="en-US" sz="1800" i="1" spc="0" dirty="0">
                <a:effectLst/>
                <a:latin typeface="Times New Roman" panose="02020603050405020304" pitchFamily="18" charset="0"/>
                <a:ea typeface="Times New Roman" panose="02020603050405020304" pitchFamily="18" charset="0"/>
              </a:rPr>
              <a:t>Artificial Intelligence in Medicine</a:t>
            </a:r>
            <a:r>
              <a:rPr lang="en-US" sz="1800" spc="0" dirty="0">
                <a:effectLst/>
                <a:latin typeface="Times New Roman" panose="02020603050405020304" pitchFamily="18" charset="0"/>
                <a:ea typeface="Times New Roman" panose="02020603050405020304" pitchFamily="18" charset="0"/>
              </a:rPr>
              <a:t>, Volume 140, 2024, </a:t>
            </a:r>
            <a:r>
              <a:rPr lang="en-US" sz="1800" dirty="0">
                <a:effectLst/>
                <a:latin typeface="Times New Roman" panose="02020603050405020304" pitchFamily="18" charset="0"/>
                <a:ea typeface="Times New Roman" panose="02020603050405020304" pitchFamily="18" charset="0"/>
              </a:rPr>
              <a:t>Article</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ID 102657.</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DOI:</a:t>
            </a:r>
            <a:r>
              <a:rPr lang="en-US" sz="1800" spc="-3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10.1016/j.artmed.2024.102657</a:t>
            </a:r>
            <a:endParaRPr lang="en-IN" sz="1800" dirty="0">
              <a:effectLst/>
              <a:latin typeface="Times New Roman" panose="02020603050405020304" pitchFamily="18" charset="0"/>
              <a:ea typeface="Times New Roman" panose="02020603050405020304" pitchFamily="18" charset="0"/>
            </a:endParaRPr>
          </a:p>
          <a:p>
            <a:pPr marL="285750" marR="664845" lvl="0" indent="-285750" algn="just">
              <a:lnSpc>
                <a:spcPct val="150000"/>
              </a:lnSpc>
              <a:spcBef>
                <a:spcPts val="660"/>
              </a:spcBef>
              <a:buSzPts val="1200"/>
              <a:buFont typeface="Wingdings" panose="05000000000000000000" pitchFamily="2" charset="2"/>
              <a:buChar char="§"/>
              <a:tabLst>
                <a:tab pos="892175" algn="l"/>
              </a:tabLst>
            </a:pPr>
            <a:r>
              <a:rPr lang="en-US" sz="1800" spc="0" dirty="0">
                <a:effectLst/>
                <a:latin typeface="Times New Roman" panose="02020603050405020304" pitchFamily="18" charset="0"/>
                <a:ea typeface="Times New Roman" panose="02020603050405020304" pitchFamily="18" charset="0"/>
              </a:rPr>
              <a:t>[10] Chen, K., &amp; Wu, J. “Automated Diagnosis from Prenatal X-ray Images Using CNN Models.” </a:t>
            </a:r>
            <a:r>
              <a:rPr lang="en-US" sz="1800" i="1" spc="0" dirty="0">
                <a:effectLst/>
                <a:latin typeface="Times New Roman" panose="02020603050405020304" pitchFamily="18" charset="0"/>
                <a:ea typeface="Times New Roman" panose="02020603050405020304" pitchFamily="18" charset="0"/>
              </a:rPr>
              <a:t>Computers in Biology and Medicine</a:t>
            </a:r>
            <a:r>
              <a:rPr lang="en-US" sz="1800" spc="0" dirty="0">
                <a:effectLst/>
                <a:latin typeface="Times New Roman" panose="02020603050405020304" pitchFamily="18" charset="0"/>
                <a:ea typeface="Times New Roman" panose="02020603050405020304" pitchFamily="18" charset="0"/>
              </a:rPr>
              <a:t>, Volume 158, 2024, Article ID 106587. DOI: 10.1016/j.compbiomed.2024.106587.</a:t>
            </a:r>
            <a:endParaRPr lang="en-IN" sz="1600" spc="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92790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C2D3-C775-E90C-0883-BFBC9786421D}"/>
              </a:ext>
            </a:extLst>
          </p:cNvPr>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rPr>
              <a:t>Project </a:t>
            </a:r>
            <a:r>
              <a:rPr lang="en-US" sz="3200" b="1" dirty="0">
                <a:latin typeface="Times New Roman" panose="02020603050405020304" pitchFamily="18" charset="0"/>
                <a:cs typeface="Times New Roman" panose="02020603050405020304" pitchFamily="18" charset="0"/>
              </a:rPr>
              <a:t>Abstract</a:t>
            </a:r>
            <a:br>
              <a:rPr lang="en-IN" sz="4400" b="1" dirty="0">
                <a:latin typeface="Times New Roman" panose="02020603050405020304" pitchFamily="18" charset="0"/>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FF35A115-43AC-4A48-9AD3-1B72078C26FF}"/>
              </a:ext>
            </a:extLst>
          </p:cNvPr>
          <p:cNvSpPr txBox="1"/>
          <p:nvPr/>
        </p:nvSpPr>
        <p:spPr>
          <a:xfrm>
            <a:off x="1073019" y="1582341"/>
            <a:ext cx="10123715" cy="3366563"/>
          </a:xfrm>
          <a:prstGeom prst="rect">
            <a:avLst/>
          </a:prstGeom>
          <a:noFill/>
        </p:spPr>
        <p:txBody>
          <a:bodyPr wrap="square">
            <a:spAutoFit/>
          </a:bodyPr>
          <a:lstStyle/>
          <a:p>
            <a:pPr marL="285750" indent="-285750">
              <a:lnSpc>
                <a:spcPct val="150000"/>
              </a:lnSpc>
              <a:spcBef>
                <a:spcPts val="110"/>
              </a:spcBef>
              <a:spcAft>
                <a:spcPts val="11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focuses on AI-driven fetal health assessment using deep learning and image processing techniques. It aims to detect fetal growth abnormalities and analyze amniotic fluid levels from X-ray images. Abnormal fluid levels can indicate serious complications like growth restrictions and cord compression. Traditional ultrasound methods are manual and subjective, requiring expert interpretation. The system uses MobileNetV2 for fetal growth classification and OpenCV for precise amniotic fluid analysis. By filtering noise and enhancing image quality, it ensures accurate diagnostics. This automated approach reduces clinicians' workload and improves early detection. The project bridges healthcare and AI, enabling faster, reliable fetal health monitoring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5189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FA760-04EE-95F5-CAEA-F3790A1C80A9}"/>
              </a:ext>
            </a:extLst>
          </p:cNvPr>
          <p:cNvSpPr>
            <a:spLocks noGrp="1"/>
          </p:cNvSpPr>
          <p:nvPr>
            <p:ph type="title"/>
          </p:nvPr>
        </p:nvSpPr>
        <p:spPr>
          <a:xfrm>
            <a:off x="838200" y="2231248"/>
            <a:ext cx="10515600" cy="1325563"/>
          </a:xfrm>
        </p:spPr>
        <p:txBody>
          <a:bodyPr/>
          <a:lstStyle/>
          <a:p>
            <a:pPr algn="ctr"/>
            <a:r>
              <a:rPr lang="en-US" sz="4400" dirty="0">
                <a:latin typeface="Times New Roman" panose="02020603050405020304" pitchFamily="18" charset="0"/>
                <a:cs typeface="Times New Roman" panose="02020603050405020304" pitchFamily="18" charset="0"/>
              </a:rPr>
              <a:t>Thank You</a:t>
            </a:r>
            <a:br>
              <a:rPr lang="en-IN" sz="4400"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3827003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62F14-4744-2454-5478-943B6F429331}"/>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Introduction</a:t>
            </a:r>
            <a:r>
              <a:rPr lang="en-IN" altLang="en-US" sz="3200" b="1" dirty="0">
                <a:latin typeface="Times New Roman" panose="02020603050405020304" pitchFamily="18" charset="0"/>
                <a:cs typeface="Times New Roman" panose="02020603050405020304" pitchFamily="18" charset="0"/>
              </a:rPr>
              <a:t> of the Project</a:t>
            </a:r>
            <a:br>
              <a:rPr lang="en-IN" altLang="en-US" sz="4400" b="1" dirty="0">
                <a:latin typeface="Times New Roman" panose="02020603050405020304" pitchFamily="18" charset="0"/>
                <a:cs typeface="Times New Roman" panose="02020603050405020304" pitchFamily="18" charset="0"/>
              </a:rPr>
            </a:br>
            <a:endParaRPr lang="en-IN" dirty="0"/>
          </a:p>
        </p:txBody>
      </p:sp>
      <p:sp>
        <p:nvSpPr>
          <p:cNvPr id="8" name="TextBox 7">
            <a:extLst>
              <a:ext uri="{FF2B5EF4-FFF2-40B4-BE49-F238E27FC236}">
                <a16:creationId xmlns:a16="http://schemas.microsoft.com/office/drawing/2014/main" id="{BAD205C8-0D7E-4B46-F66B-E74AB695483D}"/>
              </a:ext>
            </a:extLst>
          </p:cNvPr>
          <p:cNvSpPr txBox="1"/>
          <p:nvPr/>
        </p:nvSpPr>
        <p:spPr>
          <a:xfrm>
            <a:off x="838200" y="1351107"/>
            <a:ext cx="10741090" cy="2120068"/>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Fetal health assessment is vital for monitoring the well-being of both the mother and the developing baby. One key indicator is the amniotic fluid level, which supports fetal development and protects against complications. Abnormal levels, such as polyhydramnios or oligohydramnios, can signal serious health risks like growth restrictions, birth defects, or umbilical cord compression. Early detection of these abnormalities is crucial for effective medical intervention.</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4EE3E55-CD88-0938-3D18-9CF86930908E}"/>
              </a:ext>
            </a:extLst>
          </p:cNvPr>
          <p:cNvSpPr txBox="1"/>
          <p:nvPr/>
        </p:nvSpPr>
        <p:spPr>
          <a:xfrm>
            <a:off x="838200" y="3677350"/>
            <a:ext cx="10394301" cy="2542363"/>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Traditional methods like ultrasound imaging depend heavily on expert interpretation, making them time-consuming and prone to subjectivity. To address these challenges, this project proposes an AI-driven diagnostic system that leverages MobileNetV2 for fetal growth classification and OpenCV-based image processing for analyzing amniotic fluid levels from X-ray images. This automated solution aims to improve diagnostic accuracy, reduce clinician workload, and enhance early detection, offering a more reliable approach to fetal health monitoring</a:t>
            </a:r>
            <a:r>
              <a:rPr lang="en-US" dirty="0"/>
              <a:t>.</a:t>
            </a:r>
            <a:endParaRPr lang="en-IN" dirty="0"/>
          </a:p>
        </p:txBody>
      </p:sp>
    </p:spTree>
    <p:extLst>
      <p:ext uri="{BB962C8B-B14F-4D97-AF65-F5344CB8AC3E}">
        <p14:creationId xmlns:p14="http://schemas.microsoft.com/office/powerpoint/2010/main" val="3050007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4BEB-69E1-894C-7ADE-993228BA0888}"/>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rPr>
              <a:t>Existing System</a:t>
            </a:r>
            <a:endParaRPr lang="en-IN" dirty="0"/>
          </a:p>
        </p:txBody>
      </p:sp>
      <p:sp>
        <p:nvSpPr>
          <p:cNvPr id="6" name="TextBox 5">
            <a:extLst>
              <a:ext uri="{FF2B5EF4-FFF2-40B4-BE49-F238E27FC236}">
                <a16:creationId xmlns:a16="http://schemas.microsoft.com/office/drawing/2014/main" id="{6611D31E-A6FA-80B8-9F8D-A0D4DF582687}"/>
              </a:ext>
            </a:extLst>
          </p:cNvPr>
          <p:cNvSpPr txBox="1"/>
          <p:nvPr/>
        </p:nvSpPr>
        <p:spPr>
          <a:xfrm>
            <a:off x="838200" y="1601574"/>
            <a:ext cx="10795519" cy="1711366"/>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Traditional methods like ultrasound and X-ray are commonly used to assess fetal growth and amniotic fluid levels. However, these methods depend heavily on manual interpretation by radiologists and sonographers, making the process time-consuming and prone to human error. The accuracy of diagnosis often varies based on the expertise of the healthcare professional, leading to inconsistent results.</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FB30CCC-28C3-40F0-59E8-14A41CE54DA2}"/>
              </a:ext>
            </a:extLst>
          </p:cNvPr>
          <p:cNvSpPr txBox="1"/>
          <p:nvPr/>
        </p:nvSpPr>
        <p:spPr>
          <a:xfrm>
            <a:off x="838200" y="3691632"/>
            <a:ext cx="10515600" cy="1711366"/>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major challenge in current systems is the manual measurement of amniotic fluid levels, which requires multiple scans and manual segmentation. This process increases the risk of variability and reduces the efficiency of handling large patient volumes. The lack of automation delays early detection of potential complications, affecting timely medical intervention for both mother and baby.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858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688E7-A5B5-5AD8-6914-D2A27FE8E5C4}"/>
              </a:ext>
            </a:extLst>
          </p:cNvPr>
          <p:cNvSpPr>
            <a:spLocks noGrp="1"/>
          </p:cNvSpPr>
          <p:nvPr>
            <p:ph type="title"/>
          </p:nvPr>
        </p:nvSpPr>
        <p:spPr/>
        <p:txBody>
          <a:bodyPr/>
          <a:lstStyle/>
          <a:p>
            <a:r>
              <a:rPr lang="en-IN" altLang="en-US" sz="3200" b="1" dirty="0">
                <a:latin typeface="Times New Roman" panose="02020603050405020304" pitchFamily="18" charset="0"/>
                <a:cs typeface="Times New Roman" panose="02020603050405020304" pitchFamily="18" charset="0"/>
              </a:rPr>
              <a:t>Problems of the Existing System</a:t>
            </a:r>
            <a:br>
              <a:rPr lang="en-IN" altLang="en-US" sz="4400" b="1" dirty="0">
                <a:latin typeface="Times New Roman" panose="02020603050405020304" pitchFamily="18" charset="0"/>
                <a:cs typeface="Times New Roman" panose="02020603050405020304" pitchFamily="18" charset="0"/>
              </a:rPr>
            </a:br>
            <a:endParaRPr lang="en-IN" dirty="0"/>
          </a:p>
        </p:txBody>
      </p:sp>
      <p:sp>
        <p:nvSpPr>
          <p:cNvPr id="8" name="TextBox 7">
            <a:extLst>
              <a:ext uri="{FF2B5EF4-FFF2-40B4-BE49-F238E27FC236}">
                <a16:creationId xmlns:a16="http://schemas.microsoft.com/office/drawing/2014/main" id="{DDC868D1-A856-D68B-D475-4ED063D51528}"/>
              </a:ext>
            </a:extLst>
          </p:cNvPr>
          <p:cNvSpPr txBox="1"/>
          <p:nvPr/>
        </p:nvSpPr>
        <p:spPr>
          <a:xfrm>
            <a:off x="838200" y="1503273"/>
            <a:ext cx="10515600" cy="129586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Manual Interpretation is Time-Consuming and Error-Prone. Current diagnostic methods rely heavily on human expertise, which can be slow and lead to inconsistent results due to fatigue or varying skill levels among professionals. </a:t>
            </a:r>
            <a:endParaRPr lang="en-IN"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20D6D60-896C-020D-E577-F88C9A1C3733}"/>
              </a:ext>
            </a:extLst>
          </p:cNvPr>
          <p:cNvSpPr txBox="1"/>
          <p:nvPr/>
        </p:nvSpPr>
        <p:spPr>
          <a:xfrm>
            <a:off x="838201" y="2988815"/>
            <a:ext cx="10515599" cy="88036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Lack of Automation in Diagnosis. There is minimal or no automation in analyzing fetal growth patterns or amniotic fluid levels, resulting in inefficiencies and delays in identifying potential complications.</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F863E9B-1E44-D0DA-4C1A-CC242C8FF55D}"/>
              </a:ext>
            </a:extLst>
          </p:cNvPr>
          <p:cNvSpPr txBox="1"/>
          <p:nvPr/>
        </p:nvSpPr>
        <p:spPr>
          <a:xfrm>
            <a:off x="838200" y="4058858"/>
            <a:ext cx="10515599" cy="88036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Dependence on Repeated Scans. Monitoring amniotic fluid often requires multiple scans and manual segmentation, which increases the risk of inconsistencies and can be inconvenient for patients.</a:t>
            </a:r>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3F48BF59-E653-7CCB-E54C-08A41C0140EF}"/>
              </a:ext>
            </a:extLst>
          </p:cNvPr>
          <p:cNvSpPr txBox="1"/>
          <p:nvPr/>
        </p:nvSpPr>
        <p:spPr>
          <a:xfrm>
            <a:off x="838200" y="4939227"/>
            <a:ext cx="10515599" cy="880369"/>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Difficulty in Analyzing Noisy Medical Images. Medical images often contain noise, text labels, and irrelevant markings, which can hinder accurate analysis if not preprocessed properly.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968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C5FAE-3171-7A61-AB7E-D033CB3702CF}"/>
              </a:ext>
            </a:extLst>
          </p:cNvPr>
          <p:cNvSpPr>
            <a:spLocks noGrp="1"/>
          </p:cNvSpPr>
          <p:nvPr>
            <p:ph type="title"/>
          </p:nvPr>
        </p:nvSpPr>
        <p:spPr/>
        <p:txBody>
          <a:bodyPr/>
          <a:lstStyle/>
          <a:p>
            <a:r>
              <a:rPr lang="en-IN" sz="3200" b="1" dirty="0">
                <a:latin typeface="Times New Roman" panose="02020603050405020304" pitchFamily="18" charset="0"/>
                <a:cs typeface="Times New Roman" panose="02020603050405020304" pitchFamily="18" charset="0"/>
              </a:rPr>
              <a:t>Proposed System</a:t>
            </a:r>
            <a:br>
              <a:rPr lang="en-IN" sz="4400" b="1" dirty="0">
                <a:latin typeface="Times New Roman" panose="02020603050405020304" pitchFamily="18" charset="0"/>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27A008B7-E786-5E57-9BA0-90783CD90947}"/>
              </a:ext>
            </a:extLst>
          </p:cNvPr>
          <p:cNvSpPr txBox="1"/>
          <p:nvPr/>
        </p:nvSpPr>
        <p:spPr>
          <a:xfrm>
            <a:off x="838201" y="1229023"/>
            <a:ext cx="10515599" cy="461305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AI-Driven Automation for Accurate Diagnosis</a:t>
            </a:r>
            <a:r>
              <a:rPr lang="en-IN" dirty="0">
                <a:latin typeface="Times New Roman" panose="02020603050405020304" pitchFamily="18" charset="0"/>
                <a:cs typeface="Times New Roman" panose="02020603050405020304" pitchFamily="18" charset="0"/>
              </a:rPr>
              <a:t>: The system uses deep learning models like MobileNetV2 or </a:t>
            </a:r>
            <a:r>
              <a:rPr lang="en-IN" dirty="0" err="1">
                <a:latin typeface="Times New Roman" panose="02020603050405020304" pitchFamily="18" charset="0"/>
                <a:cs typeface="Times New Roman" panose="02020603050405020304" pitchFamily="18" charset="0"/>
              </a:rPr>
              <a:t>ResNet</a:t>
            </a:r>
            <a:r>
              <a:rPr lang="en-IN" dirty="0">
                <a:latin typeface="Times New Roman" panose="02020603050405020304" pitchFamily="18" charset="0"/>
                <a:cs typeface="Times New Roman" panose="02020603050405020304" pitchFamily="18" charset="0"/>
              </a:rPr>
              <a:t> to automate the detection of </a:t>
            </a:r>
            <a:r>
              <a:rPr lang="en-IN" dirty="0" err="1">
                <a:latin typeface="Times New Roman" panose="02020603050405020304" pitchFamily="18" charset="0"/>
                <a:cs typeface="Times New Roman" panose="02020603050405020304" pitchFamily="18" charset="0"/>
              </a:rPr>
              <a:t>fetal</a:t>
            </a:r>
            <a:r>
              <a:rPr lang="en-IN" dirty="0">
                <a:latin typeface="Times New Roman" panose="02020603050405020304" pitchFamily="18" charset="0"/>
                <a:cs typeface="Times New Roman" panose="02020603050405020304" pitchFamily="18" charset="0"/>
              </a:rPr>
              <a:t> growth abnormalities and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amniotic fluid levels from X-ray and ultrasound images, reducing human dependency and improving diagnostic accuracy.</a:t>
            </a:r>
          </a:p>
          <a:p>
            <a:pPr algn="just">
              <a:lnSpc>
                <a:spcPct val="150000"/>
              </a:lnSpc>
            </a:pP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Advanced Image Processing and User Interface</a:t>
            </a:r>
            <a:r>
              <a:rPr lang="en-US" dirty="0">
                <a:latin typeface="Times New Roman" panose="02020603050405020304" pitchFamily="18" charset="0"/>
                <a:cs typeface="Times New Roman" panose="02020603050405020304" pitchFamily="18" charset="0"/>
              </a:rPr>
              <a:t>: An image-processing pipeline with OpenCV segments relevant regions and filters noise for precise fluid measurements, while a user-friendly web interface built with Flask and React enables real-time image analysis and result visualization.</a:t>
            </a:r>
          </a:p>
          <a:p>
            <a:pPr algn="just">
              <a:lnSpc>
                <a:spcPct val="150000"/>
              </a:lnSpc>
            </a:pP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Enhanced Decision Support and Reporting</a:t>
            </a:r>
            <a:r>
              <a:rPr lang="en-US" dirty="0">
                <a:latin typeface="Times New Roman" panose="02020603050405020304" pitchFamily="18" charset="0"/>
                <a:cs typeface="Times New Roman" panose="02020603050405020304" pitchFamily="18" charset="0"/>
              </a:rPr>
              <a:t>: Integration with OpenAI's API provides textual analysis and detailed reports, supporting early diagnosis, reducing the workload on healthcare professionals, and improving maternal and fetal healthcare outcomes.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798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B893-3CBF-4AB1-76A0-F06474205A43}"/>
              </a:ext>
            </a:extLst>
          </p:cNvPr>
          <p:cNvSpPr>
            <a:spLocks noGrp="1"/>
          </p:cNvSpPr>
          <p:nvPr>
            <p:ph type="title"/>
          </p:nvPr>
        </p:nvSpPr>
        <p:spPr/>
        <p:txBody>
          <a:bodyPr/>
          <a:lstStyle/>
          <a:p>
            <a:r>
              <a:rPr lang="en-IN" altLang="en-US" sz="3200" b="1" dirty="0" err="1">
                <a:latin typeface="Times New Roman" panose="02020603050405020304" pitchFamily="18" charset="0"/>
                <a:cs typeface="Times New Roman" panose="02020603050405020304" pitchFamily="18" charset="0"/>
              </a:rPr>
              <a:t>Benifits</a:t>
            </a:r>
            <a:r>
              <a:rPr lang="en-IN" altLang="en-US" sz="3200" b="1" dirty="0">
                <a:latin typeface="Times New Roman" panose="02020603050405020304" pitchFamily="18" charset="0"/>
                <a:cs typeface="Times New Roman" panose="02020603050405020304" pitchFamily="18" charset="0"/>
              </a:rPr>
              <a:t> of the Proposed System</a:t>
            </a:r>
            <a:br>
              <a:rPr lang="en-IN" altLang="en-US" sz="4400" b="1" dirty="0">
                <a:latin typeface="Times New Roman" panose="02020603050405020304" pitchFamily="18" charset="0"/>
                <a:cs typeface="Times New Roman" panose="02020603050405020304" pitchFamily="18" charset="0"/>
              </a:rPr>
            </a:br>
            <a:endParaRPr lang="en-IN" dirty="0"/>
          </a:p>
        </p:txBody>
      </p:sp>
      <p:sp>
        <p:nvSpPr>
          <p:cNvPr id="8" name="TextBox 7">
            <a:extLst>
              <a:ext uri="{FF2B5EF4-FFF2-40B4-BE49-F238E27FC236}">
                <a16:creationId xmlns:a16="http://schemas.microsoft.com/office/drawing/2014/main" id="{B50AAC0B-1140-C648-4848-32C5CB5E76C2}"/>
              </a:ext>
            </a:extLst>
          </p:cNvPr>
          <p:cNvSpPr txBox="1"/>
          <p:nvPr/>
        </p:nvSpPr>
        <p:spPr>
          <a:xfrm>
            <a:off x="838200" y="1367522"/>
            <a:ext cx="10515600" cy="461305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Automated Diagnosis: </a:t>
            </a:r>
            <a:r>
              <a:rPr lang="en-US" dirty="0">
                <a:latin typeface="Times New Roman" panose="02020603050405020304" pitchFamily="18" charset="0"/>
                <a:cs typeface="Times New Roman" panose="02020603050405020304" pitchFamily="18" charset="0"/>
              </a:rPr>
              <a:t>The system uses AI to automatically detect fetal growth abnormalities and analyze amniotic fluid levels, reducing the need for manual interpretation.</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Improved Accuracy and Consistency: </a:t>
            </a:r>
            <a:r>
              <a:rPr lang="en-US" dirty="0">
                <a:latin typeface="Times New Roman" panose="02020603050405020304" pitchFamily="18" charset="0"/>
                <a:cs typeface="Times New Roman" panose="02020603050405020304" pitchFamily="18" charset="0"/>
              </a:rPr>
              <a:t>Deep learning models like MobileNetV2 provide consistent and highly accurate results, minimizing human error and variability in diagnosis.</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Early Detection of Complications: </a:t>
            </a:r>
            <a:r>
              <a:rPr lang="en-US" dirty="0">
                <a:latin typeface="Times New Roman" panose="02020603050405020304" pitchFamily="18" charset="0"/>
                <a:cs typeface="Times New Roman" panose="02020603050405020304" pitchFamily="18" charset="0"/>
              </a:rPr>
              <a:t>Timely identification of issues such as oligohydramnios or polyhydramnios enables faster medical intervention, improving maternal and fetal outcomes.</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Real-Time Analysis with Confidence Scores: </a:t>
            </a:r>
            <a:r>
              <a:rPr lang="en-US" dirty="0">
                <a:latin typeface="Times New Roman" panose="02020603050405020304" pitchFamily="18" charset="0"/>
                <a:cs typeface="Times New Roman" panose="02020603050405020304" pitchFamily="18" charset="0"/>
              </a:rPr>
              <a:t>The system delivers quick diagnostic results along with confidence levels, helping healthcare professionals make informed decisions.</a:t>
            </a:r>
          </a:p>
          <a:p>
            <a:pPr marL="285750" indent="-285750" algn="just">
              <a:lnSpc>
                <a:spcPct val="150000"/>
              </a:lnSpc>
              <a:buFont typeface="Arial" panose="020B0604020202020204" pitchFamily="34" charset="0"/>
              <a:buChar char="•"/>
            </a:pPr>
            <a:r>
              <a:rPr lang="en-US" sz="1800" b="1" spc="0" dirty="0">
                <a:effectLst/>
                <a:latin typeface="Times New Roman" panose="02020603050405020304" pitchFamily="18" charset="0"/>
                <a:ea typeface="Symbol" panose="05050102010706020507" pitchFamily="18" charset="2"/>
                <a:cs typeface="Times New Roman" panose="02020603050405020304" pitchFamily="18" charset="0"/>
              </a:rPr>
              <a:t>Efficient</a:t>
            </a:r>
            <a:r>
              <a:rPr lang="en-US" sz="1800" b="1" spc="1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800" b="1" spc="0" dirty="0">
                <a:effectLst/>
                <a:latin typeface="Times New Roman" panose="02020603050405020304" pitchFamily="18" charset="0"/>
                <a:ea typeface="Symbol" panose="05050102010706020507" pitchFamily="18" charset="2"/>
                <a:cs typeface="Times New Roman" panose="02020603050405020304" pitchFamily="18" charset="0"/>
              </a:rPr>
              <a:t>Handling</a:t>
            </a:r>
            <a:r>
              <a:rPr lang="en-US" sz="1800" b="1" spc="5"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800" b="1" spc="0" dirty="0">
                <a:effectLst/>
                <a:latin typeface="Times New Roman" panose="02020603050405020304" pitchFamily="18" charset="0"/>
                <a:ea typeface="Symbol" panose="05050102010706020507" pitchFamily="18" charset="2"/>
                <a:cs typeface="Times New Roman" panose="02020603050405020304" pitchFamily="18" charset="0"/>
              </a:rPr>
              <a:t>of</a:t>
            </a:r>
            <a:r>
              <a:rPr lang="en-US" sz="1800" b="1" spc="-4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800" b="1" spc="0" dirty="0">
                <a:effectLst/>
                <a:latin typeface="Times New Roman" panose="02020603050405020304" pitchFamily="18" charset="0"/>
                <a:ea typeface="Symbol" panose="05050102010706020507" pitchFamily="18" charset="2"/>
                <a:cs typeface="Times New Roman" panose="02020603050405020304" pitchFamily="18" charset="0"/>
              </a:rPr>
              <a:t>Medical</a:t>
            </a:r>
            <a:r>
              <a:rPr lang="en-US" sz="1800" b="1" spc="-40" dirty="0">
                <a:effectLst/>
                <a:latin typeface="Times New Roman" panose="02020603050405020304" pitchFamily="18" charset="0"/>
                <a:ea typeface="Symbol" panose="05050102010706020507" pitchFamily="18" charset="2"/>
                <a:cs typeface="Times New Roman" panose="02020603050405020304" pitchFamily="18" charset="0"/>
              </a:rPr>
              <a:t> </a:t>
            </a:r>
            <a:r>
              <a:rPr lang="en-US" sz="1800" b="1" spc="-10" dirty="0">
                <a:effectLst/>
                <a:latin typeface="Times New Roman" panose="02020603050405020304" pitchFamily="18" charset="0"/>
                <a:ea typeface="Symbol" panose="05050102010706020507" pitchFamily="18" charset="2"/>
                <a:cs typeface="Times New Roman" panose="02020603050405020304" pitchFamily="18" charset="0"/>
              </a:rPr>
              <a:t>Images: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OpenCV-based</a:t>
            </a:r>
            <a:r>
              <a:rPr lang="en-US" sz="1800" spc="-5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preprocessing</a:t>
            </a:r>
            <a:r>
              <a:rPr lang="en-US" sz="1800" spc="-4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removes</a:t>
            </a:r>
            <a:r>
              <a:rPr lang="en-US" sz="1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noise</a:t>
            </a:r>
            <a:r>
              <a:rPr lang="en-US" sz="18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a:t>
            </a:r>
            <a:r>
              <a:rPr lang="en-US" sz="1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irrelevant</a:t>
            </a: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8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(like</a:t>
            </a:r>
            <a:r>
              <a:rPr lang="en-US" sz="1800" spc="-3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labels</a:t>
            </a:r>
            <a:r>
              <a:rPr lang="en-US" sz="1800" spc="-7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or text), ensuring only the relevant regions are analyzed.</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endParaRPr lang="en-IN" sz="1800" spc="0" dirty="0">
              <a:effectLst/>
              <a:latin typeface="Times New Roman" panose="02020603050405020304" pitchFamily="18" charset="0"/>
              <a:ea typeface="Symbol" panose="05050102010706020507" pitchFamily="18" charset="2"/>
              <a:cs typeface="Times New Roman" panose="02020603050405020304" pitchFamily="18" charset="0"/>
            </a:endParaRPr>
          </a:p>
        </p:txBody>
      </p:sp>
    </p:spTree>
    <p:extLst>
      <p:ext uri="{BB962C8B-B14F-4D97-AF65-F5344CB8AC3E}">
        <p14:creationId xmlns:p14="http://schemas.microsoft.com/office/powerpoint/2010/main" val="1348364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218DC-25BC-4FAE-234E-AD4F40F6A465}"/>
              </a:ext>
            </a:extLst>
          </p:cNvPr>
          <p:cNvSpPr>
            <a:spLocks noGrp="1"/>
          </p:cNvSpPr>
          <p:nvPr>
            <p:ph type="title"/>
          </p:nvPr>
        </p:nvSpPr>
        <p:spPr/>
        <p:txBody>
          <a:bodyPr/>
          <a:lstStyle/>
          <a:p>
            <a:r>
              <a:rPr lang="en-US" sz="3200" b="1" dirty="0">
                <a:solidFill>
                  <a:srgbClr val="191B0E"/>
                </a:solidFill>
                <a:latin typeface="Times New Roman" panose="02020603050405020304" pitchFamily="18" charset="0"/>
                <a:cs typeface="Times New Roman" panose="02020603050405020304" pitchFamily="18" charset="0"/>
              </a:rPr>
              <a:t>Literature Review</a:t>
            </a:r>
            <a:br>
              <a:rPr lang="en-US" sz="4400" b="1" dirty="0">
                <a:solidFill>
                  <a:srgbClr val="191B0E"/>
                </a:solidFill>
                <a:latin typeface="Times New Roman" panose="02020603050405020304" pitchFamily="18" charset="0"/>
                <a:cs typeface="Times New Roman" panose="02020603050405020304" pitchFamily="18" charset="0"/>
              </a:rPr>
            </a:br>
            <a:endParaRPr lang="en-IN" dirty="0"/>
          </a:p>
        </p:txBody>
      </p:sp>
      <p:graphicFrame>
        <p:nvGraphicFramePr>
          <p:cNvPr id="5" name="Table 4">
            <a:extLst>
              <a:ext uri="{FF2B5EF4-FFF2-40B4-BE49-F238E27FC236}">
                <a16:creationId xmlns:a16="http://schemas.microsoft.com/office/drawing/2014/main" id="{75510958-4C7F-CAB5-CEAB-E12B0350D97A}"/>
              </a:ext>
            </a:extLst>
          </p:cNvPr>
          <p:cNvGraphicFramePr>
            <a:graphicFrameLocks noGrp="1"/>
          </p:cNvGraphicFramePr>
          <p:nvPr>
            <p:extLst>
              <p:ext uri="{D42A27DB-BD31-4B8C-83A1-F6EECF244321}">
                <p14:modId xmlns:p14="http://schemas.microsoft.com/office/powerpoint/2010/main" val="1653444596"/>
              </p:ext>
            </p:extLst>
          </p:nvPr>
        </p:nvGraphicFramePr>
        <p:xfrm>
          <a:off x="838201" y="1306069"/>
          <a:ext cx="10423848" cy="5048078"/>
        </p:xfrm>
        <a:graphic>
          <a:graphicData uri="http://schemas.openxmlformats.org/drawingml/2006/table">
            <a:tbl>
              <a:tblPr firstRow="1" firstCol="1" lastRow="1" lastCol="1" bandRow="1" bandCol="1">
                <a:tableStyleId>{5C22544A-7EE6-4342-B048-85BDC9FD1C3A}</a:tableStyleId>
              </a:tblPr>
              <a:tblGrid>
                <a:gridCol w="846852">
                  <a:extLst>
                    <a:ext uri="{9D8B030D-6E8A-4147-A177-3AD203B41FA5}">
                      <a16:colId xmlns:a16="http://schemas.microsoft.com/office/drawing/2014/main" val="2535240840"/>
                    </a:ext>
                  </a:extLst>
                </a:gridCol>
                <a:gridCol w="947718">
                  <a:extLst>
                    <a:ext uri="{9D8B030D-6E8A-4147-A177-3AD203B41FA5}">
                      <a16:colId xmlns:a16="http://schemas.microsoft.com/office/drawing/2014/main" val="3903407072"/>
                    </a:ext>
                  </a:extLst>
                </a:gridCol>
                <a:gridCol w="2082458">
                  <a:extLst>
                    <a:ext uri="{9D8B030D-6E8A-4147-A177-3AD203B41FA5}">
                      <a16:colId xmlns:a16="http://schemas.microsoft.com/office/drawing/2014/main" val="3668357656"/>
                    </a:ext>
                  </a:extLst>
                </a:gridCol>
                <a:gridCol w="3212996">
                  <a:extLst>
                    <a:ext uri="{9D8B030D-6E8A-4147-A177-3AD203B41FA5}">
                      <a16:colId xmlns:a16="http://schemas.microsoft.com/office/drawing/2014/main" val="951030301"/>
                    </a:ext>
                  </a:extLst>
                </a:gridCol>
                <a:gridCol w="3333824">
                  <a:extLst>
                    <a:ext uri="{9D8B030D-6E8A-4147-A177-3AD203B41FA5}">
                      <a16:colId xmlns:a16="http://schemas.microsoft.com/office/drawing/2014/main" val="3665494362"/>
                    </a:ext>
                  </a:extLst>
                </a:gridCol>
              </a:tblGrid>
              <a:tr h="180004">
                <a:tc>
                  <a:txBody>
                    <a:bodyPr/>
                    <a:lstStyle/>
                    <a:p>
                      <a:pPr marL="69850">
                        <a:lnSpc>
                          <a:spcPts val="1145"/>
                        </a:lnSpc>
                        <a:buNone/>
                      </a:pPr>
                      <a:r>
                        <a:rPr lang="en-US" sz="1100" spc="-20">
                          <a:effectLst/>
                        </a:rPr>
                        <a:t>S.NO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145"/>
                        </a:lnSpc>
                        <a:buNone/>
                      </a:pPr>
                      <a:r>
                        <a:rPr lang="en-US" sz="1100" spc="-20">
                          <a:effectLst/>
                        </a:rPr>
                        <a:t>Year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ts val="1145"/>
                        </a:lnSpc>
                        <a:buNone/>
                      </a:pPr>
                      <a:r>
                        <a:rPr lang="en-US" sz="1100" spc="-10">
                          <a:effectLst/>
                        </a:rPr>
                        <a:t>Authors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lnSpc>
                          <a:spcPts val="1145"/>
                        </a:lnSpc>
                        <a:buNone/>
                      </a:pPr>
                      <a:r>
                        <a:rPr lang="en-US" sz="1100" spc="-10">
                          <a:effectLst/>
                        </a:rPr>
                        <a:t>Article Title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755">
                        <a:lnSpc>
                          <a:spcPts val="1145"/>
                        </a:lnSpc>
                        <a:buNone/>
                      </a:pPr>
                      <a:r>
                        <a:rPr lang="en-US" sz="1100">
                          <a:effectLst/>
                        </a:rPr>
                        <a:t>Key</a:t>
                      </a:r>
                      <a:r>
                        <a:rPr lang="en-US" sz="1100" spc="-35">
                          <a:effectLst/>
                        </a:rPr>
                        <a:t> </a:t>
                      </a:r>
                      <a:r>
                        <a:rPr lang="en-US" sz="1100" spc="-10">
                          <a:effectLst/>
                        </a:rPr>
                        <a:t>Findings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98593762"/>
                  </a:ext>
                </a:extLst>
              </a:tr>
              <a:tr h="2182464">
                <a:tc>
                  <a:txBody>
                    <a:bodyPr/>
                    <a:lstStyle/>
                    <a:p>
                      <a:pPr marL="69850">
                        <a:lnSpc>
                          <a:spcPts val="1125"/>
                        </a:lnSpc>
                        <a:buNone/>
                      </a:pPr>
                      <a:r>
                        <a:rPr lang="en-US" sz="1000" spc="-25">
                          <a:effectLst/>
                        </a:rPr>
                        <a:t>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125"/>
                        </a:lnSpc>
                        <a:buNone/>
                      </a:pPr>
                      <a:r>
                        <a:rPr lang="en-US" sz="1000" spc="-20">
                          <a:effectLst/>
                        </a:rPr>
                        <a:t>2024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buNone/>
                      </a:pPr>
                      <a:r>
                        <a:rPr lang="en-US" sz="1000" spc="-10" dirty="0">
                          <a:effectLst/>
                        </a:rPr>
                        <a:t>SRIKUMAR </a:t>
                      </a:r>
                      <a:r>
                        <a:rPr lang="en-US" sz="1000" spc="-20" dirty="0" err="1">
                          <a:effectLst/>
                        </a:rPr>
                        <a:t>SANDEEP,et..al</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55245" algn="just">
                        <a:buNone/>
                      </a:pPr>
                      <a:r>
                        <a:rPr lang="en-US" sz="1000" dirty="0">
                          <a:effectLst/>
                        </a:rPr>
                        <a:t>RF-EMF Exposure Assessment of Fetus During</a:t>
                      </a:r>
                      <a:r>
                        <a:rPr lang="en-US" sz="1000" spc="-5" dirty="0">
                          <a:effectLst/>
                        </a:rPr>
                        <a:t> </a:t>
                      </a:r>
                      <a:r>
                        <a:rPr lang="en-US" sz="1000" dirty="0">
                          <a:effectLst/>
                        </a:rPr>
                        <a:t>the First</a:t>
                      </a:r>
                      <a:r>
                        <a:rPr lang="en-US" sz="1000" spc="-20" dirty="0">
                          <a:effectLst/>
                        </a:rPr>
                        <a:t> </a:t>
                      </a:r>
                      <a:r>
                        <a:rPr lang="en-US" sz="1000" dirty="0">
                          <a:effectLst/>
                        </a:rPr>
                        <a:t>Trimester of </a:t>
                      </a:r>
                      <a:r>
                        <a:rPr lang="en-US" sz="1000" spc="-10" dirty="0">
                          <a:effectLst/>
                        </a:rPr>
                        <a:t>Pregnancy</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42900" marR="54610" lvl="0" indent="-342900" algn="just">
                        <a:buSzPts val="1000"/>
                        <a:buFont typeface="Symbol" panose="05050102010706020507" pitchFamily="18" charset="2"/>
                        <a:buChar char=""/>
                        <a:tabLst>
                          <a:tab pos="528955" algn="l"/>
                        </a:tabLst>
                      </a:pPr>
                      <a:r>
                        <a:rPr lang="en-US" sz="1000" spc="0">
                          <a:effectLst/>
                        </a:rPr>
                        <a:t>Deep-learning based image segmentation method to build realistic digital 3D models</a:t>
                      </a:r>
                      <a:r>
                        <a:rPr lang="en-US" sz="1000" spc="-5">
                          <a:effectLst/>
                        </a:rPr>
                        <a:t> </a:t>
                      </a:r>
                      <a:r>
                        <a:rPr lang="en-US" sz="1000" spc="0">
                          <a:effectLst/>
                        </a:rPr>
                        <a:t>of</a:t>
                      </a:r>
                      <a:r>
                        <a:rPr lang="en-US" sz="1000" spc="-25">
                          <a:effectLst/>
                        </a:rPr>
                        <a:t> </a:t>
                      </a:r>
                      <a:r>
                        <a:rPr lang="en-US" sz="1000" spc="0">
                          <a:effectLst/>
                        </a:rPr>
                        <a:t>uterus</a:t>
                      </a:r>
                      <a:r>
                        <a:rPr lang="en-US" sz="1000" spc="-5">
                          <a:effectLst/>
                        </a:rPr>
                        <a:t> </a:t>
                      </a:r>
                      <a:r>
                        <a:rPr lang="en-US" sz="1000" spc="0">
                          <a:effectLst/>
                        </a:rPr>
                        <a:t>fetus</a:t>
                      </a:r>
                      <a:r>
                        <a:rPr lang="en-US" sz="1000" spc="-5">
                          <a:effectLst/>
                        </a:rPr>
                        <a:t> </a:t>
                      </a:r>
                      <a:r>
                        <a:rPr lang="en-US" sz="1000" spc="0">
                          <a:effectLst/>
                        </a:rPr>
                        <a:t>units from ultrasound images</a:t>
                      </a:r>
                      <a:endParaRPr lang="en-IN" sz="1100" spc="0">
                        <a:effectLst/>
                      </a:endParaRPr>
                    </a:p>
                    <a:p>
                      <a:pPr marL="342900" marR="55245" lvl="0" indent="-342900" algn="just">
                        <a:buSzPts val="1000"/>
                        <a:buFont typeface="Symbol" panose="05050102010706020507" pitchFamily="18" charset="2"/>
                        <a:buChar char=""/>
                        <a:tabLst>
                          <a:tab pos="528955" algn="l"/>
                        </a:tabLst>
                      </a:pPr>
                      <a:r>
                        <a:rPr lang="en-US" sz="1000" spc="0">
                          <a:effectLst/>
                        </a:rPr>
                        <a:t>Computational analysis of Radio Frequency - Electromagnetic Field (RF- EMF) exposure of Uterus- Fetus Units (UFUs) embedded</a:t>
                      </a:r>
                      <a:r>
                        <a:rPr lang="en-US" sz="1000" spc="215">
                          <a:effectLst/>
                        </a:rPr>
                        <a:t> </a:t>
                      </a:r>
                      <a:r>
                        <a:rPr lang="en-US" sz="1000" spc="0">
                          <a:effectLst/>
                        </a:rPr>
                        <a:t>inside</a:t>
                      </a:r>
                      <a:r>
                        <a:rPr lang="en-US" sz="1000" spc="195">
                          <a:effectLst/>
                        </a:rPr>
                        <a:t> </a:t>
                      </a:r>
                      <a:r>
                        <a:rPr lang="en-US" sz="1000" spc="0">
                          <a:effectLst/>
                        </a:rPr>
                        <a:t>the</a:t>
                      </a:r>
                      <a:r>
                        <a:rPr lang="en-US" sz="1000" spc="215">
                          <a:effectLst/>
                        </a:rPr>
                        <a:t> </a:t>
                      </a:r>
                      <a:r>
                        <a:rPr lang="en-US" sz="1000" spc="-20">
                          <a:effectLst/>
                        </a:rPr>
                        <a:t>body</a:t>
                      </a:r>
                      <a:endParaRPr lang="en-IN" sz="1100" spc="0">
                        <a:effectLst/>
                      </a:endParaRPr>
                    </a:p>
                    <a:p>
                      <a:pPr marL="528955" marR="74930" algn="just">
                        <a:lnSpc>
                          <a:spcPts val="1100"/>
                        </a:lnSpc>
                        <a:buNone/>
                      </a:pPr>
                      <a:r>
                        <a:rPr lang="en-US" sz="1000">
                          <a:effectLst/>
                        </a:rPr>
                        <a:t>of a 26 year old human </a:t>
                      </a:r>
                      <a:r>
                        <a:rPr lang="en-US" sz="1000" spc="-10">
                          <a:effectLst/>
                        </a:rPr>
                        <a:t>female.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66167004"/>
                  </a:ext>
                </a:extLst>
              </a:tr>
              <a:tr h="867492">
                <a:tc>
                  <a:txBody>
                    <a:bodyPr/>
                    <a:lstStyle/>
                    <a:p>
                      <a:pPr marL="69850">
                        <a:lnSpc>
                          <a:spcPts val="1125"/>
                        </a:lnSpc>
                        <a:buNone/>
                      </a:pPr>
                      <a:r>
                        <a:rPr lang="en-US" sz="1000" spc="-25" dirty="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125"/>
                        </a:lnSpc>
                        <a:buNone/>
                      </a:pPr>
                      <a:r>
                        <a:rPr lang="en-US" sz="1000" spc="-20">
                          <a:effectLst/>
                          <a:latin typeface="Times New Roman" panose="02020603050405020304" pitchFamily="18" charset="0"/>
                          <a:ea typeface="Times New Roman" panose="02020603050405020304" pitchFamily="18" charset="0"/>
                          <a:cs typeface="Times New Roman" panose="02020603050405020304" pitchFamily="18" charset="0"/>
                        </a:rPr>
                        <a:t>2024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lnSpc>
                          <a:spcPts val="1125"/>
                        </a:lnSpc>
                        <a:buNone/>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Xiangyin</a:t>
                      </a:r>
                      <a:r>
                        <a:rPr lang="en-US" sz="1000" spc="-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spc="-10">
                          <a:effectLst/>
                          <a:latin typeface="Times New Roman" panose="02020603050405020304" pitchFamily="18" charset="0"/>
                          <a:ea typeface="Times New Roman" panose="02020603050405020304" pitchFamily="18" charset="0"/>
                          <a:cs typeface="Times New Roman" panose="02020603050405020304" pitchFamily="18" charset="0"/>
                        </a:rPr>
                        <a:t>Liu,et..al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59690" algn="just">
                        <a:lnSpc>
                          <a:spcPct val="98000"/>
                        </a:lnSpc>
                        <a:buNone/>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Current trends and challenges in amniotic fluid of biomarkers in trace amounts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42900" marR="55880" lvl="0" indent="-342900" algn="just">
                        <a:buSzPts val="1000"/>
                        <a:buFont typeface="Symbol" panose="05050102010706020507" pitchFamily="18" charset="2"/>
                        <a:buChar char=""/>
                        <a:tabLst>
                          <a:tab pos="528955" algn="l"/>
                        </a:tabLst>
                      </a:pPr>
                      <a:r>
                        <a:rPr lang="en-US" sz="1000" spc="0">
                          <a:effectLst/>
                          <a:latin typeface="Times New Roman" panose="02020603050405020304" pitchFamily="18" charset="0"/>
                          <a:ea typeface="Symbol" panose="05050102010706020507" pitchFamily="18" charset="2"/>
                          <a:cs typeface="Symbol" panose="05050102010706020507" pitchFamily="18" charset="2"/>
                        </a:rPr>
                        <a:t>The latest advances in the detection of mi crobial markers in amniotic fluid, and introduces the methods of amniotic fluid collection and attention</a:t>
                      </a:r>
                      <a:endParaRPr lang="en-IN" sz="1100" spc="0">
                        <a:effectLst/>
                        <a:latin typeface="Times New Roman" panose="02020603050405020304" pitchFamily="18" charset="0"/>
                        <a:ea typeface="Symbol" panose="05050102010706020507" pitchFamily="18" charset="2"/>
                        <a:cs typeface="Symbol" panose="05050102010706020507" pitchFamily="18" charset="2"/>
                      </a:endParaRPr>
                    </a:p>
                    <a:p>
                      <a:pPr marL="342900" marR="57785" lvl="0" indent="-342900" algn="just">
                        <a:lnSpc>
                          <a:spcPts val="1150"/>
                        </a:lnSpc>
                        <a:buSzPts val="1000"/>
                        <a:buFont typeface="Symbol" panose="05050102010706020507" pitchFamily="18" charset="2"/>
                        <a:buChar char=""/>
                        <a:tabLst>
                          <a:tab pos="528955" algn="l"/>
                        </a:tabLst>
                      </a:pPr>
                      <a:r>
                        <a:rPr lang="en-US" sz="1000" spc="0">
                          <a:effectLst/>
                          <a:latin typeface="Times New Roman" panose="02020603050405020304" pitchFamily="18" charset="0"/>
                          <a:ea typeface="Symbol" panose="05050102010706020507" pitchFamily="18" charset="2"/>
                          <a:cs typeface="Symbol" panose="05050102010706020507" pitchFamily="18" charset="2"/>
                        </a:rPr>
                        <a:t>The biological approach to amniotic fluid testing is </a:t>
                      </a:r>
                      <a:r>
                        <a:rPr lang="en-US" sz="1000" spc="-10">
                          <a:effectLst/>
                          <a:latin typeface="Times New Roman" panose="02020603050405020304" pitchFamily="18" charset="0"/>
                          <a:ea typeface="Symbol" panose="05050102010706020507" pitchFamily="18" charset="2"/>
                          <a:cs typeface="Symbol" panose="05050102010706020507" pitchFamily="18" charset="2"/>
                        </a:rPr>
                        <a:t>discussed</a:t>
                      </a:r>
                      <a:endParaRPr lang="en-IN" sz="1100" spc="0">
                        <a:effectLst/>
                        <a:latin typeface="Times New Roman" panose="02020603050405020304" pitchFamily="18" charset="0"/>
                        <a:ea typeface="Symbol" panose="05050102010706020507" pitchFamily="18" charset="2"/>
                        <a:cs typeface="Symbol" panose="05050102010706020507" pitchFamily="18" charset="2"/>
                      </a:endParaRPr>
                    </a:p>
                  </a:txBody>
                  <a:tcPr marL="0" marR="0" marT="0" marB="0"/>
                </a:tc>
                <a:extLst>
                  <a:ext uri="{0D108BD9-81ED-4DB2-BD59-A6C34878D82A}">
                    <a16:rowId xmlns:a16="http://schemas.microsoft.com/office/drawing/2014/main" val="1148583526"/>
                  </a:ext>
                </a:extLst>
              </a:tr>
              <a:tr h="777128">
                <a:tc>
                  <a:txBody>
                    <a:bodyPr/>
                    <a:lstStyle/>
                    <a:p>
                      <a:pPr marL="69850">
                        <a:lnSpc>
                          <a:spcPts val="1125"/>
                        </a:lnSpc>
                        <a:buNone/>
                      </a:pPr>
                      <a:r>
                        <a:rPr lang="en-US" sz="1000" spc="-25" dirty="0">
                          <a:effectLst/>
                          <a:latin typeface="Times New Roman" panose="02020603050405020304" pitchFamily="18" charset="0"/>
                          <a:ea typeface="Times New Roman" panose="02020603050405020304" pitchFamily="18" charset="0"/>
                          <a:cs typeface="Times New Roman" panose="02020603050405020304" pitchFamily="18" charset="0"/>
                        </a:rPr>
                        <a:t>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125"/>
                        </a:lnSpc>
                        <a:buNone/>
                      </a:pPr>
                      <a:r>
                        <a:rPr lang="en-US" sz="1000" spc="-20">
                          <a:effectLst/>
                          <a:latin typeface="Times New Roman" panose="02020603050405020304" pitchFamily="18" charset="0"/>
                          <a:ea typeface="Times New Roman" panose="02020603050405020304" pitchFamily="18" charset="0"/>
                          <a:cs typeface="Times New Roman" panose="02020603050405020304" pitchFamily="18" charset="0"/>
                        </a:rPr>
                        <a:t>2024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buNone/>
                      </a:pPr>
                      <a:r>
                        <a:rPr lang="en-US" sz="1000" spc="-20">
                          <a:effectLst/>
                          <a:latin typeface="Times New Roman" panose="02020603050405020304" pitchFamily="18" charset="0"/>
                          <a:ea typeface="Times New Roman" panose="02020603050405020304" pitchFamily="18" charset="0"/>
                          <a:cs typeface="Times New Roman" panose="02020603050405020304" pitchFamily="18" charset="0"/>
                        </a:rPr>
                        <a:t>Sonia-Teodora </a:t>
                      </a:r>
                      <a:r>
                        <a:rPr lang="en-US" sz="1000" spc="-10">
                          <a:effectLst/>
                          <a:latin typeface="Times New Roman" panose="02020603050405020304" pitchFamily="18" charset="0"/>
                          <a:ea typeface="Times New Roman" panose="02020603050405020304" pitchFamily="18" charset="0"/>
                          <a:cs typeface="Times New Roman" panose="02020603050405020304" pitchFamily="18" charset="0"/>
                        </a:rPr>
                        <a:t>Luca,et..al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marR="50800" algn="just">
                        <a:buNone/>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 Review of the Literature: Amniotic Fluid “Sludge”—</a:t>
                      </a:r>
                      <a:r>
                        <a:rPr lang="en-US" sz="1000" spc="2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Clinical Significance and Perinatal </a:t>
                      </a:r>
                      <a:r>
                        <a:rPr lang="en-US" sz="1000" spc="-10">
                          <a:effectLst/>
                          <a:latin typeface="Times New Roman" panose="02020603050405020304" pitchFamily="18" charset="0"/>
                          <a:ea typeface="Times New Roman" panose="02020603050405020304" pitchFamily="18" charset="0"/>
                          <a:cs typeface="Times New Roman" panose="02020603050405020304" pitchFamily="18" charset="0"/>
                        </a:rPr>
                        <a:t>Outcomes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42900" marR="58420" lvl="0" indent="-342900" algn="just">
                        <a:buSzPts val="1000"/>
                        <a:buFont typeface="Symbol" panose="05050102010706020507" pitchFamily="18" charset="2"/>
                        <a:buChar char=""/>
                        <a:tabLst>
                          <a:tab pos="528955" algn="l"/>
                        </a:tabLst>
                      </a:pPr>
                      <a:r>
                        <a:rPr lang="en-US" sz="1000" spc="0">
                          <a:effectLst/>
                          <a:latin typeface="Times New Roman" panose="02020603050405020304" pitchFamily="18" charset="0"/>
                          <a:ea typeface="Symbol" panose="05050102010706020507" pitchFamily="18" charset="2"/>
                          <a:cs typeface="Symbol" panose="05050102010706020507" pitchFamily="18" charset="2"/>
                        </a:rPr>
                        <a:t>Antibiotic therapy helped resolve AFS and reduced preterm birth rates.</a:t>
                      </a:r>
                      <a:endParaRPr lang="en-IN" sz="1100" spc="0">
                        <a:effectLst/>
                        <a:latin typeface="Times New Roman" panose="02020603050405020304" pitchFamily="18" charset="0"/>
                        <a:ea typeface="Symbol" panose="05050102010706020507" pitchFamily="18" charset="2"/>
                        <a:cs typeface="Symbol" panose="05050102010706020507" pitchFamily="18" charset="2"/>
                      </a:endParaRPr>
                    </a:p>
                    <a:p>
                      <a:pPr marL="342900" marR="56515" lvl="0" indent="-342900" algn="just">
                        <a:lnSpc>
                          <a:spcPts val="1150"/>
                        </a:lnSpc>
                        <a:buSzPts val="1000"/>
                        <a:buFont typeface="Symbol" panose="05050102010706020507" pitchFamily="18" charset="2"/>
                        <a:buChar char=""/>
                        <a:tabLst>
                          <a:tab pos="528955" algn="l"/>
                        </a:tabLst>
                      </a:pPr>
                      <a:r>
                        <a:rPr lang="en-US" sz="1000" spc="0">
                          <a:effectLst/>
                          <a:latin typeface="Times New Roman" panose="02020603050405020304" pitchFamily="18" charset="0"/>
                          <a:ea typeface="Symbol" panose="05050102010706020507" pitchFamily="18" charset="2"/>
                          <a:cs typeface="Symbol" panose="05050102010706020507" pitchFamily="18" charset="2"/>
                        </a:rPr>
                        <a:t>In IVF pregnancies, AFS correlated with a short cervix</a:t>
                      </a:r>
                      <a:r>
                        <a:rPr lang="en-US" sz="1000" spc="-5">
                          <a:effectLst/>
                          <a:latin typeface="Times New Roman" panose="02020603050405020304" pitchFamily="18" charset="0"/>
                          <a:ea typeface="Symbol" panose="05050102010706020507" pitchFamily="18" charset="2"/>
                          <a:cs typeface="Symbol" panose="05050102010706020507" pitchFamily="18" charset="2"/>
                        </a:rPr>
                        <a:t> </a:t>
                      </a:r>
                      <a:r>
                        <a:rPr lang="en-US" sz="1000" spc="0">
                          <a:effectLst/>
                          <a:latin typeface="Times New Roman" panose="02020603050405020304" pitchFamily="18" charset="0"/>
                          <a:ea typeface="Symbol" panose="05050102010706020507" pitchFamily="18" charset="2"/>
                          <a:cs typeface="Symbol" panose="05050102010706020507" pitchFamily="18" charset="2"/>
                        </a:rPr>
                        <a:t>and</a:t>
                      </a:r>
                      <a:r>
                        <a:rPr lang="en-US" sz="1000" spc="-30">
                          <a:effectLst/>
                          <a:latin typeface="Times New Roman" panose="02020603050405020304" pitchFamily="18" charset="0"/>
                          <a:ea typeface="Symbol" panose="05050102010706020507" pitchFamily="18" charset="2"/>
                          <a:cs typeface="Symbol" panose="05050102010706020507" pitchFamily="18" charset="2"/>
                        </a:rPr>
                        <a:t> </a:t>
                      </a:r>
                      <a:r>
                        <a:rPr lang="en-US" sz="1000" spc="0">
                          <a:effectLst/>
                          <a:latin typeface="Times New Roman" panose="02020603050405020304" pitchFamily="18" charset="0"/>
                          <a:ea typeface="Symbol" panose="05050102010706020507" pitchFamily="18" charset="2"/>
                          <a:cs typeface="Symbol" panose="05050102010706020507" pitchFamily="18" charset="2"/>
                        </a:rPr>
                        <a:t>increased</a:t>
                      </a:r>
                      <a:r>
                        <a:rPr lang="en-US" sz="1000" spc="-5">
                          <a:effectLst/>
                          <a:latin typeface="Times New Roman" panose="02020603050405020304" pitchFamily="18" charset="0"/>
                          <a:ea typeface="Symbol" panose="05050102010706020507" pitchFamily="18" charset="2"/>
                          <a:cs typeface="Symbol" panose="05050102010706020507" pitchFamily="18" charset="2"/>
                        </a:rPr>
                        <a:t> </a:t>
                      </a:r>
                      <a:r>
                        <a:rPr lang="en-US" sz="1000" spc="0">
                          <a:effectLst/>
                          <a:latin typeface="Times New Roman" panose="02020603050405020304" pitchFamily="18" charset="0"/>
                          <a:ea typeface="Symbol" panose="05050102010706020507" pitchFamily="18" charset="2"/>
                          <a:cs typeface="Symbol" panose="05050102010706020507" pitchFamily="18" charset="2"/>
                        </a:rPr>
                        <a:t>risk</a:t>
                      </a:r>
                      <a:r>
                        <a:rPr lang="en-US" sz="1000" spc="-10">
                          <a:effectLst/>
                          <a:latin typeface="Times New Roman" panose="02020603050405020304" pitchFamily="18" charset="0"/>
                          <a:ea typeface="Symbol" panose="05050102010706020507" pitchFamily="18" charset="2"/>
                          <a:cs typeface="Symbol" panose="05050102010706020507" pitchFamily="18" charset="2"/>
                        </a:rPr>
                        <a:t> </a:t>
                      </a:r>
                      <a:r>
                        <a:rPr lang="en-US" sz="1000" spc="0">
                          <a:effectLst/>
                          <a:latin typeface="Times New Roman" panose="02020603050405020304" pitchFamily="18" charset="0"/>
                          <a:ea typeface="Symbol" panose="05050102010706020507" pitchFamily="18" charset="2"/>
                          <a:cs typeface="Symbol" panose="05050102010706020507" pitchFamily="18" charset="2"/>
                        </a:rPr>
                        <a:t>of preterm labor.</a:t>
                      </a:r>
                      <a:endParaRPr lang="en-IN" sz="1100" spc="0">
                        <a:effectLst/>
                        <a:latin typeface="Times New Roman" panose="02020603050405020304" pitchFamily="18" charset="0"/>
                        <a:ea typeface="Symbol" panose="05050102010706020507" pitchFamily="18" charset="2"/>
                        <a:cs typeface="Symbol" panose="05050102010706020507" pitchFamily="18" charset="2"/>
                      </a:endParaRPr>
                    </a:p>
                  </a:txBody>
                  <a:tcPr marL="0" marR="0" marT="0" marB="0"/>
                </a:tc>
                <a:extLst>
                  <a:ext uri="{0D108BD9-81ED-4DB2-BD59-A6C34878D82A}">
                    <a16:rowId xmlns:a16="http://schemas.microsoft.com/office/drawing/2014/main" val="1198817642"/>
                  </a:ext>
                </a:extLst>
              </a:tr>
              <a:tr h="1040990">
                <a:tc>
                  <a:txBody>
                    <a:bodyPr/>
                    <a:lstStyle/>
                    <a:p>
                      <a:pPr marL="69850">
                        <a:lnSpc>
                          <a:spcPts val="1125"/>
                        </a:lnSpc>
                        <a:buNone/>
                      </a:pPr>
                      <a:r>
                        <a:rPr lang="en-US" sz="1000" spc="-25" dirty="0">
                          <a:effectLst/>
                          <a:latin typeface="Times New Roman" panose="02020603050405020304" pitchFamily="18" charset="0"/>
                          <a:ea typeface="Times New Roman" panose="02020603050405020304" pitchFamily="18" charset="0"/>
                          <a:cs typeface="Times New Roman" panose="02020603050405020304" pitchFamily="18" charset="0"/>
                        </a:rPr>
                        <a:t>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3025">
                        <a:lnSpc>
                          <a:spcPts val="1125"/>
                        </a:lnSpc>
                        <a:buNone/>
                      </a:pPr>
                      <a:r>
                        <a:rPr lang="en-US" sz="1000" spc="-20">
                          <a:effectLst/>
                          <a:latin typeface="Times New Roman" panose="02020603050405020304" pitchFamily="18" charset="0"/>
                          <a:ea typeface="Times New Roman" panose="02020603050405020304" pitchFamily="18" charset="0"/>
                          <a:cs typeface="Times New Roman" panose="02020603050405020304" pitchFamily="18" charset="0"/>
                        </a:rPr>
                        <a:t>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485">
                        <a:buNone/>
                      </a:pPr>
                      <a:r>
                        <a:rPr lang="en-US" sz="1000" spc="-10">
                          <a:effectLst/>
                          <a:latin typeface="Times New Roman" panose="02020603050405020304" pitchFamily="18" charset="0"/>
                          <a:ea typeface="Times New Roman" panose="02020603050405020304" pitchFamily="18" charset="0"/>
                          <a:cs typeface="Times New Roman" panose="02020603050405020304" pitchFamily="18" charset="0"/>
                        </a:rPr>
                        <a:t>PriyankaJha </a:t>
                      </a:r>
                      <a:r>
                        <a:rPr lang="en-US" sz="1000" spc="-20">
                          <a:effectLst/>
                          <a:latin typeface="Times New Roman" panose="02020603050405020304" pitchFamily="18" charset="0"/>
                          <a:ea typeface="Times New Roman" panose="02020603050405020304" pitchFamily="18" charset="0"/>
                          <a:cs typeface="Times New Roman" panose="02020603050405020304" pitchFamily="18" charset="0"/>
                        </a:rPr>
                        <a:t>MBBS,et..al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1120">
                        <a:buNone/>
                      </a:pP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Assessment</a:t>
                      </a:r>
                      <a:r>
                        <a:rPr lang="en-US" sz="1000" spc="2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000" spc="2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Amniotic</a:t>
                      </a:r>
                      <a:r>
                        <a:rPr lang="en-US" sz="1000" spc="20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a:effectLst/>
                          <a:latin typeface="Times New Roman" panose="02020603050405020304" pitchFamily="18" charset="0"/>
                          <a:ea typeface="Times New Roman" panose="02020603050405020304" pitchFamily="18" charset="0"/>
                          <a:cs typeface="Times New Roman" panose="02020603050405020304" pitchFamily="18" charset="0"/>
                        </a:rPr>
                        <a:t>Fluid Volume in Pregnancy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42900" marR="56515" lvl="0" indent="-342900" algn="just">
                        <a:spcBef>
                          <a:spcPts val="1130"/>
                        </a:spcBef>
                        <a:buSzPts val="1000"/>
                        <a:buFont typeface="Symbol" panose="05050102010706020507" pitchFamily="18" charset="2"/>
                        <a:buChar char=""/>
                        <a:tabLst>
                          <a:tab pos="528955" algn="l"/>
                        </a:tabLst>
                      </a:pPr>
                      <a:r>
                        <a:rPr lang="en-US" sz="1000" spc="0" dirty="0">
                          <a:effectLst/>
                          <a:latin typeface="Times New Roman" panose="02020603050405020304" pitchFamily="18" charset="0"/>
                          <a:ea typeface="Symbol" panose="05050102010706020507" pitchFamily="18" charset="2"/>
                          <a:cs typeface="Symbol" panose="05050102010706020507" pitchFamily="18" charset="2"/>
                        </a:rPr>
                        <a:t>AF disturbances indicate a fetal, placental, or</a:t>
                      </a:r>
                      <a:r>
                        <a:rPr lang="en-US" sz="1000" spc="-10" dirty="0">
                          <a:effectLst/>
                          <a:latin typeface="Times New Roman" panose="02020603050405020304" pitchFamily="18" charset="0"/>
                          <a:ea typeface="Symbol" panose="05050102010706020507" pitchFamily="18" charset="2"/>
                          <a:cs typeface="Symbol" panose="05050102010706020507" pitchFamily="18" charset="2"/>
                        </a:rPr>
                        <a:t> </a:t>
                      </a:r>
                      <a:r>
                        <a:rPr lang="en-US" sz="1000" spc="0" dirty="0">
                          <a:effectLst/>
                          <a:latin typeface="Times New Roman" panose="02020603050405020304" pitchFamily="18" charset="0"/>
                          <a:ea typeface="Symbol" panose="05050102010706020507" pitchFamily="18" charset="2"/>
                          <a:cs typeface="Symbol" panose="05050102010706020507" pitchFamily="18" charset="2"/>
                        </a:rPr>
                        <a:t>maternal pathologic condition</a:t>
                      </a:r>
                      <a:endParaRPr lang="en-IN" sz="1100" spc="0" dirty="0">
                        <a:effectLst/>
                        <a:latin typeface="Times New Roman" panose="02020603050405020304" pitchFamily="18" charset="0"/>
                        <a:ea typeface="Symbol" panose="05050102010706020507" pitchFamily="18" charset="2"/>
                        <a:cs typeface="Symbol" panose="05050102010706020507" pitchFamily="18" charset="2"/>
                      </a:endParaRPr>
                    </a:p>
                    <a:p>
                      <a:pPr marL="342900" marR="55245" lvl="0" indent="-342900" algn="just">
                        <a:spcBef>
                          <a:spcPts val="5"/>
                        </a:spcBef>
                        <a:buSzPts val="1000"/>
                        <a:buFont typeface="Symbol" panose="05050102010706020507" pitchFamily="18" charset="2"/>
                        <a:buChar char=""/>
                        <a:tabLst>
                          <a:tab pos="528955" algn="l"/>
                        </a:tabLst>
                      </a:pPr>
                      <a:r>
                        <a:rPr lang="en-US" sz="1000" spc="0" dirty="0">
                          <a:effectLst/>
                          <a:latin typeface="Times New Roman" panose="02020603050405020304" pitchFamily="18" charset="0"/>
                          <a:ea typeface="Symbol" panose="05050102010706020507" pitchFamily="18" charset="2"/>
                          <a:cs typeface="Symbol" panose="05050102010706020507" pitchFamily="18" charset="2"/>
                        </a:rPr>
                        <a:t>A detailed evaluation of fetal anatomy and</a:t>
                      </a:r>
                      <a:r>
                        <a:rPr lang="en-US" sz="1000" spc="400" dirty="0">
                          <a:effectLst/>
                          <a:latin typeface="Times New Roman" panose="02020603050405020304" pitchFamily="18" charset="0"/>
                          <a:ea typeface="Symbol" panose="05050102010706020507" pitchFamily="18" charset="2"/>
                          <a:cs typeface="Symbol" panose="05050102010706020507" pitchFamily="18" charset="2"/>
                        </a:rPr>
                        <a:t> </a:t>
                      </a:r>
                      <a:r>
                        <a:rPr lang="en-US" sz="1000" spc="0" dirty="0">
                          <a:effectLst/>
                          <a:latin typeface="Times New Roman" panose="02020603050405020304" pitchFamily="18" charset="0"/>
                          <a:ea typeface="Symbol" panose="05050102010706020507" pitchFamily="18" charset="2"/>
                          <a:cs typeface="Symbol" panose="05050102010706020507" pitchFamily="18" charset="2"/>
                        </a:rPr>
                        <a:t>structural anomalies helps direct clinical assessment and</a:t>
                      </a:r>
                      <a:r>
                        <a:rPr lang="en-US" sz="1000" spc="200" dirty="0">
                          <a:effectLst/>
                          <a:latin typeface="Times New Roman" panose="02020603050405020304" pitchFamily="18" charset="0"/>
                          <a:ea typeface="Symbol" panose="05050102010706020507" pitchFamily="18" charset="2"/>
                          <a:cs typeface="Symbol" panose="05050102010706020507" pitchFamily="18" charset="2"/>
                        </a:rPr>
                        <a:t> </a:t>
                      </a:r>
                      <a:r>
                        <a:rPr lang="en-US" sz="1000" spc="0" dirty="0">
                          <a:effectLst/>
                          <a:latin typeface="Times New Roman" panose="02020603050405020304" pitchFamily="18" charset="0"/>
                          <a:ea typeface="Symbol" panose="05050102010706020507" pitchFamily="18" charset="2"/>
                          <a:cs typeface="Symbol" panose="05050102010706020507" pitchFamily="18" charset="2"/>
                        </a:rPr>
                        <a:t>management</a:t>
                      </a:r>
                      <a:r>
                        <a:rPr lang="en-US" sz="1000" spc="200" dirty="0">
                          <a:effectLst/>
                          <a:latin typeface="Times New Roman" panose="02020603050405020304" pitchFamily="18" charset="0"/>
                          <a:ea typeface="Symbol" panose="05050102010706020507" pitchFamily="18" charset="2"/>
                          <a:cs typeface="Symbol" panose="05050102010706020507" pitchFamily="18" charset="2"/>
                        </a:rPr>
                        <a:t> </a:t>
                      </a:r>
                      <a:r>
                        <a:rPr lang="en-US" sz="1000" spc="0" dirty="0">
                          <a:effectLst/>
                          <a:latin typeface="Times New Roman" panose="02020603050405020304" pitchFamily="18" charset="0"/>
                          <a:ea typeface="Symbol" panose="05050102010706020507" pitchFamily="18" charset="2"/>
                          <a:cs typeface="Symbol" panose="05050102010706020507" pitchFamily="18" charset="2"/>
                        </a:rPr>
                        <a:t>toward</a:t>
                      </a:r>
                      <a:endParaRPr lang="en-IN" sz="1100" spc="0" dirty="0">
                        <a:effectLst/>
                        <a:latin typeface="Times New Roman" panose="02020603050405020304" pitchFamily="18" charset="0"/>
                        <a:ea typeface="Symbol" panose="05050102010706020507" pitchFamily="18" charset="2"/>
                        <a:cs typeface="Symbol" panose="05050102010706020507" pitchFamily="18" charset="2"/>
                      </a:endParaRPr>
                    </a:p>
                    <a:p>
                      <a:pPr marL="528955" marR="61595" algn="just">
                        <a:lnSpc>
                          <a:spcPts val="1150"/>
                        </a:lnSpc>
                        <a:buNone/>
                      </a:pP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potential maternal or placental factors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88987487"/>
                  </a:ext>
                </a:extLst>
              </a:tr>
            </a:tbl>
          </a:graphicData>
        </a:graphic>
      </p:graphicFrame>
    </p:spTree>
    <p:extLst>
      <p:ext uri="{BB962C8B-B14F-4D97-AF65-F5344CB8AC3E}">
        <p14:creationId xmlns:p14="http://schemas.microsoft.com/office/powerpoint/2010/main" val="438812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TotalTime>
  <Words>3147</Words>
  <Application>Microsoft Office PowerPoint</Application>
  <PresentationFormat>Widescreen</PresentationFormat>
  <Paragraphs>184</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Symbol</vt:lpstr>
      <vt:lpstr>Times New Roman</vt:lpstr>
      <vt:lpstr>Wingdings</vt:lpstr>
      <vt:lpstr>Office Theme</vt:lpstr>
      <vt:lpstr>                     KKR &amp; KSR INSTITUTE OF TECHNOLOGY &amp; SCIENCES                  ​ (Autonomous)​     Vinjanampadu , Guntur(District)​    Department of  Computer Science and Engineering                  Amniotic Fluid and Fetus Growth detection Using Deep Learning                                                                                                                                                                                                                                                                                                           ​     ​</vt:lpstr>
      <vt:lpstr>PowerPoint Presentation</vt:lpstr>
      <vt:lpstr>Project Abstract </vt:lpstr>
      <vt:lpstr>Introduction of the Project </vt:lpstr>
      <vt:lpstr>Existing System</vt:lpstr>
      <vt:lpstr>Problems of the Existing System </vt:lpstr>
      <vt:lpstr>Proposed System </vt:lpstr>
      <vt:lpstr>Benifits of the Proposed System </vt:lpstr>
      <vt:lpstr>Literature Review </vt:lpstr>
      <vt:lpstr>PowerPoint Presentation</vt:lpstr>
      <vt:lpstr>Users of the System </vt:lpstr>
      <vt:lpstr>Societal Use of the System </vt:lpstr>
      <vt:lpstr>Unique Features of the System </vt:lpstr>
      <vt:lpstr> Problem Domain </vt:lpstr>
      <vt:lpstr>Market Analysis </vt:lpstr>
      <vt:lpstr>Feasiblity Study </vt:lpstr>
      <vt:lpstr>Process Model Selected (Sphiral-Model) </vt:lpstr>
      <vt:lpstr>Hardware and Software Requirements </vt:lpstr>
      <vt:lpstr>Architectural Diagram of the System </vt:lpstr>
      <vt:lpstr>Review outcomes </vt:lpstr>
      <vt:lpstr>Proposed Approach of the System </vt:lpstr>
      <vt:lpstr>UML Diagrams </vt:lpstr>
      <vt:lpstr>PowerPoint Presentation</vt:lpstr>
      <vt:lpstr>PowerPoint Presentation</vt:lpstr>
      <vt:lpstr>PowerPoint Presentation</vt:lpstr>
      <vt:lpstr>Business model canvas </vt:lpstr>
      <vt:lpstr>Conclusion </vt:lpstr>
      <vt:lpstr>References </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srinivas dabburi</dc:creator>
  <cp:lastModifiedBy>harsha gurram</cp:lastModifiedBy>
  <cp:revision>1</cp:revision>
  <dcterms:created xsi:type="dcterms:W3CDTF">2025-05-14T14:18:07Z</dcterms:created>
  <dcterms:modified xsi:type="dcterms:W3CDTF">2025-05-15T01:55:26Z</dcterms:modified>
</cp:coreProperties>
</file>