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8C27BD-CF09-48F1-829D-C9C5E4805724}">
  <a:tblStyle styleId="{5C8C27BD-CF09-48F1-829D-C9C5E4805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40316b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240316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40316b9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40316b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240316b9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240316b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240316b9b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240316b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240316b9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240316b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240316b9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240316b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240316b9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240316b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1803.05427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Speaker Verification</a:t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366600" y="3225603"/>
            <a:ext cx="57912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b="1" lang="en-US"/>
              <a:t>Group 4</a:t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Abhay Diwakar 2020164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Chehak Malhotra 2021141</a:t>
            </a:r>
            <a:r>
              <a:rPr lang="en-US"/>
              <a:t>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Krishna Somani 2021058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Rishabh Dhawan MT23002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Rahul Kishore Gorai MT23070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Gaussian mixture model for the task of speaker verification, use equal error rate as performance metric.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EDA/Dataset Description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575" y="2218475"/>
            <a:ext cx="3722301" cy="3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845125" y="1404475"/>
            <a:ext cx="6717600" cy="5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balanced dataset where almost every folder has the same number of wav files i.e. 1500 wav files. After loading any wav file, we are getting a sample rate of 16000 Hz from 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Imbalanced classes in the Noise folder.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folder contains 4 files, and the other one contains 2 files. After analyzing, we found that all the noise files have a duration greater than 1 second and none of them have a sample rate of 16000 Hz. Therefore, we resampled them to 16000 Hz and break them into 1-second chunks which further helps in training of our model.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45125" y="1381174"/>
            <a:ext cx="10515600" cy="52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 1. </a:t>
            </a:r>
            <a:r>
              <a:rPr lang="en-US" sz="2400"/>
              <a:t>Data Preprocessing</a:t>
            </a:r>
            <a:endParaRPr sz="2400"/>
          </a:p>
          <a:p>
            <a:pPr indent="-368300" lvl="0" marL="914400" rtl="0" algn="just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</a:t>
            </a:r>
            <a:r>
              <a:rPr lang="en-US" sz="2200"/>
              <a:t>sampled noise files to 16000 Hz sample rate. 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Thus 6 noise files were split into 354 noise samples, where each is 1 sec long.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Then, before extracting features we added a random 1 sec sample to the training audio sample.  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 general, audio recordings often contain background noise. Training models on data that include such noise can make them more robust and better handle real-world, noisy environments.</a:t>
            </a:r>
            <a:endParaRPr sz="2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2. </a:t>
            </a:r>
            <a:r>
              <a:rPr lang="en-US" sz="2400"/>
              <a:t>Feature Extraction</a:t>
            </a:r>
            <a:endParaRPr sz="2400"/>
          </a:p>
          <a:p>
            <a:pPr indent="-368300" lvl="0" marL="914400" rtl="0" algn="just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Cepstral Domain Features, include Mel-frequency cepstrum coefficients (MFCC), delta coefficients, double-delta coefficients, LPCC etc.</a:t>
            </a:r>
            <a:endParaRPr sz="2200"/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On thorough literature review and testing we concluded using MFCC (mel-frequency cepstrum coefficients) and its delta and double delta coefficients are optimal for our task. </a:t>
            </a:r>
            <a:endParaRPr sz="2200"/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We also tried using LPCC and other spectral features in our model testing</a:t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Model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126025" y="2011150"/>
            <a:ext cx="1302600" cy="826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Raw Audio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581725" y="1653100"/>
            <a:ext cx="3968100" cy="15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896175" y="1832800"/>
            <a:ext cx="1302600" cy="68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5695700" y="1832800"/>
            <a:ext cx="1302600" cy="68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Feature Extraction &amp; Selection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2982775" y="4333425"/>
            <a:ext cx="1916700" cy="10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Learning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713900" y="4333425"/>
            <a:ext cx="1916700" cy="100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Model Validation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4899475" y="4515775"/>
            <a:ext cx="1814400" cy="16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4911825" y="4887575"/>
            <a:ext cx="1814400" cy="16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3"/>
          <p:cNvCxnSpPr>
            <a:stCxn id="195" idx="4"/>
            <a:endCxn id="196" idx="1"/>
          </p:cNvCxnSpPr>
          <p:nvPr/>
        </p:nvCxnSpPr>
        <p:spPr>
          <a:xfrm>
            <a:off x="2428625" y="2424250"/>
            <a:ext cx="1153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3"/>
          <p:cNvSpPr/>
          <p:nvPr/>
        </p:nvSpPr>
        <p:spPr>
          <a:xfrm>
            <a:off x="1365600" y="3477500"/>
            <a:ext cx="778500" cy="3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GMM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365750" y="4002450"/>
            <a:ext cx="778500" cy="3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GMM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365750" y="4492025"/>
            <a:ext cx="778500" cy="3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GMM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365750" y="5052275"/>
            <a:ext cx="778500" cy="3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GMM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365750" y="5541950"/>
            <a:ext cx="778500" cy="3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GMM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3"/>
          <p:cNvCxnSpPr>
            <a:stCxn id="204" idx="3"/>
            <a:endCxn id="199" idx="1"/>
          </p:cNvCxnSpPr>
          <p:nvPr/>
        </p:nvCxnSpPr>
        <p:spPr>
          <a:xfrm>
            <a:off x="2144100" y="3664700"/>
            <a:ext cx="838800" cy="117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3"/>
          <p:cNvCxnSpPr>
            <a:stCxn id="205" idx="3"/>
            <a:endCxn id="199" idx="1"/>
          </p:cNvCxnSpPr>
          <p:nvPr/>
        </p:nvCxnSpPr>
        <p:spPr>
          <a:xfrm>
            <a:off x="2144250" y="4189650"/>
            <a:ext cx="838500" cy="64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3"/>
          <p:cNvCxnSpPr>
            <a:stCxn id="206" idx="3"/>
            <a:endCxn id="199" idx="1"/>
          </p:cNvCxnSpPr>
          <p:nvPr/>
        </p:nvCxnSpPr>
        <p:spPr>
          <a:xfrm>
            <a:off x="2144250" y="4679225"/>
            <a:ext cx="838500" cy="15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>
            <a:stCxn id="207" idx="3"/>
            <a:endCxn id="199" idx="1"/>
          </p:cNvCxnSpPr>
          <p:nvPr/>
        </p:nvCxnSpPr>
        <p:spPr>
          <a:xfrm flipH="1" rot="10800000">
            <a:off x="2144250" y="4835075"/>
            <a:ext cx="838500" cy="40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>
            <a:stCxn id="208" idx="3"/>
            <a:endCxn id="199" idx="1"/>
          </p:cNvCxnSpPr>
          <p:nvPr/>
        </p:nvCxnSpPr>
        <p:spPr>
          <a:xfrm flipH="1" rot="10800000">
            <a:off x="2144250" y="4835150"/>
            <a:ext cx="838500" cy="89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3"/>
          <p:cNvSpPr/>
          <p:nvPr/>
        </p:nvSpPr>
        <p:spPr>
          <a:xfrm>
            <a:off x="9601100" y="4647825"/>
            <a:ext cx="1624500" cy="3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Equal Error Rate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3"/>
          <p:cNvCxnSpPr>
            <a:stCxn id="200" idx="3"/>
            <a:endCxn id="214" idx="1"/>
          </p:cNvCxnSpPr>
          <p:nvPr/>
        </p:nvCxnSpPr>
        <p:spPr>
          <a:xfrm>
            <a:off x="8630600" y="4835025"/>
            <a:ext cx="97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3"/>
          <p:cNvCxnSpPr>
            <a:stCxn id="196" idx="2"/>
            <a:endCxn id="199" idx="0"/>
          </p:cNvCxnSpPr>
          <p:nvPr/>
        </p:nvCxnSpPr>
        <p:spPr>
          <a:xfrm rot="5400000">
            <a:off x="4184575" y="2952100"/>
            <a:ext cx="1137900" cy="1624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3"/>
          <p:cNvCxnSpPr>
            <a:stCxn id="196" idx="2"/>
            <a:endCxn id="200" idx="0"/>
          </p:cNvCxnSpPr>
          <p:nvPr/>
        </p:nvCxnSpPr>
        <p:spPr>
          <a:xfrm flipH="1" rot="-5400000">
            <a:off x="6050125" y="2711050"/>
            <a:ext cx="1137900" cy="2106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3"/>
          <p:cNvSpPr txBox="1"/>
          <p:nvPr/>
        </p:nvSpPr>
        <p:spPr>
          <a:xfrm>
            <a:off x="3267275" y="3429000"/>
            <a:ext cx="18144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Dataset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6741200" y="3390075"/>
            <a:ext cx="25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Dataset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225" name="Google Shape;225;p24"/>
          <p:cNvGraphicFramePr/>
          <p:nvPr/>
        </p:nvGraphicFramePr>
        <p:xfrm>
          <a:off x="1497075" y="137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{5C8C27BD-CF09-48F1-829D-C9C5E4805724}</a:tableStyleId>
              </a:tblPr>
              <a:tblGrid>
                <a:gridCol w="2972700"/>
                <a:gridCol w="2972700"/>
                <a:gridCol w="2972700"/>
              </a:tblGrid>
              <a:tr h="24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Preprocessing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Features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MFCC, Delta, Double 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0.246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LPCC, MFCC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MFCC, Delta, Double Delta, Spectral Bandwidth, Spectral Contrast, Spectral Flatness, </a:t>
                      </a:r>
                      <a:r>
                        <a:rPr lang="en-US"/>
                        <a:t>Spectral</a:t>
                      </a:r>
                      <a:r>
                        <a:rPr lang="en-US"/>
                        <a:t> RollOff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Normalization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MFCC, Delta, Double Delta, Spectral Bandwidth, Spectral Contrast, Spectral Flatness, Spectral RollOff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Normalization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MFCC, Delta, Double 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Noise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LPCC, MFCC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Normalization + Noise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MFCC, Delta, Double Delta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MFCC, Delta, Double 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with existing analysis</a:t>
            </a:r>
            <a:endParaRPr/>
          </a:p>
        </p:txBody>
      </p:sp>
      <p:graphicFrame>
        <p:nvGraphicFramePr>
          <p:cNvPr id="231" name="Google Shape;231;p25"/>
          <p:cNvGraphicFramePr/>
          <p:nvPr/>
        </p:nvGraphicFramePr>
        <p:xfrm>
          <a:off x="681550" y="16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{5C8C27BD-CF09-48F1-829D-C9C5E4805724}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EER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GMM, MFCC, Cepstral, Gender dependent Coeffs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12%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 - vectors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12.8 %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11.3 %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GMM-UBM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25"/>
          <p:cNvSpPr txBox="1"/>
          <p:nvPr/>
        </p:nvSpPr>
        <p:spPr>
          <a:xfrm>
            <a:off x="916325" y="4737125"/>
            <a:ext cx="55224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https://arxiv.org/pdf/1803.05427.pdf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https://sci-hub.se/10.1109/TASL.2007.902758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speaker recognition system, utilizing GMMs and MFCC feature extraction, achieves effective identification of speakers from diverse 1-second WAV files.  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Integration of MFCC with the GMM system enhances speaker recognition accuracy.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likelihood correlation, evaluated through Gaussian mixture models, proves to be a simple yet effective method for speaker detection across varied speech samples.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system, designed for 5 speakers, attains a reliable Equal Error Rate (EER) of 0.177, highlighting its reliability.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Future plans involve expanding the system to accommodate a larger pool of speakers and optimizing computational efficiency through diverse preprocessing and feature extraction methods.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commitment is to maintain precise speaker classification accuracy while streamlining computational processes.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