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3" r:id="rId7"/>
    <p:sldId id="262" r:id="rId8"/>
    <p:sldId id="261" r:id="rId9"/>
    <p:sldId id="265" r:id="rId10"/>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Montserrat" panose="00000500000000000000" pitchFamily="2" charset="0"/>
      <p:regular r:id="rId16"/>
      <p:bold r:id="rId17"/>
      <p:italic r:id="rId18"/>
      <p:boldItalic r:id="rId19"/>
    </p:embeddedFont>
    <p:embeddedFont>
      <p:font typeface="PMingLiU-ExtB" panose="02020500000000000000" pitchFamily="18" charset="-120"/>
      <p:regular r:id="rId20"/>
    </p:embeddedFont>
    <p:embeddedFont>
      <p:font typeface="TAN Mon Cheri"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7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9D893-9D7E-48AE-A8E2-A75C463A617B}" type="datetimeFigureOut">
              <a:rPr lang="en-IN" smtClean="0"/>
              <a:t>27-01-2023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DFE4F8-232D-4321-9A44-0926021EE68B}" type="slidenum">
              <a:rPr lang="en-IN" smtClean="0"/>
              <a:t>‹#›</a:t>
            </a:fld>
            <a:endParaRPr lang="en-IN"/>
          </a:p>
        </p:txBody>
      </p:sp>
    </p:spTree>
    <p:extLst>
      <p:ext uri="{BB962C8B-B14F-4D97-AF65-F5344CB8AC3E}">
        <p14:creationId xmlns:p14="http://schemas.microsoft.com/office/powerpoint/2010/main" val="4190364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DFE4F8-232D-4321-9A44-0926021EE68B}" type="slidenum">
              <a:rPr lang="en-IN" smtClean="0"/>
              <a:t>3</a:t>
            </a:fld>
            <a:endParaRPr lang="en-IN"/>
          </a:p>
        </p:txBody>
      </p:sp>
    </p:spTree>
    <p:extLst>
      <p:ext uri="{BB962C8B-B14F-4D97-AF65-F5344CB8AC3E}">
        <p14:creationId xmlns:p14="http://schemas.microsoft.com/office/powerpoint/2010/main" val="2657284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D5D0"/>
        </a:solidFill>
        <a:effectLst/>
      </p:bgPr>
    </p:bg>
    <p:spTree>
      <p:nvGrpSpPr>
        <p:cNvPr id="1" name=""/>
        <p:cNvGrpSpPr/>
        <p:nvPr/>
      </p:nvGrpSpPr>
      <p:grpSpPr>
        <a:xfrm>
          <a:off x="0" y="0"/>
          <a:ext cx="0" cy="0"/>
          <a:chOff x="0" y="0"/>
          <a:chExt cx="0" cy="0"/>
        </a:xfrm>
      </p:grpSpPr>
      <p:sp>
        <p:nvSpPr>
          <p:cNvPr id="7" name="TextBox 7"/>
          <p:cNvSpPr txBox="1"/>
          <p:nvPr/>
        </p:nvSpPr>
        <p:spPr>
          <a:xfrm>
            <a:off x="5388151" y="7513728"/>
            <a:ext cx="7511698" cy="1131079"/>
          </a:xfrm>
          <a:prstGeom prst="rect">
            <a:avLst/>
          </a:prstGeom>
        </p:spPr>
        <p:txBody>
          <a:bodyPr lIns="0" tIns="0" rIns="0" bIns="0" rtlCol="0" anchor="t">
            <a:spAutoFit/>
          </a:bodyPr>
          <a:lstStyle/>
          <a:p>
            <a:pPr algn="ctr">
              <a:lnSpc>
                <a:spcPts val="8696"/>
              </a:lnSpc>
            </a:pPr>
            <a:r>
              <a:rPr lang="en-US" sz="9600" dirty="0">
                <a:solidFill>
                  <a:srgbClr val="000000"/>
                </a:solidFill>
                <a:latin typeface="PMingLiU-ExtB" panose="02020500000000000000" pitchFamily="18" charset="-120"/>
                <a:ea typeface="PMingLiU-ExtB" panose="02020500000000000000" pitchFamily="18" charset="-120"/>
              </a:rPr>
              <a:t>Health X</a:t>
            </a:r>
          </a:p>
        </p:txBody>
      </p:sp>
      <p:sp>
        <p:nvSpPr>
          <p:cNvPr id="8" name="TextBox 8"/>
          <p:cNvSpPr txBox="1"/>
          <p:nvPr/>
        </p:nvSpPr>
        <p:spPr>
          <a:xfrm>
            <a:off x="5487728" y="8845550"/>
            <a:ext cx="7312544" cy="412750"/>
          </a:xfrm>
          <a:prstGeom prst="rect">
            <a:avLst/>
          </a:prstGeom>
        </p:spPr>
        <p:txBody>
          <a:bodyPr lIns="0" tIns="0" rIns="0" bIns="0" rtlCol="0" anchor="t">
            <a:spAutoFit/>
          </a:bodyPr>
          <a:lstStyle/>
          <a:p>
            <a:pPr algn="ctr">
              <a:lnSpc>
                <a:spcPts val="3499"/>
              </a:lnSpc>
            </a:pPr>
            <a:r>
              <a:rPr lang="en-US" sz="2499" spc="249" dirty="0">
                <a:solidFill>
                  <a:srgbClr val="000000"/>
                </a:solidFill>
                <a:latin typeface="Montserrat"/>
              </a:rPr>
              <a:t>A MEDICAL HISTORY INTERFACE</a:t>
            </a:r>
          </a:p>
        </p:txBody>
      </p:sp>
      <p:pic>
        <p:nvPicPr>
          <p:cNvPr id="10" name="Picture 9">
            <a:extLst>
              <a:ext uri="{FF2B5EF4-FFF2-40B4-BE49-F238E27FC236}">
                <a16:creationId xmlns:a16="http://schemas.microsoft.com/office/drawing/2014/main" id="{CCE3A43A-236D-8EC6-0995-B0E2C4C5C88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5117423" y="723900"/>
            <a:ext cx="8053154" cy="6477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B"/>
        </a:solidFill>
        <a:effectLst/>
      </p:bgPr>
    </p:bg>
    <p:spTree>
      <p:nvGrpSpPr>
        <p:cNvPr id="1" name=""/>
        <p:cNvGrpSpPr/>
        <p:nvPr/>
      </p:nvGrpSpPr>
      <p:grpSpPr>
        <a:xfrm>
          <a:off x="0" y="0"/>
          <a:ext cx="0" cy="0"/>
          <a:chOff x="0" y="0"/>
          <a:chExt cx="0" cy="0"/>
        </a:xfrm>
      </p:grpSpPr>
      <p:sp>
        <p:nvSpPr>
          <p:cNvPr id="2" name="AutoShape 2"/>
          <p:cNvSpPr/>
          <p:nvPr/>
        </p:nvSpPr>
        <p:spPr>
          <a:xfrm rot="-5400000">
            <a:off x="-1581665" y="5133975"/>
            <a:ext cx="8229600" cy="0"/>
          </a:xfrm>
          <a:prstGeom prst="line">
            <a:avLst/>
          </a:prstGeom>
          <a:ln w="19050" cap="flat">
            <a:solidFill>
              <a:srgbClr val="000000"/>
            </a:solidFill>
            <a:prstDash val="solid"/>
            <a:headEnd type="none" w="sm" len="sm"/>
            <a:tailEnd type="none" w="sm" len="sm"/>
          </a:ln>
        </p:spPr>
      </p:sp>
      <p:sp>
        <p:nvSpPr>
          <p:cNvPr id="3" name="TextBox 3"/>
          <p:cNvSpPr txBox="1"/>
          <p:nvPr/>
        </p:nvSpPr>
        <p:spPr>
          <a:xfrm rot="-5400000">
            <a:off x="-1098370" y="4284272"/>
            <a:ext cx="4969783" cy="1227784"/>
          </a:xfrm>
          <a:prstGeom prst="rect">
            <a:avLst/>
          </a:prstGeom>
        </p:spPr>
        <p:txBody>
          <a:bodyPr lIns="0" tIns="0" rIns="0" bIns="0" rtlCol="0" anchor="t">
            <a:spAutoFit/>
          </a:bodyPr>
          <a:lstStyle/>
          <a:p>
            <a:pPr algn="ctr">
              <a:lnSpc>
                <a:spcPts val="10053"/>
              </a:lnSpc>
            </a:pPr>
            <a:r>
              <a:rPr lang="en-US" sz="7181" dirty="0">
                <a:solidFill>
                  <a:srgbClr val="000000"/>
                </a:solidFill>
                <a:latin typeface="Times New Roman" panose="02020603050405020304" pitchFamily="18" charset="0"/>
                <a:cs typeface="Times New Roman" panose="02020603050405020304" pitchFamily="18" charset="0"/>
              </a:rPr>
              <a:t>Contents</a:t>
            </a:r>
          </a:p>
        </p:txBody>
      </p:sp>
      <p:grpSp>
        <p:nvGrpSpPr>
          <p:cNvPr id="4" name="Group 4"/>
          <p:cNvGrpSpPr/>
          <p:nvPr/>
        </p:nvGrpSpPr>
        <p:grpSpPr>
          <a:xfrm>
            <a:off x="12999063" y="5415644"/>
            <a:ext cx="3869464" cy="3842656"/>
            <a:chOff x="0" y="0"/>
            <a:chExt cx="1407448" cy="1397697"/>
          </a:xfrm>
          <a:solidFill>
            <a:schemeClr val="accent2">
              <a:lumMod val="40000"/>
              <a:lumOff val="60000"/>
            </a:schemeClr>
          </a:solidFill>
        </p:grpSpPr>
        <p:sp>
          <p:nvSpPr>
            <p:cNvPr id="5" name="Freeform 5"/>
            <p:cNvSpPr/>
            <p:nvPr/>
          </p:nvSpPr>
          <p:spPr>
            <a:xfrm>
              <a:off x="0" y="0"/>
              <a:ext cx="1407448" cy="1397697"/>
            </a:xfrm>
            <a:custGeom>
              <a:avLst/>
              <a:gdLst/>
              <a:ahLst/>
              <a:cxnLst/>
              <a:rect l="l" t="t" r="r" b="b"/>
              <a:pathLst>
                <a:path w="1407448" h="1397697">
                  <a:moveTo>
                    <a:pt x="0" y="0"/>
                  </a:moveTo>
                  <a:lnTo>
                    <a:pt x="1407448" y="0"/>
                  </a:lnTo>
                  <a:lnTo>
                    <a:pt x="1407448" y="1397697"/>
                  </a:lnTo>
                  <a:lnTo>
                    <a:pt x="0" y="1397697"/>
                  </a:lnTo>
                  <a:close/>
                </a:path>
              </a:pathLst>
            </a:custGeom>
            <a:grpFill/>
          </p:spPr>
        </p:sp>
        <p:sp>
          <p:nvSpPr>
            <p:cNvPr id="6" name="TextBox 6"/>
            <p:cNvSpPr txBox="1"/>
            <p:nvPr/>
          </p:nvSpPr>
          <p:spPr>
            <a:xfrm>
              <a:off x="0" y="-38100"/>
              <a:ext cx="812800" cy="850900"/>
            </a:xfrm>
            <a:prstGeom prst="rect">
              <a:avLst/>
            </a:prstGeom>
            <a:grpFill/>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2999063" y="1028700"/>
            <a:ext cx="3869464" cy="3842656"/>
            <a:chOff x="0" y="0"/>
            <a:chExt cx="1407448" cy="1397697"/>
          </a:xfrm>
          <a:solidFill>
            <a:schemeClr val="accent2">
              <a:lumMod val="40000"/>
              <a:lumOff val="60000"/>
            </a:schemeClr>
          </a:solidFill>
        </p:grpSpPr>
        <p:sp>
          <p:nvSpPr>
            <p:cNvPr id="8" name="Freeform 8"/>
            <p:cNvSpPr/>
            <p:nvPr/>
          </p:nvSpPr>
          <p:spPr>
            <a:xfrm>
              <a:off x="0" y="0"/>
              <a:ext cx="1407448" cy="1397697"/>
            </a:xfrm>
            <a:custGeom>
              <a:avLst/>
              <a:gdLst/>
              <a:ahLst/>
              <a:cxnLst/>
              <a:rect l="l" t="t" r="r" b="b"/>
              <a:pathLst>
                <a:path w="1407448" h="1397697">
                  <a:moveTo>
                    <a:pt x="0" y="0"/>
                  </a:moveTo>
                  <a:lnTo>
                    <a:pt x="1407448" y="0"/>
                  </a:lnTo>
                  <a:lnTo>
                    <a:pt x="1407448" y="1397697"/>
                  </a:lnTo>
                  <a:lnTo>
                    <a:pt x="0" y="1397697"/>
                  </a:lnTo>
                  <a:close/>
                </a:path>
              </a:pathLst>
            </a:custGeom>
            <a:grpFill/>
          </p:spPr>
        </p:sp>
        <p:sp>
          <p:nvSpPr>
            <p:cNvPr id="9" name="TextBox 9"/>
            <p:cNvSpPr txBox="1"/>
            <p:nvPr/>
          </p:nvSpPr>
          <p:spPr>
            <a:xfrm>
              <a:off x="0" y="-38100"/>
              <a:ext cx="812800" cy="850900"/>
            </a:xfrm>
            <a:prstGeom prst="rect">
              <a:avLst/>
            </a:prstGeom>
            <a:grpFill/>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8612118" y="1055508"/>
            <a:ext cx="3869464" cy="3842656"/>
            <a:chOff x="0" y="0"/>
            <a:chExt cx="1407448" cy="1397697"/>
          </a:xfrm>
          <a:solidFill>
            <a:schemeClr val="accent2">
              <a:lumMod val="40000"/>
              <a:lumOff val="60000"/>
            </a:schemeClr>
          </a:solidFill>
        </p:grpSpPr>
        <p:sp>
          <p:nvSpPr>
            <p:cNvPr id="11" name="Freeform 11"/>
            <p:cNvSpPr/>
            <p:nvPr/>
          </p:nvSpPr>
          <p:spPr>
            <a:xfrm>
              <a:off x="0" y="0"/>
              <a:ext cx="1407448" cy="1397697"/>
            </a:xfrm>
            <a:custGeom>
              <a:avLst/>
              <a:gdLst/>
              <a:ahLst/>
              <a:cxnLst/>
              <a:rect l="l" t="t" r="r" b="b"/>
              <a:pathLst>
                <a:path w="1407448" h="1397697">
                  <a:moveTo>
                    <a:pt x="0" y="0"/>
                  </a:moveTo>
                  <a:lnTo>
                    <a:pt x="1407448" y="0"/>
                  </a:lnTo>
                  <a:lnTo>
                    <a:pt x="1407448" y="1397697"/>
                  </a:lnTo>
                  <a:lnTo>
                    <a:pt x="0" y="1397697"/>
                  </a:lnTo>
                  <a:close/>
                </a:path>
              </a:pathLst>
            </a:custGeom>
            <a:grpFill/>
          </p:spPr>
        </p:sp>
        <p:sp>
          <p:nvSpPr>
            <p:cNvPr id="12" name="TextBox 12"/>
            <p:cNvSpPr txBox="1"/>
            <p:nvPr/>
          </p:nvSpPr>
          <p:spPr>
            <a:xfrm>
              <a:off x="0" y="-38100"/>
              <a:ext cx="812800" cy="850900"/>
            </a:xfrm>
            <a:prstGeom prst="rect">
              <a:avLst/>
            </a:prstGeom>
            <a:grpFill/>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8612118" y="5415644"/>
            <a:ext cx="3869464" cy="3842656"/>
            <a:chOff x="0" y="0"/>
            <a:chExt cx="1407448" cy="1397697"/>
          </a:xfrm>
          <a:solidFill>
            <a:schemeClr val="accent2">
              <a:lumMod val="40000"/>
              <a:lumOff val="60000"/>
            </a:schemeClr>
          </a:solidFill>
        </p:grpSpPr>
        <p:sp>
          <p:nvSpPr>
            <p:cNvPr id="14" name="Freeform 14"/>
            <p:cNvSpPr/>
            <p:nvPr/>
          </p:nvSpPr>
          <p:spPr>
            <a:xfrm>
              <a:off x="0" y="0"/>
              <a:ext cx="1407448" cy="1397697"/>
            </a:xfrm>
            <a:custGeom>
              <a:avLst/>
              <a:gdLst/>
              <a:ahLst/>
              <a:cxnLst/>
              <a:rect l="l" t="t" r="r" b="b"/>
              <a:pathLst>
                <a:path w="1407448" h="1397697">
                  <a:moveTo>
                    <a:pt x="0" y="0"/>
                  </a:moveTo>
                  <a:lnTo>
                    <a:pt x="1407448" y="0"/>
                  </a:lnTo>
                  <a:lnTo>
                    <a:pt x="1407448" y="1397697"/>
                  </a:lnTo>
                  <a:lnTo>
                    <a:pt x="0" y="1397697"/>
                  </a:lnTo>
                  <a:close/>
                </a:path>
              </a:pathLst>
            </a:custGeom>
            <a:grpFill/>
          </p:spPr>
        </p:sp>
        <p:sp>
          <p:nvSpPr>
            <p:cNvPr id="15" name="TextBox 15"/>
            <p:cNvSpPr txBox="1"/>
            <p:nvPr/>
          </p:nvSpPr>
          <p:spPr>
            <a:xfrm>
              <a:off x="0" y="-38100"/>
              <a:ext cx="812800" cy="850900"/>
            </a:xfrm>
            <a:prstGeom prst="rect">
              <a:avLst/>
            </a:prstGeom>
            <a:grpFill/>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4322806" y="1127546"/>
            <a:ext cx="3869464" cy="3842656"/>
            <a:chOff x="0" y="0"/>
            <a:chExt cx="1407448" cy="1397697"/>
          </a:xfrm>
          <a:solidFill>
            <a:schemeClr val="accent2">
              <a:lumMod val="40000"/>
              <a:lumOff val="60000"/>
            </a:schemeClr>
          </a:solidFill>
        </p:grpSpPr>
        <p:sp>
          <p:nvSpPr>
            <p:cNvPr id="17" name="Freeform 17"/>
            <p:cNvSpPr/>
            <p:nvPr/>
          </p:nvSpPr>
          <p:spPr>
            <a:xfrm>
              <a:off x="0" y="0"/>
              <a:ext cx="1407448" cy="1397697"/>
            </a:xfrm>
            <a:custGeom>
              <a:avLst/>
              <a:gdLst/>
              <a:ahLst/>
              <a:cxnLst/>
              <a:rect l="l" t="t" r="r" b="b"/>
              <a:pathLst>
                <a:path w="1407448" h="1397697">
                  <a:moveTo>
                    <a:pt x="0" y="0"/>
                  </a:moveTo>
                  <a:lnTo>
                    <a:pt x="1407448" y="0"/>
                  </a:lnTo>
                  <a:lnTo>
                    <a:pt x="1407448" y="1397697"/>
                  </a:lnTo>
                  <a:lnTo>
                    <a:pt x="0" y="1397697"/>
                  </a:lnTo>
                  <a:close/>
                </a:path>
              </a:pathLst>
            </a:custGeom>
            <a:grpFill/>
          </p:spPr>
        </p:sp>
        <p:sp>
          <p:nvSpPr>
            <p:cNvPr id="18" name="TextBox 18"/>
            <p:cNvSpPr txBox="1"/>
            <p:nvPr/>
          </p:nvSpPr>
          <p:spPr>
            <a:xfrm>
              <a:off x="0" y="-38100"/>
              <a:ext cx="812800" cy="850900"/>
            </a:xfrm>
            <a:prstGeom prst="rect">
              <a:avLst/>
            </a:prstGeom>
            <a:grpFill/>
          </p:spPr>
          <p:txBody>
            <a:bodyPr lIns="50800" tIns="50800" rIns="50800" bIns="50800" rtlCol="0" anchor="ctr"/>
            <a:lstStyle/>
            <a:p>
              <a:pPr algn="ctr">
                <a:lnSpc>
                  <a:spcPts val="2659"/>
                </a:lnSpc>
                <a:spcBef>
                  <a:spcPct val="0"/>
                </a:spcBef>
              </a:pPr>
              <a:endParaRPr>
                <a:solidFill>
                  <a:srgbClr val="FF0000"/>
                </a:solidFill>
              </a:endParaRPr>
            </a:p>
          </p:txBody>
        </p:sp>
      </p:grpSp>
      <p:grpSp>
        <p:nvGrpSpPr>
          <p:cNvPr id="19" name="Group 19"/>
          <p:cNvGrpSpPr/>
          <p:nvPr/>
        </p:nvGrpSpPr>
        <p:grpSpPr>
          <a:xfrm>
            <a:off x="4225174" y="5442452"/>
            <a:ext cx="3869464" cy="3842656"/>
            <a:chOff x="0" y="0"/>
            <a:chExt cx="1407448" cy="1397697"/>
          </a:xfrm>
          <a:solidFill>
            <a:schemeClr val="accent2">
              <a:lumMod val="40000"/>
              <a:lumOff val="60000"/>
            </a:schemeClr>
          </a:solidFill>
        </p:grpSpPr>
        <p:sp>
          <p:nvSpPr>
            <p:cNvPr id="20" name="Freeform 20"/>
            <p:cNvSpPr/>
            <p:nvPr/>
          </p:nvSpPr>
          <p:spPr>
            <a:xfrm>
              <a:off x="0" y="0"/>
              <a:ext cx="1407448" cy="1397697"/>
            </a:xfrm>
            <a:custGeom>
              <a:avLst/>
              <a:gdLst/>
              <a:ahLst/>
              <a:cxnLst/>
              <a:rect l="l" t="t" r="r" b="b"/>
              <a:pathLst>
                <a:path w="1407448" h="1397697">
                  <a:moveTo>
                    <a:pt x="0" y="0"/>
                  </a:moveTo>
                  <a:lnTo>
                    <a:pt x="1407448" y="0"/>
                  </a:lnTo>
                  <a:lnTo>
                    <a:pt x="1407448" y="1397697"/>
                  </a:lnTo>
                  <a:lnTo>
                    <a:pt x="0" y="1397697"/>
                  </a:lnTo>
                  <a:close/>
                </a:path>
              </a:pathLst>
            </a:custGeom>
            <a:grpFill/>
          </p:spPr>
        </p:sp>
        <p:sp>
          <p:nvSpPr>
            <p:cNvPr id="21" name="TextBox 21"/>
            <p:cNvSpPr txBox="1"/>
            <p:nvPr/>
          </p:nvSpPr>
          <p:spPr>
            <a:xfrm>
              <a:off x="0" y="-38100"/>
              <a:ext cx="812800" cy="850900"/>
            </a:xfrm>
            <a:prstGeom prst="rect">
              <a:avLst/>
            </a:prstGeom>
            <a:grpFill/>
          </p:spPr>
          <p:txBody>
            <a:bodyPr lIns="50800" tIns="50800" rIns="50800" bIns="50800" rtlCol="0" anchor="ctr"/>
            <a:lstStyle/>
            <a:p>
              <a:pPr algn="ctr">
                <a:lnSpc>
                  <a:spcPts val="2659"/>
                </a:lnSpc>
                <a:spcBef>
                  <a:spcPct val="0"/>
                </a:spcBef>
              </a:pPr>
              <a:endParaRPr/>
            </a:p>
          </p:txBody>
        </p:sp>
      </p:grpSp>
      <p:sp>
        <p:nvSpPr>
          <p:cNvPr id="22" name="TextBox 22"/>
          <p:cNvSpPr txBox="1"/>
          <p:nvPr/>
        </p:nvSpPr>
        <p:spPr>
          <a:xfrm>
            <a:off x="4450338" y="1342878"/>
            <a:ext cx="3419137" cy="1658369"/>
          </a:xfrm>
          <a:prstGeom prst="rect">
            <a:avLst/>
          </a:prstGeom>
        </p:spPr>
        <p:txBody>
          <a:bodyPr lIns="0" tIns="0" rIns="0" bIns="0" rtlCol="0" anchor="t">
            <a:spAutoFit/>
          </a:bodyPr>
          <a:lstStyle/>
          <a:p>
            <a:pPr algn="ctr">
              <a:lnSpc>
                <a:spcPts val="13593"/>
              </a:lnSpc>
            </a:pPr>
            <a:r>
              <a:rPr lang="en-US" sz="9709" dirty="0">
                <a:solidFill>
                  <a:srgbClr val="000000">
                    <a:alpha val="12941"/>
                  </a:srgbClr>
                </a:solidFill>
                <a:latin typeface="TAN Mon Cheri"/>
              </a:rPr>
              <a:t>01</a:t>
            </a:r>
          </a:p>
        </p:txBody>
      </p:sp>
      <p:sp>
        <p:nvSpPr>
          <p:cNvPr id="23" name="TextBox 23"/>
          <p:cNvSpPr txBox="1"/>
          <p:nvPr/>
        </p:nvSpPr>
        <p:spPr>
          <a:xfrm>
            <a:off x="8837282" y="1342878"/>
            <a:ext cx="3419137" cy="1658369"/>
          </a:xfrm>
          <a:prstGeom prst="rect">
            <a:avLst/>
          </a:prstGeom>
        </p:spPr>
        <p:txBody>
          <a:bodyPr lIns="0" tIns="0" rIns="0" bIns="0" rtlCol="0" anchor="t">
            <a:spAutoFit/>
          </a:bodyPr>
          <a:lstStyle/>
          <a:p>
            <a:pPr algn="ctr">
              <a:lnSpc>
                <a:spcPts val="13593"/>
              </a:lnSpc>
            </a:pPr>
            <a:r>
              <a:rPr lang="en-US" sz="9709" dirty="0">
                <a:solidFill>
                  <a:srgbClr val="000000">
                    <a:alpha val="12941"/>
                  </a:srgbClr>
                </a:solidFill>
                <a:latin typeface="TAN Mon Cheri"/>
              </a:rPr>
              <a:t>02</a:t>
            </a:r>
          </a:p>
        </p:txBody>
      </p:sp>
      <p:sp>
        <p:nvSpPr>
          <p:cNvPr id="24" name="TextBox 24"/>
          <p:cNvSpPr txBox="1"/>
          <p:nvPr/>
        </p:nvSpPr>
        <p:spPr>
          <a:xfrm>
            <a:off x="13224226" y="1342878"/>
            <a:ext cx="3419137" cy="1658369"/>
          </a:xfrm>
          <a:prstGeom prst="rect">
            <a:avLst/>
          </a:prstGeom>
        </p:spPr>
        <p:txBody>
          <a:bodyPr lIns="0" tIns="0" rIns="0" bIns="0" rtlCol="0" anchor="t">
            <a:spAutoFit/>
          </a:bodyPr>
          <a:lstStyle/>
          <a:p>
            <a:pPr algn="ctr">
              <a:lnSpc>
                <a:spcPts val="13593"/>
              </a:lnSpc>
            </a:pPr>
            <a:r>
              <a:rPr lang="en-US" sz="9709">
                <a:solidFill>
                  <a:srgbClr val="000000">
                    <a:alpha val="12941"/>
                  </a:srgbClr>
                </a:solidFill>
                <a:latin typeface="TAN Mon Cheri"/>
              </a:rPr>
              <a:t>03</a:t>
            </a:r>
          </a:p>
        </p:txBody>
      </p:sp>
      <p:sp>
        <p:nvSpPr>
          <p:cNvPr id="25" name="TextBox 25"/>
          <p:cNvSpPr txBox="1"/>
          <p:nvPr/>
        </p:nvSpPr>
        <p:spPr>
          <a:xfrm>
            <a:off x="4450338" y="5703015"/>
            <a:ext cx="3419137" cy="1658369"/>
          </a:xfrm>
          <a:prstGeom prst="rect">
            <a:avLst/>
          </a:prstGeom>
        </p:spPr>
        <p:txBody>
          <a:bodyPr lIns="0" tIns="0" rIns="0" bIns="0" rtlCol="0" anchor="t">
            <a:spAutoFit/>
          </a:bodyPr>
          <a:lstStyle/>
          <a:p>
            <a:pPr algn="ctr">
              <a:lnSpc>
                <a:spcPts val="13593"/>
              </a:lnSpc>
            </a:pPr>
            <a:r>
              <a:rPr lang="en-US" sz="9709" dirty="0">
                <a:solidFill>
                  <a:srgbClr val="000000">
                    <a:alpha val="12941"/>
                  </a:srgbClr>
                </a:solidFill>
                <a:latin typeface="TAN Mon Cheri"/>
              </a:rPr>
              <a:t>04</a:t>
            </a:r>
          </a:p>
        </p:txBody>
      </p:sp>
      <p:sp>
        <p:nvSpPr>
          <p:cNvPr id="26" name="TextBox 26"/>
          <p:cNvSpPr txBox="1"/>
          <p:nvPr/>
        </p:nvSpPr>
        <p:spPr>
          <a:xfrm>
            <a:off x="8837282" y="5703015"/>
            <a:ext cx="3419137" cy="1658369"/>
          </a:xfrm>
          <a:prstGeom prst="rect">
            <a:avLst/>
          </a:prstGeom>
        </p:spPr>
        <p:txBody>
          <a:bodyPr lIns="0" tIns="0" rIns="0" bIns="0" rtlCol="0" anchor="t">
            <a:spAutoFit/>
          </a:bodyPr>
          <a:lstStyle/>
          <a:p>
            <a:pPr algn="ctr">
              <a:lnSpc>
                <a:spcPts val="13593"/>
              </a:lnSpc>
            </a:pPr>
            <a:r>
              <a:rPr lang="en-US" sz="9709" dirty="0">
                <a:solidFill>
                  <a:srgbClr val="000000">
                    <a:alpha val="12941"/>
                  </a:srgbClr>
                </a:solidFill>
                <a:latin typeface="TAN Mon Cheri"/>
              </a:rPr>
              <a:t>05</a:t>
            </a:r>
          </a:p>
        </p:txBody>
      </p:sp>
      <p:sp>
        <p:nvSpPr>
          <p:cNvPr id="27" name="TextBox 27"/>
          <p:cNvSpPr txBox="1"/>
          <p:nvPr/>
        </p:nvSpPr>
        <p:spPr>
          <a:xfrm>
            <a:off x="13224226" y="5703015"/>
            <a:ext cx="3419137" cy="1658369"/>
          </a:xfrm>
          <a:prstGeom prst="rect">
            <a:avLst/>
          </a:prstGeom>
        </p:spPr>
        <p:txBody>
          <a:bodyPr lIns="0" tIns="0" rIns="0" bIns="0" rtlCol="0" anchor="t">
            <a:spAutoFit/>
          </a:bodyPr>
          <a:lstStyle/>
          <a:p>
            <a:pPr algn="ctr">
              <a:lnSpc>
                <a:spcPts val="13593"/>
              </a:lnSpc>
            </a:pPr>
            <a:r>
              <a:rPr lang="en-US" sz="9709">
                <a:solidFill>
                  <a:srgbClr val="000000">
                    <a:alpha val="12941"/>
                  </a:srgbClr>
                </a:solidFill>
                <a:latin typeface="TAN Mon Cheri"/>
              </a:rPr>
              <a:t>06</a:t>
            </a:r>
          </a:p>
        </p:txBody>
      </p:sp>
      <p:sp>
        <p:nvSpPr>
          <p:cNvPr id="28" name="TextBox 28"/>
          <p:cNvSpPr txBox="1"/>
          <p:nvPr/>
        </p:nvSpPr>
        <p:spPr>
          <a:xfrm>
            <a:off x="4694505" y="3932774"/>
            <a:ext cx="3174969" cy="669925"/>
          </a:xfrm>
          <a:prstGeom prst="rect">
            <a:avLst/>
          </a:prstGeom>
        </p:spPr>
        <p:txBody>
          <a:bodyPr lIns="0" tIns="0" rIns="0" bIns="0" rtlCol="0" anchor="t">
            <a:spAutoFit/>
          </a:bodyPr>
          <a:lstStyle/>
          <a:p>
            <a:pPr algn="r">
              <a:lnSpc>
                <a:spcPts val="5599"/>
              </a:lnSpc>
            </a:pPr>
            <a:r>
              <a:rPr lang="en-US" sz="3999" dirty="0">
                <a:solidFill>
                  <a:srgbClr val="000000"/>
                </a:solidFill>
                <a:latin typeface="Montserrat"/>
              </a:rPr>
              <a:t>Abstract</a:t>
            </a:r>
          </a:p>
        </p:txBody>
      </p:sp>
      <p:sp>
        <p:nvSpPr>
          <p:cNvPr id="29" name="TextBox 29"/>
          <p:cNvSpPr txBox="1"/>
          <p:nvPr/>
        </p:nvSpPr>
        <p:spPr>
          <a:xfrm>
            <a:off x="9081449" y="3932774"/>
            <a:ext cx="3174969" cy="665310"/>
          </a:xfrm>
          <a:prstGeom prst="rect">
            <a:avLst/>
          </a:prstGeom>
        </p:spPr>
        <p:txBody>
          <a:bodyPr lIns="0" tIns="0" rIns="0" bIns="0" rtlCol="0" anchor="t">
            <a:spAutoFit/>
          </a:bodyPr>
          <a:lstStyle/>
          <a:p>
            <a:pPr algn="r">
              <a:lnSpc>
                <a:spcPts val="5599"/>
              </a:lnSpc>
            </a:pPr>
            <a:endParaRPr lang="en-US" sz="3999" dirty="0">
              <a:solidFill>
                <a:srgbClr val="000000"/>
              </a:solidFill>
              <a:latin typeface="Montserrat"/>
            </a:endParaRPr>
          </a:p>
        </p:txBody>
      </p:sp>
      <p:sp>
        <p:nvSpPr>
          <p:cNvPr id="30" name="TextBox 30"/>
          <p:cNvSpPr txBox="1"/>
          <p:nvPr/>
        </p:nvSpPr>
        <p:spPr>
          <a:xfrm>
            <a:off x="13472182" y="3932774"/>
            <a:ext cx="3174969" cy="669925"/>
          </a:xfrm>
          <a:prstGeom prst="rect">
            <a:avLst/>
          </a:prstGeom>
        </p:spPr>
        <p:txBody>
          <a:bodyPr lIns="0" tIns="0" rIns="0" bIns="0" rtlCol="0" anchor="t">
            <a:spAutoFit/>
          </a:bodyPr>
          <a:lstStyle/>
          <a:p>
            <a:pPr algn="r">
              <a:lnSpc>
                <a:spcPts val="5599"/>
              </a:lnSpc>
            </a:pPr>
            <a:r>
              <a:rPr lang="en-US" sz="3999" dirty="0">
                <a:solidFill>
                  <a:srgbClr val="000000"/>
                </a:solidFill>
                <a:latin typeface="Montserrat"/>
              </a:rPr>
              <a:t>Services</a:t>
            </a:r>
          </a:p>
        </p:txBody>
      </p:sp>
      <p:sp>
        <p:nvSpPr>
          <p:cNvPr id="31" name="TextBox 31"/>
          <p:cNvSpPr txBox="1"/>
          <p:nvPr/>
        </p:nvSpPr>
        <p:spPr>
          <a:xfrm>
            <a:off x="4694505" y="8294834"/>
            <a:ext cx="3174969" cy="669925"/>
          </a:xfrm>
          <a:prstGeom prst="rect">
            <a:avLst/>
          </a:prstGeom>
        </p:spPr>
        <p:txBody>
          <a:bodyPr lIns="0" tIns="0" rIns="0" bIns="0" rtlCol="0" anchor="t">
            <a:spAutoFit/>
          </a:bodyPr>
          <a:lstStyle/>
          <a:p>
            <a:pPr algn="r">
              <a:lnSpc>
                <a:spcPts val="5599"/>
              </a:lnSpc>
            </a:pPr>
            <a:r>
              <a:rPr lang="en-US" sz="3999" dirty="0">
                <a:solidFill>
                  <a:srgbClr val="000000"/>
                </a:solidFill>
                <a:latin typeface="Montserrat"/>
              </a:rPr>
              <a:t>Portfolio</a:t>
            </a:r>
          </a:p>
        </p:txBody>
      </p:sp>
      <p:sp>
        <p:nvSpPr>
          <p:cNvPr id="32" name="TextBox 32"/>
          <p:cNvSpPr txBox="1"/>
          <p:nvPr/>
        </p:nvSpPr>
        <p:spPr>
          <a:xfrm>
            <a:off x="9081449" y="8275784"/>
            <a:ext cx="3174969" cy="669925"/>
          </a:xfrm>
          <a:prstGeom prst="rect">
            <a:avLst/>
          </a:prstGeom>
        </p:spPr>
        <p:txBody>
          <a:bodyPr lIns="0" tIns="0" rIns="0" bIns="0" rtlCol="0" anchor="t">
            <a:spAutoFit/>
          </a:bodyPr>
          <a:lstStyle/>
          <a:p>
            <a:pPr algn="r">
              <a:lnSpc>
                <a:spcPts val="5599"/>
              </a:lnSpc>
            </a:pPr>
            <a:r>
              <a:rPr lang="en-US" sz="3999" dirty="0">
                <a:solidFill>
                  <a:srgbClr val="000000"/>
                </a:solidFill>
                <a:latin typeface="Montserrat"/>
              </a:rPr>
              <a:t>Team</a:t>
            </a:r>
          </a:p>
        </p:txBody>
      </p:sp>
      <p:sp>
        <p:nvSpPr>
          <p:cNvPr id="33" name="TextBox 33"/>
          <p:cNvSpPr txBox="1"/>
          <p:nvPr/>
        </p:nvSpPr>
        <p:spPr>
          <a:xfrm>
            <a:off x="13472182" y="8275784"/>
            <a:ext cx="3174969" cy="669925"/>
          </a:xfrm>
          <a:prstGeom prst="rect">
            <a:avLst/>
          </a:prstGeom>
        </p:spPr>
        <p:txBody>
          <a:bodyPr lIns="0" tIns="0" rIns="0" bIns="0" rtlCol="0" anchor="t">
            <a:spAutoFit/>
          </a:bodyPr>
          <a:lstStyle/>
          <a:p>
            <a:pPr algn="r">
              <a:lnSpc>
                <a:spcPts val="5599"/>
              </a:lnSpc>
            </a:pPr>
            <a:r>
              <a:rPr lang="en-US" sz="3999" dirty="0">
                <a:solidFill>
                  <a:srgbClr val="000000"/>
                </a:solidFill>
                <a:latin typeface="Montserrat"/>
              </a:rPr>
              <a:t>Contact</a:t>
            </a:r>
          </a:p>
        </p:txBody>
      </p:sp>
      <p:sp>
        <p:nvSpPr>
          <p:cNvPr id="34" name="TextBox 28">
            <a:extLst>
              <a:ext uri="{FF2B5EF4-FFF2-40B4-BE49-F238E27FC236}">
                <a16:creationId xmlns:a16="http://schemas.microsoft.com/office/drawing/2014/main" id="{767743DB-53E5-32AB-A0AD-6416A0068DF0}"/>
              </a:ext>
            </a:extLst>
          </p:cNvPr>
          <p:cNvSpPr txBox="1"/>
          <p:nvPr/>
        </p:nvSpPr>
        <p:spPr>
          <a:xfrm>
            <a:off x="8886765" y="3932774"/>
            <a:ext cx="3174969" cy="669925"/>
          </a:xfrm>
          <a:prstGeom prst="rect">
            <a:avLst/>
          </a:prstGeom>
        </p:spPr>
        <p:txBody>
          <a:bodyPr lIns="0" tIns="0" rIns="0" bIns="0" rtlCol="0" anchor="t">
            <a:spAutoFit/>
          </a:bodyPr>
          <a:lstStyle/>
          <a:p>
            <a:pPr algn="r">
              <a:lnSpc>
                <a:spcPts val="5599"/>
              </a:lnSpc>
            </a:pPr>
            <a:r>
              <a:rPr lang="en-US" sz="3999" dirty="0">
                <a:solidFill>
                  <a:srgbClr val="000000"/>
                </a:solidFill>
                <a:latin typeface="Montserrat"/>
              </a:rPr>
              <a:t>Process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B"/>
        </a:solidFill>
        <a:effectLst/>
      </p:bgPr>
    </p:bg>
    <p:spTree>
      <p:nvGrpSpPr>
        <p:cNvPr id="1" name=""/>
        <p:cNvGrpSpPr/>
        <p:nvPr/>
      </p:nvGrpSpPr>
      <p:grpSpPr>
        <a:xfrm>
          <a:off x="0" y="0"/>
          <a:ext cx="0" cy="0"/>
          <a:chOff x="0" y="0"/>
          <a:chExt cx="0" cy="0"/>
        </a:xfrm>
      </p:grpSpPr>
      <p:sp>
        <p:nvSpPr>
          <p:cNvPr id="2" name="AutoShape 2"/>
          <p:cNvSpPr/>
          <p:nvPr/>
        </p:nvSpPr>
        <p:spPr>
          <a:xfrm rot="-5400000">
            <a:off x="-1581665" y="5133975"/>
            <a:ext cx="8229600" cy="0"/>
          </a:xfrm>
          <a:prstGeom prst="line">
            <a:avLst/>
          </a:prstGeom>
          <a:ln w="19050" cap="flat">
            <a:solidFill>
              <a:srgbClr val="000000"/>
            </a:solidFill>
            <a:prstDash val="solid"/>
            <a:headEnd type="none" w="sm" len="sm"/>
            <a:tailEnd type="none" w="sm" len="sm"/>
          </a:ln>
        </p:spPr>
      </p:sp>
      <p:grpSp>
        <p:nvGrpSpPr>
          <p:cNvPr id="3" name="Group 3"/>
          <p:cNvGrpSpPr/>
          <p:nvPr/>
        </p:nvGrpSpPr>
        <p:grpSpPr>
          <a:xfrm>
            <a:off x="10501115" y="0"/>
            <a:ext cx="7786885" cy="10287000"/>
            <a:chOff x="0" y="0"/>
            <a:chExt cx="2050867" cy="2709333"/>
          </a:xfrm>
        </p:grpSpPr>
        <p:sp>
          <p:nvSpPr>
            <p:cNvPr id="4" name="Freeform 4"/>
            <p:cNvSpPr/>
            <p:nvPr/>
          </p:nvSpPr>
          <p:spPr>
            <a:xfrm>
              <a:off x="0" y="0"/>
              <a:ext cx="2050867" cy="2709333"/>
            </a:xfrm>
            <a:custGeom>
              <a:avLst/>
              <a:gdLst/>
              <a:ahLst/>
              <a:cxnLst/>
              <a:rect l="l" t="t" r="r" b="b"/>
              <a:pathLst>
                <a:path w="2050867" h="2709333">
                  <a:moveTo>
                    <a:pt x="0" y="0"/>
                  </a:moveTo>
                  <a:lnTo>
                    <a:pt x="2050867" y="0"/>
                  </a:lnTo>
                  <a:lnTo>
                    <a:pt x="2050867" y="2709333"/>
                  </a:lnTo>
                  <a:lnTo>
                    <a:pt x="0" y="2709333"/>
                  </a:lnTo>
                  <a:close/>
                </a:path>
              </a:pathLst>
            </a:custGeom>
            <a:solidFill>
              <a:srgbClr val="D8D5D0"/>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1575357" y="1419146"/>
            <a:ext cx="5638401" cy="7448709"/>
            <a:chOff x="0" y="0"/>
            <a:chExt cx="2050867" cy="2709333"/>
          </a:xfrm>
        </p:grpSpPr>
        <p:sp>
          <p:nvSpPr>
            <p:cNvPr id="7" name="Freeform 7"/>
            <p:cNvSpPr/>
            <p:nvPr/>
          </p:nvSpPr>
          <p:spPr>
            <a:xfrm>
              <a:off x="0" y="0"/>
              <a:ext cx="2050867" cy="2709333"/>
            </a:xfrm>
            <a:custGeom>
              <a:avLst/>
              <a:gdLst/>
              <a:ahLst/>
              <a:cxnLst/>
              <a:rect l="l" t="t" r="r" b="b"/>
              <a:pathLst>
                <a:path w="2050867" h="2709333">
                  <a:moveTo>
                    <a:pt x="0" y="0"/>
                  </a:moveTo>
                  <a:lnTo>
                    <a:pt x="2050867" y="0"/>
                  </a:lnTo>
                  <a:lnTo>
                    <a:pt x="2050867" y="2709333"/>
                  </a:lnTo>
                  <a:lnTo>
                    <a:pt x="0" y="2709333"/>
                  </a:lnTo>
                  <a:close/>
                </a:path>
              </a:pathLst>
            </a:custGeom>
            <a:solidFill>
              <a:srgbClr val="FFFFFF"/>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rot="-5400000">
            <a:off x="-953976" y="4555582"/>
            <a:ext cx="4969783" cy="1175835"/>
          </a:xfrm>
          <a:prstGeom prst="rect">
            <a:avLst/>
          </a:prstGeom>
        </p:spPr>
        <p:txBody>
          <a:bodyPr lIns="0" tIns="0" rIns="0" bIns="0" rtlCol="0" anchor="t">
            <a:spAutoFit/>
          </a:bodyPr>
          <a:lstStyle/>
          <a:p>
            <a:pPr algn="ctr">
              <a:lnSpc>
                <a:spcPts val="10053"/>
              </a:lnSpc>
            </a:pPr>
            <a:r>
              <a:rPr lang="en-US" sz="6800" dirty="0">
                <a:solidFill>
                  <a:srgbClr val="000000"/>
                </a:solidFill>
                <a:latin typeface="Times New Roman" panose="02020603050405020304" pitchFamily="18" charset="0"/>
                <a:cs typeface="Times New Roman" panose="02020603050405020304" pitchFamily="18" charset="0"/>
              </a:rPr>
              <a:t>Abstract</a:t>
            </a:r>
          </a:p>
        </p:txBody>
      </p:sp>
      <p:sp>
        <p:nvSpPr>
          <p:cNvPr id="13" name="TextBox 13"/>
          <p:cNvSpPr txBox="1"/>
          <p:nvPr/>
        </p:nvSpPr>
        <p:spPr>
          <a:xfrm>
            <a:off x="3506237" y="3343275"/>
            <a:ext cx="5795511" cy="4924425"/>
          </a:xfrm>
          <a:prstGeom prst="rect">
            <a:avLst/>
          </a:prstGeom>
        </p:spPr>
        <p:txBody>
          <a:bodyPr wrap="square" lIns="0" tIns="0" rIns="0" bIns="0" rtlCol="0" anchor="t">
            <a:spAutoFit/>
          </a:bodyPr>
          <a:lstStyle/>
          <a:p>
            <a:pPr algn="ctr"/>
            <a:r>
              <a:rPr lang="en-US" sz="3200" dirty="0">
                <a:solidFill>
                  <a:srgbClr val="000000"/>
                </a:solidFill>
                <a:latin typeface="Times New Roman" panose="02020603050405020304" pitchFamily="18" charset="0"/>
                <a:cs typeface="Times New Roman" panose="02020603050405020304" pitchFamily="18" charset="0"/>
              </a:rPr>
              <a:t>In this project, we introduce "HealthEx," a patient-doctor interface that allows the doctor to access a patient's medical history with the patient's consent and allows the doctor to add new entries so that the patient's illnesses and the medications he has been prescribed can be understood by the patient's subsequent doctor.</a:t>
            </a:r>
          </a:p>
        </p:txBody>
      </p:sp>
      <p:sp>
        <p:nvSpPr>
          <p:cNvPr id="14" name="TextBox 14"/>
          <p:cNvSpPr txBox="1"/>
          <p:nvPr/>
        </p:nvSpPr>
        <p:spPr>
          <a:xfrm>
            <a:off x="3391459" y="1086983"/>
            <a:ext cx="5534617" cy="1023485"/>
          </a:xfrm>
          <a:prstGeom prst="rect">
            <a:avLst/>
          </a:prstGeom>
        </p:spPr>
        <p:txBody>
          <a:bodyPr lIns="0" tIns="0" rIns="0" bIns="0" rtlCol="0" anchor="t">
            <a:spAutoFit/>
          </a:bodyPr>
          <a:lstStyle/>
          <a:p>
            <a:pPr algn="ctr">
              <a:lnSpc>
                <a:spcPts val="8696"/>
              </a:lnSpc>
            </a:pPr>
            <a:r>
              <a:rPr lang="en-US" sz="6211" dirty="0">
                <a:solidFill>
                  <a:srgbClr val="000000"/>
                </a:solidFill>
                <a:latin typeface="Times New Roman" panose="02020603050405020304" pitchFamily="18" charset="0"/>
                <a:cs typeface="Times New Roman" panose="02020603050405020304" pitchFamily="18" charset="0"/>
              </a:rPr>
              <a:t>Health X</a:t>
            </a:r>
          </a:p>
        </p:txBody>
      </p:sp>
      <p:pic>
        <p:nvPicPr>
          <p:cNvPr id="16" name="Picture 15">
            <a:extLst>
              <a:ext uri="{FF2B5EF4-FFF2-40B4-BE49-F238E27FC236}">
                <a16:creationId xmlns:a16="http://schemas.microsoft.com/office/drawing/2014/main" id="{1707796A-EF08-552F-E542-D22687F04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1169" y="2019300"/>
            <a:ext cx="4886776" cy="6248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9F8"/>
        </a:solidFill>
        <a:effectLst/>
      </p:bgPr>
    </p:bg>
    <p:spTree>
      <p:nvGrpSpPr>
        <p:cNvPr id="1" name=""/>
        <p:cNvGrpSpPr/>
        <p:nvPr/>
      </p:nvGrpSpPr>
      <p:grpSpPr>
        <a:xfrm>
          <a:off x="0" y="0"/>
          <a:ext cx="0" cy="0"/>
          <a:chOff x="0" y="0"/>
          <a:chExt cx="0" cy="0"/>
        </a:xfrm>
      </p:grpSpPr>
      <p:sp>
        <p:nvSpPr>
          <p:cNvPr id="2" name="TextBox 2"/>
          <p:cNvSpPr txBox="1"/>
          <p:nvPr/>
        </p:nvSpPr>
        <p:spPr>
          <a:xfrm rot="-5400000">
            <a:off x="-975649" y="4549843"/>
            <a:ext cx="4969783" cy="1187313"/>
          </a:xfrm>
          <a:prstGeom prst="rect">
            <a:avLst/>
          </a:prstGeom>
        </p:spPr>
        <p:txBody>
          <a:bodyPr lIns="0" tIns="0" rIns="0" bIns="0" rtlCol="0" anchor="t">
            <a:spAutoFit/>
          </a:bodyPr>
          <a:lstStyle/>
          <a:p>
            <a:pPr algn="ctr">
              <a:lnSpc>
                <a:spcPts val="10053"/>
              </a:lnSpc>
            </a:pPr>
            <a:r>
              <a:rPr lang="en-US" sz="7181" dirty="0">
                <a:solidFill>
                  <a:srgbClr val="000000"/>
                </a:solidFill>
                <a:latin typeface="Times New Roman" panose="02020603050405020304" pitchFamily="18" charset="0"/>
                <a:cs typeface="Times New Roman" panose="02020603050405020304" pitchFamily="18" charset="0"/>
              </a:rPr>
              <a:t>process</a:t>
            </a:r>
          </a:p>
        </p:txBody>
      </p:sp>
      <p:sp>
        <p:nvSpPr>
          <p:cNvPr id="3" name="AutoShape 3"/>
          <p:cNvSpPr/>
          <p:nvPr/>
        </p:nvSpPr>
        <p:spPr>
          <a:xfrm rot="-5400000">
            <a:off x="-1581665" y="5133975"/>
            <a:ext cx="8229600" cy="0"/>
          </a:xfrm>
          <a:prstGeom prst="line">
            <a:avLst/>
          </a:prstGeom>
          <a:ln w="19050" cap="flat">
            <a:solidFill>
              <a:srgbClr val="000000"/>
            </a:solidFill>
            <a:prstDash val="solid"/>
            <a:headEnd type="none" w="sm" len="sm"/>
            <a:tailEnd type="none" w="sm" len="sm"/>
          </a:ln>
        </p:spPr>
      </p:sp>
      <p:sp>
        <p:nvSpPr>
          <p:cNvPr id="16" name="TextBox 16"/>
          <p:cNvSpPr txBox="1"/>
          <p:nvPr/>
        </p:nvSpPr>
        <p:spPr>
          <a:xfrm>
            <a:off x="2933171" y="3390900"/>
            <a:ext cx="4212150" cy="332655"/>
          </a:xfrm>
          <a:prstGeom prst="rect">
            <a:avLst/>
          </a:prstGeom>
        </p:spPr>
        <p:txBody>
          <a:bodyPr wrap="square" lIns="0" tIns="0" rIns="0" bIns="0" rtlCol="0" anchor="t">
            <a:spAutoFit/>
          </a:bodyPr>
          <a:lstStyle/>
          <a:p>
            <a:pPr>
              <a:lnSpc>
                <a:spcPts val="2800"/>
              </a:lnSpc>
            </a:pPr>
            <a:r>
              <a:rPr lang="en-US" sz="2000" dirty="0">
                <a:solidFill>
                  <a:srgbClr val="000000"/>
                </a:solidFill>
                <a:latin typeface="Montserrat"/>
              </a:rPr>
              <a:t>1 )webcam scans patient photo</a:t>
            </a:r>
          </a:p>
        </p:txBody>
      </p:sp>
      <p:pic>
        <p:nvPicPr>
          <p:cNvPr id="2052" name="Picture 4" descr="Webcam icon in cartoon style Royalty Free Vector Image">
            <a:extLst>
              <a:ext uri="{FF2B5EF4-FFF2-40B4-BE49-F238E27FC236}">
                <a16:creationId xmlns:a16="http://schemas.microsoft.com/office/drawing/2014/main" id="{1095DCFE-E1EB-3B02-6061-D8BA7CDFB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019175"/>
            <a:ext cx="205740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7283637F-6F30-1639-74B1-248F8FAD0EEE}"/>
              </a:ext>
            </a:extLst>
          </p:cNvPr>
          <p:cNvPicPr>
            <a:picLocks noChangeAspect="1"/>
          </p:cNvPicPr>
          <p:nvPr/>
        </p:nvPicPr>
        <p:blipFill>
          <a:blip r:embed="rId3"/>
          <a:stretch>
            <a:fillRect/>
          </a:stretch>
        </p:blipFill>
        <p:spPr>
          <a:xfrm>
            <a:off x="8016240" y="1385887"/>
            <a:ext cx="3733800" cy="1485900"/>
          </a:xfrm>
          <a:prstGeom prst="rect">
            <a:avLst/>
          </a:prstGeom>
        </p:spPr>
      </p:pic>
      <p:sp>
        <p:nvSpPr>
          <p:cNvPr id="21" name="TextBox 16">
            <a:extLst>
              <a:ext uri="{FF2B5EF4-FFF2-40B4-BE49-F238E27FC236}">
                <a16:creationId xmlns:a16="http://schemas.microsoft.com/office/drawing/2014/main" id="{2B1B9641-A303-C1BB-A693-13A9B455D44A}"/>
              </a:ext>
            </a:extLst>
          </p:cNvPr>
          <p:cNvSpPr txBox="1"/>
          <p:nvPr/>
        </p:nvSpPr>
        <p:spPr>
          <a:xfrm>
            <a:off x="8001000" y="3390899"/>
            <a:ext cx="4212150" cy="691728"/>
          </a:xfrm>
          <a:prstGeom prst="rect">
            <a:avLst/>
          </a:prstGeom>
        </p:spPr>
        <p:txBody>
          <a:bodyPr wrap="square" lIns="0" tIns="0" rIns="0" bIns="0" rtlCol="0" anchor="t">
            <a:spAutoFit/>
          </a:bodyPr>
          <a:lstStyle/>
          <a:p>
            <a:pPr>
              <a:lnSpc>
                <a:spcPts val="2800"/>
              </a:lnSpc>
            </a:pPr>
            <a:r>
              <a:rPr lang="en-US" sz="2000" dirty="0">
                <a:solidFill>
                  <a:srgbClr val="000000"/>
                </a:solidFill>
                <a:latin typeface="Montserrat"/>
              </a:rPr>
              <a:t>2) patient’s details are identified and health history is verified</a:t>
            </a:r>
          </a:p>
        </p:txBody>
      </p:sp>
      <p:pic>
        <p:nvPicPr>
          <p:cNvPr id="23" name="Picture 22">
            <a:extLst>
              <a:ext uri="{FF2B5EF4-FFF2-40B4-BE49-F238E27FC236}">
                <a16:creationId xmlns:a16="http://schemas.microsoft.com/office/drawing/2014/main" id="{8D3782B6-14E0-0FAB-8191-64BD8A5D4A9E}"/>
              </a:ext>
            </a:extLst>
          </p:cNvPr>
          <p:cNvPicPr>
            <a:picLocks noChangeAspect="1"/>
          </p:cNvPicPr>
          <p:nvPr/>
        </p:nvPicPr>
        <p:blipFill>
          <a:blip r:embed="rId4"/>
          <a:stretch>
            <a:fillRect/>
          </a:stretch>
        </p:blipFill>
        <p:spPr>
          <a:xfrm>
            <a:off x="13471377" y="1363027"/>
            <a:ext cx="3733800" cy="1663066"/>
          </a:xfrm>
          <a:prstGeom prst="rect">
            <a:avLst/>
          </a:prstGeom>
        </p:spPr>
      </p:pic>
      <p:sp>
        <p:nvSpPr>
          <p:cNvPr id="24" name="TextBox 16">
            <a:extLst>
              <a:ext uri="{FF2B5EF4-FFF2-40B4-BE49-F238E27FC236}">
                <a16:creationId xmlns:a16="http://schemas.microsoft.com/office/drawing/2014/main" id="{F266EA38-7919-1556-6704-0E0350951DB7}"/>
              </a:ext>
            </a:extLst>
          </p:cNvPr>
          <p:cNvSpPr txBox="1"/>
          <p:nvPr/>
        </p:nvSpPr>
        <p:spPr>
          <a:xfrm flipH="1">
            <a:off x="13448379" y="3543299"/>
            <a:ext cx="4839621" cy="1050800"/>
          </a:xfrm>
          <a:prstGeom prst="rect">
            <a:avLst/>
          </a:prstGeom>
        </p:spPr>
        <p:txBody>
          <a:bodyPr wrap="square" lIns="0" tIns="0" rIns="0" bIns="0" rtlCol="0" anchor="t">
            <a:spAutoFit/>
          </a:bodyPr>
          <a:lstStyle/>
          <a:p>
            <a:pPr>
              <a:lnSpc>
                <a:spcPts val="2800"/>
              </a:lnSpc>
            </a:pPr>
            <a:r>
              <a:rPr lang="en-US" sz="2000" dirty="0">
                <a:solidFill>
                  <a:srgbClr val="000000"/>
                </a:solidFill>
                <a:latin typeface="Montserrat"/>
              </a:rPr>
              <a:t>3) doctors examine the patient and prescribe the medicines to the patient</a:t>
            </a:r>
          </a:p>
        </p:txBody>
      </p:sp>
      <p:pic>
        <p:nvPicPr>
          <p:cNvPr id="26" name="Picture 25">
            <a:extLst>
              <a:ext uri="{FF2B5EF4-FFF2-40B4-BE49-F238E27FC236}">
                <a16:creationId xmlns:a16="http://schemas.microsoft.com/office/drawing/2014/main" id="{B5379773-1254-859E-0D7A-E6FB283305F5}"/>
              </a:ext>
            </a:extLst>
          </p:cNvPr>
          <p:cNvPicPr>
            <a:picLocks noChangeAspect="1"/>
          </p:cNvPicPr>
          <p:nvPr/>
        </p:nvPicPr>
        <p:blipFill>
          <a:blip r:embed="rId5"/>
          <a:stretch>
            <a:fillRect/>
          </a:stretch>
        </p:blipFill>
        <p:spPr>
          <a:xfrm>
            <a:off x="3206176" y="4594099"/>
            <a:ext cx="2350648" cy="2847975"/>
          </a:xfrm>
          <a:prstGeom prst="rect">
            <a:avLst/>
          </a:prstGeom>
        </p:spPr>
      </p:pic>
      <p:sp>
        <p:nvSpPr>
          <p:cNvPr id="27" name="TextBox 16">
            <a:extLst>
              <a:ext uri="{FF2B5EF4-FFF2-40B4-BE49-F238E27FC236}">
                <a16:creationId xmlns:a16="http://schemas.microsoft.com/office/drawing/2014/main" id="{C1239EE6-25DE-C15E-22D6-578F5A3D8B26}"/>
              </a:ext>
            </a:extLst>
          </p:cNvPr>
          <p:cNvSpPr txBox="1"/>
          <p:nvPr/>
        </p:nvSpPr>
        <p:spPr>
          <a:xfrm>
            <a:off x="3160993" y="7810500"/>
            <a:ext cx="4212150" cy="691728"/>
          </a:xfrm>
          <a:prstGeom prst="rect">
            <a:avLst/>
          </a:prstGeom>
        </p:spPr>
        <p:txBody>
          <a:bodyPr wrap="square" lIns="0" tIns="0" rIns="0" bIns="0" rtlCol="0" anchor="t">
            <a:spAutoFit/>
          </a:bodyPr>
          <a:lstStyle/>
          <a:p>
            <a:pPr>
              <a:lnSpc>
                <a:spcPts val="2800"/>
              </a:lnSpc>
            </a:pPr>
            <a:r>
              <a:rPr lang="en-US" sz="2000" dirty="0">
                <a:solidFill>
                  <a:srgbClr val="000000"/>
                </a:solidFill>
                <a:latin typeface="Montserrat"/>
              </a:rPr>
              <a:t>4 )Doctor updates the details in the software</a:t>
            </a:r>
          </a:p>
        </p:txBody>
      </p:sp>
      <p:pic>
        <p:nvPicPr>
          <p:cNvPr id="29" name="Picture 28">
            <a:extLst>
              <a:ext uri="{FF2B5EF4-FFF2-40B4-BE49-F238E27FC236}">
                <a16:creationId xmlns:a16="http://schemas.microsoft.com/office/drawing/2014/main" id="{AE2E04D2-E1B6-D22D-39DF-AC305C3B12F2}"/>
              </a:ext>
            </a:extLst>
          </p:cNvPr>
          <p:cNvPicPr>
            <a:picLocks noChangeAspect="1"/>
          </p:cNvPicPr>
          <p:nvPr/>
        </p:nvPicPr>
        <p:blipFill>
          <a:blip r:embed="rId6"/>
          <a:stretch>
            <a:fillRect/>
          </a:stretch>
        </p:blipFill>
        <p:spPr>
          <a:xfrm>
            <a:off x="7635240" y="4594099"/>
            <a:ext cx="4114800" cy="2847975"/>
          </a:xfrm>
          <a:prstGeom prst="rect">
            <a:avLst/>
          </a:prstGeom>
        </p:spPr>
      </p:pic>
      <p:sp>
        <p:nvSpPr>
          <p:cNvPr id="30" name="TextBox 16">
            <a:extLst>
              <a:ext uri="{FF2B5EF4-FFF2-40B4-BE49-F238E27FC236}">
                <a16:creationId xmlns:a16="http://schemas.microsoft.com/office/drawing/2014/main" id="{A190C80E-E2D4-5279-89D2-4A61E6964CC2}"/>
              </a:ext>
            </a:extLst>
          </p:cNvPr>
          <p:cNvSpPr txBox="1"/>
          <p:nvPr/>
        </p:nvSpPr>
        <p:spPr>
          <a:xfrm>
            <a:off x="7633000" y="7843944"/>
            <a:ext cx="4212150" cy="691728"/>
          </a:xfrm>
          <a:prstGeom prst="rect">
            <a:avLst/>
          </a:prstGeom>
        </p:spPr>
        <p:txBody>
          <a:bodyPr wrap="square" lIns="0" tIns="0" rIns="0" bIns="0" rtlCol="0" anchor="t">
            <a:spAutoFit/>
          </a:bodyPr>
          <a:lstStyle/>
          <a:p>
            <a:pPr>
              <a:lnSpc>
                <a:spcPts val="2800"/>
              </a:lnSpc>
            </a:pPr>
            <a:r>
              <a:rPr lang="en-US" sz="2000" dirty="0">
                <a:solidFill>
                  <a:srgbClr val="000000"/>
                </a:solidFill>
                <a:latin typeface="Montserrat"/>
              </a:rPr>
              <a:t>5) Patient can access the prescription and  get  medicines</a:t>
            </a:r>
          </a:p>
        </p:txBody>
      </p:sp>
      <p:pic>
        <p:nvPicPr>
          <p:cNvPr id="32" name="Picture 31">
            <a:extLst>
              <a:ext uri="{FF2B5EF4-FFF2-40B4-BE49-F238E27FC236}">
                <a16:creationId xmlns:a16="http://schemas.microsoft.com/office/drawing/2014/main" id="{379B0480-5E5E-B3A6-D947-D89C06A4A938}"/>
              </a:ext>
            </a:extLst>
          </p:cNvPr>
          <p:cNvPicPr>
            <a:picLocks noChangeAspect="1"/>
          </p:cNvPicPr>
          <p:nvPr/>
        </p:nvPicPr>
        <p:blipFill>
          <a:blip r:embed="rId7"/>
          <a:stretch>
            <a:fillRect/>
          </a:stretch>
        </p:blipFill>
        <p:spPr>
          <a:xfrm>
            <a:off x="13448378" y="4594099"/>
            <a:ext cx="4278953" cy="2847975"/>
          </a:xfrm>
          <a:prstGeom prst="rect">
            <a:avLst/>
          </a:prstGeom>
        </p:spPr>
      </p:pic>
      <p:sp>
        <p:nvSpPr>
          <p:cNvPr id="33" name="TextBox 16">
            <a:extLst>
              <a:ext uri="{FF2B5EF4-FFF2-40B4-BE49-F238E27FC236}">
                <a16:creationId xmlns:a16="http://schemas.microsoft.com/office/drawing/2014/main" id="{86B6B22A-7590-503B-8B0E-87EBE4DF2953}"/>
              </a:ext>
            </a:extLst>
          </p:cNvPr>
          <p:cNvSpPr txBox="1"/>
          <p:nvPr/>
        </p:nvSpPr>
        <p:spPr>
          <a:xfrm>
            <a:off x="13421567" y="7628392"/>
            <a:ext cx="4212150" cy="1050800"/>
          </a:xfrm>
          <a:prstGeom prst="rect">
            <a:avLst/>
          </a:prstGeom>
        </p:spPr>
        <p:txBody>
          <a:bodyPr wrap="square" lIns="0" tIns="0" rIns="0" bIns="0" rtlCol="0" anchor="t">
            <a:spAutoFit/>
          </a:bodyPr>
          <a:lstStyle/>
          <a:p>
            <a:pPr>
              <a:lnSpc>
                <a:spcPts val="2800"/>
              </a:lnSpc>
            </a:pPr>
            <a:r>
              <a:rPr lang="en-US" sz="2000" dirty="0">
                <a:solidFill>
                  <a:srgbClr val="000000"/>
                </a:solidFill>
                <a:latin typeface="Montserrat"/>
              </a:rPr>
              <a:t>6) Patient and doctor happy with the efficient and clutter free software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9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9483811" cy="10287000"/>
            <a:chOff x="0" y="0"/>
            <a:chExt cx="2497794" cy="2709333"/>
          </a:xfrm>
        </p:grpSpPr>
        <p:sp>
          <p:nvSpPr>
            <p:cNvPr id="3" name="Freeform 3"/>
            <p:cNvSpPr/>
            <p:nvPr/>
          </p:nvSpPr>
          <p:spPr>
            <a:xfrm>
              <a:off x="0" y="0"/>
              <a:ext cx="2497794" cy="2709333"/>
            </a:xfrm>
            <a:custGeom>
              <a:avLst/>
              <a:gdLst/>
              <a:ahLst/>
              <a:cxnLst/>
              <a:rect l="l" t="t" r="r" b="b"/>
              <a:pathLst>
                <a:path w="2497794" h="2709333">
                  <a:moveTo>
                    <a:pt x="0" y="0"/>
                  </a:moveTo>
                  <a:lnTo>
                    <a:pt x="2497794" y="0"/>
                  </a:lnTo>
                  <a:lnTo>
                    <a:pt x="2497794" y="2709333"/>
                  </a:lnTo>
                  <a:lnTo>
                    <a:pt x="0" y="2709333"/>
                  </a:lnTo>
                  <a:close/>
                </a:path>
              </a:pathLst>
            </a:custGeom>
            <a:solidFill>
              <a:srgbClr val="D8D5D0"/>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rot="-5400000">
            <a:off x="-975649" y="4529608"/>
            <a:ext cx="4969783" cy="1227784"/>
          </a:xfrm>
          <a:prstGeom prst="rect">
            <a:avLst/>
          </a:prstGeom>
        </p:spPr>
        <p:txBody>
          <a:bodyPr lIns="0" tIns="0" rIns="0" bIns="0" rtlCol="0" anchor="t">
            <a:spAutoFit/>
          </a:bodyPr>
          <a:lstStyle/>
          <a:p>
            <a:pPr algn="ctr">
              <a:lnSpc>
                <a:spcPts val="10053"/>
              </a:lnSpc>
            </a:pPr>
            <a:r>
              <a:rPr lang="en-US" sz="7181" dirty="0">
                <a:solidFill>
                  <a:srgbClr val="000000"/>
                </a:solidFill>
                <a:latin typeface="Times New Roman" panose="02020603050405020304" pitchFamily="18" charset="0"/>
                <a:cs typeface="Times New Roman" panose="02020603050405020304" pitchFamily="18" charset="0"/>
              </a:rPr>
              <a:t>services</a:t>
            </a:r>
          </a:p>
        </p:txBody>
      </p:sp>
      <p:sp>
        <p:nvSpPr>
          <p:cNvPr id="6" name="AutoShape 6"/>
          <p:cNvSpPr/>
          <p:nvPr/>
        </p:nvSpPr>
        <p:spPr>
          <a:xfrm rot="-5400000">
            <a:off x="-1581665" y="5133975"/>
            <a:ext cx="8229600" cy="0"/>
          </a:xfrm>
          <a:prstGeom prst="line">
            <a:avLst/>
          </a:prstGeom>
          <a:ln w="19050" cap="flat">
            <a:solidFill>
              <a:srgbClr val="000000"/>
            </a:solidFill>
            <a:prstDash val="solid"/>
            <a:headEnd type="none" w="sm" len="sm"/>
            <a:tailEnd type="none" w="sm" len="sm"/>
          </a:ln>
        </p:spPr>
      </p:sp>
      <p:grpSp>
        <p:nvGrpSpPr>
          <p:cNvPr id="7" name="Group 7"/>
          <p:cNvGrpSpPr/>
          <p:nvPr/>
        </p:nvGrpSpPr>
        <p:grpSpPr>
          <a:xfrm rot="5400000">
            <a:off x="3894021" y="2378413"/>
            <a:ext cx="4175359" cy="6324598"/>
            <a:chOff x="0" y="0"/>
            <a:chExt cx="2050867" cy="2709333"/>
          </a:xfrm>
        </p:grpSpPr>
        <p:sp>
          <p:nvSpPr>
            <p:cNvPr id="8" name="Freeform 8"/>
            <p:cNvSpPr/>
            <p:nvPr/>
          </p:nvSpPr>
          <p:spPr>
            <a:xfrm>
              <a:off x="0" y="0"/>
              <a:ext cx="2050867" cy="2709333"/>
            </a:xfrm>
            <a:custGeom>
              <a:avLst/>
              <a:gdLst/>
              <a:ahLst/>
              <a:cxnLst/>
              <a:rect l="l" t="t" r="r" b="b"/>
              <a:pathLst>
                <a:path w="2050867" h="2709333">
                  <a:moveTo>
                    <a:pt x="0" y="0"/>
                  </a:moveTo>
                  <a:lnTo>
                    <a:pt x="2050867" y="0"/>
                  </a:lnTo>
                  <a:lnTo>
                    <a:pt x="2050867" y="2709333"/>
                  </a:lnTo>
                  <a:lnTo>
                    <a:pt x="0" y="2709333"/>
                  </a:lnTo>
                  <a:close/>
                </a:path>
              </a:pathLst>
            </a:custGeom>
            <a:solidFill>
              <a:srgbClr val="FFFFFF"/>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10352402" y="2224327"/>
            <a:ext cx="6906898" cy="1050800"/>
          </a:xfrm>
          <a:prstGeom prst="rect">
            <a:avLst/>
          </a:prstGeom>
        </p:spPr>
        <p:txBody>
          <a:bodyPr lIns="0" tIns="0" rIns="0" bIns="0" rtlCol="0" anchor="t">
            <a:spAutoFit/>
          </a:bodyPr>
          <a:lstStyle/>
          <a:p>
            <a:pPr>
              <a:lnSpc>
                <a:spcPts val="2800"/>
              </a:lnSpc>
            </a:pPr>
            <a:r>
              <a:rPr lang="en-US" sz="2000" dirty="0">
                <a:solidFill>
                  <a:srgbClr val="000000"/>
                </a:solidFill>
                <a:latin typeface="Montserrat"/>
              </a:rPr>
              <a:t>The doctor can view the patient's whole medical record at once and can update the information about the patient's current visit.</a:t>
            </a:r>
          </a:p>
        </p:txBody>
      </p:sp>
      <p:sp>
        <p:nvSpPr>
          <p:cNvPr id="13" name="TextBox 13"/>
          <p:cNvSpPr txBox="1"/>
          <p:nvPr/>
        </p:nvSpPr>
        <p:spPr>
          <a:xfrm>
            <a:off x="10352402" y="1234205"/>
            <a:ext cx="6906898" cy="665310"/>
          </a:xfrm>
          <a:prstGeom prst="rect">
            <a:avLst/>
          </a:prstGeom>
        </p:spPr>
        <p:txBody>
          <a:bodyPr lIns="0" tIns="0" rIns="0" bIns="0" rtlCol="0" anchor="t">
            <a:spAutoFit/>
          </a:bodyPr>
          <a:lstStyle/>
          <a:p>
            <a:pPr>
              <a:lnSpc>
                <a:spcPts val="5599"/>
              </a:lnSpc>
            </a:pPr>
            <a:r>
              <a:rPr lang="en-US" sz="3999" dirty="0">
                <a:solidFill>
                  <a:srgbClr val="000000"/>
                </a:solidFill>
                <a:latin typeface="Montserrat"/>
              </a:rPr>
              <a:t>All your data in one go  </a:t>
            </a:r>
          </a:p>
        </p:txBody>
      </p:sp>
      <p:sp>
        <p:nvSpPr>
          <p:cNvPr id="14" name="TextBox 14"/>
          <p:cNvSpPr txBox="1"/>
          <p:nvPr/>
        </p:nvSpPr>
        <p:spPr>
          <a:xfrm>
            <a:off x="10352402" y="4906723"/>
            <a:ext cx="6906898" cy="1409873"/>
          </a:xfrm>
          <a:prstGeom prst="rect">
            <a:avLst/>
          </a:prstGeom>
        </p:spPr>
        <p:txBody>
          <a:bodyPr lIns="0" tIns="0" rIns="0" bIns="0" rtlCol="0" anchor="t">
            <a:spAutoFit/>
          </a:bodyPr>
          <a:lstStyle/>
          <a:p>
            <a:pPr>
              <a:lnSpc>
                <a:spcPts val="2800"/>
              </a:lnSpc>
            </a:pPr>
            <a:r>
              <a:rPr lang="en-US" sz="2000" dirty="0">
                <a:solidFill>
                  <a:srgbClr val="000000"/>
                </a:solidFill>
                <a:latin typeface="Montserrat"/>
              </a:rPr>
              <a:t>After the visit, the doctor updates the patient's medical history. This past cannot be altered again, not even by the doctor. He must create a fresh entry if anything changes.</a:t>
            </a:r>
          </a:p>
        </p:txBody>
      </p:sp>
      <p:sp>
        <p:nvSpPr>
          <p:cNvPr id="15" name="TextBox 15"/>
          <p:cNvSpPr txBox="1"/>
          <p:nvPr/>
        </p:nvSpPr>
        <p:spPr>
          <a:xfrm>
            <a:off x="10352402" y="3916602"/>
            <a:ext cx="6906898" cy="669925"/>
          </a:xfrm>
          <a:prstGeom prst="rect">
            <a:avLst/>
          </a:prstGeom>
        </p:spPr>
        <p:txBody>
          <a:bodyPr lIns="0" tIns="0" rIns="0" bIns="0" rtlCol="0" anchor="t">
            <a:spAutoFit/>
          </a:bodyPr>
          <a:lstStyle/>
          <a:p>
            <a:pPr>
              <a:lnSpc>
                <a:spcPts val="5599"/>
              </a:lnSpc>
            </a:pPr>
            <a:r>
              <a:rPr lang="en-US" sz="3999" dirty="0">
                <a:solidFill>
                  <a:srgbClr val="000000"/>
                </a:solidFill>
                <a:latin typeface="Montserrat"/>
              </a:rPr>
              <a:t>Storing health history</a:t>
            </a:r>
          </a:p>
        </p:txBody>
      </p:sp>
      <p:sp>
        <p:nvSpPr>
          <p:cNvPr id="16" name="TextBox 16"/>
          <p:cNvSpPr txBox="1"/>
          <p:nvPr/>
        </p:nvSpPr>
        <p:spPr>
          <a:xfrm>
            <a:off x="10352402" y="7589120"/>
            <a:ext cx="6906898" cy="1409873"/>
          </a:xfrm>
          <a:prstGeom prst="rect">
            <a:avLst/>
          </a:prstGeom>
        </p:spPr>
        <p:txBody>
          <a:bodyPr lIns="0" tIns="0" rIns="0" bIns="0" rtlCol="0" anchor="t">
            <a:spAutoFit/>
          </a:bodyPr>
          <a:lstStyle/>
          <a:p>
            <a:pPr>
              <a:lnSpc>
                <a:spcPts val="2800"/>
              </a:lnSpc>
            </a:pPr>
            <a:r>
              <a:rPr lang="en-US" sz="2000" dirty="0">
                <a:solidFill>
                  <a:srgbClr val="000000"/>
                </a:solidFill>
                <a:latin typeface="Montserrat"/>
              </a:rPr>
              <a:t>The data is accessible to both the patient and the doctor. The doctor may use it for reference or </a:t>
            </a:r>
            <a:r>
              <a:rPr lang="en-US" sz="2000" dirty="0" err="1">
                <a:solidFill>
                  <a:srgbClr val="000000"/>
                </a:solidFill>
                <a:latin typeface="Montserrat"/>
              </a:rPr>
              <a:t>updatingThe</a:t>
            </a:r>
            <a:r>
              <a:rPr lang="en-US" sz="2000" dirty="0">
                <a:solidFill>
                  <a:srgbClr val="000000"/>
                </a:solidFill>
                <a:latin typeface="Montserrat"/>
              </a:rPr>
              <a:t> patient may use it as a guide or as a prescription for medications.</a:t>
            </a:r>
          </a:p>
        </p:txBody>
      </p:sp>
      <p:sp>
        <p:nvSpPr>
          <p:cNvPr id="17" name="TextBox 17"/>
          <p:cNvSpPr txBox="1"/>
          <p:nvPr/>
        </p:nvSpPr>
        <p:spPr>
          <a:xfrm>
            <a:off x="10352402" y="6598998"/>
            <a:ext cx="6906898" cy="669925"/>
          </a:xfrm>
          <a:prstGeom prst="rect">
            <a:avLst/>
          </a:prstGeom>
        </p:spPr>
        <p:txBody>
          <a:bodyPr lIns="0" tIns="0" rIns="0" bIns="0" rtlCol="0" anchor="t">
            <a:spAutoFit/>
          </a:bodyPr>
          <a:lstStyle/>
          <a:p>
            <a:pPr>
              <a:lnSpc>
                <a:spcPts val="5599"/>
              </a:lnSpc>
            </a:pPr>
            <a:r>
              <a:rPr lang="en-US" sz="3999" dirty="0">
                <a:solidFill>
                  <a:srgbClr val="000000"/>
                </a:solidFill>
                <a:latin typeface="Montserrat"/>
              </a:rPr>
              <a:t>Accessing records</a:t>
            </a:r>
          </a:p>
        </p:txBody>
      </p:sp>
      <p:pic>
        <p:nvPicPr>
          <p:cNvPr id="19" name="Picture 18">
            <a:extLst>
              <a:ext uri="{FF2B5EF4-FFF2-40B4-BE49-F238E27FC236}">
                <a16:creationId xmlns:a16="http://schemas.microsoft.com/office/drawing/2014/main" id="{C15E938C-1806-145E-7CFD-1490C7286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960" y="3943374"/>
            <a:ext cx="5417479" cy="31946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B"/>
        </a:solidFill>
        <a:effectLst/>
      </p:bgPr>
    </p:bg>
    <p:spTree>
      <p:nvGrpSpPr>
        <p:cNvPr id="1" name=""/>
        <p:cNvGrpSpPr/>
        <p:nvPr/>
      </p:nvGrpSpPr>
      <p:grpSpPr>
        <a:xfrm>
          <a:off x="0" y="0"/>
          <a:ext cx="0" cy="0"/>
          <a:chOff x="0" y="0"/>
          <a:chExt cx="0" cy="0"/>
        </a:xfrm>
      </p:grpSpPr>
      <p:sp>
        <p:nvSpPr>
          <p:cNvPr id="2" name="TextBox 2"/>
          <p:cNvSpPr txBox="1"/>
          <p:nvPr/>
        </p:nvSpPr>
        <p:spPr>
          <a:xfrm rot="-5400000">
            <a:off x="-975649" y="4529608"/>
            <a:ext cx="4969783" cy="1227784"/>
          </a:xfrm>
          <a:prstGeom prst="rect">
            <a:avLst/>
          </a:prstGeom>
        </p:spPr>
        <p:txBody>
          <a:bodyPr lIns="0" tIns="0" rIns="0" bIns="0" rtlCol="0" anchor="t">
            <a:spAutoFit/>
          </a:bodyPr>
          <a:lstStyle/>
          <a:p>
            <a:pPr algn="ctr">
              <a:lnSpc>
                <a:spcPts val="10053"/>
              </a:lnSpc>
            </a:pPr>
            <a:r>
              <a:rPr lang="en-US" sz="7181" dirty="0">
                <a:solidFill>
                  <a:srgbClr val="000000"/>
                </a:solidFill>
                <a:latin typeface="Times New Roman" panose="02020603050405020304" pitchFamily="18" charset="0"/>
                <a:cs typeface="Times New Roman" panose="02020603050405020304" pitchFamily="18" charset="0"/>
              </a:rPr>
              <a:t>portfolio</a:t>
            </a:r>
          </a:p>
        </p:txBody>
      </p:sp>
      <p:sp>
        <p:nvSpPr>
          <p:cNvPr id="3" name="AutoShape 3"/>
          <p:cNvSpPr/>
          <p:nvPr/>
        </p:nvSpPr>
        <p:spPr>
          <a:xfrm rot="-5400000">
            <a:off x="-1581665" y="5133975"/>
            <a:ext cx="8229600" cy="0"/>
          </a:xfrm>
          <a:prstGeom prst="line">
            <a:avLst/>
          </a:prstGeom>
          <a:ln w="19050" cap="flat">
            <a:solidFill>
              <a:srgbClr val="000000"/>
            </a:solidFill>
            <a:prstDash val="solid"/>
            <a:headEnd type="none" w="sm" len="sm"/>
            <a:tailEnd type="none" w="sm" len="sm"/>
          </a:ln>
        </p:spPr>
      </p:sp>
      <p:sp>
        <p:nvSpPr>
          <p:cNvPr id="9" name="TextBox 9"/>
          <p:cNvSpPr txBox="1"/>
          <p:nvPr/>
        </p:nvSpPr>
        <p:spPr>
          <a:xfrm>
            <a:off x="5661972" y="588594"/>
            <a:ext cx="9044625" cy="377476"/>
          </a:xfrm>
          <a:prstGeom prst="rect">
            <a:avLst/>
          </a:prstGeom>
        </p:spPr>
        <p:txBody>
          <a:bodyPr wrap="square" lIns="0" tIns="0" rIns="0" bIns="0" rtlCol="0" anchor="t">
            <a:spAutoFit/>
          </a:bodyPr>
          <a:lstStyle/>
          <a:p>
            <a:pPr algn="ctr">
              <a:lnSpc>
                <a:spcPts val="2800"/>
              </a:lnSpc>
            </a:pPr>
            <a:r>
              <a:rPr lang="en-US" sz="3600" dirty="0">
                <a:solidFill>
                  <a:srgbClr val="000000"/>
                </a:solidFill>
                <a:latin typeface="Times New Roman" panose="02020603050405020304" pitchFamily="18" charset="0"/>
                <a:cs typeface="Times New Roman" panose="02020603050405020304" pitchFamily="18" charset="0"/>
              </a:rPr>
              <a:t>Code For Scanning And Recognition (Python)</a:t>
            </a:r>
          </a:p>
        </p:txBody>
      </p:sp>
      <p:sp>
        <p:nvSpPr>
          <p:cNvPr id="10" name="TextBox 10"/>
          <p:cNvSpPr txBox="1"/>
          <p:nvPr/>
        </p:nvSpPr>
        <p:spPr>
          <a:xfrm>
            <a:off x="10837630" y="1412532"/>
            <a:ext cx="7069369" cy="665310"/>
          </a:xfrm>
          <a:prstGeom prst="rect">
            <a:avLst/>
          </a:prstGeom>
        </p:spPr>
        <p:txBody>
          <a:bodyPr wrap="square" lIns="0" tIns="0" rIns="0" bIns="0" rtlCol="0" anchor="t">
            <a:spAutoFit/>
          </a:bodyPr>
          <a:lstStyle/>
          <a:p>
            <a:pPr algn="ctr">
              <a:lnSpc>
                <a:spcPts val="5599"/>
              </a:lnSpc>
            </a:pPr>
            <a:r>
              <a:rPr lang="en-US" sz="3999" dirty="0">
                <a:solidFill>
                  <a:srgbClr val="000000"/>
                </a:solidFill>
                <a:latin typeface="Montserrat"/>
              </a:rPr>
              <a:t>Recognition And Response</a:t>
            </a:r>
          </a:p>
        </p:txBody>
      </p:sp>
      <p:sp>
        <p:nvSpPr>
          <p:cNvPr id="11" name="TextBox 11"/>
          <p:cNvSpPr txBox="1"/>
          <p:nvPr/>
        </p:nvSpPr>
        <p:spPr>
          <a:xfrm>
            <a:off x="2533135" y="1384563"/>
            <a:ext cx="5918358" cy="669925"/>
          </a:xfrm>
          <a:prstGeom prst="rect">
            <a:avLst/>
          </a:prstGeom>
        </p:spPr>
        <p:txBody>
          <a:bodyPr lIns="0" tIns="0" rIns="0" bIns="0" rtlCol="0" anchor="t">
            <a:spAutoFit/>
          </a:bodyPr>
          <a:lstStyle/>
          <a:p>
            <a:pPr algn="ctr">
              <a:lnSpc>
                <a:spcPts val="5599"/>
              </a:lnSpc>
            </a:pPr>
            <a:r>
              <a:rPr lang="en-US" sz="3999" dirty="0">
                <a:solidFill>
                  <a:srgbClr val="000000"/>
                </a:solidFill>
                <a:latin typeface="Montserrat"/>
              </a:rPr>
              <a:t>Face scanning</a:t>
            </a:r>
          </a:p>
        </p:txBody>
      </p:sp>
      <p:pic>
        <p:nvPicPr>
          <p:cNvPr id="13" name="Picture 12">
            <a:extLst>
              <a:ext uri="{FF2B5EF4-FFF2-40B4-BE49-F238E27FC236}">
                <a16:creationId xmlns:a16="http://schemas.microsoft.com/office/drawing/2014/main" id="{E58293DD-5263-D240-D3F8-8DF3174AA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9484" y="2324100"/>
            <a:ext cx="6772275" cy="7629525"/>
          </a:xfrm>
          <a:prstGeom prst="rect">
            <a:avLst/>
          </a:prstGeom>
        </p:spPr>
      </p:pic>
      <p:pic>
        <p:nvPicPr>
          <p:cNvPr id="15" name="Picture 14">
            <a:extLst>
              <a:ext uri="{FF2B5EF4-FFF2-40B4-BE49-F238E27FC236}">
                <a16:creationId xmlns:a16="http://schemas.microsoft.com/office/drawing/2014/main" id="{CE1F1DF2-BC2F-FC5D-E648-81C240F0B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857" y="2247900"/>
            <a:ext cx="6115050" cy="7705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9F8"/>
        </a:solidFill>
        <a:effectLst/>
      </p:bgPr>
    </p:bg>
    <p:spTree>
      <p:nvGrpSpPr>
        <p:cNvPr id="1" name=""/>
        <p:cNvGrpSpPr/>
        <p:nvPr/>
      </p:nvGrpSpPr>
      <p:grpSpPr>
        <a:xfrm>
          <a:off x="0" y="0"/>
          <a:ext cx="0" cy="0"/>
          <a:chOff x="0" y="0"/>
          <a:chExt cx="0" cy="0"/>
        </a:xfrm>
      </p:grpSpPr>
      <p:sp>
        <p:nvSpPr>
          <p:cNvPr id="2" name="TextBox 2"/>
          <p:cNvSpPr txBox="1"/>
          <p:nvPr/>
        </p:nvSpPr>
        <p:spPr>
          <a:xfrm rot="-5400000">
            <a:off x="-998167" y="4529608"/>
            <a:ext cx="4969783" cy="1227784"/>
          </a:xfrm>
          <a:prstGeom prst="rect">
            <a:avLst/>
          </a:prstGeom>
        </p:spPr>
        <p:txBody>
          <a:bodyPr lIns="0" tIns="0" rIns="0" bIns="0" rtlCol="0" anchor="t">
            <a:spAutoFit/>
          </a:bodyPr>
          <a:lstStyle/>
          <a:p>
            <a:pPr algn="ctr">
              <a:lnSpc>
                <a:spcPts val="10053"/>
              </a:lnSpc>
            </a:pPr>
            <a:r>
              <a:rPr lang="en-US" sz="7181" dirty="0">
                <a:solidFill>
                  <a:srgbClr val="000000"/>
                </a:solidFill>
                <a:latin typeface="Times New Roman" panose="02020603050405020304" pitchFamily="18" charset="0"/>
                <a:cs typeface="Times New Roman" panose="02020603050405020304" pitchFamily="18" charset="0"/>
              </a:rPr>
              <a:t>portfolio</a:t>
            </a:r>
          </a:p>
        </p:txBody>
      </p:sp>
      <p:sp>
        <p:nvSpPr>
          <p:cNvPr id="3" name="AutoShape 3"/>
          <p:cNvSpPr/>
          <p:nvPr/>
        </p:nvSpPr>
        <p:spPr>
          <a:xfrm rot="-5400000">
            <a:off x="-1581665" y="5133975"/>
            <a:ext cx="8229600" cy="0"/>
          </a:xfrm>
          <a:prstGeom prst="line">
            <a:avLst/>
          </a:prstGeom>
          <a:ln w="19050" cap="flat">
            <a:solidFill>
              <a:srgbClr val="000000"/>
            </a:solidFill>
            <a:prstDash val="solid"/>
            <a:headEnd type="none" w="sm" len="sm"/>
            <a:tailEnd type="none" w="sm" len="sm"/>
          </a:ln>
        </p:spPr>
      </p:sp>
      <p:sp>
        <p:nvSpPr>
          <p:cNvPr id="18" name="TextBox 9">
            <a:extLst>
              <a:ext uri="{FF2B5EF4-FFF2-40B4-BE49-F238E27FC236}">
                <a16:creationId xmlns:a16="http://schemas.microsoft.com/office/drawing/2014/main" id="{1CDE2FFF-E190-23DC-6470-95065E09C459}"/>
              </a:ext>
            </a:extLst>
          </p:cNvPr>
          <p:cNvSpPr txBox="1"/>
          <p:nvPr/>
        </p:nvSpPr>
        <p:spPr>
          <a:xfrm>
            <a:off x="5661972" y="588594"/>
            <a:ext cx="9349428" cy="377476"/>
          </a:xfrm>
          <a:prstGeom prst="rect">
            <a:avLst/>
          </a:prstGeom>
        </p:spPr>
        <p:txBody>
          <a:bodyPr wrap="square" lIns="0" tIns="0" rIns="0" bIns="0" rtlCol="0" anchor="t">
            <a:spAutoFit/>
          </a:bodyPr>
          <a:lstStyle/>
          <a:p>
            <a:pPr algn="ctr">
              <a:lnSpc>
                <a:spcPts val="2800"/>
              </a:lnSpc>
            </a:pPr>
            <a:r>
              <a:rPr lang="en-US" sz="3600" dirty="0">
                <a:solidFill>
                  <a:srgbClr val="000000"/>
                </a:solidFill>
                <a:latin typeface="Times New Roman" panose="02020603050405020304" pitchFamily="18" charset="0"/>
                <a:cs typeface="Times New Roman" panose="02020603050405020304" pitchFamily="18" charset="0"/>
              </a:rPr>
              <a:t>Code Of the website (HTML,CSS,JAVA SCRIPT)</a:t>
            </a:r>
          </a:p>
        </p:txBody>
      </p:sp>
      <p:pic>
        <p:nvPicPr>
          <p:cNvPr id="20" name="Picture 19">
            <a:extLst>
              <a:ext uri="{FF2B5EF4-FFF2-40B4-BE49-F238E27FC236}">
                <a16:creationId xmlns:a16="http://schemas.microsoft.com/office/drawing/2014/main" id="{F850D621-B5E3-0996-D9BA-7C9018951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1" y="2247900"/>
            <a:ext cx="4662488" cy="7211582"/>
          </a:xfrm>
          <a:prstGeom prst="rect">
            <a:avLst/>
          </a:prstGeom>
        </p:spPr>
      </p:pic>
      <p:pic>
        <p:nvPicPr>
          <p:cNvPr id="22" name="Picture 21">
            <a:extLst>
              <a:ext uri="{FF2B5EF4-FFF2-40B4-BE49-F238E27FC236}">
                <a16:creationId xmlns:a16="http://schemas.microsoft.com/office/drawing/2014/main" id="{F70735F1-A92B-1E1D-BE71-C301B1225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1" y="2247900"/>
            <a:ext cx="4419600" cy="7211582"/>
          </a:xfrm>
          <a:prstGeom prst="rect">
            <a:avLst/>
          </a:prstGeom>
        </p:spPr>
      </p:pic>
      <p:pic>
        <p:nvPicPr>
          <p:cNvPr id="24" name="Picture 23">
            <a:extLst>
              <a:ext uri="{FF2B5EF4-FFF2-40B4-BE49-F238E27FC236}">
                <a16:creationId xmlns:a16="http://schemas.microsoft.com/office/drawing/2014/main" id="{79CA7795-24A4-E9B3-2442-F6E736636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8712" y="2247900"/>
            <a:ext cx="4205288" cy="71748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B"/>
        </a:solidFill>
        <a:effectLst/>
      </p:bgPr>
    </p:bg>
    <p:spTree>
      <p:nvGrpSpPr>
        <p:cNvPr id="1" name=""/>
        <p:cNvGrpSpPr/>
        <p:nvPr/>
      </p:nvGrpSpPr>
      <p:grpSpPr>
        <a:xfrm>
          <a:off x="0" y="0"/>
          <a:ext cx="0" cy="0"/>
          <a:chOff x="0" y="0"/>
          <a:chExt cx="0" cy="0"/>
        </a:xfrm>
      </p:grpSpPr>
      <p:sp>
        <p:nvSpPr>
          <p:cNvPr id="2" name="TextBox 2"/>
          <p:cNvSpPr txBox="1"/>
          <p:nvPr/>
        </p:nvSpPr>
        <p:spPr>
          <a:xfrm rot="-5400000">
            <a:off x="-975649" y="4567605"/>
            <a:ext cx="4969783" cy="1151790"/>
          </a:xfrm>
          <a:prstGeom prst="rect">
            <a:avLst/>
          </a:prstGeom>
        </p:spPr>
        <p:txBody>
          <a:bodyPr lIns="0" tIns="0" rIns="0" bIns="0" rtlCol="0" anchor="t">
            <a:spAutoFit/>
          </a:bodyPr>
          <a:lstStyle/>
          <a:p>
            <a:pPr algn="ctr">
              <a:lnSpc>
                <a:spcPts val="10053"/>
              </a:lnSpc>
            </a:pPr>
            <a:r>
              <a:rPr lang="en-US" sz="6000" dirty="0">
                <a:solidFill>
                  <a:srgbClr val="000000"/>
                </a:solidFill>
                <a:latin typeface="Times New Roman" panose="02020603050405020304" pitchFamily="18" charset="0"/>
                <a:cs typeface="Times New Roman" panose="02020603050405020304" pitchFamily="18" charset="0"/>
              </a:rPr>
              <a:t>Our Team</a:t>
            </a:r>
          </a:p>
        </p:txBody>
      </p:sp>
      <p:sp>
        <p:nvSpPr>
          <p:cNvPr id="3" name="AutoShape 3"/>
          <p:cNvSpPr/>
          <p:nvPr/>
        </p:nvSpPr>
        <p:spPr>
          <a:xfrm rot="-5400000">
            <a:off x="-1905000" y="5143500"/>
            <a:ext cx="8229600" cy="0"/>
          </a:xfrm>
          <a:prstGeom prst="line">
            <a:avLst/>
          </a:prstGeom>
          <a:ln w="19050" cap="flat">
            <a:solidFill>
              <a:srgbClr val="000000"/>
            </a:solidFill>
            <a:prstDash val="solid"/>
            <a:headEnd type="none" w="sm" len="sm"/>
            <a:tailEnd type="none" w="sm" len="sm"/>
          </a:ln>
        </p:spPr>
      </p:sp>
      <p:sp>
        <p:nvSpPr>
          <p:cNvPr id="22" name="TextBox 22"/>
          <p:cNvSpPr txBox="1"/>
          <p:nvPr/>
        </p:nvSpPr>
        <p:spPr>
          <a:xfrm>
            <a:off x="2851255" y="6822366"/>
            <a:ext cx="13710571" cy="1050800"/>
          </a:xfrm>
          <a:prstGeom prst="rect">
            <a:avLst/>
          </a:prstGeom>
        </p:spPr>
        <p:txBody>
          <a:bodyPr lIns="0" tIns="0" rIns="0" bIns="0" rtlCol="0" anchor="t">
            <a:spAutoFit/>
          </a:bodyPr>
          <a:lstStyle/>
          <a:p>
            <a:pPr algn="ctr">
              <a:lnSpc>
                <a:spcPts val="2800"/>
              </a:lnSpc>
            </a:pPr>
            <a:r>
              <a:rPr lang="en-US" sz="2000" dirty="0">
                <a:solidFill>
                  <a:srgbClr val="000000"/>
                </a:solidFill>
                <a:latin typeface="Montserrat"/>
              </a:rPr>
              <a:t>This software was created by us </a:t>
            </a:r>
            <a:r>
              <a:rPr lang="en-US" sz="2000" dirty="0" err="1">
                <a:solidFill>
                  <a:srgbClr val="000000"/>
                </a:solidFill>
                <a:latin typeface="Montserrat"/>
              </a:rPr>
              <a:t>Griet</a:t>
            </a:r>
            <a:r>
              <a:rPr lang="en-US" sz="2000" dirty="0">
                <a:solidFill>
                  <a:srgbClr val="000000"/>
                </a:solidFill>
                <a:latin typeface="Montserrat"/>
              </a:rPr>
              <a:t> college students to make it simple to store, access, and update health history. We can relate to the blind community's struggles and the recent pandemic's happenings. and created this read-only touch-free identification </a:t>
            </a:r>
            <a:r>
              <a:rPr lang="en-US" sz="2000" dirty="0" err="1">
                <a:solidFill>
                  <a:srgbClr val="000000"/>
                </a:solidFill>
                <a:latin typeface="Montserrat"/>
              </a:rPr>
              <a:t>programme</a:t>
            </a:r>
            <a:r>
              <a:rPr lang="en-US" sz="2000" dirty="0">
                <a:solidFill>
                  <a:srgbClr val="000000"/>
                </a:solidFill>
                <a:latin typeface="Montserrat"/>
              </a:rPr>
              <a:t>.</a:t>
            </a:r>
          </a:p>
        </p:txBody>
      </p:sp>
      <p:grpSp>
        <p:nvGrpSpPr>
          <p:cNvPr id="33" name="Group 32">
            <a:extLst>
              <a:ext uri="{FF2B5EF4-FFF2-40B4-BE49-F238E27FC236}">
                <a16:creationId xmlns:a16="http://schemas.microsoft.com/office/drawing/2014/main" id="{BA236D8C-82F6-8857-9EF1-653F5850A753}"/>
              </a:ext>
            </a:extLst>
          </p:cNvPr>
          <p:cNvGrpSpPr/>
          <p:nvPr/>
        </p:nvGrpSpPr>
        <p:grpSpPr>
          <a:xfrm>
            <a:off x="3467357" y="1420109"/>
            <a:ext cx="13426204" cy="3791971"/>
            <a:chOff x="3628590" y="1503929"/>
            <a:chExt cx="17944727" cy="4671378"/>
          </a:xfrm>
        </p:grpSpPr>
        <p:grpSp>
          <p:nvGrpSpPr>
            <p:cNvPr id="23" name="Group 22">
              <a:extLst>
                <a:ext uri="{FF2B5EF4-FFF2-40B4-BE49-F238E27FC236}">
                  <a16:creationId xmlns:a16="http://schemas.microsoft.com/office/drawing/2014/main" id="{086F59F0-2909-56EE-77D3-F1F96856679B}"/>
                </a:ext>
              </a:extLst>
            </p:cNvPr>
            <p:cNvGrpSpPr/>
            <p:nvPr/>
          </p:nvGrpSpPr>
          <p:grpSpPr>
            <a:xfrm>
              <a:off x="3628590" y="1503929"/>
              <a:ext cx="3536063" cy="4671378"/>
              <a:chOff x="3628590" y="1503929"/>
              <a:chExt cx="3536063" cy="4671378"/>
            </a:xfrm>
          </p:grpSpPr>
          <p:grpSp>
            <p:nvGrpSpPr>
              <p:cNvPr id="9" name="Group 9"/>
              <p:cNvGrpSpPr/>
              <p:nvPr/>
            </p:nvGrpSpPr>
            <p:grpSpPr>
              <a:xfrm>
                <a:off x="3628590" y="1503929"/>
                <a:ext cx="3536063" cy="4671378"/>
                <a:chOff x="0" y="0"/>
                <a:chExt cx="2050867" cy="2709333"/>
              </a:xfrm>
            </p:grpSpPr>
            <p:sp>
              <p:nvSpPr>
                <p:cNvPr id="10" name="Freeform 10"/>
                <p:cNvSpPr/>
                <p:nvPr/>
              </p:nvSpPr>
              <p:spPr>
                <a:xfrm>
                  <a:off x="0" y="0"/>
                  <a:ext cx="2050867" cy="2709333"/>
                </a:xfrm>
                <a:custGeom>
                  <a:avLst/>
                  <a:gdLst/>
                  <a:ahLst/>
                  <a:cxnLst/>
                  <a:rect l="l" t="t" r="r" b="b"/>
                  <a:pathLst>
                    <a:path w="2050867" h="2709333">
                      <a:moveTo>
                        <a:pt x="0" y="0"/>
                      </a:moveTo>
                      <a:lnTo>
                        <a:pt x="2050867" y="0"/>
                      </a:lnTo>
                      <a:lnTo>
                        <a:pt x="2050867" y="2709333"/>
                      </a:lnTo>
                      <a:lnTo>
                        <a:pt x="0" y="2709333"/>
                      </a:lnTo>
                      <a:close/>
                    </a:path>
                  </a:pathLst>
                </a:custGeom>
                <a:solidFill>
                  <a:srgbClr val="FFFFFF"/>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9" name="TextBox 19"/>
              <p:cNvSpPr txBox="1"/>
              <p:nvPr/>
            </p:nvSpPr>
            <p:spPr>
              <a:xfrm>
                <a:off x="3827578" y="5429817"/>
                <a:ext cx="3138088" cy="409802"/>
              </a:xfrm>
              <a:prstGeom prst="rect">
                <a:avLst/>
              </a:prstGeom>
            </p:spPr>
            <p:txBody>
              <a:bodyPr lIns="0" tIns="0" rIns="0" bIns="0" rtlCol="0" anchor="t">
                <a:spAutoFit/>
              </a:bodyPr>
              <a:lstStyle/>
              <a:p>
                <a:pPr algn="ctr">
                  <a:lnSpc>
                    <a:spcPts val="2800"/>
                  </a:lnSpc>
                </a:pPr>
                <a:r>
                  <a:rPr lang="en-US" sz="2000" dirty="0">
                    <a:solidFill>
                      <a:srgbClr val="000000"/>
                    </a:solidFill>
                    <a:latin typeface="Montserrat"/>
                  </a:rPr>
                  <a:t>E.KRANTHI RAJ</a:t>
                </a:r>
              </a:p>
            </p:txBody>
          </p:sp>
        </p:grpSp>
        <p:grpSp>
          <p:nvGrpSpPr>
            <p:cNvPr id="24" name="Group 23">
              <a:extLst>
                <a:ext uri="{FF2B5EF4-FFF2-40B4-BE49-F238E27FC236}">
                  <a16:creationId xmlns:a16="http://schemas.microsoft.com/office/drawing/2014/main" id="{AAA58DB2-412E-C391-506E-322B9B9C53B7}"/>
                </a:ext>
              </a:extLst>
            </p:cNvPr>
            <p:cNvGrpSpPr/>
            <p:nvPr/>
          </p:nvGrpSpPr>
          <p:grpSpPr>
            <a:xfrm>
              <a:off x="8431478" y="1503929"/>
              <a:ext cx="3536063" cy="4671378"/>
              <a:chOff x="8431478" y="1503929"/>
              <a:chExt cx="3536063" cy="4671378"/>
            </a:xfrm>
          </p:grpSpPr>
          <p:grpSp>
            <p:nvGrpSpPr>
              <p:cNvPr id="4" name="Group 4"/>
              <p:cNvGrpSpPr/>
              <p:nvPr/>
            </p:nvGrpSpPr>
            <p:grpSpPr>
              <a:xfrm>
                <a:off x="8431478" y="1503929"/>
                <a:ext cx="3536063" cy="4671378"/>
                <a:chOff x="0" y="0"/>
                <a:chExt cx="2050867" cy="2709333"/>
              </a:xfrm>
            </p:grpSpPr>
            <p:sp>
              <p:nvSpPr>
                <p:cNvPr id="5" name="Freeform 5"/>
                <p:cNvSpPr/>
                <p:nvPr/>
              </p:nvSpPr>
              <p:spPr>
                <a:xfrm>
                  <a:off x="0" y="0"/>
                  <a:ext cx="2050867" cy="2709333"/>
                </a:xfrm>
                <a:custGeom>
                  <a:avLst/>
                  <a:gdLst/>
                  <a:ahLst/>
                  <a:cxnLst/>
                  <a:rect l="l" t="t" r="r" b="b"/>
                  <a:pathLst>
                    <a:path w="2050867" h="2709333">
                      <a:moveTo>
                        <a:pt x="0" y="0"/>
                      </a:moveTo>
                      <a:lnTo>
                        <a:pt x="2050867" y="0"/>
                      </a:lnTo>
                      <a:lnTo>
                        <a:pt x="2050867" y="2709333"/>
                      </a:lnTo>
                      <a:lnTo>
                        <a:pt x="0" y="2709333"/>
                      </a:lnTo>
                      <a:close/>
                    </a:path>
                  </a:pathLst>
                </a:custGeom>
                <a:solidFill>
                  <a:srgbClr val="FFFFFF"/>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8630466" y="5429817"/>
                <a:ext cx="3138088" cy="409802"/>
              </a:xfrm>
              <a:prstGeom prst="rect">
                <a:avLst/>
              </a:prstGeom>
            </p:spPr>
            <p:txBody>
              <a:bodyPr lIns="0" tIns="0" rIns="0" bIns="0" rtlCol="0" anchor="t">
                <a:spAutoFit/>
              </a:bodyPr>
              <a:lstStyle/>
              <a:p>
                <a:pPr algn="ctr">
                  <a:lnSpc>
                    <a:spcPts val="2800"/>
                  </a:lnSpc>
                </a:pPr>
                <a:r>
                  <a:rPr lang="en-US" sz="2000" dirty="0">
                    <a:solidFill>
                      <a:srgbClr val="000000"/>
                    </a:solidFill>
                    <a:latin typeface="Montserrat"/>
                  </a:rPr>
                  <a:t>L.KRISHNA TEJA</a:t>
                </a:r>
              </a:p>
            </p:txBody>
          </p:sp>
        </p:grpSp>
        <p:grpSp>
          <p:nvGrpSpPr>
            <p:cNvPr id="25" name="Group 24">
              <a:extLst>
                <a:ext uri="{FF2B5EF4-FFF2-40B4-BE49-F238E27FC236}">
                  <a16:creationId xmlns:a16="http://schemas.microsoft.com/office/drawing/2014/main" id="{F2FD083C-2967-68A2-0914-31818F8A7B34}"/>
                </a:ext>
              </a:extLst>
            </p:cNvPr>
            <p:cNvGrpSpPr/>
            <p:nvPr/>
          </p:nvGrpSpPr>
          <p:grpSpPr>
            <a:xfrm>
              <a:off x="13234366" y="1503929"/>
              <a:ext cx="3536063" cy="4671378"/>
              <a:chOff x="13234366" y="1503929"/>
              <a:chExt cx="3536063" cy="4671378"/>
            </a:xfrm>
          </p:grpSpPr>
          <p:grpSp>
            <p:nvGrpSpPr>
              <p:cNvPr id="14" name="Group 14"/>
              <p:cNvGrpSpPr/>
              <p:nvPr/>
            </p:nvGrpSpPr>
            <p:grpSpPr>
              <a:xfrm>
                <a:off x="13234366" y="1503929"/>
                <a:ext cx="3536063" cy="4671378"/>
                <a:chOff x="0" y="0"/>
                <a:chExt cx="2050867" cy="2709333"/>
              </a:xfrm>
            </p:grpSpPr>
            <p:sp>
              <p:nvSpPr>
                <p:cNvPr id="15" name="Freeform 15"/>
                <p:cNvSpPr/>
                <p:nvPr/>
              </p:nvSpPr>
              <p:spPr>
                <a:xfrm>
                  <a:off x="0" y="0"/>
                  <a:ext cx="2050867" cy="2709333"/>
                </a:xfrm>
                <a:custGeom>
                  <a:avLst/>
                  <a:gdLst/>
                  <a:ahLst/>
                  <a:cxnLst/>
                  <a:rect l="l" t="t" r="r" b="b"/>
                  <a:pathLst>
                    <a:path w="2050867" h="2709333">
                      <a:moveTo>
                        <a:pt x="0" y="0"/>
                      </a:moveTo>
                      <a:lnTo>
                        <a:pt x="2050867" y="0"/>
                      </a:lnTo>
                      <a:lnTo>
                        <a:pt x="2050867" y="2709333"/>
                      </a:lnTo>
                      <a:lnTo>
                        <a:pt x="0" y="2709333"/>
                      </a:lnTo>
                      <a:close/>
                    </a:path>
                  </a:pathLst>
                </a:custGeom>
                <a:solidFill>
                  <a:srgbClr val="FFFFFF"/>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1" name="TextBox 21"/>
              <p:cNvSpPr txBox="1"/>
              <p:nvPr/>
            </p:nvSpPr>
            <p:spPr>
              <a:xfrm>
                <a:off x="13407867" y="5208643"/>
                <a:ext cx="3138088" cy="409802"/>
              </a:xfrm>
              <a:prstGeom prst="rect">
                <a:avLst/>
              </a:prstGeom>
            </p:spPr>
            <p:txBody>
              <a:bodyPr lIns="0" tIns="0" rIns="0" bIns="0" rtlCol="0" anchor="t">
                <a:spAutoFit/>
              </a:bodyPr>
              <a:lstStyle/>
              <a:p>
                <a:pPr algn="ctr">
                  <a:lnSpc>
                    <a:spcPts val="2800"/>
                  </a:lnSpc>
                </a:pPr>
                <a:r>
                  <a:rPr lang="en-US" sz="2000" dirty="0">
                    <a:solidFill>
                      <a:srgbClr val="000000"/>
                    </a:solidFill>
                    <a:latin typeface="Montserrat"/>
                  </a:rPr>
                  <a:t>H.RAMA ADITYA </a:t>
                </a:r>
              </a:p>
            </p:txBody>
          </p:sp>
        </p:grpSp>
        <p:grpSp>
          <p:nvGrpSpPr>
            <p:cNvPr id="26" name="Group 25">
              <a:extLst>
                <a:ext uri="{FF2B5EF4-FFF2-40B4-BE49-F238E27FC236}">
                  <a16:creationId xmlns:a16="http://schemas.microsoft.com/office/drawing/2014/main" id="{A10A280E-EE6F-3BDB-BDD1-0D7CF5A46434}"/>
                </a:ext>
              </a:extLst>
            </p:cNvPr>
            <p:cNvGrpSpPr/>
            <p:nvPr/>
          </p:nvGrpSpPr>
          <p:grpSpPr>
            <a:xfrm>
              <a:off x="18037254" y="1503929"/>
              <a:ext cx="3536063" cy="4671378"/>
              <a:chOff x="13234366" y="1503929"/>
              <a:chExt cx="3536063" cy="4671378"/>
            </a:xfrm>
          </p:grpSpPr>
          <p:grpSp>
            <p:nvGrpSpPr>
              <p:cNvPr id="27" name="Group 14">
                <a:extLst>
                  <a:ext uri="{FF2B5EF4-FFF2-40B4-BE49-F238E27FC236}">
                    <a16:creationId xmlns:a16="http://schemas.microsoft.com/office/drawing/2014/main" id="{A178D6B9-603A-1972-CDAE-AE84441CF44C}"/>
                  </a:ext>
                </a:extLst>
              </p:cNvPr>
              <p:cNvGrpSpPr/>
              <p:nvPr/>
            </p:nvGrpSpPr>
            <p:grpSpPr>
              <a:xfrm>
                <a:off x="13234366" y="1503929"/>
                <a:ext cx="3536063" cy="4671378"/>
                <a:chOff x="0" y="0"/>
                <a:chExt cx="2050867" cy="2709333"/>
              </a:xfrm>
            </p:grpSpPr>
            <p:sp>
              <p:nvSpPr>
                <p:cNvPr id="31" name="Freeform 15">
                  <a:extLst>
                    <a:ext uri="{FF2B5EF4-FFF2-40B4-BE49-F238E27FC236}">
                      <a16:creationId xmlns:a16="http://schemas.microsoft.com/office/drawing/2014/main" id="{75DD5D4E-847B-593B-872F-7C08166E4B7C}"/>
                    </a:ext>
                  </a:extLst>
                </p:cNvPr>
                <p:cNvSpPr/>
                <p:nvPr/>
              </p:nvSpPr>
              <p:spPr>
                <a:xfrm>
                  <a:off x="0" y="0"/>
                  <a:ext cx="2050867" cy="2709333"/>
                </a:xfrm>
                <a:custGeom>
                  <a:avLst/>
                  <a:gdLst/>
                  <a:ahLst/>
                  <a:cxnLst/>
                  <a:rect l="l" t="t" r="r" b="b"/>
                  <a:pathLst>
                    <a:path w="2050867" h="2709333">
                      <a:moveTo>
                        <a:pt x="0" y="0"/>
                      </a:moveTo>
                      <a:lnTo>
                        <a:pt x="2050867" y="0"/>
                      </a:lnTo>
                      <a:lnTo>
                        <a:pt x="2050867" y="2709333"/>
                      </a:lnTo>
                      <a:lnTo>
                        <a:pt x="0" y="2709333"/>
                      </a:lnTo>
                      <a:close/>
                    </a:path>
                  </a:pathLst>
                </a:custGeom>
                <a:solidFill>
                  <a:srgbClr val="FFFFFF"/>
                </a:solidFill>
              </p:spPr>
            </p:sp>
            <p:sp>
              <p:nvSpPr>
                <p:cNvPr id="32" name="TextBox 16">
                  <a:extLst>
                    <a:ext uri="{FF2B5EF4-FFF2-40B4-BE49-F238E27FC236}">
                      <a16:creationId xmlns:a16="http://schemas.microsoft.com/office/drawing/2014/main" id="{8D6A99A5-C11B-F926-7643-A810E6262A1F}"/>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1">
                <a:extLst>
                  <a:ext uri="{FF2B5EF4-FFF2-40B4-BE49-F238E27FC236}">
                    <a16:creationId xmlns:a16="http://schemas.microsoft.com/office/drawing/2014/main" id="{78894650-3486-D493-83DD-F02E08816A40}"/>
                  </a:ext>
                </a:extLst>
              </p:cNvPr>
              <p:cNvSpPr txBox="1"/>
              <p:nvPr/>
            </p:nvSpPr>
            <p:spPr>
              <a:xfrm>
                <a:off x="13433354" y="5429817"/>
                <a:ext cx="3138088" cy="409802"/>
              </a:xfrm>
              <a:prstGeom prst="rect">
                <a:avLst/>
              </a:prstGeom>
            </p:spPr>
            <p:txBody>
              <a:bodyPr lIns="0" tIns="0" rIns="0" bIns="0" rtlCol="0" anchor="t">
                <a:spAutoFit/>
              </a:bodyPr>
              <a:lstStyle/>
              <a:p>
                <a:pPr algn="ctr">
                  <a:lnSpc>
                    <a:spcPts val="2800"/>
                  </a:lnSpc>
                </a:pPr>
                <a:r>
                  <a:rPr lang="en-US" sz="2000" dirty="0">
                    <a:solidFill>
                      <a:srgbClr val="000000"/>
                    </a:solidFill>
                    <a:latin typeface="Montserrat"/>
                  </a:rPr>
                  <a:t>R. VARUN</a:t>
                </a:r>
              </a:p>
            </p:txBody>
          </p:sp>
        </p:grpSp>
      </p:grpSp>
      <p:sp>
        <p:nvSpPr>
          <p:cNvPr id="35" name="AutoShape 4">
            <a:extLst>
              <a:ext uri="{FF2B5EF4-FFF2-40B4-BE49-F238E27FC236}">
                <a16:creationId xmlns:a16="http://schemas.microsoft.com/office/drawing/2014/main" id="{552D4DA8-B85B-1640-5FA6-16DD094AB9F6}"/>
              </a:ext>
            </a:extLst>
          </p:cNvPr>
          <p:cNvSpPr>
            <a:spLocks noChangeAspect="1" noChangeArrowheads="1"/>
          </p:cNvSpPr>
          <p:nvPr/>
        </p:nvSpPr>
        <p:spPr bwMode="auto">
          <a:xfrm>
            <a:off x="8991599" y="4991099"/>
            <a:ext cx="3407803" cy="34078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7" name="Picture 36">
            <a:extLst>
              <a:ext uri="{FF2B5EF4-FFF2-40B4-BE49-F238E27FC236}">
                <a16:creationId xmlns:a16="http://schemas.microsoft.com/office/drawing/2014/main" id="{94CE2E38-E6D7-146D-1F67-B4D5119762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06946" y="1675013"/>
            <a:ext cx="1727555" cy="2857984"/>
          </a:xfrm>
          <a:prstGeom prst="rect">
            <a:avLst/>
          </a:prstGeom>
        </p:spPr>
      </p:pic>
      <p:pic>
        <p:nvPicPr>
          <p:cNvPr id="39" name="Picture 38">
            <a:extLst>
              <a:ext uri="{FF2B5EF4-FFF2-40B4-BE49-F238E27FC236}">
                <a16:creationId xmlns:a16="http://schemas.microsoft.com/office/drawing/2014/main" id="{EE39ACE6-FB03-E153-D6A9-3CEA501287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6829" y="1593782"/>
            <a:ext cx="1967686" cy="2787565"/>
          </a:xfrm>
          <a:prstGeom prst="rect">
            <a:avLst/>
          </a:prstGeom>
        </p:spPr>
      </p:pic>
      <p:pic>
        <p:nvPicPr>
          <p:cNvPr id="41" name="Picture 40">
            <a:extLst>
              <a:ext uri="{FF2B5EF4-FFF2-40B4-BE49-F238E27FC236}">
                <a16:creationId xmlns:a16="http://schemas.microsoft.com/office/drawing/2014/main" id="{12A279AC-5BC5-A495-ADB2-CF78DCA376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02131" y="1675013"/>
            <a:ext cx="2107062" cy="2892781"/>
          </a:xfrm>
          <a:prstGeom prst="rect">
            <a:avLst/>
          </a:prstGeom>
        </p:spPr>
      </p:pic>
      <p:pic>
        <p:nvPicPr>
          <p:cNvPr id="43" name="Picture 42">
            <a:extLst>
              <a:ext uri="{FF2B5EF4-FFF2-40B4-BE49-F238E27FC236}">
                <a16:creationId xmlns:a16="http://schemas.microsoft.com/office/drawing/2014/main" id="{433B917B-3332-9765-0EEF-0902A0EE37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8769" y="1675013"/>
            <a:ext cx="1840494" cy="28718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9F8"/>
        </a:solidFill>
        <a:effectLst/>
      </p:bgPr>
    </p:bg>
    <p:spTree>
      <p:nvGrpSpPr>
        <p:cNvPr id="1" name=""/>
        <p:cNvGrpSpPr/>
        <p:nvPr/>
      </p:nvGrpSpPr>
      <p:grpSpPr>
        <a:xfrm>
          <a:off x="0" y="0"/>
          <a:ext cx="0" cy="0"/>
          <a:chOff x="0" y="0"/>
          <a:chExt cx="0" cy="0"/>
        </a:xfrm>
      </p:grpSpPr>
      <p:sp>
        <p:nvSpPr>
          <p:cNvPr id="2" name="AutoShape 2"/>
          <p:cNvSpPr/>
          <p:nvPr/>
        </p:nvSpPr>
        <p:spPr>
          <a:xfrm rot="-5400000">
            <a:off x="-1581665" y="5133975"/>
            <a:ext cx="8229600" cy="0"/>
          </a:xfrm>
          <a:prstGeom prst="line">
            <a:avLst/>
          </a:prstGeom>
          <a:ln w="19050" cap="flat">
            <a:solidFill>
              <a:srgbClr val="000000"/>
            </a:solidFill>
            <a:prstDash val="solid"/>
            <a:headEnd type="none" w="sm" len="sm"/>
            <a:tailEnd type="none" w="sm" len="sm"/>
          </a:ln>
        </p:spPr>
      </p:sp>
      <p:sp>
        <p:nvSpPr>
          <p:cNvPr id="3" name="TextBox 3"/>
          <p:cNvSpPr txBox="1"/>
          <p:nvPr/>
        </p:nvSpPr>
        <p:spPr>
          <a:xfrm rot="-5400000">
            <a:off x="-2605558" y="4529608"/>
            <a:ext cx="8229600" cy="1227784"/>
          </a:xfrm>
          <a:prstGeom prst="rect">
            <a:avLst/>
          </a:prstGeom>
        </p:spPr>
        <p:txBody>
          <a:bodyPr lIns="0" tIns="0" rIns="0" bIns="0" rtlCol="0" anchor="t">
            <a:spAutoFit/>
          </a:bodyPr>
          <a:lstStyle/>
          <a:p>
            <a:pPr algn="ctr">
              <a:lnSpc>
                <a:spcPts val="10053"/>
              </a:lnSpc>
            </a:pPr>
            <a:r>
              <a:rPr lang="en-US" sz="7181" dirty="0">
                <a:solidFill>
                  <a:srgbClr val="000000"/>
                </a:solidFill>
                <a:latin typeface="Times New Roman" panose="02020603050405020304" pitchFamily="18" charset="0"/>
                <a:cs typeface="Times New Roman" panose="02020603050405020304" pitchFamily="18" charset="0"/>
              </a:rPr>
              <a:t>Contact</a:t>
            </a:r>
          </a:p>
        </p:txBody>
      </p:sp>
      <p:grpSp>
        <p:nvGrpSpPr>
          <p:cNvPr id="4" name="Group 4"/>
          <p:cNvGrpSpPr/>
          <p:nvPr/>
        </p:nvGrpSpPr>
        <p:grpSpPr>
          <a:xfrm>
            <a:off x="15342434" y="0"/>
            <a:ext cx="2945566" cy="10287000"/>
            <a:chOff x="0" y="0"/>
            <a:chExt cx="775787" cy="2709333"/>
          </a:xfrm>
        </p:grpSpPr>
        <p:sp>
          <p:nvSpPr>
            <p:cNvPr id="5" name="Freeform 5"/>
            <p:cNvSpPr/>
            <p:nvPr/>
          </p:nvSpPr>
          <p:spPr>
            <a:xfrm>
              <a:off x="0" y="0"/>
              <a:ext cx="775787" cy="2709333"/>
            </a:xfrm>
            <a:custGeom>
              <a:avLst/>
              <a:gdLst/>
              <a:ahLst/>
              <a:cxnLst/>
              <a:rect l="l" t="t" r="r" b="b"/>
              <a:pathLst>
                <a:path w="775787" h="2709333">
                  <a:moveTo>
                    <a:pt x="0" y="0"/>
                  </a:moveTo>
                  <a:lnTo>
                    <a:pt x="775787" y="0"/>
                  </a:lnTo>
                  <a:lnTo>
                    <a:pt x="775787" y="2709333"/>
                  </a:lnTo>
                  <a:lnTo>
                    <a:pt x="0" y="2709333"/>
                  </a:lnTo>
                  <a:close/>
                </a:path>
              </a:pathLst>
            </a:custGeom>
            <a:solidFill>
              <a:srgbClr val="D8D5D0"/>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18" name="Picture 17">
            <a:extLst>
              <a:ext uri="{FF2B5EF4-FFF2-40B4-BE49-F238E27FC236}">
                <a16:creationId xmlns:a16="http://schemas.microsoft.com/office/drawing/2014/main" id="{AC5E856F-A9B9-7B1E-1E14-18275277DBA0}"/>
              </a:ext>
            </a:extLst>
          </p:cNvPr>
          <p:cNvPicPr>
            <a:picLocks noChangeAspect="1"/>
          </p:cNvPicPr>
          <p:nvPr/>
        </p:nvPicPr>
        <p:blipFill>
          <a:blip r:embed="rId2"/>
          <a:stretch>
            <a:fillRect/>
          </a:stretch>
        </p:blipFill>
        <p:spPr>
          <a:xfrm>
            <a:off x="13426890" y="3543300"/>
            <a:ext cx="3822832" cy="3479757"/>
          </a:xfrm>
          <a:prstGeom prst="rect">
            <a:avLst/>
          </a:prstGeom>
        </p:spPr>
      </p:pic>
      <p:grpSp>
        <p:nvGrpSpPr>
          <p:cNvPr id="19" name="Group 16">
            <a:extLst>
              <a:ext uri="{FF2B5EF4-FFF2-40B4-BE49-F238E27FC236}">
                <a16:creationId xmlns:a16="http://schemas.microsoft.com/office/drawing/2014/main" id="{854C8B6F-EF70-F3B6-33CB-FAC318966446}"/>
              </a:ext>
            </a:extLst>
          </p:cNvPr>
          <p:cNvGrpSpPr/>
          <p:nvPr/>
        </p:nvGrpSpPr>
        <p:grpSpPr>
          <a:xfrm>
            <a:off x="3505201" y="2088254"/>
            <a:ext cx="8092440" cy="5252166"/>
            <a:chOff x="0" y="0"/>
            <a:chExt cx="1407448" cy="1397697"/>
          </a:xfrm>
          <a:solidFill>
            <a:schemeClr val="bg1">
              <a:lumMod val="85000"/>
            </a:schemeClr>
          </a:solidFill>
        </p:grpSpPr>
        <p:sp>
          <p:nvSpPr>
            <p:cNvPr id="20" name="Freeform 17">
              <a:extLst>
                <a:ext uri="{FF2B5EF4-FFF2-40B4-BE49-F238E27FC236}">
                  <a16:creationId xmlns:a16="http://schemas.microsoft.com/office/drawing/2014/main" id="{7BCF3A8A-C0FE-007A-7D3A-E6E1A56AE794}"/>
                </a:ext>
              </a:extLst>
            </p:cNvPr>
            <p:cNvSpPr/>
            <p:nvPr/>
          </p:nvSpPr>
          <p:spPr>
            <a:xfrm>
              <a:off x="0" y="0"/>
              <a:ext cx="1407448" cy="1397697"/>
            </a:xfrm>
            <a:custGeom>
              <a:avLst/>
              <a:gdLst/>
              <a:ahLst/>
              <a:cxnLst/>
              <a:rect l="l" t="t" r="r" b="b"/>
              <a:pathLst>
                <a:path w="1407448" h="1397697">
                  <a:moveTo>
                    <a:pt x="0" y="0"/>
                  </a:moveTo>
                  <a:lnTo>
                    <a:pt x="1407448" y="0"/>
                  </a:lnTo>
                  <a:lnTo>
                    <a:pt x="1407448" y="1397697"/>
                  </a:lnTo>
                  <a:lnTo>
                    <a:pt x="0" y="1397697"/>
                  </a:lnTo>
                  <a:close/>
                </a:path>
              </a:pathLst>
            </a:custGeom>
            <a:grpFill/>
          </p:spPr>
        </p:sp>
        <p:sp>
          <p:nvSpPr>
            <p:cNvPr id="21" name="TextBox 18">
              <a:extLst>
                <a:ext uri="{FF2B5EF4-FFF2-40B4-BE49-F238E27FC236}">
                  <a16:creationId xmlns:a16="http://schemas.microsoft.com/office/drawing/2014/main" id="{C5919E59-8991-4A57-2F1C-2D3B5E1F0DEF}"/>
                </a:ext>
              </a:extLst>
            </p:cNvPr>
            <p:cNvSpPr txBox="1"/>
            <p:nvPr/>
          </p:nvSpPr>
          <p:spPr>
            <a:xfrm>
              <a:off x="0" y="-38100"/>
              <a:ext cx="812800" cy="850900"/>
            </a:xfrm>
            <a:prstGeom prst="rect">
              <a:avLst/>
            </a:prstGeom>
            <a:grpFill/>
          </p:spPr>
          <p:txBody>
            <a:bodyPr lIns="50800" tIns="50800" rIns="50800" bIns="50800" rtlCol="0" anchor="ctr"/>
            <a:lstStyle/>
            <a:p>
              <a:pPr algn="ctr">
                <a:lnSpc>
                  <a:spcPts val="2659"/>
                </a:lnSpc>
                <a:spcBef>
                  <a:spcPct val="0"/>
                </a:spcBef>
              </a:pPr>
              <a:endParaRPr>
                <a:solidFill>
                  <a:srgbClr val="FF0000"/>
                </a:solidFill>
              </a:endParaRPr>
            </a:p>
          </p:txBody>
        </p:sp>
      </p:grpSp>
      <p:sp>
        <p:nvSpPr>
          <p:cNvPr id="26" name="TextBox 11">
            <a:extLst>
              <a:ext uri="{FF2B5EF4-FFF2-40B4-BE49-F238E27FC236}">
                <a16:creationId xmlns:a16="http://schemas.microsoft.com/office/drawing/2014/main" id="{BD964B01-1297-03C6-7DB0-FE6FC3707CAB}"/>
              </a:ext>
            </a:extLst>
          </p:cNvPr>
          <p:cNvSpPr txBox="1"/>
          <p:nvPr/>
        </p:nvSpPr>
        <p:spPr>
          <a:xfrm>
            <a:off x="3970338" y="2879725"/>
            <a:ext cx="2149547" cy="412750"/>
          </a:xfrm>
          <a:prstGeom prst="rect">
            <a:avLst/>
          </a:prstGeom>
        </p:spPr>
        <p:txBody>
          <a:bodyPr lIns="0" tIns="0" rIns="0" bIns="0" rtlCol="0" anchor="t">
            <a:spAutoFit/>
          </a:bodyPr>
          <a:lstStyle/>
          <a:p>
            <a:pPr>
              <a:lnSpc>
                <a:spcPts val="3499"/>
              </a:lnSpc>
            </a:pPr>
            <a:r>
              <a:rPr lang="en-US" sz="2499" dirty="0">
                <a:solidFill>
                  <a:srgbClr val="000000"/>
                </a:solidFill>
                <a:latin typeface="Montserrat"/>
              </a:rPr>
              <a:t>Website</a:t>
            </a:r>
          </a:p>
        </p:txBody>
      </p:sp>
      <p:sp>
        <p:nvSpPr>
          <p:cNvPr id="27" name="TextBox 11">
            <a:extLst>
              <a:ext uri="{FF2B5EF4-FFF2-40B4-BE49-F238E27FC236}">
                <a16:creationId xmlns:a16="http://schemas.microsoft.com/office/drawing/2014/main" id="{0E9EE1B3-7F78-8ACE-C6D3-AFBE7BE1B3F3}"/>
              </a:ext>
            </a:extLst>
          </p:cNvPr>
          <p:cNvSpPr txBox="1"/>
          <p:nvPr/>
        </p:nvSpPr>
        <p:spPr>
          <a:xfrm>
            <a:off x="3970338" y="3718322"/>
            <a:ext cx="2149547" cy="412750"/>
          </a:xfrm>
          <a:prstGeom prst="rect">
            <a:avLst/>
          </a:prstGeom>
        </p:spPr>
        <p:txBody>
          <a:bodyPr lIns="0" tIns="0" rIns="0" bIns="0" rtlCol="0" anchor="t">
            <a:spAutoFit/>
          </a:bodyPr>
          <a:lstStyle/>
          <a:p>
            <a:pPr>
              <a:lnSpc>
                <a:spcPts val="3499"/>
              </a:lnSpc>
            </a:pPr>
            <a:r>
              <a:rPr lang="en-US" sz="2499" dirty="0">
                <a:solidFill>
                  <a:srgbClr val="000000"/>
                </a:solidFill>
                <a:latin typeface="Montserrat"/>
              </a:rPr>
              <a:t>Ph number</a:t>
            </a:r>
          </a:p>
        </p:txBody>
      </p:sp>
      <p:sp>
        <p:nvSpPr>
          <p:cNvPr id="28" name="TextBox 11">
            <a:extLst>
              <a:ext uri="{FF2B5EF4-FFF2-40B4-BE49-F238E27FC236}">
                <a16:creationId xmlns:a16="http://schemas.microsoft.com/office/drawing/2014/main" id="{5932251A-D9A0-B241-2A1B-BB1BA993337A}"/>
              </a:ext>
            </a:extLst>
          </p:cNvPr>
          <p:cNvSpPr txBox="1"/>
          <p:nvPr/>
        </p:nvSpPr>
        <p:spPr>
          <a:xfrm>
            <a:off x="3970338" y="4714337"/>
            <a:ext cx="2149547" cy="412750"/>
          </a:xfrm>
          <a:prstGeom prst="rect">
            <a:avLst/>
          </a:prstGeom>
        </p:spPr>
        <p:txBody>
          <a:bodyPr lIns="0" tIns="0" rIns="0" bIns="0" rtlCol="0" anchor="t">
            <a:spAutoFit/>
          </a:bodyPr>
          <a:lstStyle/>
          <a:p>
            <a:pPr>
              <a:lnSpc>
                <a:spcPts val="3499"/>
              </a:lnSpc>
            </a:pPr>
            <a:r>
              <a:rPr lang="en-US" sz="2499" dirty="0">
                <a:solidFill>
                  <a:srgbClr val="000000"/>
                </a:solidFill>
                <a:latin typeface="Montserrat"/>
              </a:rPr>
              <a:t>mail</a:t>
            </a:r>
          </a:p>
        </p:txBody>
      </p:sp>
      <p:sp>
        <p:nvSpPr>
          <p:cNvPr id="29" name="TextBox 11">
            <a:extLst>
              <a:ext uri="{FF2B5EF4-FFF2-40B4-BE49-F238E27FC236}">
                <a16:creationId xmlns:a16="http://schemas.microsoft.com/office/drawing/2014/main" id="{7E78EA16-615E-6CCA-5C68-EED3B16157F1}"/>
              </a:ext>
            </a:extLst>
          </p:cNvPr>
          <p:cNvSpPr txBox="1"/>
          <p:nvPr/>
        </p:nvSpPr>
        <p:spPr>
          <a:xfrm>
            <a:off x="4017615" y="5767679"/>
            <a:ext cx="2149547" cy="412750"/>
          </a:xfrm>
          <a:prstGeom prst="rect">
            <a:avLst/>
          </a:prstGeom>
        </p:spPr>
        <p:txBody>
          <a:bodyPr lIns="0" tIns="0" rIns="0" bIns="0" rtlCol="0" anchor="t">
            <a:spAutoFit/>
          </a:bodyPr>
          <a:lstStyle/>
          <a:p>
            <a:pPr>
              <a:lnSpc>
                <a:spcPts val="3499"/>
              </a:lnSpc>
            </a:pPr>
            <a:r>
              <a:rPr lang="en-US" sz="2499" dirty="0">
                <a:solidFill>
                  <a:srgbClr val="000000"/>
                </a:solidFill>
                <a:latin typeface="Montserrat"/>
              </a:rPr>
              <a:t>address</a:t>
            </a:r>
          </a:p>
        </p:txBody>
      </p:sp>
      <p:sp>
        <p:nvSpPr>
          <p:cNvPr id="30" name="TextBox 11">
            <a:extLst>
              <a:ext uri="{FF2B5EF4-FFF2-40B4-BE49-F238E27FC236}">
                <a16:creationId xmlns:a16="http://schemas.microsoft.com/office/drawing/2014/main" id="{A1AB613A-BC01-AC9F-5B2D-8247E9364E4A}"/>
              </a:ext>
            </a:extLst>
          </p:cNvPr>
          <p:cNvSpPr txBox="1"/>
          <p:nvPr/>
        </p:nvSpPr>
        <p:spPr>
          <a:xfrm>
            <a:off x="6343161" y="2879725"/>
            <a:ext cx="3105639" cy="415819"/>
          </a:xfrm>
          <a:prstGeom prst="rect">
            <a:avLst/>
          </a:prstGeom>
        </p:spPr>
        <p:txBody>
          <a:bodyPr wrap="square" lIns="0" tIns="0" rIns="0" bIns="0" rtlCol="0" anchor="t">
            <a:spAutoFit/>
          </a:bodyPr>
          <a:lstStyle/>
          <a:p>
            <a:pPr>
              <a:lnSpc>
                <a:spcPts val="3499"/>
              </a:lnSpc>
            </a:pPr>
            <a:r>
              <a:rPr lang="en-US" sz="2499" dirty="0">
                <a:solidFill>
                  <a:srgbClr val="000000"/>
                </a:solidFill>
                <a:latin typeface="Montserrat"/>
              </a:rPr>
              <a:t>www.healthx.com</a:t>
            </a:r>
          </a:p>
        </p:txBody>
      </p:sp>
      <p:sp>
        <p:nvSpPr>
          <p:cNvPr id="31" name="TextBox 11">
            <a:extLst>
              <a:ext uri="{FF2B5EF4-FFF2-40B4-BE49-F238E27FC236}">
                <a16:creationId xmlns:a16="http://schemas.microsoft.com/office/drawing/2014/main" id="{89918838-1834-3DC5-9B91-9E1A9662444A}"/>
              </a:ext>
            </a:extLst>
          </p:cNvPr>
          <p:cNvSpPr txBox="1"/>
          <p:nvPr/>
        </p:nvSpPr>
        <p:spPr>
          <a:xfrm>
            <a:off x="6327921" y="3718322"/>
            <a:ext cx="2968712" cy="415819"/>
          </a:xfrm>
          <a:prstGeom prst="rect">
            <a:avLst/>
          </a:prstGeom>
        </p:spPr>
        <p:txBody>
          <a:bodyPr wrap="square" lIns="0" tIns="0" rIns="0" bIns="0" rtlCol="0" anchor="t">
            <a:spAutoFit/>
          </a:bodyPr>
          <a:lstStyle/>
          <a:p>
            <a:pPr>
              <a:lnSpc>
                <a:spcPts val="3499"/>
              </a:lnSpc>
            </a:pPr>
            <a:r>
              <a:rPr lang="en-US" sz="2499" dirty="0">
                <a:solidFill>
                  <a:srgbClr val="000000"/>
                </a:solidFill>
                <a:latin typeface="Montserrat"/>
              </a:rPr>
              <a:t>+91 87547587538</a:t>
            </a:r>
          </a:p>
        </p:txBody>
      </p:sp>
      <p:sp>
        <p:nvSpPr>
          <p:cNvPr id="32" name="TextBox 11">
            <a:extLst>
              <a:ext uri="{FF2B5EF4-FFF2-40B4-BE49-F238E27FC236}">
                <a16:creationId xmlns:a16="http://schemas.microsoft.com/office/drawing/2014/main" id="{7EFCD5B1-BAE6-0EA4-E070-D0D2E4DABF18}"/>
              </a:ext>
            </a:extLst>
          </p:cNvPr>
          <p:cNvSpPr txBox="1"/>
          <p:nvPr/>
        </p:nvSpPr>
        <p:spPr>
          <a:xfrm>
            <a:off x="6327920" y="4632722"/>
            <a:ext cx="3378715" cy="415819"/>
          </a:xfrm>
          <a:prstGeom prst="rect">
            <a:avLst/>
          </a:prstGeom>
        </p:spPr>
        <p:txBody>
          <a:bodyPr wrap="square" lIns="0" tIns="0" rIns="0" bIns="0" rtlCol="0" anchor="t">
            <a:spAutoFit/>
          </a:bodyPr>
          <a:lstStyle/>
          <a:p>
            <a:pPr>
              <a:lnSpc>
                <a:spcPts val="3499"/>
              </a:lnSpc>
            </a:pPr>
            <a:r>
              <a:rPr lang="en-US" sz="2499" dirty="0">
                <a:solidFill>
                  <a:srgbClr val="000000"/>
                </a:solidFill>
                <a:latin typeface="Montserrat"/>
              </a:rPr>
              <a:t>healthx@gmail.com</a:t>
            </a:r>
          </a:p>
        </p:txBody>
      </p:sp>
      <p:sp>
        <p:nvSpPr>
          <p:cNvPr id="33" name="TextBox 11">
            <a:extLst>
              <a:ext uri="{FF2B5EF4-FFF2-40B4-BE49-F238E27FC236}">
                <a16:creationId xmlns:a16="http://schemas.microsoft.com/office/drawing/2014/main" id="{317733D5-446E-6430-30E0-FBFC8538EEED}"/>
              </a:ext>
            </a:extLst>
          </p:cNvPr>
          <p:cNvSpPr txBox="1"/>
          <p:nvPr/>
        </p:nvSpPr>
        <p:spPr>
          <a:xfrm>
            <a:off x="6327919" y="5786179"/>
            <a:ext cx="3273278" cy="1313501"/>
          </a:xfrm>
          <a:prstGeom prst="rect">
            <a:avLst/>
          </a:prstGeom>
        </p:spPr>
        <p:txBody>
          <a:bodyPr wrap="square" lIns="0" tIns="0" rIns="0" bIns="0" rtlCol="0" anchor="t">
            <a:spAutoFit/>
          </a:bodyPr>
          <a:lstStyle/>
          <a:p>
            <a:pPr>
              <a:lnSpc>
                <a:spcPts val="3499"/>
              </a:lnSpc>
            </a:pPr>
            <a:r>
              <a:rPr lang="en-US" sz="2499" dirty="0">
                <a:solidFill>
                  <a:srgbClr val="000000"/>
                </a:solidFill>
                <a:latin typeface="Montserrat"/>
              </a:rPr>
              <a:t>GRIET, </a:t>
            </a:r>
            <a:r>
              <a:rPr lang="en-US" sz="2499" dirty="0" err="1">
                <a:solidFill>
                  <a:srgbClr val="000000"/>
                </a:solidFill>
                <a:latin typeface="Montserrat"/>
              </a:rPr>
              <a:t>Bachupally</a:t>
            </a:r>
            <a:r>
              <a:rPr lang="en-US" sz="2499" dirty="0">
                <a:solidFill>
                  <a:srgbClr val="000000"/>
                </a:solidFill>
                <a:latin typeface="Montserrat"/>
              </a:rPr>
              <a:t>, </a:t>
            </a:r>
          </a:p>
          <a:p>
            <a:pPr>
              <a:lnSpc>
                <a:spcPts val="3499"/>
              </a:lnSpc>
            </a:pPr>
            <a:r>
              <a:rPr lang="en-US" sz="2499" dirty="0">
                <a:solidFill>
                  <a:srgbClr val="000000"/>
                </a:solidFill>
                <a:latin typeface="Montserrat"/>
              </a:rPr>
              <a:t>HYD,</a:t>
            </a:r>
          </a:p>
          <a:p>
            <a:pPr>
              <a:lnSpc>
                <a:spcPts val="3499"/>
              </a:lnSpc>
            </a:pPr>
            <a:r>
              <a:rPr lang="en-US" sz="2499" dirty="0">
                <a:solidFill>
                  <a:srgbClr val="000000"/>
                </a:solidFill>
                <a:latin typeface="Montserrat"/>
              </a:rPr>
              <a:t>500019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360</Words>
  <Application>Microsoft Office PowerPoint</Application>
  <PresentationFormat>Custom</PresentationFormat>
  <Paragraphs>56</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Montserrat</vt:lpstr>
      <vt:lpstr>Times New Roman</vt:lpstr>
      <vt:lpstr>Calibri</vt:lpstr>
      <vt:lpstr>PMingLiU-ExtB</vt:lpstr>
      <vt:lpstr>Arial</vt:lpstr>
      <vt:lpstr>TAN Mon Cheri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Rama Aditya Vardhan Hundi</cp:lastModifiedBy>
  <cp:revision>6</cp:revision>
  <dcterms:created xsi:type="dcterms:W3CDTF">2006-08-16T00:00:00Z</dcterms:created>
  <dcterms:modified xsi:type="dcterms:W3CDTF">2023-01-27T16:31:38Z</dcterms:modified>
  <dc:identifier>DAFYrdc1BcM</dc:identifier>
</cp:coreProperties>
</file>