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8" r:id="rId3"/>
    <p:sldId id="260" r:id="rId4"/>
    <p:sldId id="263" r:id="rId5"/>
    <p:sldId id="266" r:id="rId6"/>
    <p:sldId id="267" r:id="rId7"/>
    <p:sldId id="265" r:id="rId8"/>
  </p:sldIdLst>
  <p:sldSz cx="18288000" cy="10287000"/>
  <p:notesSz cx="6858000" cy="9144000"/>
  <p:embeddedFontLst>
    <p:embeddedFont>
      <p:font typeface="Baskerville Old Face" panose="02020602080505020303" pitchFamily="18" charset="0"/>
      <p:regular r:id="rId9"/>
    </p:embeddedFont>
    <p:embeddedFont>
      <p:font typeface="Calibri" panose="020F0502020204030204" pitchFamily="34" charset="0"/>
      <p:regular r:id="rId10"/>
      <p:bold r:id="rId11"/>
      <p:italic r:id="rId12"/>
      <p:boldItalic r:id="rId13"/>
    </p:embeddedFont>
    <p:embeddedFont>
      <p:font typeface="Franklin Gothic Book" panose="020B0503020102020204" pitchFamily="34" charset="0"/>
      <p:regular r:id="rId14"/>
      <p:italic r:id="rId15"/>
    </p:embeddedFont>
    <p:embeddedFont>
      <p:font typeface="Montserrat" panose="00000500000000000000" pitchFamily="2" charset="0"/>
      <p:regular r:id="rId16"/>
      <p:bold r:id="rId17"/>
      <p:italic r:id="rId18"/>
      <p:boldItalic r:id="rId19"/>
    </p:embeddedFont>
    <p:embeddedFont>
      <p:font typeface="PMingLiU-ExtB" panose="02020500000000000000" pitchFamily="18" charset="-120"/>
      <p:regular r:id="rId20"/>
    </p:embeddedFont>
    <p:embeddedFont>
      <p:font typeface="TAN Mon Cheri" panose="020B0604020202020204" charset="0"/>
      <p:regular r:id="rId2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70" d="100"/>
          <a:sy n="70" d="100"/>
        </p:scale>
        <p:origin x="774" y="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5.fntdata"/><Relationship Id="rId18"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font" Target="fonts/font13.fntdata"/><Relationship Id="rId7" Type="http://schemas.openxmlformats.org/officeDocument/2006/relationships/slide" Target="slides/slide6.xml"/><Relationship Id="rId12" Type="http://schemas.openxmlformats.org/officeDocument/2006/relationships/font" Target="fonts/font4.fntdata"/><Relationship Id="rId17" Type="http://schemas.openxmlformats.org/officeDocument/2006/relationships/font" Target="fonts/font9.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8.fntdata"/><Relationship Id="rId20"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3.fntdata"/><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7.fntdata"/><Relationship Id="rId23" Type="http://schemas.openxmlformats.org/officeDocument/2006/relationships/viewProps" Target="viewProps.xml"/><Relationship Id="rId10" Type="http://schemas.openxmlformats.org/officeDocument/2006/relationships/font" Target="fonts/font2.fntdata"/><Relationship Id="rId19" Type="http://schemas.openxmlformats.org/officeDocument/2006/relationships/font" Target="fonts/font11.fntdata"/><Relationship Id="rId4" Type="http://schemas.openxmlformats.org/officeDocument/2006/relationships/slide" Target="slides/slide3.xml"/><Relationship Id="rId9" Type="http://schemas.openxmlformats.org/officeDocument/2006/relationships/font" Target="fonts/font1.fntdata"/><Relationship Id="rId14" Type="http://schemas.openxmlformats.org/officeDocument/2006/relationships/font" Target="fonts/font6.fntdata"/><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4/28/2023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4/28/2023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4/28/2023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4/28/2023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4/28/2023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4/28/2023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4.jpg"/></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D8D5D0"/>
        </a:solidFill>
        <a:effectLst/>
      </p:bgPr>
    </p:bg>
    <p:spTree>
      <p:nvGrpSpPr>
        <p:cNvPr id="1" name=""/>
        <p:cNvGrpSpPr/>
        <p:nvPr/>
      </p:nvGrpSpPr>
      <p:grpSpPr>
        <a:xfrm>
          <a:off x="0" y="0"/>
          <a:ext cx="0" cy="0"/>
          <a:chOff x="0" y="0"/>
          <a:chExt cx="0" cy="0"/>
        </a:xfrm>
      </p:grpSpPr>
      <p:grpSp>
        <p:nvGrpSpPr>
          <p:cNvPr id="2" name="Group 2"/>
          <p:cNvGrpSpPr/>
          <p:nvPr/>
        </p:nvGrpSpPr>
        <p:grpSpPr>
          <a:xfrm>
            <a:off x="3073888" y="1028700"/>
            <a:ext cx="12140225" cy="6155607"/>
            <a:chOff x="0" y="0"/>
            <a:chExt cx="5903588" cy="2993368"/>
          </a:xfrm>
        </p:grpSpPr>
        <p:sp>
          <p:nvSpPr>
            <p:cNvPr id="3" name="Freeform 3"/>
            <p:cNvSpPr/>
            <p:nvPr/>
          </p:nvSpPr>
          <p:spPr>
            <a:xfrm>
              <a:off x="0" y="0"/>
              <a:ext cx="5903588" cy="2993368"/>
            </a:xfrm>
            <a:custGeom>
              <a:avLst/>
              <a:gdLst/>
              <a:ahLst/>
              <a:cxnLst/>
              <a:rect l="l" t="t" r="r" b="b"/>
              <a:pathLst>
                <a:path w="5903588" h="2993368">
                  <a:moveTo>
                    <a:pt x="0" y="0"/>
                  </a:moveTo>
                  <a:lnTo>
                    <a:pt x="5903588" y="0"/>
                  </a:lnTo>
                  <a:lnTo>
                    <a:pt x="5903588" y="2993368"/>
                  </a:lnTo>
                  <a:lnTo>
                    <a:pt x="0" y="2993368"/>
                  </a:lnTo>
                  <a:close/>
                </a:path>
              </a:pathLst>
            </a:custGeom>
            <a:solidFill>
              <a:srgbClr val="FFFFFF"/>
            </a:solidFill>
          </p:spPr>
        </p:sp>
        <p:sp>
          <p:nvSpPr>
            <p:cNvPr id="4" name="TextBox 4"/>
            <p:cNvSpPr txBox="1"/>
            <p:nvPr/>
          </p:nvSpPr>
          <p:spPr>
            <a:xfrm>
              <a:off x="0" y="-38100"/>
              <a:ext cx="812800" cy="850900"/>
            </a:xfrm>
            <a:prstGeom prst="rect">
              <a:avLst/>
            </a:prstGeom>
          </p:spPr>
          <p:txBody>
            <a:bodyPr lIns="50800" tIns="50800" rIns="50800" bIns="50800" rtlCol="0" anchor="ctr"/>
            <a:lstStyle/>
            <a:p>
              <a:pPr algn="ctr">
                <a:lnSpc>
                  <a:spcPts val="2659"/>
                </a:lnSpc>
                <a:spcBef>
                  <a:spcPct val="0"/>
                </a:spcBef>
              </a:pPr>
              <a:endParaRPr/>
            </a:p>
          </p:txBody>
        </p:sp>
      </p:grpSp>
      <p:sp>
        <p:nvSpPr>
          <p:cNvPr id="7" name="TextBox 7"/>
          <p:cNvSpPr txBox="1"/>
          <p:nvPr/>
        </p:nvSpPr>
        <p:spPr>
          <a:xfrm>
            <a:off x="5388150" y="7513728"/>
            <a:ext cx="8327849" cy="1115690"/>
          </a:xfrm>
          <a:prstGeom prst="rect">
            <a:avLst/>
          </a:prstGeom>
        </p:spPr>
        <p:txBody>
          <a:bodyPr wrap="square" lIns="0" tIns="0" rIns="0" bIns="0" rtlCol="0" anchor="t">
            <a:spAutoFit/>
          </a:bodyPr>
          <a:lstStyle/>
          <a:p>
            <a:pPr algn="ctr">
              <a:lnSpc>
                <a:spcPts val="8696"/>
              </a:lnSpc>
            </a:pPr>
            <a:r>
              <a:rPr lang="en-US" sz="8800" dirty="0">
                <a:solidFill>
                  <a:srgbClr val="000000"/>
                </a:solidFill>
                <a:latin typeface="PMingLiU-ExtB" panose="02020500000000000000" pitchFamily="18" charset="-120"/>
                <a:ea typeface="PMingLiU-ExtB" panose="02020500000000000000" pitchFamily="18" charset="-120"/>
              </a:rPr>
              <a:t>Smart Wheelchair</a:t>
            </a:r>
          </a:p>
        </p:txBody>
      </p:sp>
      <p:sp>
        <p:nvSpPr>
          <p:cNvPr id="8" name="TextBox 8"/>
          <p:cNvSpPr txBox="1"/>
          <p:nvPr/>
        </p:nvSpPr>
        <p:spPr>
          <a:xfrm>
            <a:off x="5487728" y="8845550"/>
            <a:ext cx="7847272" cy="415819"/>
          </a:xfrm>
          <a:prstGeom prst="rect">
            <a:avLst/>
          </a:prstGeom>
        </p:spPr>
        <p:txBody>
          <a:bodyPr wrap="square" lIns="0" tIns="0" rIns="0" bIns="0" rtlCol="0" anchor="t">
            <a:spAutoFit/>
          </a:bodyPr>
          <a:lstStyle/>
          <a:p>
            <a:pPr algn="ctr">
              <a:lnSpc>
                <a:spcPts val="3499"/>
              </a:lnSpc>
            </a:pPr>
            <a:r>
              <a:rPr lang="en-US" sz="2499" spc="249" dirty="0">
                <a:solidFill>
                  <a:srgbClr val="000000"/>
                </a:solidFill>
                <a:latin typeface="Montserrat"/>
              </a:rPr>
              <a:t>A GESTURE CONTROLLED WHEELCHAIR</a:t>
            </a:r>
          </a:p>
        </p:txBody>
      </p:sp>
      <p:pic>
        <p:nvPicPr>
          <p:cNvPr id="10" name="Picture 9">
            <a:extLst>
              <a:ext uri="{FF2B5EF4-FFF2-40B4-BE49-F238E27FC236}">
                <a16:creationId xmlns:a16="http://schemas.microsoft.com/office/drawing/2014/main" id="{49EA7B8C-59CC-8630-91EA-48F36FE43E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36233" y="1331372"/>
            <a:ext cx="5550262" cy="5550262"/>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FEEEB"/>
        </a:solidFill>
        <a:effectLst/>
      </p:bgPr>
    </p:bg>
    <p:spTree>
      <p:nvGrpSpPr>
        <p:cNvPr id="1" name=""/>
        <p:cNvGrpSpPr/>
        <p:nvPr/>
      </p:nvGrpSpPr>
      <p:grpSpPr>
        <a:xfrm>
          <a:off x="0" y="0"/>
          <a:ext cx="0" cy="0"/>
          <a:chOff x="0" y="0"/>
          <a:chExt cx="0" cy="0"/>
        </a:xfrm>
      </p:grpSpPr>
      <p:sp>
        <p:nvSpPr>
          <p:cNvPr id="2" name="AutoShape 2"/>
          <p:cNvSpPr/>
          <p:nvPr/>
        </p:nvSpPr>
        <p:spPr>
          <a:xfrm rot="-5400000">
            <a:off x="-1581665" y="5133975"/>
            <a:ext cx="8229600" cy="0"/>
          </a:xfrm>
          <a:prstGeom prst="line">
            <a:avLst/>
          </a:prstGeom>
          <a:ln w="19050" cap="flat">
            <a:solidFill>
              <a:srgbClr val="000000"/>
            </a:solidFill>
            <a:prstDash val="solid"/>
            <a:headEnd type="none" w="sm" len="sm"/>
            <a:tailEnd type="none" w="sm" len="sm"/>
          </a:ln>
        </p:spPr>
      </p:sp>
      <p:grpSp>
        <p:nvGrpSpPr>
          <p:cNvPr id="3" name="Group 3"/>
          <p:cNvGrpSpPr/>
          <p:nvPr/>
        </p:nvGrpSpPr>
        <p:grpSpPr>
          <a:xfrm>
            <a:off x="10501115" y="0"/>
            <a:ext cx="7786885" cy="10287000"/>
            <a:chOff x="0" y="0"/>
            <a:chExt cx="2050867" cy="2709333"/>
          </a:xfrm>
        </p:grpSpPr>
        <p:sp>
          <p:nvSpPr>
            <p:cNvPr id="4" name="Freeform 4"/>
            <p:cNvSpPr/>
            <p:nvPr/>
          </p:nvSpPr>
          <p:spPr>
            <a:xfrm>
              <a:off x="0" y="0"/>
              <a:ext cx="2050867" cy="2709333"/>
            </a:xfrm>
            <a:custGeom>
              <a:avLst/>
              <a:gdLst/>
              <a:ahLst/>
              <a:cxnLst/>
              <a:rect l="l" t="t" r="r" b="b"/>
              <a:pathLst>
                <a:path w="2050867" h="2709333">
                  <a:moveTo>
                    <a:pt x="0" y="0"/>
                  </a:moveTo>
                  <a:lnTo>
                    <a:pt x="2050867" y="0"/>
                  </a:lnTo>
                  <a:lnTo>
                    <a:pt x="2050867" y="2709333"/>
                  </a:lnTo>
                  <a:lnTo>
                    <a:pt x="0" y="2709333"/>
                  </a:lnTo>
                  <a:close/>
                </a:path>
              </a:pathLst>
            </a:custGeom>
            <a:solidFill>
              <a:srgbClr val="D8D5D0"/>
            </a:solidFill>
          </p:spPr>
        </p:sp>
        <p:sp>
          <p:nvSpPr>
            <p:cNvPr id="5" name="TextBox 5"/>
            <p:cNvSpPr txBox="1"/>
            <p:nvPr/>
          </p:nvSpPr>
          <p:spPr>
            <a:xfrm>
              <a:off x="0" y="-38100"/>
              <a:ext cx="812800" cy="850900"/>
            </a:xfrm>
            <a:prstGeom prst="rect">
              <a:avLst/>
            </a:prstGeom>
          </p:spPr>
          <p:txBody>
            <a:bodyPr lIns="50800" tIns="50800" rIns="50800" bIns="50800" rtlCol="0" anchor="ctr"/>
            <a:lstStyle/>
            <a:p>
              <a:pPr algn="ctr">
                <a:lnSpc>
                  <a:spcPts val="2659"/>
                </a:lnSpc>
                <a:spcBef>
                  <a:spcPct val="0"/>
                </a:spcBef>
              </a:pPr>
              <a:endParaRPr/>
            </a:p>
          </p:txBody>
        </p:sp>
      </p:grpSp>
      <p:grpSp>
        <p:nvGrpSpPr>
          <p:cNvPr id="6" name="Group 6"/>
          <p:cNvGrpSpPr/>
          <p:nvPr/>
        </p:nvGrpSpPr>
        <p:grpSpPr>
          <a:xfrm>
            <a:off x="11575357" y="1419146"/>
            <a:ext cx="5638401" cy="7448709"/>
            <a:chOff x="0" y="0"/>
            <a:chExt cx="2050867" cy="2709333"/>
          </a:xfrm>
        </p:grpSpPr>
        <p:sp>
          <p:nvSpPr>
            <p:cNvPr id="7" name="Freeform 7"/>
            <p:cNvSpPr/>
            <p:nvPr/>
          </p:nvSpPr>
          <p:spPr>
            <a:xfrm>
              <a:off x="0" y="0"/>
              <a:ext cx="2050867" cy="2709333"/>
            </a:xfrm>
            <a:custGeom>
              <a:avLst/>
              <a:gdLst/>
              <a:ahLst/>
              <a:cxnLst/>
              <a:rect l="l" t="t" r="r" b="b"/>
              <a:pathLst>
                <a:path w="2050867" h="2709333">
                  <a:moveTo>
                    <a:pt x="0" y="0"/>
                  </a:moveTo>
                  <a:lnTo>
                    <a:pt x="2050867" y="0"/>
                  </a:lnTo>
                  <a:lnTo>
                    <a:pt x="2050867" y="2709333"/>
                  </a:lnTo>
                  <a:lnTo>
                    <a:pt x="0" y="2709333"/>
                  </a:lnTo>
                  <a:close/>
                </a:path>
              </a:pathLst>
            </a:custGeom>
            <a:solidFill>
              <a:srgbClr val="FFFFFF"/>
            </a:solidFill>
          </p:spPr>
        </p:sp>
        <p:sp>
          <p:nvSpPr>
            <p:cNvPr id="8" name="TextBox 8"/>
            <p:cNvSpPr txBox="1"/>
            <p:nvPr/>
          </p:nvSpPr>
          <p:spPr>
            <a:xfrm>
              <a:off x="0" y="-38100"/>
              <a:ext cx="812800" cy="850900"/>
            </a:xfrm>
            <a:prstGeom prst="rect">
              <a:avLst/>
            </a:prstGeom>
          </p:spPr>
          <p:txBody>
            <a:bodyPr lIns="50800" tIns="50800" rIns="50800" bIns="50800" rtlCol="0" anchor="ctr"/>
            <a:lstStyle/>
            <a:p>
              <a:pPr algn="ctr">
                <a:lnSpc>
                  <a:spcPts val="2659"/>
                </a:lnSpc>
                <a:spcBef>
                  <a:spcPct val="0"/>
                </a:spcBef>
              </a:pPr>
              <a:endParaRPr/>
            </a:p>
          </p:txBody>
        </p:sp>
      </p:grpSp>
      <p:pic>
        <p:nvPicPr>
          <p:cNvPr id="11" name="Picture 11"/>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4834795" y="1701800"/>
            <a:ext cx="2707105" cy="2057400"/>
          </a:xfrm>
          <a:prstGeom prst="rect">
            <a:avLst/>
          </a:prstGeom>
        </p:spPr>
      </p:pic>
      <p:sp>
        <p:nvSpPr>
          <p:cNvPr id="12" name="TextBox 12"/>
          <p:cNvSpPr txBox="1"/>
          <p:nvPr/>
        </p:nvSpPr>
        <p:spPr>
          <a:xfrm rot="-5400000">
            <a:off x="-975649" y="4529608"/>
            <a:ext cx="4969783" cy="1227784"/>
          </a:xfrm>
          <a:prstGeom prst="rect">
            <a:avLst/>
          </a:prstGeom>
        </p:spPr>
        <p:txBody>
          <a:bodyPr lIns="0" tIns="0" rIns="0" bIns="0" rtlCol="0" anchor="t">
            <a:spAutoFit/>
          </a:bodyPr>
          <a:lstStyle/>
          <a:p>
            <a:pPr algn="ctr">
              <a:lnSpc>
                <a:spcPts val="10053"/>
              </a:lnSpc>
            </a:pPr>
            <a:r>
              <a:rPr lang="en-US" sz="7181">
                <a:solidFill>
                  <a:srgbClr val="000000"/>
                </a:solidFill>
                <a:latin typeface="TAN Mon Cheri"/>
              </a:rPr>
              <a:t>about us</a:t>
            </a:r>
          </a:p>
        </p:txBody>
      </p:sp>
      <p:sp>
        <p:nvSpPr>
          <p:cNvPr id="13" name="TextBox 13"/>
          <p:cNvSpPr txBox="1"/>
          <p:nvPr/>
        </p:nvSpPr>
        <p:spPr>
          <a:xfrm>
            <a:off x="2972706" y="4305300"/>
            <a:ext cx="7147059" cy="3923382"/>
          </a:xfrm>
          <a:prstGeom prst="rect">
            <a:avLst/>
          </a:prstGeom>
        </p:spPr>
        <p:txBody>
          <a:bodyPr lIns="0" tIns="0" rIns="0" bIns="0" rtlCol="0" anchor="t">
            <a:spAutoFit/>
          </a:bodyPr>
          <a:lstStyle/>
          <a:p>
            <a:pPr>
              <a:lnSpc>
                <a:spcPts val="2800"/>
              </a:lnSpc>
            </a:pPr>
            <a:r>
              <a:rPr lang="en-US" sz="2000" dirty="0">
                <a:solidFill>
                  <a:srgbClr val="000000"/>
                </a:solidFill>
                <a:latin typeface="Montserrat"/>
              </a:rPr>
              <a:t>THIS PROJECT IS FOR THE PATIENTS WHO ARE IN ICU’S AND NEED TO TAKEN FOR FREQUENT SCANNINGS AND TESTS, WE KNOW THAT THE PATIENTS IN ICU’S ARE NEED TO KEPT FAR FROM INFECTIONS BUT MANY PATIENTS ARE GETTING EFFECTED , THIS IS DUE TO POOR HYGIENE, IT IS ALSO HARD FOR THE NURSES OR DOCTORS TO MAINTAIN ABSOLUTE HYGIENE ALL THE TIME, IN SUCH CASES WE CAN USE THIS GESTURE CONTROLLED WHEELCHAIR , WHERE WE TRANSPORT THE PATIENT TO THE REQUIRED AREA</a:t>
            </a:r>
          </a:p>
        </p:txBody>
      </p:sp>
      <p:pic>
        <p:nvPicPr>
          <p:cNvPr id="16" name="Picture 15">
            <a:extLst>
              <a:ext uri="{FF2B5EF4-FFF2-40B4-BE49-F238E27FC236}">
                <a16:creationId xmlns:a16="http://schemas.microsoft.com/office/drawing/2014/main" id="{3FA632E8-A209-98CE-449D-939CC4B601A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421424" y="3543300"/>
            <a:ext cx="4563125" cy="3432817"/>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AF9F8"/>
        </a:solidFill>
        <a:effectLst/>
      </p:bgPr>
    </p:bg>
    <p:spTree>
      <p:nvGrpSpPr>
        <p:cNvPr id="1" name=""/>
        <p:cNvGrpSpPr/>
        <p:nvPr/>
      </p:nvGrpSpPr>
      <p:grpSpPr>
        <a:xfrm>
          <a:off x="0" y="0"/>
          <a:ext cx="0" cy="0"/>
          <a:chOff x="0" y="0"/>
          <a:chExt cx="0" cy="0"/>
        </a:xfrm>
      </p:grpSpPr>
      <p:grpSp>
        <p:nvGrpSpPr>
          <p:cNvPr id="2" name="Group 2"/>
          <p:cNvGrpSpPr/>
          <p:nvPr/>
        </p:nvGrpSpPr>
        <p:grpSpPr>
          <a:xfrm>
            <a:off x="0" y="0"/>
            <a:ext cx="9483811" cy="10287000"/>
            <a:chOff x="0" y="0"/>
            <a:chExt cx="2497794" cy="2709333"/>
          </a:xfrm>
        </p:grpSpPr>
        <p:sp>
          <p:nvSpPr>
            <p:cNvPr id="3" name="Freeform 3"/>
            <p:cNvSpPr/>
            <p:nvPr/>
          </p:nvSpPr>
          <p:spPr>
            <a:xfrm>
              <a:off x="0" y="0"/>
              <a:ext cx="2497794" cy="2709333"/>
            </a:xfrm>
            <a:custGeom>
              <a:avLst/>
              <a:gdLst/>
              <a:ahLst/>
              <a:cxnLst/>
              <a:rect l="l" t="t" r="r" b="b"/>
              <a:pathLst>
                <a:path w="2497794" h="2709333">
                  <a:moveTo>
                    <a:pt x="0" y="0"/>
                  </a:moveTo>
                  <a:lnTo>
                    <a:pt x="2497794" y="0"/>
                  </a:lnTo>
                  <a:lnTo>
                    <a:pt x="2497794" y="2709333"/>
                  </a:lnTo>
                  <a:lnTo>
                    <a:pt x="0" y="2709333"/>
                  </a:lnTo>
                  <a:close/>
                </a:path>
              </a:pathLst>
            </a:custGeom>
            <a:solidFill>
              <a:srgbClr val="D8D5D0"/>
            </a:solidFill>
          </p:spPr>
        </p:sp>
        <p:sp>
          <p:nvSpPr>
            <p:cNvPr id="4" name="TextBox 4"/>
            <p:cNvSpPr txBox="1"/>
            <p:nvPr/>
          </p:nvSpPr>
          <p:spPr>
            <a:xfrm>
              <a:off x="0" y="-38100"/>
              <a:ext cx="812800" cy="850900"/>
            </a:xfrm>
            <a:prstGeom prst="rect">
              <a:avLst/>
            </a:prstGeom>
          </p:spPr>
          <p:txBody>
            <a:bodyPr lIns="50800" tIns="50800" rIns="50800" bIns="50800" rtlCol="0" anchor="ctr"/>
            <a:lstStyle/>
            <a:p>
              <a:pPr algn="ctr">
                <a:lnSpc>
                  <a:spcPts val="2659"/>
                </a:lnSpc>
                <a:spcBef>
                  <a:spcPct val="0"/>
                </a:spcBef>
              </a:pPr>
              <a:endParaRPr/>
            </a:p>
          </p:txBody>
        </p:sp>
      </p:grpSp>
      <p:sp>
        <p:nvSpPr>
          <p:cNvPr id="5" name="TextBox 5"/>
          <p:cNvSpPr txBox="1"/>
          <p:nvPr/>
        </p:nvSpPr>
        <p:spPr>
          <a:xfrm rot="-5400000">
            <a:off x="-975649" y="4529608"/>
            <a:ext cx="4969783" cy="1227784"/>
          </a:xfrm>
          <a:prstGeom prst="rect">
            <a:avLst/>
          </a:prstGeom>
        </p:spPr>
        <p:txBody>
          <a:bodyPr lIns="0" tIns="0" rIns="0" bIns="0" rtlCol="0" anchor="t">
            <a:spAutoFit/>
          </a:bodyPr>
          <a:lstStyle/>
          <a:p>
            <a:pPr algn="ctr">
              <a:lnSpc>
                <a:spcPts val="10053"/>
              </a:lnSpc>
            </a:pPr>
            <a:r>
              <a:rPr lang="en-US" sz="7181">
                <a:solidFill>
                  <a:srgbClr val="000000"/>
                </a:solidFill>
                <a:latin typeface="TAN Mon Cheri"/>
              </a:rPr>
              <a:t>services</a:t>
            </a:r>
          </a:p>
        </p:txBody>
      </p:sp>
      <p:sp>
        <p:nvSpPr>
          <p:cNvPr id="6" name="AutoShape 6"/>
          <p:cNvSpPr/>
          <p:nvPr/>
        </p:nvSpPr>
        <p:spPr>
          <a:xfrm rot="-5400000">
            <a:off x="-1581665" y="5133975"/>
            <a:ext cx="8229600" cy="0"/>
          </a:xfrm>
          <a:prstGeom prst="line">
            <a:avLst/>
          </a:prstGeom>
          <a:ln w="19050" cap="flat">
            <a:solidFill>
              <a:srgbClr val="000000"/>
            </a:solidFill>
            <a:prstDash val="solid"/>
            <a:headEnd type="none" w="sm" len="sm"/>
            <a:tailEnd type="none" w="sm" len="sm"/>
          </a:ln>
        </p:spPr>
      </p:sp>
      <p:grpSp>
        <p:nvGrpSpPr>
          <p:cNvPr id="7" name="Group 7"/>
          <p:cNvGrpSpPr/>
          <p:nvPr/>
        </p:nvGrpSpPr>
        <p:grpSpPr>
          <a:xfrm>
            <a:off x="3933513" y="2300312"/>
            <a:ext cx="4304380" cy="5686376"/>
            <a:chOff x="0" y="0"/>
            <a:chExt cx="2050867" cy="2709333"/>
          </a:xfrm>
        </p:grpSpPr>
        <p:sp>
          <p:nvSpPr>
            <p:cNvPr id="8" name="Freeform 8"/>
            <p:cNvSpPr/>
            <p:nvPr/>
          </p:nvSpPr>
          <p:spPr>
            <a:xfrm>
              <a:off x="0" y="0"/>
              <a:ext cx="2050867" cy="2709333"/>
            </a:xfrm>
            <a:custGeom>
              <a:avLst/>
              <a:gdLst/>
              <a:ahLst/>
              <a:cxnLst/>
              <a:rect l="l" t="t" r="r" b="b"/>
              <a:pathLst>
                <a:path w="2050867" h="2709333">
                  <a:moveTo>
                    <a:pt x="0" y="0"/>
                  </a:moveTo>
                  <a:lnTo>
                    <a:pt x="2050867" y="0"/>
                  </a:lnTo>
                  <a:lnTo>
                    <a:pt x="2050867" y="2709333"/>
                  </a:lnTo>
                  <a:lnTo>
                    <a:pt x="0" y="2709333"/>
                  </a:lnTo>
                  <a:close/>
                </a:path>
              </a:pathLst>
            </a:custGeom>
            <a:solidFill>
              <a:srgbClr val="FFFFFF"/>
            </a:solidFill>
          </p:spPr>
        </p:sp>
        <p:sp>
          <p:nvSpPr>
            <p:cNvPr id="9" name="TextBox 9"/>
            <p:cNvSpPr txBox="1"/>
            <p:nvPr/>
          </p:nvSpPr>
          <p:spPr>
            <a:xfrm>
              <a:off x="0" y="-38100"/>
              <a:ext cx="812800" cy="850900"/>
            </a:xfrm>
            <a:prstGeom prst="rect">
              <a:avLst/>
            </a:prstGeom>
          </p:spPr>
          <p:txBody>
            <a:bodyPr lIns="50800" tIns="50800" rIns="50800" bIns="50800" rtlCol="0" anchor="ctr"/>
            <a:lstStyle/>
            <a:p>
              <a:pPr algn="ctr">
                <a:lnSpc>
                  <a:spcPts val="2659"/>
                </a:lnSpc>
                <a:spcBef>
                  <a:spcPct val="0"/>
                </a:spcBef>
              </a:pPr>
              <a:endParaRPr/>
            </a:p>
          </p:txBody>
        </p:sp>
      </p:grpSp>
      <p:grpSp>
        <p:nvGrpSpPr>
          <p:cNvPr id="10" name="Group 10"/>
          <p:cNvGrpSpPr/>
          <p:nvPr/>
        </p:nvGrpSpPr>
        <p:grpSpPr>
          <a:xfrm>
            <a:off x="4113718" y="2484914"/>
            <a:ext cx="3943968" cy="5317172"/>
            <a:chOff x="0" y="0"/>
            <a:chExt cx="5258625" cy="7089563"/>
          </a:xfrm>
        </p:grpSpPr>
        <p:pic>
          <p:nvPicPr>
            <p:cNvPr id="11" name="Picture 11"/>
            <p:cNvPicPr>
              <a:picLocks noChangeAspect="1"/>
            </p:cNvPicPr>
            <p:nvPr/>
          </p:nvPicPr>
          <p:blipFill>
            <a:blip r:embed="rId2"/>
            <a:srcRect l="25275" r="25275"/>
            <a:stretch>
              <a:fillRect/>
            </a:stretch>
          </p:blipFill>
          <p:spPr>
            <a:xfrm>
              <a:off x="0" y="0"/>
              <a:ext cx="5258625" cy="7089563"/>
            </a:xfrm>
            <a:prstGeom prst="rect">
              <a:avLst/>
            </a:prstGeom>
          </p:spPr>
        </p:pic>
      </p:grpSp>
      <p:sp>
        <p:nvSpPr>
          <p:cNvPr id="12" name="TextBox 12"/>
          <p:cNvSpPr txBox="1"/>
          <p:nvPr/>
        </p:nvSpPr>
        <p:spPr>
          <a:xfrm>
            <a:off x="10352402" y="2224327"/>
            <a:ext cx="6906898" cy="1050800"/>
          </a:xfrm>
          <a:prstGeom prst="rect">
            <a:avLst/>
          </a:prstGeom>
        </p:spPr>
        <p:txBody>
          <a:bodyPr lIns="0" tIns="0" rIns="0" bIns="0" rtlCol="0" anchor="t">
            <a:spAutoFit/>
          </a:bodyPr>
          <a:lstStyle/>
          <a:p>
            <a:pPr>
              <a:lnSpc>
                <a:spcPts val="2800"/>
              </a:lnSpc>
            </a:pPr>
            <a:r>
              <a:rPr lang="en-US" sz="2000" dirty="0">
                <a:solidFill>
                  <a:srgbClr val="000000"/>
                </a:solidFill>
                <a:latin typeface="Montserrat"/>
              </a:rPr>
              <a:t>This project serves many patients in the hospitals, the patients will be contact less with maximum no of people while using this project</a:t>
            </a:r>
          </a:p>
        </p:txBody>
      </p:sp>
      <p:sp>
        <p:nvSpPr>
          <p:cNvPr id="13" name="TextBox 13"/>
          <p:cNvSpPr txBox="1"/>
          <p:nvPr/>
        </p:nvSpPr>
        <p:spPr>
          <a:xfrm>
            <a:off x="10352402" y="1234205"/>
            <a:ext cx="6906898" cy="669925"/>
          </a:xfrm>
          <a:prstGeom prst="rect">
            <a:avLst/>
          </a:prstGeom>
        </p:spPr>
        <p:txBody>
          <a:bodyPr lIns="0" tIns="0" rIns="0" bIns="0" rtlCol="0" anchor="t">
            <a:spAutoFit/>
          </a:bodyPr>
          <a:lstStyle/>
          <a:p>
            <a:pPr>
              <a:lnSpc>
                <a:spcPts val="5599"/>
              </a:lnSpc>
            </a:pPr>
            <a:r>
              <a:rPr lang="en-US" sz="3999" dirty="0">
                <a:solidFill>
                  <a:srgbClr val="000000"/>
                </a:solidFill>
                <a:latin typeface="Montserrat"/>
              </a:rPr>
              <a:t>Healthcare service</a:t>
            </a:r>
          </a:p>
        </p:txBody>
      </p:sp>
      <p:sp>
        <p:nvSpPr>
          <p:cNvPr id="14" name="TextBox 14"/>
          <p:cNvSpPr txBox="1"/>
          <p:nvPr/>
        </p:nvSpPr>
        <p:spPr>
          <a:xfrm>
            <a:off x="10352402" y="4906723"/>
            <a:ext cx="6906898" cy="1050800"/>
          </a:xfrm>
          <a:prstGeom prst="rect">
            <a:avLst/>
          </a:prstGeom>
        </p:spPr>
        <p:txBody>
          <a:bodyPr lIns="0" tIns="0" rIns="0" bIns="0" rtlCol="0" anchor="t">
            <a:spAutoFit/>
          </a:bodyPr>
          <a:lstStyle/>
          <a:p>
            <a:pPr>
              <a:lnSpc>
                <a:spcPts val="2800"/>
              </a:lnSpc>
            </a:pPr>
            <a:r>
              <a:rPr lang="en-US" sz="2000" dirty="0">
                <a:solidFill>
                  <a:srgbClr val="000000"/>
                </a:solidFill>
                <a:latin typeface="Montserrat"/>
              </a:rPr>
              <a:t>We know mentally retarded people cannot handle their wheelchair in their condition, hence this project will be helpful </a:t>
            </a:r>
            <a:r>
              <a:rPr lang="en-US" sz="2000">
                <a:solidFill>
                  <a:srgbClr val="000000"/>
                </a:solidFill>
                <a:latin typeface="Montserrat"/>
              </a:rPr>
              <a:t>in transporting </a:t>
            </a:r>
            <a:r>
              <a:rPr lang="en-US" sz="2000" dirty="0">
                <a:solidFill>
                  <a:srgbClr val="000000"/>
                </a:solidFill>
                <a:latin typeface="Montserrat"/>
              </a:rPr>
              <a:t>them.</a:t>
            </a:r>
          </a:p>
        </p:txBody>
      </p:sp>
      <p:sp>
        <p:nvSpPr>
          <p:cNvPr id="15" name="TextBox 15"/>
          <p:cNvSpPr txBox="1"/>
          <p:nvPr/>
        </p:nvSpPr>
        <p:spPr>
          <a:xfrm>
            <a:off x="10352402" y="3916602"/>
            <a:ext cx="6906898" cy="669925"/>
          </a:xfrm>
          <a:prstGeom prst="rect">
            <a:avLst/>
          </a:prstGeom>
        </p:spPr>
        <p:txBody>
          <a:bodyPr lIns="0" tIns="0" rIns="0" bIns="0" rtlCol="0" anchor="t">
            <a:spAutoFit/>
          </a:bodyPr>
          <a:lstStyle/>
          <a:p>
            <a:pPr>
              <a:lnSpc>
                <a:spcPts val="5599"/>
              </a:lnSpc>
            </a:pPr>
            <a:r>
              <a:rPr lang="en-US" sz="3999" dirty="0">
                <a:solidFill>
                  <a:srgbClr val="000000"/>
                </a:solidFill>
                <a:latin typeface="Montserrat"/>
              </a:rPr>
              <a:t>Mentally retarded patients</a:t>
            </a:r>
          </a:p>
        </p:txBody>
      </p:sp>
      <p:sp>
        <p:nvSpPr>
          <p:cNvPr id="16" name="TextBox 16"/>
          <p:cNvSpPr txBox="1"/>
          <p:nvPr/>
        </p:nvSpPr>
        <p:spPr>
          <a:xfrm>
            <a:off x="10352402" y="7589120"/>
            <a:ext cx="6906898" cy="1768946"/>
          </a:xfrm>
          <a:prstGeom prst="rect">
            <a:avLst/>
          </a:prstGeom>
        </p:spPr>
        <p:txBody>
          <a:bodyPr lIns="0" tIns="0" rIns="0" bIns="0" rtlCol="0" anchor="t">
            <a:spAutoFit/>
          </a:bodyPr>
          <a:lstStyle/>
          <a:p>
            <a:pPr>
              <a:lnSpc>
                <a:spcPts val="2800"/>
              </a:lnSpc>
            </a:pPr>
            <a:r>
              <a:rPr lang="en-US" sz="2000" dirty="0">
                <a:solidFill>
                  <a:srgbClr val="000000"/>
                </a:solidFill>
                <a:latin typeface="Montserrat"/>
              </a:rPr>
              <a:t>This project helps many physically handicapped people, using this project they can travel on their own, </a:t>
            </a:r>
          </a:p>
          <a:p>
            <a:pPr>
              <a:lnSpc>
                <a:spcPts val="2800"/>
              </a:lnSpc>
            </a:pPr>
            <a:r>
              <a:rPr lang="en-US" sz="2000" dirty="0">
                <a:solidFill>
                  <a:srgbClr val="000000"/>
                </a:solidFill>
                <a:latin typeface="Montserrat"/>
              </a:rPr>
              <a:t>Using this project principle we can use it for the baby cart, parents can move their child in the baby cart without any contact</a:t>
            </a:r>
          </a:p>
        </p:txBody>
      </p:sp>
      <p:sp>
        <p:nvSpPr>
          <p:cNvPr id="17" name="TextBox 17"/>
          <p:cNvSpPr txBox="1"/>
          <p:nvPr/>
        </p:nvSpPr>
        <p:spPr>
          <a:xfrm>
            <a:off x="10352402" y="6598998"/>
            <a:ext cx="6906898" cy="669925"/>
          </a:xfrm>
          <a:prstGeom prst="rect">
            <a:avLst/>
          </a:prstGeom>
        </p:spPr>
        <p:txBody>
          <a:bodyPr lIns="0" tIns="0" rIns="0" bIns="0" rtlCol="0" anchor="t">
            <a:spAutoFit/>
          </a:bodyPr>
          <a:lstStyle/>
          <a:p>
            <a:pPr>
              <a:lnSpc>
                <a:spcPts val="5599"/>
              </a:lnSpc>
            </a:pPr>
            <a:r>
              <a:rPr lang="en-US" sz="3999" dirty="0">
                <a:solidFill>
                  <a:srgbClr val="000000"/>
                </a:solidFill>
                <a:latin typeface="Montserrat"/>
              </a:rPr>
              <a:t>General services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EFEEEB"/>
        </a:solidFill>
        <a:effectLst/>
      </p:bgPr>
    </p:bg>
    <p:spTree>
      <p:nvGrpSpPr>
        <p:cNvPr id="1" name=""/>
        <p:cNvGrpSpPr/>
        <p:nvPr/>
      </p:nvGrpSpPr>
      <p:grpSpPr>
        <a:xfrm>
          <a:off x="0" y="0"/>
          <a:ext cx="0" cy="0"/>
          <a:chOff x="0" y="0"/>
          <a:chExt cx="0" cy="0"/>
        </a:xfrm>
      </p:grpSpPr>
      <p:sp>
        <p:nvSpPr>
          <p:cNvPr id="2" name="TextBox 2"/>
          <p:cNvSpPr txBox="1"/>
          <p:nvPr/>
        </p:nvSpPr>
        <p:spPr>
          <a:xfrm rot="-5400000">
            <a:off x="-975649" y="4529608"/>
            <a:ext cx="4969783" cy="1227784"/>
          </a:xfrm>
          <a:prstGeom prst="rect">
            <a:avLst/>
          </a:prstGeom>
        </p:spPr>
        <p:txBody>
          <a:bodyPr lIns="0" tIns="0" rIns="0" bIns="0" rtlCol="0" anchor="t">
            <a:spAutoFit/>
          </a:bodyPr>
          <a:lstStyle/>
          <a:p>
            <a:pPr algn="ctr">
              <a:lnSpc>
                <a:spcPts val="10053"/>
              </a:lnSpc>
            </a:pPr>
            <a:r>
              <a:rPr lang="en-US" sz="7181">
                <a:solidFill>
                  <a:srgbClr val="000000"/>
                </a:solidFill>
                <a:latin typeface="TAN Mon Cheri"/>
              </a:rPr>
              <a:t>portfolio</a:t>
            </a:r>
          </a:p>
        </p:txBody>
      </p:sp>
      <p:sp>
        <p:nvSpPr>
          <p:cNvPr id="3" name="AutoShape 3"/>
          <p:cNvSpPr/>
          <p:nvPr/>
        </p:nvSpPr>
        <p:spPr>
          <a:xfrm rot="-5400000">
            <a:off x="-1581665" y="5133975"/>
            <a:ext cx="8229600" cy="0"/>
          </a:xfrm>
          <a:prstGeom prst="line">
            <a:avLst/>
          </a:prstGeom>
          <a:ln w="19050" cap="flat">
            <a:solidFill>
              <a:srgbClr val="000000"/>
            </a:solidFill>
            <a:prstDash val="solid"/>
            <a:headEnd type="none" w="sm" len="sm"/>
            <a:tailEnd type="none" w="sm" len="sm"/>
          </a:ln>
        </p:spPr>
      </p:sp>
      <p:sp>
        <p:nvSpPr>
          <p:cNvPr id="8" name="TextBox 8"/>
          <p:cNvSpPr txBox="1"/>
          <p:nvPr/>
        </p:nvSpPr>
        <p:spPr>
          <a:xfrm>
            <a:off x="10648715" y="2472982"/>
            <a:ext cx="6161622" cy="2128018"/>
          </a:xfrm>
          <a:prstGeom prst="rect">
            <a:avLst/>
          </a:prstGeom>
        </p:spPr>
        <p:txBody>
          <a:bodyPr lIns="0" tIns="0" rIns="0" bIns="0" rtlCol="0" anchor="t">
            <a:spAutoFit/>
          </a:bodyPr>
          <a:lstStyle/>
          <a:p>
            <a:pPr algn="ctr">
              <a:lnSpc>
                <a:spcPts val="2800"/>
              </a:lnSpc>
            </a:pPr>
            <a:r>
              <a:rPr lang="en-US" sz="2000" dirty="0">
                <a:solidFill>
                  <a:srgbClr val="000000"/>
                </a:solidFill>
                <a:latin typeface="Montserrat"/>
              </a:rPr>
              <a:t>The transmitter consists the gyroscope, changing the coordinates of the gyroscope give the input to the receiver to move in the required direction, the transmitter is operated on Arduino nano v3, and we used nRF24l01 signal transmitter to transmit the output signal</a:t>
            </a:r>
          </a:p>
        </p:txBody>
      </p:sp>
      <p:sp>
        <p:nvSpPr>
          <p:cNvPr id="9" name="TextBox 9"/>
          <p:cNvSpPr txBox="1"/>
          <p:nvPr/>
        </p:nvSpPr>
        <p:spPr>
          <a:xfrm>
            <a:off x="3389472" y="6804025"/>
            <a:ext cx="6161622" cy="2846164"/>
          </a:xfrm>
          <a:prstGeom prst="rect">
            <a:avLst/>
          </a:prstGeom>
        </p:spPr>
        <p:txBody>
          <a:bodyPr lIns="0" tIns="0" rIns="0" bIns="0" rtlCol="0" anchor="t">
            <a:spAutoFit/>
          </a:bodyPr>
          <a:lstStyle/>
          <a:p>
            <a:pPr algn="ctr">
              <a:lnSpc>
                <a:spcPts val="2800"/>
              </a:lnSpc>
            </a:pPr>
            <a:r>
              <a:rPr lang="en-US" sz="2000" dirty="0">
                <a:solidFill>
                  <a:srgbClr val="000000"/>
                </a:solidFill>
                <a:latin typeface="Montserrat"/>
              </a:rPr>
              <a:t>The receiver is the second phase of the project, the receiver receives the input signal from the transmitter through nRF24l01 signal receiver, the Arduino nano is programed to operate in required direction while moving the gyroscope, the Arduino nano gives input to the motor driver the motor driver adjusts the speed of the motors</a:t>
            </a:r>
          </a:p>
        </p:txBody>
      </p:sp>
      <p:sp>
        <p:nvSpPr>
          <p:cNvPr id="10" name="TextBox 10"/>
          <p:cNvSpPr txBox="1"/>
          <p:nvPr/>
        </p:nvSpPr>
        <p:spPr>
          <a:xfrm>
            <a:off x="10837631" y="1412532"/>
            <a:ext cx="5918358" cy="669925"/>
          </a:xfrm>
          <a:prstGeom prst="rect">
            <a:avLst/>
          </a:prstGeom>
        </p:spPr>
        <p:txBody>
          <a:bodyPr lIns="0" tIns="0" rIns="0" bIns="0" rtlCol="0" anchor="t">
            <a:spAutoFit/>
          </a:bodyPr>
          <a:lstStyle/>
          <a:p>
            <a:pPr algn="ctr">
              <a:lnSpc>
                <a:spcPts val="5599"/>
              </a:lnSpc>
            </a:pPr>
            <a:r>
              <a:rPr lang="en-US" sz="3999" dirty="0">
                <a:solidFill>
                  <a:srgbClr val="000000"/>
                </a:solidFill>
                <a:latin typeface="Montserrat"/>
              </a:rPr>
              <a:t>Transmitter</a:t>
            </a:r>
          </a:p>
        </p:txBody>
      </p:sp>
      <p:sp>
        <p:nvSpPr>
          <p:cNvPr id="11" name="TextBox 11"/>
          <p:cNvSpPr txBox="1"/>
          <p:nvPr/>
        </p:nvSpPr>
        <p:spPr>
          <a:xfrm>
            <a:off x="3511104" y="5663771"/>
            <a:ext cx="5918358" cy="669925"/>
          </a:xfrm>
          <a:prstGeom prst="rect">
            <a:avLst/>
          </a:prstGeom>
        </p:spPr>
        <p:txBody>
          <a:bodyPr lIns="0" tIns="0" rIns="0" bIns="0" rtlCol="0" anchor="t">
            <a:spAutoFit/>
          </a:bodyPr>
          <a:lstStyle/>
          <a:p>
            <a:pPr algn="ctr">
              <a:lnSpc>
                <a:spcPts val="5599"/>
              </a:lnSpc>
            </a:pPr>
            <a:r>
              <a:rPr lang="en-US" sz="3999" dirty="0">
                <a:solidFill>
                  <a:srgbClr val="000000"/>
                </a:solidFill>
                <a:latin typeface="Montserrat"/>
              </a:rPr>
              <a:t>Receiver</a:t>
            </a:r>
          </a:p>
        </p:txBody>
      </p:sp>
      <p:pic>
        <p:nvPicPr>
          <p:cNvPr id="13" name="Picture 12">
            <a:extLst>
              <a:ext uri="{FF2B5EF4-FFF2-40B4-BE49-F238E27FC236}">
                <a16:creationId xmlns:a16="http://schemas.microsoft.com/office/drawing/2014/main" id="{F90E0F00-6F06-C77B-EE4E-E1B2CA116EF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30438" y="1051588"/>
            <a:ext cx="4929698" cy="4213417"/>
          </a:xfrm>
          <a:prstGeom prst="rect">
            <a:avLst/>
          </a:prstGeom>
        </p:spPr>
      </p:pic>
      <p:pic>
        <p:nvPicPr>
          <p:cNvPr id="15" name="Picture 14">
            <a:extLst>
              <a:ext uri="{FF2B5EF4-FFF2-40B4-BE49-F238E27FC236}">
                <a16:creationId xmlns:a16="http://schemas.microsoft.com/office/drawing/2014/main" id="{0C9A60D3-1410-7361-5BAA-4C7749679B3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37631" y="5524500"/>
            <a:ext cx="5983011" cy="3530591"/>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rot="-5400000">
            <a:off x="-975649" y="4529608"/>
            <a:ext cx="4969783" cy="1227784"/>
          </a:xfrm>
          <a:prstGeom prst="rect">
            <a:avLst/>
          </a:prstGeom>
        </p:spPr>
        <p:txBody>
          <a:bodyPr lIns="0" tIns="0" rIns="0" bIns="0" rtlCol="0" anchor="t">
            <a:spAutoFit/>
          </a:bodyPr>
          <a:lstStyle/>
          <a:p>
            <a:pPr algn="ctr">
              <a:lnSpc>
                <a:spcPts val="10053"/>
              </a:lnSpc>
            </a:pPr>
            <a:r>
              <a:rPr lang="en-US" sz="7181">
                <a:solidFill>
                  <a:srgbClr val="000000"/>
                </a:solidFill>
                <a:latin typeface="TAN Mon Cheri"/>
              </a:rPr>
              <a:t>portfolio</a:t>
            </a:r>
          </a:p>
        </p:txBody>
      </p:sp>
      <p:sp>
        <p:nvSpPr>
          <p:cNvPr id="3" name="AutoShape 3"/>
          <p:cNvSpPr/>
          <p:nvPr/>
        </p:nvSpPr>
        <p:spPr>
          <a:xfrm rot="-5400000">
            <a:off x="-1581665" y="5133975"/>
            <a:ext cx="8229600" cy="0"/>
          </a:xfrm>
          <a:prstGeom prst="line">
            <a:avLst/>
          </a:prstGeom>
          <a:ln w="19050" cap="flat">
            <a:solidFill>
              <a:srgbClr val="000000"/>
            </a:solidFill>
            <a:prstDash val="solid"/>
            <a:headEnd type="none" w="sm" len="sm"/>
            <a:tailEnd type="none" w="sm" len="sm"/>
          </a:ln>
        </p:spPr>
      </p:sp>
      <p:pic>
        <p:nvPicPr>
          <p:cNvPr id="5" name="Picture 4">
            <a:extLst>
              <a:ext uri="{FF2B5EF4-FFF2-40B4-BE49-F238E27FC236}">
                <a16:creationId xmlns:a16="http://schemas.microsoft.com/office/drawing/2014/main" id="{21CF847B-7C84-CED6-796C-693B509829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35167" y="2037506"/>
            <a:ext cx="9835589" cy="7182268"/>
          </a:xfrm>
          <a:prstGeom prst="rect">
            <a:avLst/>
          </a:prstGeom>
        </p:spPr>
      </p:pic>
      <p:sp>
        <p:nvSpPr>
          <p:cNvPr id="6" name="TextBox 5">
            <a:extLst>
              <a:ext uri="{FF2B5EF4-FFF2-40B4-BE49-F238E27FC236}">
                <a16:creationId xmlns:a16="http://schemas.microsoft.com/office/drawing/2014/main" id="{6361F48C-F449-5E15-96AF-4338224C522A}"/>
              </a:ext>
            </a:extLst>
          </p:cNvPr>
          <p:cNvSpPr txBox="1"/>
          <p:nvPr/>
        </p:nvSpPr>
        <p:spPr>
          <a:xfrm>
            <a:off x="7010401" y="754380"/>
            <a:ext cx="5105400" cy="960120"/>
          </a:xfrm>
          <a:prstGeom prst="rect">
            <a:avLst/>
          </a:prstGeom>
          <a:noFill/>
        </p:spPr>
        <p:txBody>
          <a:bodyPr wrap="square" rtlCol="0">
            <a:spAutoFit/>
          </a:bodyPr>
          <a:lstStyle/>
          <a:p>
            <a:r>
              <a:rPr lang="en-IN" sz="5400" dirty="0">
                <a:latin typeface="Baskerville Old Face" panose="02020602080505020303" pitchFamily="18" charset="0"/>
              </a:rPr>
              <a:t>Transmitter code</a:t>
            </a:r>
          </a:p>
        </p:txBody>
      </p:sp>
    </p:spTree>
    <p:extLst>
      <p:ext uri="{BB962C8B-B14F-4D97-AF65-F5344CB8AC3E}">
        <p14:creationId xmlns:p14="http://schemas.microsoft.com/office/powerpoint/2010/main" val="7649021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rot="-5400000">
            <a:off x="-975649" y="4529608"/>
            <a:ext cx="4969783" cy="1227784"/>
          </a:xfrm>
          <a:prstGeom prst="rect">
            <a:avLst/>
          </a:prstGeom>
        </p:spPr>
        <p:txBody>
          <a:bodyPr lIns="0" tIns="0" rIns="0" bIns="0" rtlCol="0" anchor="t">
            <a:spAutoFit/>
          </a:bodyPr>
          <a:lstStyle/>
          <a:p>
            <a:pPr algn="ctr">
              <a:lnSpc>
                <a:spcPts val="10053"/>
              </a:lnSpc>
            </a:pPr>
            <a:r>
              <a:rPr lang="en-US" sz="7181">
                <a:solidFill>
                  <a:srgbClr val="000000"/>
                </a:solidFill>
                <a:latin typeface="TAN Mon Cheri"/>
              </a:rPr>
              <a:t>portfolio</a:t>
            </a:r>
          </a:p>
        </p:txBody>
      </p:sp>
      <p:sp>
        <p:nvSpPr>
          <p:cNvPr id="3" name="AutoShape 3"/>
          <p:cNvSpPr/>
          <p:nvPr/>
        </p:nvSpPr>
        <p:spPr>
          <a:xfrm rot="-5400000">
            <a:off x="-1581665" y="5133975"/>
            <a:ext cx="8229600" cy="0"/>
          </a:xfrm>
          <a:prstGeom prst="line">
            <a:avLst/>
          </a:prstGeom>
          <a:ln w="19050" cap="flat">
            <a:solidFill>
              <a:srgbClr val="000000"/>
            </a:solidFill>
            <a:prstDash val="solid"/>
            <a:headEnd type="none" w="sm" len="sm"/>
            <a:tailEnd type="none" w="sm" len="sm"/>
          </a:ln>
        </p:spPr>
      </p:sp>
      <p:sp>
        <p:nvSpPr>
          <p:cNvPr id="6" name="TextBox 5">
            <a:extLst>
              <a:ext uri="{FF2B5EF4-FFF2-40B4-BE49-F238E27FC236}">
                <a16:creationId xmlns:a16="http://schemas.microsoft.com/office/drawing/2014/main" id="{6361F48C-F449-5E15-96AF-4338224C522A}"/>
              </a:ext>
            </a:extLst>
          </p:cNvPr>
          <p:cNvSpPr txBox="1"/>
          <p:nvPr/>
        </p:nvSpPr>
        <p:spPr>
          <a:xfrm>
            <a:off x="7010401" y="754380"/>
            <a:ext cx="5105400" cy="960120"/>
          </a:xfrm>
          <a:prstGeom prst="rect">
            <a:avLst/>
          </a:prstGeom>
          <a:noFill/>
        </p:spPr>
        <p:txBody>
          <a:bodyPr wrap="square" rtlCol="0">
            <a:spAutoFit/>
          </a:bodyPr>
          <a:lstStyle/>
          <a:p>
            <a:r>
              <a:rPr lang="en-IN" sz="5400" dirty="0">
                <a:latin typeface="Baskerville Old Face" panose="02020602080505020303" pitchFamily="18" charset="0"/>
              </a:rPr>
              <a:t>Receiver code</a:t>
            </a:r>
          </a:p>
        </p:txBody>
      </p:sp>
      <p:pic>
        <p:nvPicPr>
          <p:cNvPr id="7" name="Picture 6">
            <a:extLst>
              <a:ext uri="{FF2B5EF4-FFF2-40B4-BE49-F238E27FC236}">
                <a16:creationId xmlns:a16="http://schemas.microsoft.com/office/drawing/2014/main" id="{36417948-591C-D53D-A293-48760FC9A4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67544" y="2019300"/>
            <a:ext cx="4876456" cy="7030017"/>
          </a:xfrm>
          <a:prstGeom prst="rect">
            <a:avLst/>
          </a:prstGeom>
        </p:spPr>
      </p:pic>
      <p:pic>
        <p:nvPicPr>
          <p:cNvPr id="9" name="Picture 8">
            <a:extLst>
              <a:ext uri="{FF2B5EF4-FFF2-40B4-BE49-F238E27FC236}">
                <a16:creationId xmlns:a16="http://schemas.microsoft.com/office/drawing/2014/main" id="{2659DE85-0A3F-F0C0-8D10-93E3116B1BF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48803" y="2019300"/>
            <a:ext cx="5943593" cy="7116356"/>
          </a:xfrm>
          <a:prstGeom prst="rect">
            <a:avLst/>
          </a:prstGeom>
        </p:spPr>
      </p:pic>
    </p:spTree>
    <p:extLst>
      <p:ext uri="{BB962C8B-B14F-4D97-AF65-F5344CB8AC3E}">
        <p14:creationId xmlns:p14="http://schemas.microsoft.com/office/powerpoint/2010/main" val="38879006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AF9F8"/>
        </a:solidFill>
        <a:effectLst/>
      </p:bgPr>
    </p:bg>
    <p:spTree>
      <p:nvGrpSpPr>
        <p:cNvPr id="1" name=""/>
        <p:cNvGrpSpPr/>
        <p:nvPr/>
      </p:nvGrpSpPr>
      <p:grpSpPr>
        <a:xfrm>
          <a:off x="0" y="0"/>
          <a:ext cx="0" cy="0"/>
          <a:chOff x="0" y="0"/>
          <a:chExt cx="0" cy="0"/>
        </a:xfrm>
      </p:grpSpPr>
      <p:sp>
        <p:nvSpPr>
          <p:cNvPr id="2" name="AutoShape 2"/>
          <p:cNvSpPr/>
          <p:nvPr/>
        </p:nvSpPr>
        <p:spPr>
          <a:xfrm rot="-5400000">
            <a:off x="-1581665" y="5133975"/>
            <a:ext cx="8229600" cy="0"/>
          </a:xfrm>
          <a:prstGeom prst="line">
            <a:avLst/>
          </a:prstGeom>
          <a:ln w="19050" cap="flat">
            <a:solidFill>
              <a:srgbClr val="000000"/>
            </a:solidFill>
            <a:prstDash val="solid"/>
            <a:headEnd type="none" w="sm" len="sm"/>
            <a:tailEnd type="none" w="sm" len="sm"/>
          </a:ln>
        </p:spPr>
      </p:sp>
      <p:sp>
        <p:nvSpPr>
          <p:cNvPr id="3" name="TextBox 3"/>
          <p:cNvSpPr txBox="1"/>
          <p:nvPr/>
        </p:nvSpPr>
        <p:spPr>
          <a:xfrm rot="-5400000">
            <a:off x="-2605558" y="4519643"/>
            <a:ext cx="8229600" cy="1247714"/>
          </a:xfrm>
          <a:prstGeom prst="rect">
            <a:avLst/>
          </a:prstGeom>
        </p:spPr>
        <p:txBody>
          <a:bodyPr lIns="0" tIns="0" rIns="0" bIns="0" rtlCol="0" anchor="t">
            <a:spAutoFit/>
          </a:bodyPr>
          <a:lstStyle/>
          <a:p>
            <a:pPr algn="ctr">
              <a:lnSpc>
                <a:spcPts val="10053"/>
              </a:lnSpc>
            </a:pPr>
            <a:r>
              <a:rPr lang="en-US" sz="7181" dirty="0">
                <a:solidFill>
                  <a:srgbClr val="000000"/>
                </a:solidFill>
                <a:latin typeface="TAN Mon Cheri"/>
              </a:rPr>
              <a:t>Summary</a:t>
            </a:r>
          </a:p>
        </p:txBody>
      </p:sp>
      <p:grpSp>
        <p:nvGrpSpPr>
          <p:cNvPr id="4" name="Group 4"/>
          <p:cNvGrpSpPr/>
          <p:nvPr/>
        </p:nvGrpSpPr>
        <p:grpSpPr>
          <a:xfrm>
            <a:off x="15342434" y="0"/>
            <a:ext cx="2945566" cy="10287000"/>
            <a:chOff x="0" y="0"/>
            <a:chExt cx="775787" cy="2709333"/>
          </a:xfrm>
        </p:grpSpPr>
        <p:sp>
          <p:nvSpPr>
            <p:cNvPr id="5" name="Freeform 5"/>
            <p:cNvSpPr/>
            <p:nvPr/>
          </p:nvSpPr>
          <p:spPr>
            <a:xfrm>
              <a:off x="0" y="0"/>
              <a:ext cx="775787" cy="2709333"/>
            </a:xfrm>
            <a:custGeom>
              <a:avLst/>
              <a:gdLst/>
              <a:ahLst/>
              <a:cxnLst/>
              <a:rect l="l" t="t" r="r" b="b"/>
              <a:pathLst>
                <a:path w="775787" h="2709333">
                  <a:moveTo>
                    <a:pt x="0" y="0"/>
                  </a:moveTo>
                  <a:lnTo>
                    <a:pt x="775787" y="0"/>
                  </a:lnTo>
                  <a:lnTo>
                    <a:pt x="775787" y="2709333"/>
                  </a:lnTo>
                  <a:lnTo>
                    <a:pt x="0" y="2709333"/>
                  </a:lnTo>
                  <a:close/>
                </a:path>
              </a:pathLst>
            </a:custGeom>
            <a:solidFill>
              <a:srgbClr val="D8D5D0"/>
            </a:solidFill>
          </p:spPr>
        </p:sp>
        <p:sp>
          <p:nvSpPr>
            <p:cNvPr id="6" name="TextBox 6"/>
            <p:cNvSpPr txBox="1"/>
            <p:nvPr/>
          </p:nvSpPr>
          <p:spPr>
            <a:xfrm>
              <a:off x="0" y="-38100"/>
              <a:ext cx="812800" cy="850900"/>
            </a:xfrm>
            <a:prstGeom prst="rect">
              <a:avLst/>
            </a:prstGeom>
          </p:spPr>
          <p:txBody>
            <a:bodyPr lIns="50800" tIns="50800" rIns="50800" bIns="50800" rtlCol="0" anchor="ctr"/>
            <a:lstStyle/>
            <a:p>
              <a:pPr algn="ctr">
                <a:lnSpc>
                  <a:spcPts val="2659"/>
                </a:lnSpc>
                <a:spcBef>
                  <a:spcPct val="0"/>
                </a:spcBef>
              </a:pPr>
              <a:endParaRPr/>
            </a:p>
          </p:txBody>
        </p:sp>
      </p:grpSp>
      <p:grpSp>
        <p:nvGrpSpPr>
          <p:cNvPr id="7" name="Group 7"/>
          <p:cNvGrpSpPr/>
          <p:nvPr/>
        </p:nvGrpSpPr>
        <p:grpSpPr>
          <a:xfrm>
            <a:off x="13425569" y="3194222"/>
            <a:ext cx="3833731" cy="3898557"/>
            <a:chOff x="0" y="0"/>
            <a:chExt cx="5111642" cy="5198076"/>
          </a:xfrm>
        </p:grpSpPr>
        <p:pic>
          <p:nvPicPr>
            <p:cNvPr id="8" name="Picture 8"/>
            <p:cNvPicPr>
              <a:picLocks noChangeAspect="1"/>
            </p:cNvPicPr>
            <p:nvPr/>
          </p:nvPicPr>
          <p:blipFill>
            <a:blip r:embed="rId2"/>
            <a:srcRect t="32206"/>
            <a:stretch>
              <a:fillRect/>
            </a:stretch>
          </p:blipFill>
          <p:spPr>
            <a:xfrm>
              <a:off x="0" y="0"/>
              <a:ext cx="5111642" cy="5198076"/>
            </a:xfrm>
            <a:prstGeom prst="rect">
              <a:avLst/>
            </a:prstGeom>
          </p:spPr>
        </p:pic>
      </p:grpSp>
      <p:sp>
        <p:nvSpPr>
          <p:cNvPr id="17" name="TextBox 16">
            <a:extLst>
              <a:ext uri="{FF2B5EF4-FFF2-40B4-BE49-F238E27FC236}">
                <a16:creationId xmlns:a16="http://schemas.microsoft.com/office/drawing/2014/main" id="{6C042E0F-B2DC-2D6C-73DF-09387B6C0FD3}"/>
              </a:ext>
            </a:extLst>
          </p:cNvPr>
          <p:cNvSpPr txBox="1"/>
          <p:nvPr/>
        </p:nvSpPr>
        <p:spPr>
          <a:xfrm>
            <a:off x="3171570" y="2628900"/>
            <a:ext cx="9615565" cy="5509200"/>
          </a:xfrm>
          <a:prstGeom prst="rect">
            <a:avLst/>
          </a:prstGeom>
          <a:noFill/>
        </p:spPr>
        <p:txBody>
          <a:bodyPr wrap="square" rtlCol="0">
            <a:spAutoFit/>
          </a:bodyPr>
          <a:lstStyle/>
          <a:p>
            <a:r>
              <a:rPr lang="en-IN" sz="3200" dirty="0">
                <a:latin typeface="Franklin Gothic Book" panose="020B0503020102020204" pitchFamily="34" charset="0"/>
              </a:rPr>
              <a:t>This is an useful project for transporting the patients, using this project principle we can build many projects in many domains. The basic principle of this project is we use a gyroscope is placed on our hand, by moving the Arduino nano sends the info to the nrf24 signal transmitter, the another signal transmitter on the receiver side will receive the input signal and passes the info to the Arduino nano in the receiver, the Arduino nano is connected to a motor driver the motor driver adjusts the speed of the motors and moves the wheelchair</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1101</TotalTime>
  <Words>404</Words>
  <Application>Microsoft Office PowerPoint</Application>
  <PresentationFormat>Custom</PresentationFormat>
  <Paragraphs>23</Paragraphs>
  <Slides>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vt:i4>
      </vt:variant>
    </vt:vector>
  </HeadingPairs>
  <TitlesOfParts>
    <vt:vector size="15" baseType="lpstr">
      <vt:lpstr>PMingLiU-ExtB</vt:lpstr>
      <vt:lpstr>Arial</vt:lpstr>
      <vt:lpstr>Baskerville Old Face</vt:lpstr>
      <vt:lpstr>Franklin Gothic Book</vt:lpstr>
      <vt:lpstr>TAN Mon Cheri</vt:lpstr>
      <vt:lpstr>Calibri</vt:lpstr>
      <vt:lpstr>Montserrat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Krishna Teja</cp:lastModifiedBy>
  <cp:revision>8</cp:revision>
  <dcterms:created xsi:type="dcterms:W3CDTF">2006-08-16T00:00:00Z</dcterms:created>
  <dcterms:modified xsi:type="dcterms:W3CDTF">2023-04-29T05:42:36Z</dcterms:modified>
  <dc:identifier>DAFYrdc1BcM</dc:identifier>
</cp:coreProperties>
</file>