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0" r:id="rId3"/>
    <p:sldId id="256" r:id="rId4"/>
    <p:sldId id="259" r:id="rId5"/>
    <p:sldId id="258" r:id="rId6"/>
    <p:sldId id="261" r:id="rId7"/>
    <p:sldId id="262" r:id="rId8"/>
    <p:sldId id="264" r:id="rId9"/>
    <p:sldId id="263" r:id="rId10"/>
    <p:sldId id="266" r:id="rId11"/>
    <p:sldId id="274" r:id="rId12"/>
    <p:sldId id="265" r:id="rId13"/>
    <p:sldId id="267" r:id="rId14"/>
    <p:sldId id="268" r:id="rId15"/>
    <p:sldId id="269" r:id="rId16"/>
    <p:sldId id="270" r:id="rId17"/>
    <p:sldId id="271" r:id="rId18"/>
    <p:sldId id="272" r:id="rId19"/>
    <p:sldId id="273"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219951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341996-0D60-4138-862F-0718F2AD6391}"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404530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297137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755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3943290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152961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365556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2742809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117134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260442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9215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341996-0D60-4138-862F-0718F2AD6391}"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237225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341996-0D60-4138-862F-0718F2AD6391}"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194088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202189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83558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E341996-0D60-4138-862F-0718F2AD6391}" type="datetimeFigureOut">
              <a:rPr lang="en-IN" smtClean="0"/>
              <a:t>28-02-2021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248686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341996-0D60-4138-862F-0718F2AD6391}"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EB29C-E89B-4972-8FB2-A7A70D465815}" type="slidenum">
              <a:rPr lang="en-IN" smtClean="0"/>
              <a:t>‹#›</a:t>
            </a:fld>
            <a:endParaRPr lang="en-IN"/>
          </a:p>
        </p:txBody>
      </p:sp>
    </p:spTree>
    <p:extLst>
      <p:ext uri="{BB962C8B-B14F-4D97-AF65-F5344CB8AC3E}">
        <p14:creationId xmlns:p14="http://schemas.microsoft.com/office/powerpoint/2010/main" val="392247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341996-0D60-4138-862F-0718F2AD6391}" type="datetimeFigureOut">
              <a:rPr lang="en-IN" smtClean="0"/>
              <a:t>28-02-2021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7EB29C-E89B-4972-8FB2-A7A70D465815}" type="slidenum">
              <a:rPr lang="en-IN" smtClean="0"/>
              <a:t>‹#›</a:t>
            </a:fld>
            <a:endParaRPr lang="en-IN"/>
          </a:p>
        </p:txBody>
      </p:sp>
    </p:spTree>
    <p:extLst>
      <p:ext uri="{BB962C8B-B14F-4D97-AF65-F5344CB8AC3E}">
        <p14:creationId xmlns:p14="http://schemas.microsoft.com/office/powerpoint/2010/main" val="19091235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ournaldev.com/25365/amazon-ec2-aws-elastic-compute-clou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9600" b="1" u="sng" dirty="0" smtClean="0"/>
              <a:t>EBS </a:t>
            </a:r>
            <a:br>
              <a:rPr lang="en-IN" sz="9600" b="1" u="sng" dirty="0" smtClean="0"/>
            </a:br>
            <a:r>
              <a:rPr lang="en-IN" sz="9600" b="1" u="sng" dirty="0" smtClean="0"/>
              <a:t/>
            </a:r>
            <a:br>
              <a:rPr lang="en-IN" sz="9600" b="1" u="sng" dirty="0" smtClean="0"/>
            </a:br>
            <a:endParaRPr lang="en-IN" sz="9600" b="1" u="sng" dirty="0"/>
          </a:p>
        </p:txBody>
      </p:sp>
      <p:pic>
        <p:nvPicPr>
          <p:cNvPr id="6" name="Picture 2" descr="https://www.daniloaz.com/wp-content/uploads/2017/08/aws-ec2-smaller-partitioned-root-volum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7714" y="2052638"/>
            <a:ext cx="6138348"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86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EBS –Volume Types Summary</a:t>
            </a:r>
          </a:p>
        </p:txBody>
      </p:sp>
      <p:sp>
        <p:nvSpPr>
          <p:cNvPr id="3" name="Content Placeholder 2"/>
          <p:cNvSpPr>
            <a:spLocks noGrp="1"/>
          </p:cNvSpPr>
          <p:nvPr>
            <p:ph idx="1"/>
          </p:nvPr>
        </p:nvSpPr>
        <p:spPr>
          <a:xfrm>
            <a:off x="378823" y="1254034"/>
            <a:ext cx="11168743" cy="5381897"/>
          </a:xfrm>
        </p:spPr>
        <p:txBody>
          <a:bodyPr>
            <a:normAutofit lnSpcReduction="10000"/>
          </a:bodyPr>
          <a:lstStyle/>
          <a:p>
            <a:r>
              <a:rPr lang="en-IN" b="1" u="sng" dirty="0" smtClean="0">
                <a:solidFill>
                  <a:schemeClr val="accent2">
                    <a:lumMod val="40000"/>
                    <a:lumOff val="60000"/>
                  </a:schemeClr>
                </a:solidFill>
              </a:rPr>
              <a:t>1.gp2</a:t>
            </a:r>
            <a:r>
              <a:rPr lang="en-IN" b="1" u="sng" dirty="0">
                <a:solidFill>
                  <a:schemeClr val="accent2">
                    <a:lumMod val="40000"/>
                    <a:lumOff val="60000"/>
                  </a:schemeClr>
                </a:solidFill>
              </a:rPr>
              <a:t>: General Purpose Volumes (cheap) </a:t>
            </a:r>
            <a:endParaRPr lang="en-IN" b="1" u="sng" dirty="0" smtClean="0">
              <a:solidFill>
                <a:schemeClr val="accent2">
                  <a:lumMod val="40000"/>
                  <a:lumOff val="60000"/>
                </a:schemeClr>
              </a:solidFill>
            </a:endParaRPr>
          </a:p>
          <a:p>
            <a:pPr marL="0" indent="0">
              <a:buNone/>
            </a:pPr>
            <a:r>
              <a:rPr lang="en-IN" b="1" dirty="0" smtClean="0">
                <a:solidFill>
                  <a:schemeClr val="accent2">
                    <a:lumMod val="40000"/>
                    <a:lumOff val="60000"/>
                  </a:schemeClr>
                </a:solidFill>
              </a:rPr>
              <a:t>3 </a:t>
            </a:r>
            <a:r>
              <a:rPr lang="en-IN" b="1" dirty="0">
                <a:solidFill>
                  <a:schemeClr val="accent2">
                    <a:lumMod val="40000"/>
                    <a:lumOff val="60000"/>
                  </a:schemeClr>
                </a:solidFill>
              </a:rPr>
              <a:t>IOPS / </a:t>
            </a:r>
            <a:r>
              <a:rPr lang="en-IN" b="1" dirty="0" err="1">
                <a:solidFill>
                  <a:schemeClr val="accent2">
                    <a:lumMod val="40000"/>
                    <a:lumOff val="60000"/>
                  </a:schemeClr>
                </a:solidFill>
              </a:rPr>
              <a:t>GiB</a:t>
            </a:r>
            <a:r>
              <a:rPr lang="en-IN" b="1" dirty="0">
                <a:solidFill>
                  <a:schemeClr val="accent2">
                    <a:lumMod val="40000"/>
                    <a:lumOff val="60000"/>
                  </a:schemeClr>
                </a:solidFill>
              </a:rPr>
              <a:t>, minimum 100 IOPS, burst to 3000 IOPS, max 16000 </a:t>
            </a:r>
            <a:r>
              <a:rPr lang="en-IN" b="1" dirty="0" smtClean="0">
                <a:solidFill>
                  <a:schemeClr val="accent2">
                    <a:lumMod val="40000"/>
                    <a:lumOff val="60000"/>
                  </a:schemeClr>
                </a:solidFill>
              </a:rPr>
              <a:t>IOPS </a:t>
            </a:r>
          </a:p>
          <a:p>
            <a:pPr marL="0" indent="0">
              <a:buNone/>
            </a:pPr>
            <a:r>
              <a:rPr lang="en-IN" b="1" dirty="0" smtClean="0">
                <a:solidFill>
                  <a:schemeClr val="accent2">
                    <a:lumMod val="40000"/>
                    <a:lumOff val="60000"/>
                  </a:schemeClr>
                </a:solidFill>
              </a:rPr>
              <a:t> </a:t>
            </a:r>
            <a:r>
              <a:rPr lang="en-IN" b="1" dirty="0">
                <a:solidFill>
                  <a:schemeClr val="accent2">
                    <a:lumMod val="40000"/>
                    <a:lumOff val="60000"/>
                  </a:schemeClr>
                </a:solidFill>
              </a:rPr>
              <a:t>1 </a:t>
            </a:r>
            <a:r>
              <a:rPr lang="en-IN" b="1" dirty="0" err="1">
                <a:solidFill>
                  <a:schemeClr val="accent2">
                    <a:lumMod val="40000"/>
                    <a:lumOff val="60000"/>
                  </a:schemeClr>
                </a:solidFill>
              </a:rPr>
              <a:t>GiB</a:t>
            </a:r>
            <a:r>
              <a:rPr lang="en-IN" b="1" dirty="0">
                <a:solidFill>
                  <a:schemeClr val="accent2">
                    <a:lumMod val="40000"/>
                    <a:lumOff val="60000"/>
                  </a:schemeClr>
                </a:solidFill>
              </a:rPr>
              <a:t> – 16 </a:t>
            </a:r>
            <a:r>
              <a:rPr lang="en-IN" b="1" dirty="0" err="1">
                <a:solidFill>
                  <a:schemeClr val="accent2">
                    <a:lumMod val="40000"/>
                    <a:lumOff val="60000"/>
                  </a:schemeClr>
                </a:solidFill>
              </a:rPr>
              <a:t>TiB</a:t>
            </a:r>
            <a:r>
              <a:rPr lang="en-IN" b="1" dirty="0">
                <a:solidFill>
                  <a:schemeClr val="accent2">
                    <a:lumMod val="40000"/>
                    <a:lumOff val="60000"/>
                  </a:schemeClr>
                </a:solidFill>
              </a:rPr>
              <a:t> , +1 TB = +3000 </a:t>
            </a:r>
            <a:r>
              <a:rPr lang="en-IN" b="1" dirty="0" smtClean="0">
                <a:solidFill>
                  <a:schemeClr val="accent2">
                    <a:lumMod val="40000"/>
                    <a:lumOff val="60000"/>
                  </a:schemeClr>
                </a:solidFill>
              </a:rPr>
              <a:t>IOPS</a:t>
            </a:r>
          </a:p>
          <a:p>
            <a:pPr marL="0" indent="0">
              <a:buNone/>
            </a:pPr>
            <a:r>
              <a:rPr lang="en-IN" b="1" dirty="0" smtClean="0">
                <a:solidFill>
                  <a:schemeClr val="accent2">
                    <a:lumMod val="40000"/>
                    <a:lumOff val="60000"/>
                  </a:schemeClr>
                </a:solidFill>
              </a:rPr>
              <a:t> </a:t>
            </a:r>
          </a:p>
          <a:p>
            <a:r>
              <a:rPr lang="en-IN" b="1" u="sng" dirty="0" smtClean="0">
                <a:solidFill>
                  <a:schemeClr val="accent2">
                    <a:lumMod val="40000"/>
                    <a:lumOff val="60000"/>
                  </a:schemeClr>
                </a:solidFill>
              </a:rPr>
              <a:t>2. io1</a:t>
            </a:r>
            <a:r>
              <a:rPr lang="en-IN" b="1" u="sng" dirty="0">
                <a:solidFill>
                  <a:schemeClr val="accent2">
                    <a:lumMod val="40000"/>
                    <a:lumOff val="60000"/>
                  </a:schemeClr>
                </a:solidFill>
              </a:rPr>
              <a:t>: Provisioned IOPS (expensive</a:t>
            </a:r>
            <a:r>
              <a:rPr lang="en-IN" b="1" dirty="0">
                <a:solidFill>
                  <a:schemeClr val="accent2">
                    <a:lumMod val="40000"/>
                    <a:lumOff val="60000"/>
                  </a:schemeClr>
                </a:solidFill>
              </a:rPr>
              <a:t>) </a:t>
            </a:r>
            <a:endParaRPr lang="en-IN" b="1" dirty="0" smtClean="0">
              <a:solidFill>
                <a:schemeClr val="accent2">
                  <a:lumMod val="40000"/>
                  <a:lumOff val="60000"/>
                </a:schemeClr>
              </a:solidFill>
            </a:endParaRPr>
          </a:p>
          <a:p>
            <a:pPr marL="0" indent="0">
              <a:buNone/>
            </a:pPr>
            <a:r>
              <a:rPr lang="en-IN" b="1" dirty="0" smtClean="0">
                <a:solidFill>
                  <a:schemeClr val="accent2">
                    <a:lumMod val="40000"/>
                    <a:lumOff val="60000"/>
                  </a:schemeClr>
                </a:solidFill>
              </a:rPr>
              <a:t> </a:t>
            </a:r>
            <a:r>
              <a:rPr lang="en-IN" b="1" dirty="0">
                <a:solidFill>
                  <a:schemeClr val="accent2">
                    <a:lumMod val="40000"/>
                    <a:lumOff val="60000"/>
                  </a:schemeClr>
                </a:solidFill>
              </a:rPr>
              <a:t>Min 100 IOPS, Max 64000 IOPS (Nitro) or 32000 (other) </a:t>
            </a:r>
            <a:endParaRPr lang="en-IN" b="1" dirty="0" smtClean="0">
              <a:solidFill>
                <a:schemeClr val="accent2">
                  <a:lumMod val="40000"/>
                  <a:lumOff val="60000"/>
                </a:schemeClr>
              </a:solidFill>
            </a:endParaRPr>
          </a:p>
          <a:p>
            <a:pPr marL="0" indent="0">
              <a:buNone/>
            </a:pPr>
            <a:r>
              <a:rPr lang="en-IN" b="1" dirty="0" smtClean="0">
                <a:solidFill>
                  <a:schemeClr val="accent2">
                    <a:lumMod val="40000"/>
                    <a:lumOff val="60000"/>
                  </a:schemeClr>
                </a:solidFill>
              </a:rPr>
              <a:t> </a:t>
            </a:r>
            <a:r>
              <a:rPr lang="en-IN" b="1" dirty="0">
                <a:solidFill>
                  <a:schemeClr val="accent2">
                    <a:lumMod val="40000"/>
                    <a:lumOff val="60000"/>
                  </a:schemeClr>
                </a:solidFill>
              </a:rPr>
              <a:t>4 </a:t>
            </a:r>
            <a:r>
              <a:rPr lang="en-IN" b="1" dirty="0" err="1">
                <a:solidFill>
                  <a:schemeClr val="accent2">
                    <a:lumMod val="40000"/>
                    <a:lumOff val="60000"/>
                  </a:schemeClr>
                </a:solidFill>
              </a:rPr>
              <a:t>GiB</a:t>
            </a:r>
            <a:r>
              <a:rPr lang="en-IN" b="1" dirty="0">
                <a:solidFill>
                  <a:schemeClr val="accent2">
                    <a:lumMod val="40000"/>
                    <a:lumOff val="60000"/>
                  </a:schemeClr>
                </a:solidFill>
              </a:rPr>
              <a:t> - 16 </a:t>
            </a:r>
            <a:r>
              <a:rPr lang="en-IN" b="1" dirty="0" err="1">
                <a:solidFill>
                  <a:schemeClr val="accent2">
                    <a:lumMod val="40000"/>
                    <a:lumOff val="60000"/>
                  </a:schemeClr>
                </a:solidFill>
              </a:rPr>
              <a:t>TiB</a:t>
            </a:r>
            <a:r>
              <a:rPr lang="en-IN" b="1" dirty="0">
                <a:solidFill>
                  <a:schemeClr val="accent2">
                    <a:lumMod val="40000"/>
                    <a:lumOff val="60000"/>
                  </a:schemeClr>
                </a:solidFill>
              </a:rPr>
              <a:t>. Size of volume and IOPS are independent </a:t>
            </a:r>
            <a:endParaRPr lang="en-IN" b="1" dirty="0" smtClean="0">
              <a:solidFill>
                <a:schemeClr val="accent2">
                  <a:lumMod val="40000"/>
                  <a:lumOff val="60000"/>
                </a:schemeClr>
              </a:solidFill>
            </a:endParaRPr>
          </a:p>
          <a:p>
            <a:pPr marL="0" indent="0">
              <a:buNone/>
            </a:pPr>
            <a:endParaRPr lang="en-IN" b="1" u="sng" dirty="0" smtClean="0">
              <a:solidFill>
                <a:schemeClr val="accent2">
                  <a:lumMod val="40000"/>
                  <a:lumOff val="60000"/>
                </a:schemeClr>
              </a:solidFill>
            </a:endParaRPr>
          </a:p>
          <a:p>
            <a:r>
              <a:rPr lang="en-IN" b="1" u="sng" dirty="0" smtClean="0">
                <a:solidFill>
                  <a:schemeClr val="accent2">
                    <a:lumMod val="40000"/>
                    <a:lumOff val="60000"/>
                  </a:schemeClr>
                </a:solidFill>
              </a:rPr>
              <a:t>3. </a:t>
            </a:r>
            <a:r>
              <a:rPr lang="en-IN" b="1" u="sng" dirty="0">
                <a:solidFill>
                  <a:schemeClr val="accent2">
                    <a:lumMod val="40000"/>
                    <a:lumOff val="60000"/>
                  </a:schemeClr>
                </a:solidFill>
              </a:rPr>
              <a:t>st1: Throughput Optimized </a:t>
            </a:r>
            <a:r>
              <a:rPr lang="en-IN" b="1" u="sng" dirty="0" smtClean="0">
                <a:solidFill>
                  <a:schemeClr val="accent2">
                    <a:lumMod val="40000"/>
                    <a:lumOff val="60000"/>
                  </a:schemeClr>
                </a:solidFill>
              </a:rPr>
              <a:t>HDD</a:t>
            </a:r>
          </a:p>
          <a:p>
            <a:pPr marL="0" indent="0">
              <a:buNone/>
            </a:pPr>
            <a:r>
              <a:rPr lang="en-IN" b="1" dirty="0" smtClean="0">
                <a:solidFill>
                  <a:schemeClr val="accent2">
                    <a:lumMod val="40000"/>
                    <a:lumOff val="60000"/>
                  </a:schemeClr>
                </a:solidFill>
              </a:rPr>
              <a:t> 500 </a:t>
            </a:r>
            <a:r>
              <a:rPr lang="en-IN" b="1" dirty="0" err="1">
                <a:solidFill>
                  <a:schemeClr val="accent2">
                    <a:lumMod val="40000"/>
                    <a:lumOff val="60000"/>
                  </a:schemeClr>
                </a:solidFill>
              </a:rPr>
              <a:t>GiB</a:t>
            </a:r>
            <a:r>
              <a:rPr lang="en-IN" b="1" dirty="0">
                <a:solidFill>
                  <a:schemeClr val="accent2">
                    <a:lumMod val="40000"/>
                    <a:lumOff val="60000"/>
                  </a:schemeClr>
                </a:solidFill>
              </a:rPr>
              <a:t> – 16 </a:t>
            </a:r>
            <a:r>
              <a:rPr lang="en-IN" b="1" dirty="0" err="1">
                <a:solidFill>
                  <a:schemeClr val="accent2">
                    <a:lumMod val="40000"/>
                    <a:lumOff val="60000"/>
                  </a:schemeClr>
                </a:solidFill>
              </a:rPr>
              <a:t>TiB</a:t>
            </a:r>
            <a:r>
              <a:rPr lang="en-IN" b="1" dirty="0">
                <a:solidFill>
                  <a:schemeClr val="accent2">
                    <a:lumMod val="40000"/>
                    <a:lumOff val="60000"/>
                  </a:schemeClr>
                </a:solidFill>
              </a:rPr>
              <a:t> , 500 </a:t>
            </a:r>
            <a:r>
              <a:rPr lang="en-IN" b="1" dirty="0" err="1">
                <a:solidFill>
                  <a:schemeClr val="accent2">
                    <a:lumMod val="40000"/>
                    <a:lumOff val="60000"/>
                  </a:schemeClr>
                </a:solidFill>
              </a:rPr>
              <a:t>MiB</a:t>
            </a:r>
            <a:r>
              <a:rPr lang="en-IN" b="1" dirty="0">
                <a:solidFill>
                  <a:schemeClr val="accent2">
                    <a:lumMod val="40000"/>
                    <a:lumOff val="60000"/>
                  </a:schemeClr>
                </a:solidFill>
              </a:rPr>
              <a:t> /s throughput </a:t>
            </a:r>
            <a:endParaRPr lang="en-IN" b="1" dirty="0" smtClean="0">
              <a:solidFill>
                <a:schemeClr val="accent2">
                  <a:lumMod val="40000"/>
                  <a:lumOff val="60000"/>
                </a:schemeClr>
              </a:solidFill>
            </a:endParaRPr>
          </a:p>
          <a:p>
            <a:pPr marL="0" indent="0">
              <a:buNone/>
            </a:pPr>
            <a:endParaRPr lang="en-IN" b="1" dirty="0" smtClean="0">
              <a:solidFill>
                <a:schemeClr val="accent2">
                  <a:lumMod val="40000"/>
                  <a:lumOff val="60000"/>
                </a:schemeClr>
              </a:solidFill>
            </a:endParaRPr>
          </a:p>
          <a:p>
            <a:r>
              <a:rPr lang="en-IN" b="1" u="sng" dirty="0" smtClean="0">
                <a:solidFill>
                  <a:schemeClr val="accent2">
                    <a:lumMod val="40000"/>
                    <a:lumOff val="60000"/>
                  </a:schemeClr>
                </a:solidFill>
              </a:rPr>
              <a:t>4. </a:t>
            </a:r>
            <a:r>
              <a:rPr lang="en-IN" b="1" u="sng" dirty="0">
                <a:solidFill>
                  <a:schemeClr val="accent2">
                    <a:lumMod val="40000"/>
                    <a:lumOff val="60000"/>
                  </a:schemeClr>
                </a:solidFill>
              </a:rPr>
              <a:t>sc1: Cold HDD, Infrequently accessed data </a:t>
            </a:r>
            <a:endParaRPr lang="en-IN" b="1" u="sng" dirty="0" smtClean="0">
              <a:solidFill>
                <a:schemeClr val="accent2">
                  <a:lumMod val="40000"/>
                  <a:lumOff val="60000"/>
                </a:schemeClr>
              </a:solidFill>
            </a:endParaRPr>
          </a:p>
          <a:p>
            <a:pPr marL="0" indent="0">
              <a:buNone/>
            </a:pPr>
            <a:r>
              <a:rPr lang="en-IN" b="1" dirty="0" smtClean="0">
                <a:solidFill>
                  <a:schemeClr val="accent2">
                    <a:lumMod val="40000"/>
                    <a:lumOff val="60000"/>
                  </a:schemeClr>
                </a:solidFill>
              </a:rPr>
              <a:t>500 </a:t>
            </a:r>
            <a:r>
              <a:rPr lang="en-IN" b="1" dirty="0" err="1">
                <a:solidFill>
                  <a:schemeClr val="accent2">
                    <a:lumMod val="40000"/>
                    <a:lumOff val="60000"/>
                  </a:schemeClr>
                </a:solidFill>
              </a:rPr>
              <a:t>GiB</a:t>
            </a:r>
            <a:r>
              <a:rPr lang="en-IN" b="1" dirty="0">
                <a:solidFill>
                  <a:schemeClr val="accent2">
                    <a:lumMod val="40000"/>
                    <a:lumOff val="60000"/>
                  </a:schemeClr>
                </a:solidFill>
              </a:rPr>
              <a:t> – 16 </a:t>
            </a:r>
            <a:r>
              <a:rPr lang="en-IN" b="1" dirty="0" err="1">
                <a:solidFill>
                  <a:schemeClr val="accent2">
                    <a:lumMod val="40000"/>
                    <a:lumOff val="60000"/>
                  </a:schemeClr>
                </a:solidFill>
              </a:rPr>
              <a:t>TiB</a:t>
            </a:r>
            <a:r>
              <a:rPr lang="en-IN" b="1" dirty="0">
                <a:solidFill>
                  <a:schemeClr val="accent2">
                    <a:lumMod val="40000"/>
                    <a:lumOff val="60000"/>
                  </a:schemeClr>
                </a:solidFill>
              </a:rPr>
              <a:t> , 250 </a:t>
            </a:r>
            <a:r>
              <a:rPr lang="en-IN" b="1" dirty="0" err="1">
                <a:solidFill>
                  <a:schemeClr val="accent2">
                    <a:lumMod val="40000"/>
                    <a:lumOff val="60000"/>
                  </a:schemeClr>
                </a:solidFill>
              </a:rPr>
              <a:t>MiB</a:t>
            </a:r>
            <a:r>
              <a:rPr lang="en-IN" b="1" dirty="0">
                <a:solidFill>
                  <a:schemeClr val="accent2">
                    <a:lumMod val="40000"/>
                    <a:lumOff val="60000"/>
                  </a:schemeClr>
                </a:solidFill>
              </a:rPr>
              <a:t> /s throughput</a:t>
            </a:r>
          </a:p>
        </p:txBody>
      </p:sp>
    </p:spTree>
    <p:extLst>
      <p:ext uri="{BB962C8B-B14F-4D97-AF65-F5344CB8AC3E}">
        <p14:creationId xmlns:p14="http://schemas.microsoft.com/office/powerpoint/2010/main" val="3311246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EBS Volumes Typ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886" y="339634"/>
            <a:ext cx="10463347" cy="590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691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EBS snapshot</a:t>
            </a:r>
            <a:endParaRPr lang="en-IN" dirty="0"/>
          </a:p>
        </p:txBody>
      </p:sp>
      <p:sp>
        <p:nvSpPr>
          <p:cNvPr id="3" name="Content Placeholder 2"/>
          <p:cNvSpPr>
            <a:spLocks noGrp="1"/>
          </p:cNvSpPr>
          <p:nvPr>
            <p:ph idx="1"/>
          </p:nvPr>
        </p:nvSpPr>
        <p:spPr>
          <a:xfrm>
            <a:off x="1103312" y="1515292"/>
            <a:ext cx="8946541" cy="4733108"/>
          </a:xfrm>
        </p:spPr>
        <p:txBody>
          <a:bodyPr>
            <a:normAutofit/>
          </a:bodyPr>
          <a:lstStyle/>
          <a:p>
            <a:r>
              <a:rPr lang="en-US" b="1" dirty="0">
                <a:solidFill>
                  <a:schemeClr val="accent2">
                    <a:lumMod val="40000"/>
                    <a:lumOff val="60000"/>
                  </a:schemeClr>
                </a:solidFill>
              </a:rPr>
              <a:t>An EBS snapshot is a point-in-time, incremental backup of your EBS </a:t>
            </a:r>
            <a:r>
              <a:rPr lang="en-US" b="1" dirty="0" smtClean="0">
                <a:solidFill>
                  <a:schemeClr val="accent2">
                    <a:lumMod val="40000"/>
                    <a:lumOff val="60000"/>
                  </a:schemeClr>
                </a:solidFill>
              </a:rPr>
              <a:t>volume.</a:t>
            </a:r>
          </a:p>
          <a:p>
            <a:endParaRPr lang="en-US" b="1" dirty="0" smtClean="0">
              <a:solidFill>
                <a:schemeClr val="accent2">
                  <a:lumMod val="40000"/>
                  <a:lumOff val="60000"/>
                </a:schemeClr>
              </a:solidFill>
            </a:endParaRPr>
          </a:p>
          <a:p>
            <a:r>
              <a:rPr lang="en-US" b="1" dirty="0">
                <a:solidFill>
                  <a:schemeClr val="accent2">
                    <a:lumMod val="40000"/>
                    <a:lumOff val="60000"/>
                  </a:schemeClr>
                </a:solidFill>
              </a:rPr>
              <a:t>They can be used for individual volumes, or across multiple volumes within the same region, allowing you to back up large databases or file </a:t>
            </a:r>
            <a:r>
              <a:rPr lang="en-US" b="1" dirty="0" smtClean="0">
                <a:solidFill>
                  <a:schemeClr val="accent2">
                    <a:lumMod val="40000"/>
                    <a:lumOff val="60000"/>
                  </a:schemeClr>
                </a:solidFill>
              </a:rPr>
              <a:t>systems.</a:t>
            </a:r>
          </a:p>
          <a:p>
            <a:endParaRPr lang="en-US" b="1" dirty="0" smtClean="0">
              <a:solidFill>
                <a:schemeClr val="accent2">
                  <a:lumMod val="40000"/>
                  <a:lumOff val="60000"/>
                </a:schemeClr>
              </a:solidFill>
            </a:endParaRPr>
          </a:p>
          <a:p>
            <a:r>
              <a:rPr lang="en-US" b="1" dirty="0">
                <a:solidFill>
                  <a:schemeClr val="accent2">
                    <a:lumMod val="40000"/>
                    <a:lumOff val="60000"/>
                  </a:schemeClr>
                </a:solidFill>
              </a:rPr>
              <a:t>When you create an EBS volume based on a snapshot, the new volume begins as an exact replica of the original volume that was used to create the snapshot.</a:t>
            </a:r>
            <a:endParaRPr lang="en-US" b="1" dirty="0" smtClean="0">
              <a:solidFill>
                <a:schemeClr val="accent2">
                  <a:lumMod val="40000"/>
                  <a:lumOff val="60000"/>
                </a:schemeClr>
              </a:solidFill>
            </a:endParaRPr>
          </a:p>
          <a:p>
            <a:r>
              <a:rPr lang="en-US" b="1" dirty="0">
                <a:solidFill>
                  <a:schemeClr val="accent2">
                    <a:lumMod val="40000"/>
                    <a:lumOff val="60000"/>
                  </a:schemeClr>
                </a:solidFill>
              </a:rPr>
              <a:t>You can share a snapshot across AWS accounts by modifying its access permissions. You can make copies of your own snapshots as well as snapshots that have been shared with you</a:t>
            </a:r>
            <a:endParaRPr lang="en-US" b="1" dirty="0" smtClean="0">
              <a:solidFill>
                <a:schemeClr val="accent2">
                  <a:lumMod val="40000"/>
                  <a:lumOff val="60000"/>
                </a:schemeClr>
              </a:solidFill>
            </a:endParaRPr>
          </a:p>
          <a:p>
            <a:endParaRPr lang="en-IN" dirty="0"/>
          </a:p>
        </p:txBody>
      </p:sp>
    </p:spTree>
    <p:extLst>
      <p:ext uri="{BB962C8B-B14F-4D97-AF65-F5344CB8AC3E}">
        <p14:creationId xmlns:p14="http://schemas.microsoft.com/office/powerpoint/2010/main" val="3087329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91886" y="261257"/>
            <a:ext cx="10659291" cy="645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14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mazon EFS ic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744583"/>
            <a:ext cx="10052369" cy="512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82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20000"/>
                    <a:lumOff val="80000"/>
                  </a:schemeClr>
                </a:solidFill>
              </a:rPr>
              <a:t>Amazon Elastic File System</a:t>
            </a:r>
            <a:endParaRPr lang="en-IN" dirty="0"/>
          </a:p>
        </p:txBody>
      </p:sp>
      <p:sp>
        <p:nvSpPr>
          <p:cNvPr id="3" name="Content Placeholder 2"/>
          <p:cNvSpPr>
            <a:spLocks noGrp="1"/>
          </p:cNvSpPr>
          <p:nvPr>
            <p:ph idx="1"/>
          </p:nvPr>
        </p:nvSpPr>
        <p:spPr/>
        <p:txBody>
          <a:bodyPr>
            <a:normAutofit lnSpcReduction="10000"/>
          </a:bodyPr>
          <a:lstStyle/>
          <a:p>
            <a:r>
              <a:rPr lang="en-US" b="1" dirty="0">
                <a:solidFill>
                  <a:schemeClr val="accent2">
                    <a:lumMod val="20000"/>
                    <a:lumOff val="80000"/>
                  </a:schemeClr>
                </a:solidFill>
              </a:rPr>
              <a:t>Amazon Elastic File System (Amazon EFS) provides a simple, scalable, fully managed elastic NFS file system for use with AWS Cloud services and on-premises resources</a:t>
            </a:r>
            <a:r>
              <a:rPr lang="en-US" b="1" dirty="0" smtClean="0">
                <a:solidFill>
                  <a:schemeClr val="accent2">
                    <a:lumMod val="20000"/>
                    <a:lumOff val="80000"/>
                  </a:schemeClr>
                </a:solidFill>
              </a:rPr>
              <a:t>.</a:t>
            </a:r>
          </a:p>
          <a:p>
            <a:endParaRPr lang="en-US" b="1" dirty="0">
              <a:solidFill>
                <a:schemeClr val="accent2">
                  <a:lumMod val="20000"/>
                  <a:lumOff val="80000"/>
                </a:schemeClr>
              </a:solidFill>
            </a:endParaRPr>
          </a:p>
          <a:p>
            <a:r>
              <a:rPr lang="en-US" b="1" dirty="0">
                <a:solidFill>
                  <a:schemeClr val="accent2">
                    <a:lumMod val="20000"/>
                    <a:lumOff val="80000"/>
                  </a:schemeClr>
                </a:solidFill>
              </a:rPr>
              <a:t>Amazon EFS is designed to provide massively parallel shared access to thousands of Amazon EC2 instances, enabling your applications to achieve high levels of aggregate throughput and IOPS with consistent low latencies</a:t>
            </a:r>
            <a:r>
              <a:rPr lang="en-US" b="1" dirty="0" smtClean="0">
                <a:solidFill>
                  <a:schemeClr val="accent2">
                    <a:lumMod val="20000"/>
                    <a:lumOff val="80000"/>
                  </a:schemeClr>
                </a:solidFill>
              </a:rPr>
              <a:t>.</a:t>
            </a:r>
          </a:p>
          <a:p>
            <a:endParaRPr lang="en-US" b="1" dirty="0">
              <a:solidFill>
                <a:schemeClr val="accent2">
                  <a:lumMod val="20000"/>
                  <a:lumOff val="80000"/>
                </a:schemeClr>
              </a:solidFill>
            </a:endParaRPr>
          </a:p>
          <a:p>
            <a:r>
              <a:rPr lang="en-US" b="1" dirty="0">
                <a:solidFill>
                  <a:schemeClr val="accent2">
                    <a:lumMod val="20000"/>
                    <a:lumOff val="80000"/>
                  </a:schemeClr>
                </a:solidFill>
              </a:rPr>
              <a:t>Amazon EFS is a regional service storing data within and across multiple Availability Zones (AZs) for high availability and durability. Amazon EC2 instances can access your file system across AZs, regions, and VPCs</a:t>
            </a:r>
            <a:endParaRPr lang="en-IN" b="1" dirty="0">
              <a:solidFill>
                <a:schemeClr val="accent2">
                  <a:lumMod val="20000"/>
                  <a:lumOff val="80000"/>
                </a:schemeClr>
              </a:solidFill>
            </a:endParaRPr>
          </a:p>
        </p:txBody>
      </p:sp>
    </p:spTree>
    <p:extLst>
      <p:ext uri="{BB962C8B-B14F-4D97-AF65-F5344CB8AC3E}">
        <p14:creationId xmlns:p14="http://schemas.microsoft.com/office/powerpoint/2010/main" val="3824267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EFS  is  simple&#10;• Fully  managed&#10;– No  hardware,  network,  file  layer&#10;– Create  a  scalable  file  system  in  seconds!&#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591671"/>
            <a:ext cx="10770442" cy="5701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70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EFS  is  elastic&#10;• File  systems  grow  and  shrink  &#10;automatically   as  you  add  and  remove  &#10;files&#10;• No  need  to  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940" y="452718"/>
            <a:ext cx="10676965" cy="557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72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 File  systems  can  grow  to  petabyte  &#10;scale&#10;• Throughput  and  IOPS  scale  &#10;automatically  as  file  systems  grow&#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9928" y="452717"/>
            <a:ext cx="10300447" cy="601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410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Why  does  this  matter?...&#10;…  to  app  owners  &#10;and  developers?&#10;…  to  your  &#10;business?&#10;• Easy  to  move  existing  c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94" y="452719"/>
            <a:ext cx="10004612" cy="577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080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418012"/>
            <a:ext cx="9527339" cy="5830388"/>
          </a:xfrm>
        </p:spPr>
        <p:txBody>
          <a:bodyPr>
            <a:normAutofit/>
          </a:bodyPr>
          <a:lstStyle/>
          <a:p>
            <a:r>
              <a:rPr lang="en-US" b="1" dirty="0">
                <a:solidFill>
                  <a:schemeClr val="accent2">
                    <a:lumMod val="40000"/>
                    <a:lumOff val="60000"/>
                  </a:schemeClr>
                </a:solidFill>
              </a:rPr>
              <a:t>Amazon EBS is an abbreviation of “Amazon Elastic Block Storage”. As most of the services of </a:t>
            </a:r>
            <a:r>
              <a:rPr lang="en-US" b="1" dirty="0" smtClean="0">
                <a:solidFill>
                  <a:schemeClr val="accent2">
                    <a:lumMod val="40000"/>
                    <a:lumOff val="60000"/>
                  </a:schemeClr>
                </a:solidFill>
              </a:rPr>
              <a:t>AWS.</a:t>
            </a:r>
          </a:p>
          <a:p>
            <a:endParaRPr lang="en-US" b="1" dirty="0">
              <a:solidFill>
                <a:schemeClr val="accent2">
                  <a:lumMod val="40000"/>
                  <a:lumOff val="60000"/>
                </a:schemeClr>
              </a:solidFill>
            </a:endParaRPr>
          </a:p>
          <a:p>
            <a:r>
              <a:rPr lang="en-US" b="1" dirty="0" smtClean="0">
                <a:solidFill>
                  <a:schemeClr val="accent2">
                    <a:lumMod val="40000"/>
                    <a:lumOff val="60000"/>
                  </a:schemeClr>
                </a:solidFill>
              </a:rPr>
              <a:t> </a:t>
            </a:r>
            <a:r>
              <a:rPr lang="en-US" b="1" dirty="0">
                <a:solidFill>
                  <a:schemeClr val="accent2">
                    <a:lumMod val="40000"/>
                    <a:lumOff val="60000"/>
                  </a:schemeClr>
                </a:solidFill>
              </a:rPr>
              <a:t>Amazon EBS is also an elastic service. Amazon EBS provides an elastic, high performance, low-latency persistent block storage in AWS cloud</a:t>
            </a:r>
            <a:r>
              <a:rPr lang="en-US" b="1" dirty="0" smtClean="0">
                <a:solidFill>
                  <a:schemeClr val="accent2">
                    <a:lumMod val="40000"/>
                    <a:lumOff val="60000"/>
                  </a:schemeClr>
                </a:solidFill>
              </a:rPr>
              <a:t>.</a:t>
            </a:r>
          </a:p>
          <a:p>
            <a:endParaRPr lang="en-US" b="1" dirty="0">
              <a:solidFill>
                <a:schemeClr val="accent2">
                  <a:lumMod val="40000"/>
                  <a:lumOff val="60000"/>
                </a:schemeClr>
              </a:solidFill>
            </a:endParaRPr>
          </a:p>
          <a:p>
            <a:r>
              <a:rPr lang="en-US" b="1" dirty="0">
                <a:solidFill>
                  <a:schemeClr val="accent2">
                    <a:lumMod val="40000"/>
                    <a:lumOff val="60000"/>
                  </a:schemeClr>
                </a:solidFill>
              </a:rPr>
              <a:t>An Amazon EBS volume is an unformatted, raw, external block device that you can attach to a single instance. When we say instance that means </a:t>
            </a:r>
            <a:r>
              <a:rPr lang="en-US" b="1" dirty="0">
                <a:solidFill>
                  <a:schemeClr val="accent2">
                    <a:lumMod val="40000"/>
                    <a:lumOff val="60000"/>
                  </a:schemeClr>
                </a:solidFill>
                <a:hlinkClick r:id="rId2"/>
              </a:rPr>
              <a:t>Amazon EC2</a:t>
            </a:r>
            <a:r>
              <a:rPr lang="en-US" b="1" dirty="0">
                <a:solidFill>
                  <a:schemeClr val="accent2">
                    <a:lumMod val="40000"/>
                    <a:lumOff val="60000"/>
                  </a:schemeClr>
                </a:solidFill>
              </a:rPr>
              <a:t> instance. You can dynamically change or add the volume to your running EC2 instance</a:t>
            </a:r>
            <a:r>
              <a:rPr lang="en-US" b="1" dirty="0" smtClean="0">
                <a:solidFill>
                  <a:schemeClr val="accent2">
                    <a:lumMod val="40000"/>
                    <a:lumOff val="60000"/>
                  </a:schemeClr>
                </a:solidFill>
              </a:rPr>
              <a:t>.</a:t>
            </a:r>
          </a:p>
          <a:p>
            <a:endParaRPr lang="en-US" b="1" dirty="0" smtClean="0">
              <a:solidFill>
                <a:schemeClr val="accent2">
                  <a:lumMod val="40000"/>
                  <a:lumOff val="60000"/>
                </a:schemeClr>
              </a:solidFill>
            </a:endParaRPr>
          </a:p>
          <a:p>
            <a:r>
              <a:rPr lang="en-US" b="1" dirty="0">
                <a:solidFill>
                  <a:schemeClr val="accent2">
                    <a:lumMod val="40000"/>
                    <a:lumOff val="60000"/>
                  </a:schemeClr>
                </a:solidFill>
              </a:rPr>
              <a:t>AWS also provides encryption features. Amazon EBS volumes can be created as encrypted with the encryption features. Also, You can take backups of your EBS volumes by creating the snapshots.</a:t>
            </a:r>
            <a:endParaRPr lang="en-US" b="1" dirty="0" smtClean="0">
              <a:solidFill>
                <a:schemeClr val="accent2">
                  <a:lumMod val="40000"/>
                  <a:lumOff val="60000"/>
                </a:schemeClr>
              </a:solidFill>
            </a:endParaRPr>
          </a:p>
          <a:p>
            <a:endParaRPr lang="en-US" dirty="0"/>
          </a:p>
          <a:p>
            <a:pPr marL="0" indent="0">
              <a:buNone/>
            </a:pPr>
            <a:endParaRPr lang="en-IN" dirty="0"/>
          </a:p>
        </p:txBody>
      </p:sp>
    </p:spTree>
    <p:extLst>
      <p:ext uri="{BB962C8B-B14F-4D97-AF65-F5344CB8AC3E}">
        <p14:creationId xmlns:p14="http://schemas.microsoft.com/office/powerpoint/2010/main" val="2745439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EBS vs Instance Store</a:t>
            </a:r>
            <a:endParaRPr lang="en-IN" b="1" dirty="0"/>
          </a:p>
        </p:txBody>
      </p:sp>
      <p:sp>
        <p:nvSpPr>
          <p:cNvPr id="3" name="Content Placeholder 2"/>
          <p:cNvSpPr>
            <a:spLocks noGrp="1"/>
          </p:cNvSpPr>
          <p:nvPr>
            <p:ph idx="1"/>
          </p:nvPr>
        </p:nvSpPr>
        <p:spPr>
          <a:xfrm>
            <a:off x="646112" y="1423852"/>
            <a:ext cx="9921740" cy="4976948"/>
          </a:xfrm>
        </p:spPr>
        <p:txBody>
          <a:bodyPr>
            <a:normAutofit lnSpcReduction="10000"/>
          </a:bodyPr>
          <a:lstStyle/>
          <a:p>
            <a:r>
              <a:rPr lang="en-US" dirty="0" smtClean="0"/>
              <a:t> </a:t>
            </a:r>
            <a:r>
              <a:rPr lang="en-US" dirty="0"/>
              <a:t>Some instance do not come with Root EBS </a:t>
            </a:r>
            <a:r>
              <a:rPr lang="en-US" dirty="0" smtClean="0"/>
              <a:t>volumes</a:t>
            </a:r>
          </a:p>
          <a:p>
            <a:r>
              <a:rPr lang="en-US" dirty="0" smtClean="0"/>
              <a:t>  </a:t>
            </a:r>
            <a:r>
              <a:rPr lang="en-US" dirty="0"/>
              <a:t>Instead, they come with “Instance Store” </a:t>
            </a:r>
            <a:r>
              <a:rPr lang="en-US" dirty="0" smtClean="0"/>
              <a:t> </a:t>
            </a:r>
          </a:p>
          <a:p>
            <a:r>
              <a:rPr lang="en-US" dirty="0" smtClean="0"/>
              <a:t> </a:t>
            </a:r>
            <a:r>
              <a:rPr lang="en-US" dirty="0"/>
              <a:t>Instance store is physically attached to the machine (EBS is a network drive) </a:t>
            </a:r>
            <a:endParaRPr lang="en-US" dirty="0" smtClean="0"/>
          </a:p>
          <a:p>
            <a:endParaRPr lang="en-US" dirty="0" smtClean="0"/>
          </a:p>
          <a:p>
            <a:r>
              <a:rPr lang="en-US" dirty="0" smtClean="0"/>
              <a:t> </a:t>
            </a:r>
            <a:r>
              <a:rPr lang="en-US" b="1" dirty="0">
                <a:solidFill>
                  <a:srgbClr val="FF0000"/>
                </a:solidFill>
              </a:rPr>
              <a:t>Pros: </a:t>
            </a:r>
            <a:endParaRPr lang="en-US" b="1" dirty="0" smtClean="0">
              <a:solidFill>
                <a:srgbClr val="FF0000"/>
              </a:solidFill>
            </a:endParaRPr>
          </a:p>
          <a:p>
            <a:pPr marL="457200" indent="-457200">
              <a:buFont typeface="+mj-lt"/>
              <a:buAutoNum type="arabicPeriod"/>
            </a:pPr>
            <a:r>
              <a:rPr lang="en-US" dirty="0" smtClean="0"/>
              <a:t> </a:t>
            </a:r>
            <a:r>
              <a:rPr lang="en-US" dirty="0"/>
              <a:t>Better I/O performance (EBS gp2 has an max IOPS of 16000, io1 of 64000) </a:t>
            </a:r>
            <a:endParaRPr lang="en-US" dirty="0" smtClean="0"/>
          </a:p>
          <a:p>
            <a:pPr marL="457200" indent="-457200">
              <a:buFont typeface="+mj-lt"/>
              <a:buAutoNum type="arabicPeriod"/>
            </a:pPr>
            <a:r>
              <a:rPr lang="en-US" dirty="0" smtClean="0"/>
              <a:t> </a:t>
            </a:r>
            <a:r>
              <a:rPr lang="en-US" dirty="0"/>
              <a:t>Good for buffer / cache / scratch data / temporary content </a:t>
            </a:r>
            <a:endParaRPr lang="en-US" dirty="0" smtClean="0"/>
          </a:p>
          <a:p>
            <a:pPr marL="457200" indent="-457200">
              <a:buFont typeface="+mj-lt"/>
              <a:buAutoNum type="arabicPeriod"/>
            </a:pPr>
            <a:r>
              <a:rPr lang="en-US" dirty="0" smtClean="0"/>
              <a:t>Data </a:t>
            </a:r>
            <a:r>
              <a:rPr lang="en-US" dirty="0"/>
              <a:t>survives reboots </a:t>
            </a:r>
            <a:endParaRPr lang="en-US" dirty="0" smtClean="0"/>
          </a:p>
          <a:p>
            <a:r>
              <a:rPr lang="en-US" b="1" dirty="0" smtClean="0">
                <a:solidFill>
                  <a:srgbClr val="FF0000"/>
                </a:solidFill>
              </a:rPr>
              <a:t>Cons</a:t>
            </a:r>
            <a:r>
              <a:rPr lang="en-US" b="1" dirty="0">
                <a:solidFill>
                  <a:srgbClr val="FF0000"/>
                </a:solidFill>
              </a:rPr>
              <a:t>: </a:t>
            </a:r>
            <a:endParaRPr lang="en-US" b="1" dirty="0" smtClean="0">
              <a:solidFill>
                <a:srgbClr val="FF0000"/>
              </a:solidFill>
            </a:endParaRPr>
          </a:p>
          <a:p>
            <a:pPr marL="457200" indent="-457200">
              <a:buFont typeface="+mj-lt"/>
              <a:buAutoNum type="arabicPeriod"/>
            </a:pPr>
            <a:r>
              <a:rPr lang="en-US" dirty="0" smtClean="0"/>
              <a:t>On </a:t>
            </a:r>
            <a:r>
              <a:rPr lang="en-US" dirty="0"/>
              <a:t>stop or termination, the instance store is lost </a:t>
            </a:r>
            <a:endParaRPr lang="en-US" dirty="0" smtClean="0"/>
          </a:p>
          <a:p>
            <a:pPr marL="457200" indent="-457200">
              <a:buFont typeface="+mj-lt"/>
              <a:buAutoNum type="arabicPeriod"/>
            </a:pPr>
            <a:r>
              <a:rPr lang="en-US" dirty="0" smtClean="0"/>
              <a:t>You </a:t>
            </a:r>
            <a:r>
              <a:rPr lang="en-US" dirty="0"/>
              <a:t>can’t resize the instance store </a:t>
            </a:r>
            <a:endParaRPr lang="en-US" dirty="0" smtClean="0"/>
          </a:p>
          <a:p>
            <a:pPr marL="457200" indent="-457200">
              <a:buFont typeface="+mj-lt"/>
              <a:buAutoNum type="arabicPeriod"/>
            </a:pPr>
            <a:r>
              <a:rPr lang="en-US" dirty="0" smtClean="0"/>
              <a:t>Backups </a:t>
            </a:r>
            <a:r>
              <a:rPr lang="en-US" dirty="0"/>
              <a:t>must be operated by the user</a:t>
            </a:r>
            <a:endParaRPr lang="en-IN" dirty="0"/>
          </a:p>
        </p:txBody>
      </p:sp>
    </p:spTree>
    <p:extLst>
      <p:ext uri="{BB962C8B-B14F-4D97-AF65-F5344CB8AC3E}">
        <p14:creationId xmlns:p14="http://schemas.microsoft.com/office/powerpoint/2010/main" val="615081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9600" dirty="0" smtClean="0"/>
              <a:t/>
            </a:r>
            <a:br>
              <a:rPr lang="en-IN" sz="9600" dirty="0" smtClean="0"/>
            </a:br>
            <a:r>
              <a:rPr lang="en-IN" sz="9600" b="1" dirty="0" smtClean="0"/>
              <a:t>QUIZ</a:t>
            </a:r>
            <a:r>
              <a:rPr lang="en-IN" sz="9600" b="1" dirty="0"/>
              <a:t/>
            </a:r>
            <a:br>
              <a:rPr lang="en-IN" sz="9600" b="1" dirty="0"/>
            </a:br>
            <a:endParaRPr lang="en-IN" sz="9600" b="1" dirty="0"/>
          </a:p>
        </p:txBody>
      </p:sp>
    </p:spTree>
    <p:extLst>
      <p:ext uri="{BB962C8B-B14F-4D97-AF65-F5344CB8AC3E}">
        <p14:creationId xmlns:p14="http://schemas.microsoft.com/office/powerpoint/2010/main" val="3137948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203432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389" y="874060"/>
            <a:ext cx="10607040" cy="4524315"/>
          </a:xfrm>
          <a:prstGeom prst="rect">
            <a:avLst/>
          </a:prstGeom>
        </p:spPr>
        <p:txBody>
          <a:bodyPr wrap="square">
            <a:spAutoFit/>
          </a:bodyPr>
          <a:lstStyle/>
          <a:p>
            <a:r>
              <a:rPr lang="en-US" sz="2400" b="1" dirty="0" smtClean="0">
                <a:solidFill>
                  <a:schemeClr val="accent2">
                    <a:lumMod val="40000"/>
                    <a:lumOff val="60000"/>
                  </a:schemeClr>
                </a:solidFill>
              </a:rPr>
              <a:t>• An EC2 machine loses its root volume (main drive) when it is manually terminated.</a:t>
            </a:r>
          </a:p>
          <a:p>
            <a:endParaRPr lang="en-US" sz="2400" b="1" dirty="0" smtClean="0">
              <a:solidFill>
                <a:schemeClr val="accent2">
                  <a:lumMod val="40000"/>
                  <a:lumOff val="60000"/>
                </a:schemeClr>
              </a:solidFill>
            </a:endParaRPr>
          </a:p>
          <a:p>
            <a:r>
              <a:rPr lang="en-US" sz="2400" b="1" dirty="0" smtClean="0">
                <a:solidFill>
                  <a:schemeClr val="accent2">
                    <a:lumMod val="40000"/>
                    <a:lumOff val="60000"/>
                  </a:schemeClr>
                </a:solidFill>
              </a:rPr>
              <a:t> • Unexpected terminations might happen from time to time (AWS would email you) </a:t>
            </a:r>
          </a:p>
          <a:p>
            <a:endParaRPr lang="en-US" sz="2400" b="1" dirty="0" smtClean="0">
              <a:solidFill>
                <a:schemeClr val="accent2">
                  <a:lumMod val="40000"/>
                  <a:lumOff val="60000"/>
                </a:schemeClr>
              </a:solidFill>
            </a:endParaRPr>
          </a:p>
          <a:p>
            <a:r>
              <a:rPr lang="en-US" sz="2400" b="1" dirty="0" smtClean="0">
                <a:solidFill>
                  <a:schemeClr val="accent2">
                    <a:lumMod val="40000"/>
                    <a:lumOff val="60000"/>
                  </a:schemeClr>
                </a:solidFill>
              </a:rPr>
              <a:t>• Sometimes, you need a way to store your instance data somewhere</a:t>
            </a:r>
          </a:p>
          <a:p>
            <a:endParaRPr lang="en-US" sz="2400" b="1" dirty="0" smtClean="0">
              <a:solidFill>
                <a:schemeClr val="accent2">
                  <a:lumMod val="40000"/>
                  <a:lumOff val="60000"/>
                </a:schemeClr>
              </a:solidFill>
            </a:endParaRPr>
          </a:p>
          <a:p>
            <a:r>
              <a:rPr lang="en-US" sz="2400" b="1" dirty="0" smtClean="0">
                <a:solidFill>
                  <a:schemeClr val="accent2">
                    <a:lumMod val="40000"/>
                    <a:lumOff val="60000"/>
                  </a:schemeClr>
                </a:solidFill>
              </a:rPr>
              <a:t> • An EBS (Elastic Block Store) Volume is a network  drive you can attach to your instances while they run </a:t>
            </a:r>
          </a:p>
          <a:p>
            <a:endParaRPr lang="en-US" sz="2400" b="1" dirty="0">
              <a:solidFill>
                <a:schemeClr val="accent2">
                  <a:lumMod val="40000"/>
                  <a:lumOff val="60000"/>
                </a:schemeClr>
              </a:solidFill>
            </a:endParaRPr>
          </a:p>
          <a:p>
            <a:r>
              <a:rPr lang="en-US" sz="2400" b="1" dirty="0" smtClean="0">
                <a:solidFill>
                  <a:schemeClr val="accent2">
                    <a:lumMod val="40000"/>
                    <a:lumOff val="60000"/>
                  </a:schemeClr>
                </a:solidFill>
              </a:rPr>
              <a:t>• It allows your instances to persist data</a:t>
            </a:r>
            <a:endParaRPr lang="en-IN" sz="2400" b="1" dirty="0">
              <a:solidFill>
                <a:schemeClr val="accent2">
                  <a:lumMod val="40000"/>
                  <a:lumOff val="60000"/>
                </a:schemeClr>
              </a:solidFill>
            </a:endParaRPr>
          </a:p>
        </p:txBody>
      </p:sp>
    </p:spTree>
    <p:extLst>
      <p:ext uri="{BB962C8B-B14F-4D97-AF65-F5344CB8AC3E}">
        <p14:creationId xmlns:p14="http://schemas.microsoft.com/office/powerpoint/2010/main" val="1742853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EBS VOLUME</a:t>
            </a:r>
            <a:endParaRPr lang="en-IN" dirty="0"/>
          </a:p>
        </p:txBody>
      </p:sp>
      <p:pic>
        <p:nvPicPr>
          <p:cNvPr id="1028" name="Picture 4" descr="EBS Snapsho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8534" y="2052638"/>
            <a:ext cx="6716708"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69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EBS </a:t>
            </a:r>
            <a:r>
              <a:rPr lang="en-US" dirty="0" smtClean="0"/>
              <a:t>Volume</a:t>
            </a:r>
            <a:br>
              <a:rPr lang="en-US" dirty="0" smtClean="0"/>
            </a:br>
            <a:r>
              <a:rPr lang="en-US" dirty="0"/>
              <a:t/>
            </a:r>
            <a:br>
              <a:rPr lang="en-US" dirty="0"/>
            </a:br>
            <a:endParaRPr lang="en-IN" dirty="0"/>
          </a:p>
        </p:txBody>
      </p:sp>
      <p:sp>
        <p:nvSpPr>
          <p:cNvPr id="3" name="Content Placeholder 2"/>
          <p:cNvSpPr>
            <a:spLocks noGrp="1"/>
          </p:cNvSpPr>
          <p:nvPr>
            <p:ph idx="1"/>
          </p:nvPr>
        </p:nvSpPr>
        <p:spPr>
          <a:xfrm>
            <a:off x="248194" y="1619794"/>
            <a:ext cx="11743509" cy="4519749"/>
          </a:xfrm>
        </p:spPr>
        <p:txBody>
          <a:bodyPr>
            <a:noAutofit/>
          </a:bodyPr>
          <a:lstStyle/>
          <a:p>
            <a:r>
              <a:rPr lang="en-US" b="1" dirty="0">
                <a:solidFill>
                  <a:schemeClr val="accent2">
                    <a:lumMod val="40000"/>
                    <a:lumOff val="60000"/>
                  </a:schemeClr>
                </a:solidFill>
              </a:rPr>
              <a:t>AWS EBS volumes are the block-level storage devices which provide high durability. You can attach the EBS volume to a single EC2 instance at a time. </a:t>
            </a:r>
            <a:endParaRPr lang="en-US" b="1" dirty="0" smtClean="0">
              <a:solidFill>
                <a:schemeClr val="accent2">
                  <a:lumMod val="40000"/>
                  <a:lumOff val="60000"/>
                </a:schemeClr>
              </a:solidFill>
            </a:endParaRPr>
          </a:p>
          <a:p>
            <a:r>
              <a:rPr lang="en-US" b="1" dirty="0" smtClean="0">
                <a:solidFill>
                  <a:schemeClr val="accent2">
                    <a:lumMod val="40000"/>
                    <a:lumOff val="60000"/>
                  </a:schemeClr>
                </a:solidFill>
              </a:rPr>
              <a:t>These </a:t>
            </a:r>
            <a:r>
              <a:rPr lang="en-US" b="1" dirty="0">
                <a:solidFill>
                  <a:schemeClr val="accent2">
                    <a:lumMod val="40000"/>
                    <a:lumOff val="60000"/>
                  </a:schemeClr>
                </a:solidFill>
              </a:rPr>
              <a:t>are primary storage devices which can be used for frequent updates</a:t>
            </a:r>
            <a:r>
              <a:rPr lang="en-US" b="1" dirty="0" smtClean="0">
                <a:solidFill>
                  <a:schemeClr val="accent2">
                    <a:lumMod val="40000"/>
                    <a:lumOff val="60000"/>
                  </a:schemeClr>
                </a:solidFill>
              </a:rPr>
              <a:t>.</a:t>
            </a:r>
          </a:p>
          <a:p>
            <a:r>
              <a:rPr lang="en-US" b="1" dirty="0" smtClean="0">
                <a:solidFill>
                  <a:schemeClr val="accent2">
                    <a:lumMod val="40000"/>
                    <a:lumOff val="60000"/>
                  </a:schemeClr>
                </a:solidFill>
              </a:rPr>
              <a:t> </a:t>
            </a:r>
            <a:r>
              <a:rPr lang="en-US" b="1" dirty="0">
                <a:solidFill>
                  <a:schemeClr val="accent2">
                    <a:lumMod val="40000"/>
                    <a:lumOff val="60000"/>
                  </a:schemeClr>
                </a:solidFill>
              </a:rPr>
              <a:t>It’s a network drive (i.e. not a physical drive) , It uses the network to communicate the instance, which means there might be a bit of </a:t>
            </a:r>
            <a:r>
              <a:rPr lang="en-US" b="1" dirty="0" smtClean="0">
                <a:solidFill>
                  <a:schemeClr val="accent2">
                    <a:lumMod val="40000"/>
                    <a:lumOff val="60000"/>
                  </a:schemeClr>
                </a:solidFill>
              </a:rPr>
              <a:t>latency</a:t>
            </a:r>
          </a:p>
          <a:p>
            <a:r>
              <a:rPr lang="en-US" b="1" dirty="0" smtClean="0">
                <a:solidFill>
                  <a:schemeClr val="accent2">
                    <a:lumMod val="40000"/>
                    <a:lumOff val="60000"/>
                  </a:schemeClr>
                </a:solidFill>
              </a:rPr>
              <a:t> Once </a:t>
            </a:r>
            <a:r>
              <a:rPr lang="en-US" b="1" dirty="0">
                <a:solidFill>
                  <a:schemeClr val="accent2">
                    <a:lumMod val="40000"/>
                    <a:lumOff val="60000"/>
                  </a:schemeClr>
                </a:solidFill>
              </a:rPr>
              <a:t>the EBS volume is attached to your instance, you can use them just like any other physical hard drive</a:t>
            </a:r>
            <a:r>
              <a:rPr lang="en-US" b="1" dirty="0" smtClean="0">
                <a:solidFill>
                  <a:schemeClr val="accent2">
                    <a:lumMod val="40000"/>
                    <a:lumOff val="60000"/>
                  </a:schemeClr>
                </a:solidFill>
              </a:rPr>
              <a:t>.</a:t>
            </a:r>
          </a:p>
          <a:p>
            <a:r>
              <a:rPr lang="en-US" b="1" dirty="0" smtClean="0">
                <a:solidFill>
                  <a:schemeClr val="accent2">
                    <a:lumMod val="40000"/>
                    <a:lumOff val="60000"/>
                  </a:schemeClr>
                </a:solidFill>
              </a:rPr>
              <a:t> </a:t>
            </a:r>
            <a:r>
              <a:rPr lang="en-US" b="1" dirty="0">
                <a:solidFill>
                  <a:schemeClr val="accent2">
                    <a:lumMod val="40000"/>
                    <a:lumOff val="60000"/>
                  </a:schemeClr>
                </a:solidFill>
              </a:rPr>
              <a:t>It can be detached from an EC2 instance and attached to another one quickly </a:t>
            </a:r>
            <a:endParaRPr lang="en-US" b="1" dirty="0" smtClean="0">
              <a:solidFill>
                <a:schemeClr val="accent2">
                  <a:lumMod val="40000"/>
                  <a:lumOff val="60000"/>
                </a:schemeClr>
              </a:solidFill>
            </a:endParaRPr>
          </a:p>
          <a:p>
            <a:r>
              <a:rPr lang="en-US" b="1" dirty="0" smtClean="0">
                <a:solidFill>
                  <a:schemeClr val="accent2">
                    <a:lumMod val="40000"/>
                    <a:lumOff val="60000"/>
                  </a:schemeClr>
                </a:solidFill>
              </a:rPr>
              <a:t> </a:t>
            </a:r>
            <a:r>
              <a:rPr lang="en-US" b="1" dirty="0">
                <a:solidFill>
                  <a:schemeClr val="accent2">
                    <a:lumMod val="40000"/>
                    <a:lumOff val="60000"/>
                  </a:schemeClr>
                </a:solidFill>
              </a:rPr>
              <a:t>It’s locked to an Availability Zone (AZ) </a:t>
            </a:r>
            <a:endParaRPr lang="en-US" b="1" dirty="0" smtClean="0">
              <a:solidFill>
                <a:schemeClr val="accent2">
                  <a:lumMod val="40000"/>
                  <a:lumOff val="60000"/>
                </a:schemeClr>
              </a:solidFill>
            </a:endParaRPr>
          </a:p>
          <a:p>
            <a:r>
              <a:rPr lang="en-US" b="1" dirty="0" smtClean="0">
                <a:solidFill>
                  <a:schemeClr val="accent2">
                    <a:lumMod val="40000"/>
                    <a:lumOff val="60000"/>
                  </a:schemeClr>
                </a:solidFill>
              </a:rPr>
              <a:t>An </a:t>
            </a:r>
            <a:r>
              <a:rPr lang="en-US" b="1" dirty="0">
                <a:solidFill>
                  <a:schemeClr val="accent2">
                    <a:lumMod val="40000"/>
                    <a:lumOff val="60000"/>
                  </a:schemeClr>
                </a:solidFill>
              </a:rPr>
              <a:t>EBS Volume in us-east-1a cannot be attached to us-east-1b • To move a volume across, you first need to snapshot it </a:t>
            </a:r>
            <a:r>
              <a:rPr lang="en-US" b="1" dirty="0" smtClean="0">
                <a:solidFill>
                  <a:schemeClr val="accent2">
                    <a:lumMod val="40000"/>
                    <a:lumOff val="60000"/>
                  </a:schemeClr>
                </a:solidFill>
              </a:rPr>
              <a:t>.</a:t>
            </a:r>
          </a:p>
          <a:p>
            <a:endParaRPr lang="en-US" b="1" dirty="0" smtClean="0">
              <a:solidFill>
                <a:schemeClr val="accent2">
                  <a:lumMod val="40000"/>
                  <a:lumOff val="60000"/>
                </a:schemeClr>
              </a:solidFill>
            </a:endParaRPr>
          </a:p>
          <a:p>
            <a:pPr marL="0" indent="0">
              <a:buNone/>
            </a:pPr>
            <a:r>
              <a:rPr lang="en-US" b="1" dirty="0" smtClean="0">
                <a:solidFill>
                  <a:schemeClr val="accent2">
                    <a:lumMod val="40000"/>
                    <a:lumOff val="60000"/>
                  </a:schemeClr>
                </a:solidFill>
              </a:rPr>
              <a:t> </a:t>
            </a:r>
          </a:p>
          <a:p>
            <a:pPr marL="0" indent="0" algn="ctr">
              <a:buNone/>
            </a:pPr>
            <a:endParaRPr lang="en-US" b="1" dirty="0" smtClean="0">
              <a:solidFill>
                <a:schemeClr val="accent2">
                  <a:lumMod val="40000"/>
                  <a:lumOff val="60000"/>
                </a:schemeClr>
              </a:solidFill>
            </a:endParaRPr>
          </a:p>
          <a:p>
            <a:pPr marL="0" indent="0" algn="ctr">
              <a:buNone/>
            </a:pPr>
            <a:endParaRPr lang="en-IN" b="1" dirty="0">
              <a:solidFill>
                <a:schemeClr val="accent2">
                  <a:lumMod val="40000"/>
                  <a:lumOff val="60000"/>
                </a:schemeClr>
              </a:solidFill>
            </a:endParaRPr>
          </a:p>
        </p:txBody>
      </p:sp>
    </p:spTree>
    <p:extLst>
      <p:ext uri="{BB962C8B-B14F-4D97-AF65-F5344CB8AC3E}">
        <p14:creationId xmlns:p14="http://schemas.microsoft.com/office/powerpoint/2010/main" val="452888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Amazon EBS?</a:t>
            </a:r>
            <a:br>
              <a:rPr lang="en-US" b="1" dirty="0"/>
            </a:br>
            <a:endParaRPr lang="en-IN" dirty="0"/>
          </a:p>
        </p:txBody>
      </p:sp>
      <p:sp>
        <p:nvSpPr>
          <p:cNvPr id="3" name="Content Placeholder 2"/>
          <p:cNvSpPr>
            <a:spLocks noGrp="1"/>
          </p:cNvSpPr>
          <p:nvPr>
            <p:ph idx="1"/>
          </p:nvPr>
        </p:nvSpPr>
        <p:spPr>
          <a:xfrm>
            <a:off x="365760" y="1214846"/>
            <a:ext cx="11730446" cy="5643154"/>
          </a:xfrm>
        </p:spPr>
        <p:txBody>
          <a:bodyPr>
            <a:normAutofit fontScale="55000" lnSpcReduction="20000"/>
          </a:bodyPr>
          <a:lstStyle/>
          <a:p>
            <a:pPr marL="0" indent="0">
              <a:buNone/>
            </a:pPr>
            <a:r>
              <a:rPr lang="en-US" sz="2500" dirty="0" smtClean="0">
                <a:solidFill>
                  <a:schemeClr val="accent2">
                    <a:lumMod val="40000"/>
                    <a:lumOff val="60000"/>
                  </a:schemeClr>
                </a:solidFill>
              </a:rPr>
              <a:t>AWS </a:t>
            </a:r>
            <a:r>
              <a:rPr lang="en-US" sz="2500" dirty="0">
                <a:solidFill>
                  <a:schemeClr val="accent2">
                    <a:lumMod val="40000"/>
                    <a:lumOff val="60000"/>
                  </a:schemeClr>
                </a:solidFill>
              </a:rPr>
              <a:t>provides countless benefits </a:t>
            </a:r>
            <a:r>
              <a:rPr lang="en-US" sz="2500" dirty="0" smtClean="0">
                <a:solidFill>
                  <a:schemeClr val="accent2">
                    <a:lumMod val="40000"/>
                    <a:lumOff val="60000"/>
                  </a:schemeClr>
                </a:solidFill>
              </a:rPr>
              <a:t>:</a:t>
            </a:r>
          </a:p>
          <a:p>
            <a:pPr marL="0" indent="0">
              <a:buNone/>
            </a:pPr>
            <a:endParaRPr lang="en-US" sz="2500" dirty="0" smtClean="0">
              <a:solidFill>
                <a:schemeClr val="accent2">
                  <a:lumMod val="40000"/>
                  <a:lumOff val="60000"/>
                </a:schemeClr>
              </a:solidFill>
            </a:endParaRPr>
          </a:p>
          <a:p>
            <a:pPr marL="0" indent="0">
              <a:buNone/>
            </a:pPr>
            <a:r>
              <a:rPr lang="en-US" sz="2500" u="sng" dirty="0" smtClean="0">
                <a:solidFill>
                  <a:schemeClr val="accent2">
                    <a:lumMod val="40000"/>
                    <a:lumOff val="60000"/>
                  </a:schemeClr>
                </a:solidFill>
              </a:rPr>
              <a:t>1. Consistent with Low-Latency Performance</a:t>
            </a:r>
          </a:p>
          <a:p>
            <a:pPr marL="0" indent="0">
              <a:buNone/>
            </a:pPr>
            <a:r>
              <a:rPr lang="en-US" sz="2500" dirty="0" smtClean="0">
                <a:solidFill>
                  <a:schemeClr val="accent2">
                    <a:lumMod val="40000"/>
                    <a:lumOff val="60000"/>
                  </a:schemeClr>
                </a:solidFill>
              </a:rPr>
              <a:t>Amazon </a:t>
            </a:r>
            <a:r>
              <a:rPr lang="en-US" sz="2500" dirty="0">
                <a:solidFill>
                  <a:schemeClr val="accent2">
                    <a:lumMod val="40000"/>
                    <a:lumOff val="60000"/>
                  </a:schemeClr>
                </a:solidFill>
              </a:rPr>
              <a:t>EBS general purpose (SSD) volumes provide very consistent performance with very low-latency. I/O performance is consistent and can be scaled to the needs of your application.</a:t>
            </a:r>
          </a:p>
          <a:p>
            <a:pPr marL="0" indent="0">
              <a:buNone/>
            </a:pPr>
            <a:r>
              <a:rPr lang="en-US" sz="2500" u="sng" dirty="0">
                <a:solidFill>
                  <a:schemeClr val="accent2">
                    <a:lumMod val="40000"/>
                    <a:lumOff val="60000"/>
                  </a:schemeClr>
                </a:solidFill>
              </a:rPr>
              <a:t>2. Backup &amp; Restore</a:t>
            </a:r>
          </a:p>
          <a:p>
            <a:pPr marL="0" indent="0">
              <a:buNone/>
            </a:pPr>
            <a:r>
              <a:rPr lang="en-US" sz="2500" dirty="0">
                <a:solidFill>
                  <a:schemeClr val="accent2">
                    <a:lumMod val="40000"/>
                    <a:lumOff val="60000"/>
                  </a:schemeClr>
                </a:solidFill>
              </a:rPr>
              <a:t>To protect your data, you can take backups by taking the snapshot at any point-in-time. The best thing is that AWS stores the snapshot incrementally. That means it only stores the data which has been changed from the last snapshot. This reduces the usage cost as well.</a:t>
            </a:r>
          </a:p>
          <a:p>
            <a:pPr marL="0" indent="0">
              <a:buNone/>
            </a:pPr>
            <a:r>
              <a:rPr lang="en-US" sz="2500" dirty="0">
                <a:solidFill>
                  <a:schemeClr val="accent2">
                    <a:lumMod val="40000"/>
                    <a:lumOff val="60000"/>
                  </a:schemeClr>
                </a:solidFill>
              </a:rPr>
              <a:t>You can use the snapshots for backup purposes. Backup and restore of Amazon EBS are very fast and reliable.</a:t>
            </a:r>
          </a:p>
          <a:p>
            <a:pPr marL="0" indent="0">
              <a:buNone/>
            </a:pPr>
            <a:r>
              <a:rPr lang="en-US" sz="2500" u="sng" dirty="0">
                <a:solidFill>
                  <a:schemeClr val="accent2">
                    <a:lumMod val="40000"/>
                    <a:lumOff val="60000"/>
                  </a:schemeClr>
                </a:solidFill>
              </a:rPr>
              <a:t>3. Reliable</a:t>
            </a:r>
          </a:p>
          <a:p>
            <a:pPr marL="0" indent="0">
              <a:buNone/>
            </a:pPr>
            <a:r>
              <a:rPr lang="en-US" sz="2500" dirty="0">
                <a:solidFill>
                  <a:schemeClr val="accent2">
                    <a:lumMod val="40000"/>
                    <a:lumOff val="60000"/>
                  </a:schemeClr>
                </a:solidFill>
              </a:rPr>
              <a:t>Amazon EBS is highly reliable as it replicates the volume in the availability zone. This protects from the component failure.</a:t>
            </a:r>
          </a:p>
          <a:p>
            <a:pPr marL="0" indent="0">
              <a:buNone/>
            </a:pPr>
            <a:r>
              <a:rPr lang="en-US" sz="2500" u="sng" dirty="0">
                <a:solidFill>
                  <a:schemeClr val="accent2">
                    <a:lumMod val="40000"/>
                    <a:lumOff val="60000"/>
                  </a:schemeClr>
                </a:solidFill>
              </a:rPr>
              <a:t>4. Secure Storage</a:t>
            </a:r>
          </a:p>
          <a:p>
            <a:pPr marL="0" indent="0">
              <a:buNone/>
            </a:pPr>
            <a:r>
              <a:rPr lang="en-US" sz="2500" dirty="0">
                <a:solidFill>
                  <a:schemeClr val="accent2">
                    <a:lumMod val="40000"/>
                    <a:lumOff val="60000"/>
                  </a:schemeClr>
                </a:solidFill>
              </a:rPr>
              <a:t>AWS provides encryption feature to encrypt the EBS volumes to make them more secure. EBS encryption and access control policies deliver a strong defense-in-depth security strategy for your data.</a:t>
            </a:r>
          </a:p>
          <a:p>
            <a:pPr marL="0" indent="0">
              <a:buNone/>
            </a:pPr>
            <a:r>
              <a:rPr lang="en-US" sz="2500" u="sng" dirty="0">
                <a:solidFill>
                  <a:schemeClr val="accent2">
                    <a:lumMod val="40000"/>
                    <a:lumOff val="60000"/>
                  </a:schemeClr>
                </a:solidFill>
              </a:rPr>
              <a:t>5. Optimized Performance</a:t>
            </a:r>
          </a:p>
          <a:p>
            <a:pPr marL="0" indent="0">
              <a:buNone/>
            </a:pPr>
            <a:r>
              <a:rPr lang="en-US" sz="2500" dirty="0">
                <a:solidFill>
                  <a:schemeClr val="accent2">
                    <a:lumMod val="40000"/>
                    <a:lumOff val="60000"/>
                  </a:schemeClr>
                </a:solidFill>
              </a:rPr>
              <a:t>Amazon EBS provides the best possible performance for your EBS volumes by minimizing the network connection between EC2 instance and EBS itself. Optimized instances provide optimized network capacity for your volumes.</a:t>
            </a:r>
          </a:p>
          <a:p>
            <a:pPr marL="0" indent="0">
              <a:buNone/>
            </a:pPr>
            <a:r>
              <a:rPr lang="en-US" sz="2500" u="sng" dirty="0">
                <a:solidFill>
                  <a:schemeClr val="accent2">
                    <a:lumMod val="40000"/>
                    <a:lumOff val="60000"/>
                  </a:schemeClr>
                </a:solidFill>
              </a:rPr>
              <a:t>6. Scalability</a:t>
            </a:r>
          </a:p>
          <a:p>
            <a:pPr marL="0" indent="0">
              <a:buNone/>
            </a:pPr>
            <a:r>
              <a:rPr lang="en-US" sz="2500" dirty="0">
                <a:solidFill>
                  <a:schemeClr val="accent2">
                    <a:lumMod val="40000"/>
                    <a:lumOff val="60000"/>
                  </a:schemeClr>
                </a:solidFill>
              </a:rPr>
              <a:t>We keep saying that most of AWS services are highly scalable so the Amazon EBS. AWS provides you ability to optimize your volume in terms of performance, capacity, and cost. You can scale up and down EBS volumes at any point-in-time.</a:t>
            </a:r>
          </a:p>
          <a:p>
            <a:endParaRPr lang="en-IN" dirty="0"/>
          </a:p>
        </p:txBody>
      </p:sp>
    </p:spTree>
    <p:extLst>
      <p:ext uri="{BB962C8B-B14F-4D97-AF65-F5344CB8AC3E}">
        <p14:creationId xmlns:p14="http://schemas.microsoft.com/office/powerpoint/2010/main" val="422788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EBS VOLUME TYPES</a:t>
            </a:r>
            <a:endParaRPr lang="en-IN" dirty="0"/>
          </a:p>
        </p:txBody>
      </p:sp>
      <p:sp>
        <p:nvSpPr>
          <p:cNvPr id="3" name="Content Placeholder 2"/>
          <p:cNvSpPr>
            <a:spLocks noGrp="1"/>
          </p:cNvSpPr>
          <p:nvPr>
            <p:ph idx="1"/>
          </p:nvPr>
        </p:nvSpPr>
        <p:spPr>
          <a:xfrm>
            <a:off x="1103312" y="1593670"/>
            <a:ext cx="8946541" cy="4654730"/>
          </a:xfrm>
        </p:spPr>
        <p:txBody>
          <a:bodyPr/>
          <a:lstStyle/>
          <a:p>
            <a:pPr marL="0" indent="0">
              <a:buNone/>
            </a:pPr>
            <a:r>
              <a:rPr lang="en-US" b="1" dirty="0">
                <a:solidFill>
                  <a:schemeClr val="accent2">
                    <a:lumMod val="40000"/>
                    <a:lumOff val="60000"/>
                  </a:schemeClr>
                </a:solidFill>
              </a:rPr>
              <a:t>Amazon EBS provides the following volume types</a:t>
            </a:r>
            <a:r>
              <a:rPr lang="en-US" b="1" dirty="0" smtClean="0">
                <a:solidFill>
                  <a:schemeClr val="accent2">
                    <a:lumMod val="40000"/>
                    <a:lumOff val="60000"/>
                  </a:schemeClr>
                </a:solidFill>
              </a:rPr>
              <a:t>:</a:t>
            </a:r>
          </a:p>
          <a:p>
            <a:pPr marL="0" indent="0">
              <a:buNone/>
            </a:pPr>
            <a:endParaRPr lang="en-US" b="1" dirty="0">
              <a:solidFill>
                <a:schemeClr val="accent2">
                  <a:lumMod val="40000"/>
                  <a:lumOff val="60000"/>
                </a:schemeClr>
              </a:solidFill>
            </a:endParaRPr>
          </a:p>
          <a:p>
            <a:r>
              <a:rPr lang="en-US" b="1" dirty="0">
                <a:solidFill>
                  <a:schemeClr val="accent2">
                    <a:lumMod val="40000"/>
                    <a:lumOff val="60000"/>
                  </a:schemeClr>
                </a:solidFill>
              </a:rPr>
              <a:t>General Purpose SSD (gp2</a:t>
            </a:r>
            <a:r>
              <a:rPr lang="en-US" b="1" dirty="0" smtClean="0">
                <a:solidFill>
                  <a:schemeClr val="accent2">
                    <a:lumMod val="40000"/>
                    <a:lumOff val="60000"/>
                  </a:schemeClr>
                </a:solidFill>
              </a:rPr>
              <a:t>)</a:t>
            </a:r>
          </a:p>
          <a:p>
            <a:endParaRPr lang="en-US" b="1" dirty="0">
              <a:solidFill>
                <a:schemeClr val="accent2">
                  <a:lumMod val="40000"/>
                  <a:lumOff val="60000"/>
                </a:schemeClr>
              </a:solidFill>
            </a:endParaRPr>
          </a:p>
          <a:p>
            <a:r>
              <a:rPr lang="en-US" b="1" dirty="0">
                <a:solidFill>
                  <a:schemeClr val="accent2">
                    <a:lumMod val="40000"/>
                    <a:lumOff val="60000"/>
                  </a:schemeClr>
                </a:solidFill>
              </a:rPr>
              <a:t>Provisioned IOPS SSD (io1</a:t>
            </a:r>
            <a:r>
              <a:rPr lang="en-US" b="1" dirty="0" smtClean="0">
                <a:solidFill>
                  <a:schemeClr val="accent2">
                    <a:lumMod val="40000"/>
                    <a:lumOff val="60000"/>
                  </a:schemeClr>
                </a:solidFill>
              </a:rPr>
              <a:t>)</a:t>
            </a:r>
          </a:p>
          <a:p>
            <a:endParaRPr lang="en-US" b="1" dirty="0">
              <a:solidFill>
                <a:schemeClr val="accent2">
                  <a:lumMod val="40000"/>
                  <a:lumOff val="60000"/>
                </a:schemeClr>
              </a:solidFill>
            </a:endParaRPr>
          </a:p>
          <a:p>
            <a:r>
              <a:rPr lang="en-US" b="1" dirty="0">
                <a:solidFill>
                  <a:schemeClr val="accent2">
                    <a:lumMod val="40000"/>
                    <a:lumOff val="60000"/>
                  </a:schemeClr>
                </a:solidFill>
              </a:rPr>
              <a:t>Cold HDD (sc1</a:t>
            </a:r>
            <a:r>
              <a:rPr lang="en-US" b="1" dirty="0" smtClean="0">
                <a:solidFill>
                  <a:schemeClr val="accent2">
                    <a:lumMod val="40000"/>
                    <a:lumOff val="60000"/>
                  </a:schemeClr>
                </a:solidFill>
              </a:rPr>
              <a:t>)</a:t>
            </a:r>
          </a:p>
          <a:p>
            <a:endParaRPr lang="en-US" b="1" dirty="0">
              <a:solidFill>
                <a:schemeClr val="accent2">
                  <a:lumMod val="40000"/>
                  <a:lumOff val="60000"/>
                </a:schemeClr>
              </a:solidFill>
            </a:endParaRPr>
          </a:p>
          <a:p>
            <a:r>
              <a:rPr lang="en-US" b="1" dirty="0">
                <a:solidFill>
                  <a:schemeClr val="accent2">
                    <a:lumMod val="40000"/>
                    <a:lumOff val="60000"/>
                  </a:schemeClr>
                </a:solidFill>
              </a:rPr>
              <a:t>Throughput Optimized HDD (st1</a:t>
            </a:r>
            <a:r>
              <a:rPr lang="en-US" b="1" dirty="0" smtClean="0">
                <a:solidFill>
                  <a:schemeClr val="accent2">
                    <a:lumMod val="40000"/>
                    <a:lumOff val="60000"/>
                  </a:schemeClr>
                </a:solidFill>
              </a:rPr>
              <a:t>)</a:t>
            </a:r>
          </a:p>
          <a:p>
            <a:endParaRPr lang="en-US" dirty="0"/>
          </a:p>
          <a:p>
            <a:endParaRPr lang="en-IN" dirty="0"/>
          </a:p>
        </p:txBody>
      </p:sp>
    </p:spTree>
    <p:extLst>
      <p:ext uri="{BB962C8B-B14F-4D97-AF65-F5344CB8AC3E}">
        <p14:creationId xmlns:p14="http://schemas.microsoft.com/office/powerpoint/2010/main" val="4024150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40000"/>
                    <a:lumOff val="60000"/>
                  </a:schemeClr>
                </a:solidFill>
              </a:rPr>
              <a:t>EBS </a:t>
            </a:r>
            <a:r>
              <a:rPr lang="en-US" b="1" dirty="0" smtClean="0">
                <a:solidFill>
                  <a:schemeClr val="accent2">
                    <a:lumMod val="40000"/>
                    <a:lumOff val="60000"/>
                  </a:schemeClr>
                </a:solidFill>
              </a:rPr>
              <a:t>Volumes Types</a:t>
            </a:r>
            <a:endParaRPr lang="en-IN" dirty="0"/>
          </a:p>
        </p:txBody>
      </p:sp>
      <p:sp>
        <p:nvSpPr>
          <p:cNvPr id="3" name="Content Placeholder 2"/>
          <p:cNvSpPr>
            <a:spLocks noGrp="1"/>
          </p:cNvSpPr>
          <p:nvPr>
            <p:ph idx="1"/>
          </p:nvPr>
        </p:nvSpPr>
        <p:spPr>
          <a:xfrm>
            <a:off x="1103312" y="2052918"/>
            <a:ext cx="8946541" cy="4569951"/>
          </a:xfrm>
        </p:spPr>
        <p:txBody>
          <a:bodyPr>
            <a:normAutofit fontScale="92500" lnSpcReduction="10000"/>
          </a:bodyPr>
          <a:lstStyle/>
          <a:p>
            <a:pPr marL="0" indent="0">
              <a:buNone/>
            </a:pPr>
            <a:r>
              <a:rPr lang="en-US" b="1" dirty="0" smtClean="0">
                <a:solidFill>
                  <a:schemeClr val="accent2">
                    <a:lumMod val="40000"/>
                    <a:lumOff val="60000"/>
                  </a:schemeClr>
                </a:solidFill>
              </a:rPr>
              <a:t> </a:t>
            </a:r>
            <a:r>
              <a:rPr lang="en-US" b="1" dirty="0">
                <a:solidFill>
                  <a:schemeClr val="accent2">
                    <a:lumMod val="40000"/>
                    <a:lumOff val="60000"/>
                  </a:schemeClr>
                </a:solidFill>
              </a:rPr>
              <a:t>EBS Volumes come in 4 types </a:t>
            </a:r>
            <a:endParaRPr lang="en-US" b="1" dirty="0" smtClean="0">
              <a:solidFill>
                <a:schemeClr val="accent2">
                  <a:lumMod val="40000"/>
                  <a:lumOff val="60000"/>
                </a:schemeClr>
              </a:solidFill>
            </a:endParaRPr>
          </a:p>
          <a:p>
            <a:pPr marL="0" indent="0">
              <a:buNone/>
            </a:pPr>
            <a:endParaRPr lang="en-US" b="1" dirty="0" smtClean="0">
              <a:solidFill>
                <a:schemeClr val="accent2">
                  <a:lumMod val="40000"/>
                  <a:lumOff val="60000"/>
                </a:schemeClr>
              </a:solidFill>
            </a:endParaRPr>
          </a:p>
          <a:p>
            <a:pPr marL="457200" indent="-457200">
              <a:buFont typeface="+mj-lt"/>
              <a:buAutoNum type="arabicPeriod"/>
            </a:pPr>
            <a:r>
              <a:rPr lang="en-US" b="1" dirty="0" smtClean="0">
                <a:solidFill>
                  <a:schemeClr val="accent2">
                    <a:lumMod val="40000"/>
                    <a:lumOff val="60000"/>
                  </a:schemeClr>
                </a:solidFill>
              </a:rPr>
              <a:t>GP2 </a:t>
            </a:r>
            <a:r>
              <a:rPr lang="en-US" b="1" dirty="0">
                <a:solidFill>
                  <a:schemeClr val="accent2">
                    <a:lumMod val="40000"/>
                    <a:lumOff val="60000"/>
                  </a:schemeClr>
                </a:solidFill>
              </a:rPr>
              <a:t>(SSD): General purpose SSD volume that balances price and performance for a wide variety of workloads </a:t>
            </a:r>
            <a:endParaRPr lang="en-US" b="1" dirty="0" smtClean="0">
              <a:solidFill>
                <a:schemeClr val="accent2">
                  <a:lumMod val="40000"/>
                  <a:lumOff val="60000"/>
                </a:schemeClr>
              </a:solidFill>
            </a:endParaRPr>
          </a:p>
          <a:p>
            <a:pPr marL="457200" indent="-457200">
              <a:buFont typeface="+mj-lt"/>
              <a:buAutoNum type="arabicPeriod"/>
            </a:pPr>
            <a:r>
              <a:rPr lang="en-US" b="1" dirty="0" smtClean="0">
                <a:solidFill>
                  <a:schemeClr val="accent2">
                    <a:lumMod val="40000"/>
                    <a:lumOff val="60000"/>
                  </a:schemeClr>
                </a:solidFill>
              </a:rPr>
              <a:t>IO1 </a:t>
            </a:r>
            <a:r>
              <a:rPr lang="en-US" b="1" dirty="0">
                <a:solidFill>
                  <a:schemeClr val="accent2">
                    <a:lumMod val="40000"/>
                    <a:lumOff val="60000"/>
                  </a:schemeClr>
                </a:solidFill>
              </a:rPr>
              <a:t>(SSD): Highest-performance SSD volume for mission-critical low-latency or high- throughput workloads </a:t>
            </a:r>
            <a:endParaRPr lang="en-US" b="1" dirty="0" smtClean="0">
              <a:solidFill>
                <a:schemeClr val="accent2">
                  <a:lumMod val="40000"/>
                  <a:lumOff val="60000"/>
                </a:schemeClr>
              </a:solidFill>
            </a:endParaRPr>
          </a:p>
          <a:p>
            <a:pPr marL="457200" indent="-457200">
              <a:buFont typeface="+mj-lt"/>
              <a:buAutoNum type="arabicPeriod"/>
            </a:pPr>
            <a:r>
              <a:rPr lang="en-US" b="1" dirty="0" smtClean="0">
                <a:solidFill>
                  <a:schemeClr val="accent2">
                    <a:lumMod val="40000"/>
                    <a:lumOff val="60000"/>
                  </a:schemeClr>
                </a:solidFill>
              </a:rPr>
              <a:t> </a:t>
            </a:r>
            <a:r>
              <a:rPr lang="en-US" b="1" dirty="0">
                <a:solidFill>
                  <a:schemeClr val="accent2">
                    <a:lumMod val="40000"/>
                    <a:lumOff val="60000"/>
                  </a:schemeClr>
                </a:solidFill>
              </a:rPr>
              <a:t>ST1 (HDD): Low cost HDD volume designed for frequently accessed, throughput- intensive workloads </a:t>
            </a:r>
            <a:endParaRPr lang="en-US" b="1" dirty="0" smtClean="0">
              <a:solidFill>
                <a:schemeClr val="accent2">
                  <a:lumMod val="40000"/>
                  <a:lumOff val="60000"/>
                </a:schemeClr>
              </a:solidFill>
            </a:endParaRPr>
          </a:p>
          <a:p>
            <a:pPr marL="457200" indent="-457200">
              <a:buFont typeface="+mj-lt"/>
              <a:buAutoNum type="arabicPeriod"/>
            </a:pPr>
            <a:r>
              <a:rPr lang="en-US" b="1" dirty="0" smtClean="0">
                <a:solidFill>
                  <a:schemeClr val="accent2">
                    <a:lumMod val="40000"/>
                    <a:lumOff val="60000"/>
                  </a:schemeClr>
                </a:solidFill>
              </a:rPr>
              <a:t>SC1 </a:t>
            </a:r>
            <a:r>
              <a:rPr lang="en-US" b="1" dirty="0">
                <a:solidFill>
                  <a:schemeClr val="accent2">
                    <a:lumMod val="40000"/>
                    <a:lumOff val="60000"/>
                  </a:schemeClr>
                </a:solidFill>
              </a:rPr>
              <a:t>(HDD): Lowest cost HDD volume designed for less frequently accessed workloads </a:t>
            </a:r>
            <a:endParaRPr lang="en-US" b="1" dirty="0" smtClean="0">
              <a:solidFill>
                <a:schemeClr val="accent2">
                  <a:lumMod val="40000"/>
                  <a:lumOff val="60000"/>
                </a:schemeClr>
              </a:solidFill>
            </a:endParaRPr>
          </a:p>
          <a:p>
            <a:pPr marL="0" indent="0">
              <a:buNone/>
            </a:pPr>
            <a:endParaRPr lang="en-US" b="1" dirty="0" smtClean="0">
              <a:solidFill>
                <a:schemeClr val="accent2">
                  <a:lumMod val="40000"/>
                  <a:lumOff val="60000"/>
                </a:schemeClr>
              </a:solidFill>
            </a:endParaRPr>
          </a:p>
          <a:p>
            <a:pPr marL="0" indent="0">
              <a:buNone/>
            </a:pPr>
            <a:r>
              <a:rPr lang="en-US" dirty="0" smtClean="0"/>
              <a:t> “</a:t>
            </a:r>
            <a:r>
              <a:rPr lang="en-US" b="1" i="1" dirty="0" smtClean="0">
                <a:solidFill>
                  <a:schemeClr val="accent2">
                    <a:lumMod val="40000"/>
                    <a:lumOff val="60000"/>
                  </a:schemeClr>
                </a:solidFill>
              </a:rPr>
              <a:t>EBS </a:t>
            </a:r>
            <a:r>
              <a:rPr lang="en-US" b="1" i="1" dirty="0">
                <a:solidFill>
                  <a:schemeClr val="accent2">
                    <a:lumMod val="40000"/>
                    <a:lumOff val="60000"/>
                  </a:schemeClr>
                </a:solidFill>
              </a:rPr>
              <a:t>Volumes are characterized in Size | Throughput | IOPS (I/O Ops Per Sec) </a:t>
            </a:r>
            <a:r>
              <a:rPr lang="en-US" b="1" i="1" dirty="0" smtClean="0">
                <a:solidFill>
                  <a:schemeClr val="accent2">
                    <a:lumMod val="40000"/>
                    <a:lumOff val="60000"/>
                  </a:schemeClr>
                </a:solidFill>
              </a:rPr>
              <a:t>.s </a:t>
            </a:r>
            <a:r>
              <a:rPr lang="en-US" b="1" i="1" dirty="0">
                <a:solidFill>
                  <a:schemeClr val="accent2">
                    <a:lumMod val="40000"/>
                    <a:lumOff val="60000"/>
                  </a:schemeClr>
                </a:solidFill>
              </a:rPr>
              <a:t>Only GP2 and IO1 can be used as boot </a:t>
            </a:r>
            <a:r>
              <a:rPr lang="en-US" b="1" i="1" dirty="0" smtClean="0">
                <a:solidFill>
                  <a:schemeClr val="accent2">
                    <a:lumMod val="40000"/>
                    <a:lumOff val="60000"/>
                  </a:schemeClr>
                </a:solidFill>
              </a:rPr>
              <a:t>volumes”</a:t>
            </a:r>
            <a:endParaRPr lang="en-IN" b="1" i="1" dirty="0">
              <a:solidFill>
                <a:schemeClr val="accent2">
                  <a:lumMod val="40000"/>
                  <a:lumOff val="60000"/>
                </a:schemeClr>
              </a:solidFill>
            </a:endParaRPr>
          </a:p>
        </p:txBody>
      </p:sp>
    </p:spTree>
    <p:extLst>
      <p:ext uri="{BB962C8B-B14F-4D97-AF65-F5344CB8AC3E}">
        <p14:creationId xmlns:p14="http://schemas.microsoft.com/office/powerpoint/2010/main" val="2942338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535577"/>
            <a:ext cx="9919225" cy="5712822"/>
          </a:xfrm>
        </p:spPr>
        <p:txBody>
          <a:bodyPr>
            <a:normAutofit/>
          </a:bodyPr>
          <a:lstStyle/>
          <a:p>
            <a:pPr marL="0" indent="0">
              <a:buNone/>
            </a:pPr>
            <a:r>
              <a:rPr lang="en-US" sz="2400" b="1" dirty="0">
                <a:solidFill>
                  <a:schemeClr val="accent2">
                    <a:lumMod val="40000"/>
                    <a:lumOff val="60000"/>
                  </a:schemeClr>
                </a:solidFill>
              </a:rPr>
              <a:t>1.</a:t>
            </a:r>
            <a:r>
              <a:rPr lang="en-US" sz="2400" b="1" dirty="0"/>
              <a:t> </a:t>
            </a:r>
            <a:r>
              <a:rPr lang="en-US" sz="2400" b="1" dirty="0">
                <a:solidFill>
                  <a:schemeClr val="accent2">
                    <a:lumMod val="40000"/>
                    <a:lumOff val="60000"/>
                  </a:schemeClr>
                </a:solidFill>
              </a:rPr>
              <a:t>Solid-State Drives (SSD)</a:t>
            </a:r>
          </a:p>
          <a:p>
            <a:pPr marL="0" indent="0">
              <a:buNone/>
            </a:pPr>
            <a:r>
              <a:rPr lang="en-US" sz="2400" dirty="0">
                <a:solidFill>
                  <a:schemeClr val="accent2">
                    <a:lumMod val="40000"/>
                    <a:lumOff val="60000"/>
                  </a:schemeClr>
                </a:solidFill>
              </a:rPr>
              <a:t>The devices backed with </a:t>
            </a:r>
            <a:r>
              <a:rPr lang="en-US" sz="2400" b="1" dirty="0">
                <a:solidFill>
                  <a:schemeClr val="accent2">
                    <a:lumMod val="40000"/>
                    <a:lumOff val="60000"/>
                  </a:schemeClr>
                </a:solidFill>
              </a:rPr>
              <a:t>Solid-State Devices (SSD)</a:t>
            </a:r>
            <a:r>
              <a:rPr lang="en-US" sz="2400" dirty="0">
                <a:solidFill>
                  <a:schemeClr val="accent2">
                    <a:lumMod val="40000"/>
                    <a:lumOff val="60000"/>
                  </a:schemeClr>
                </a:solidFill>
              </a:rPr>
              <a:t> is optimized for the transactional workload. Where you need very frequent read and write operation with small size I/O. The performance attribute here is IOPS (I/O operations per second).</a:t>
            </a:r>
          </a:p>
          <a:p>
            <a:endParaRPr lang="en-IN" sz="2400" dirty="0" smtClean="0">
              <a:solidFill>
                <a:schemeClr val="accent2">
                  <a:lumMod val="40000"/>
                  <a:lumOff val="60000"/>
                </a:schemeClr>
              </a:solidFill>
            </a:endParaRPr>
          </a:p>
          <a:p>
            <a:endParaRPr lang="en-US" sz="2400" b="1" dirty="0" smtClean="0">
              <a:solidFill>
                <a:schemeClr val="accent2">
                  <a:lumMod val="40000"/>
                  <a:lumOff val="60000"/>
                </a:schemeClr>
              </a:solidFill>
            </a:endParaRPr>
          </a:p>
          <a:p>
            <a:endParaRPr lang="en-US" sz="2400" b="1" dirty="0">
              <a:solidFill>
                <a:schemeClr val="accent2">
                  <a:lumMod val="40000"/>
                  <a:lumOff val="60000"/>
                </a:schemeClr>
              </a:solidFill>
            </a:endParaRPr>
          </a:p>
          <a:p>
            <a:pPr marL="0" indent="0">
              <a:buNone/>
            </a:pPr>
            <a:r>
              <a:rPr lang="en-US" sz="2400" b="1" dirty="0" smtClean="0">
                <a:solidFill>
                  <a:schemeClr val="accent2">
                    <a:lumMod val="40000"/>
                    <a:lumOff val="60000"/>
                  </a:schemeClr>
                </a:solidFill>
              </a:rPr>
              <a:t>2</a:t>
            </a:r>
            <a:r>
              <a:rPr lang="en-US" sz="2400" b="1" dirty="0">
                <a:solidFill>
                  <a:schemeClr val="accent2">
                    <a:lumMod val="40000"/>
                    <a:lumOff val="60000"/>
                  </a:schemeClr>
                </a:solidFill>
              </a:rPr>
              <a:t>. Hard Disk Drives (HDD)</a:t>
            </a:r>
          </a:p>
          <a:p>
            <a:pPr marL="0" indent="0">
              <a:buNone/>
            </a:pPr>
            <a:r>
              <a:rPr lang="en-US" sz="2400" dirty="0" smtClean="0">
                <a:solidFill>
                  <a:schemeClr val="accent2">
                    <a:lumMod val="40000"/>
                    <a:lumOff val="60000"/>
                  </a:schemeClr>
                </a:solidFill>
              </a:rPr>
              <a:t>The </a:t>
            </a:r>
            <a:r>
              <a:rPr lang="en-US" sz="2400" dirty="0">
                <a:solidFill>
                  <a:schemeClr val="accent2">
                    <a:lumMod val="40000"/>
                    <a:lumOff val="60000"/>
                  </a:schemeClr>
                </a:solidFill>
              </a:rPr>
              <a:t>devices backed with </a:t>
            </a:r>
            <a:r>
              <a:rPr lang="en-US" sz="2400" b="1" dirty="0">
                <a:solidFill>
                  <a:schemeClr val="accent2">
                    <a:lumMod val="40000"/>
                    <a:lumOff val="60000"/>
                  </a:schemeClr>
                </a:solidFill>
              </a:rPr>
              <a:t>Hard Disk Drives (HDD)</a:t>
            </a:r>
            <a:r>
              <a:rPr lang="en-US" sz="2400" dirty="0">
                <a:solidFill>
                  <a:schemeClr val="accent2">
                    <a:lumMod val="40000"/>
                    <a:lumOff val="60000"/>
                  </a:schemeClr>
                </a:solidFill>
              </a:rPr>
              <a:t> are optimized for heavy streaming workloads. The performance measurement is in </a:t>
            </a:r>
            <a:r>
              <a:rPr lang="en-US" sz="2400" dirty="0" err="1">
                <a:solidFill>
                  <a:schemeClr val="accent2">
                    <a:lumMod val="40000"/>
                    <a:lumOff val="60000"/>
                  </a:schemeClr>
                </a:solidFill>
              </a:rPr>
              <a:t>MiB</a:t>
            </a:r>
            <a:r>
              <a:rPr lang="en-US" sz="2400" dirty="0">
                <a:solidFill>
                  <a:schemeClr val="accent2">
                    <a:lumMod val="40000"/>
                    <a:lumOff val="60000"/>
                  </a:schemeClr>
                </a:solidFill>
              </a:rPr>
              <a:t>/s (megabyte per second) which is a lot better than IOPS.</a:t>
            </a:r>
          </a:p>
          <a:p>
            <a:endParaRPr lang="en-IN" dirty="0"/>
          </a:p>
        </p:txBody>
      </p:sp>
    </p:spTree>
    <p:extLst>
      <p:ext uri="{BB962C8B-B14F-4D97-AF65-F5344CB8AC3E}">
        <p14:creationId xmlns:p14="http://schemas.microsoft.com/office/powerpoint/2010/main" val="3906734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7463</TotalTime>
  <Words>1309</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EBS   </vt:lpstr>
      <vt:lpstr>PowerPoint Presentation</vt:lpstr>
      <vt:lpstr>PowerPoint Presentation</vt:lpstr>
      <vt:lpstr>EBS VOLUME</vt:lpstr>
      <vt:lpstr>EBS Volume  </vt:lpstr>
      <vt:lpstr>Why Amazon EBS? </vt:lpstr>
      <vt:lpstr>EBS VOLUME TYPES</vt:lpstr>
      <vt:lpstr>EBS Volumes Types</vt:lpstr>
      <vt:lpstr>PowerPoint Presentation</vt:lpstr>
      <vt:lpstr>EBS –Volume Types Summary</vt:lpstr>
      <vt:lpstr>PowerPoint Presentation</vt:lpstr>
      <vt:lpstr>EBS snapshot</vt:lpstr>
      <vt:lpstr>PowerPoint Presentation</vt:lpstr>
      <vt:lpstr>PowerPoint Presentation</vt:lpstr>
      <vt:lpstr>Amazon Elastic File System</vt:lpstr>
      <vt:lpstr>PowerPoint Presentation</vt:lpstr>
      <vt:lpstr>PowerPoint Presentation</vt:lpstr>
      <vt:lpstr>PowerPoint Presentation</vt:lpstr>
      <vt:lpstr>PowerPoint Presentation</vt:lpstr>
      <vt:lpstr>EBS vs Instance Store</vt:lpstr>
      <vt:lpstr> QUIZ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 &amp; EFS</dc:title>
  <dc:creator>HP</dc:creator>
  <cp:lastModifiedBy>HP</cp:lastModifiedBy>
  <cp:revision>39</cp:revision>
  <dcterms:created xsi:type="dcterms:W3CDTF">2021-02-01T04:15:36Z</dcterms:created>
  <dcterms:modified xsi:type="dcterms:W3CDTF">2021-02-28T05:22:27Z</dcterms:modified>
</cp:coreProperties>
</file>