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2"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4-09T02:14:57.438"/>
    </inkml:context>
    <inkml:brush xml:id="br0">
      <inkml:brushProperty name="width" value="0.05292" units="cm"/>
      <inkml:brushProperty name="height" value="0.05292" units="cm"/>
      <inkml:brushProperty name="color" value="#FF0000"/>
    </inkml:brush>
  </inkml:definitions>
  <inkml:trace contextRef="#ctx0" brushRef="#br0">12563 11983 188 0,'-60'8'3'0,"13"-8"3"0,9 0-6 0,13 0 1 0,4-15-1 0,0 1 0 0,7-7 0 0,6 3 0 0,-1 0-4 0,5-2-12 0,2 0-55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8CF4A70-A9A2-4953-9897-D62A6CDF0A44}" type="datetimeFigureOut">
              <a:rPr lang="en-IN" smtClean="0"/>
              <a:t>14-09-2022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393014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CF4A70-A9A2-4953-9897-D62A6CDF0A44}"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408401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8CF4A70-A9A2-4953-9897-D62A6CDF0A44}"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1003947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8CF4A70-A9A2-4953-9897-D62A6CDF0A44}"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1918866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CF4A70-A9A2-4953-9897-D62A6CDF0A44}"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380472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CF4A70-A9A2-4953-9897-D62A6CDF0A44}"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127166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CF4A70-A9A2-4953-9897-D62A6CDF0A44}" type="datetimeFigureOut">
              <a:rPr lang="en-IN" smtClean="0"/>
              <a:t>14-09-2022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539285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8CF4A70-A9A2-4953-9897-D62A6CDF0A44}"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2321020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8CF4A70-A9A2-4953-9897-D62A6CDF0A44}"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191019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F4A70-A9A2-4953-9897-D62A6CDF0A44}"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216095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CF4A70-A9A2-4953-9897-D62A6CDF0A44}"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15994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F4A70-A9A2-4953-9897-D62A6CDF0A44}"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63497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F4A70-A9A2-4953-9897-D62A6CDF0A44}"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11777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CF4A70-A9A2-4953-9897-D62A6CDF0A44}"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140261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F4A70-A9A2-4953-9897-D62A6CDF0A44}" type="datetimeFigureOut">
              <a:rPr lang="en-IN" smtClean="0"/>
              <a:t>14-09-2022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354008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CF4A70-A9A2-4953-9897-D62A6CDF0A44}"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411375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CF4A70-A9A2-4953-9897-D62A6CDF0A44}"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7F143D-BDBE-4C15-BB3D-FDF9AF45CAA0}" type="slidenum">
              <a:rPr lang="en-IN" smtClean="0"/>
              <a:t>‹#›</a:t>
            </a:fld>
            <a:endParaRPr lang="en-IN"/>
          </a:p>
        </p:txBody>
      </p:sp>
    </p:spTree>
    <p:extLst>
      <p:ext uri="{BB962C8B-B14F-4D97-AF65-F5344CB8AC3E}">
        <p14:creationId xmlns:p14="http://schemas.microsoft.com/office/powerpoint/2010/main" val="37387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8CF4A70-A9A2-4953-9897-D62A6CDF0A44}" type="datetimeFigureOut">
              <a:rPr lang="en-IN" smtClean="0"/>
              <a:t>14-09-2022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97F143D-BDBE-4C15-BB3D-FDF9AF45CAA0}" type="slidenum">
              <a:rPr lang="en-IN" smtClean="0"/>
              <a:t>‹#›</a:t>
            </a:fld>
            <a:endParaRPr lang="en-IN"/>
          </a:p>
        </p:txBody>
      </p:sp>
    </p:spTree>
    <p:extLst>
      <p:ext uri="{BB962C8B-B14F-4D97-AF65-F5344CB8AC3E}">
        <p14:creationId xmlns:p14="http://schemas.microsoft.com/office/powerpoint/2010/main" val="1649061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descr="EC2&#10;• EC2 Features&#10;• Amazon Machine Images&#10;• Instances&#10;• Monitoring&#10;• Networking and Security&#10;• Storage&#10;• Placement Grou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673" y="401782"/>
            <a:ext cx="10815373" cy="573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56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AWS EC2 Launch Types</a:t>
            </a:r>
            <a:br>
              <a:rPr lang="en-US" b="1" u="sng" dirty="0"/>
            </a:br>
            <a:endParaRPr lang="en-US" b="1" u="sng" dirty="0"/>
          </a:p>
        </p:txBody>
      </p:sp>
      <p:sp>
        <p:nvSpPr>
          <p:cNvPr id="3" name="Content Placeholder 2"/>
          <p:cNvSpPr>
            <a:spLocks noGrp="1"/>
          </p:cNvSpPr>
          <p:nvPr>
            <p:ph idx="1"/>
          </p:nvPr>
        </p:nvSpPr>
        <p:spPr/>
        <p:txBody>
          <a:bodyPr>
            <a:normAutofit fontScale="85000" lnSpcReduction="20000"/>
          </a:bodyPr>
          <a:lstStyle/>
          <a:p>
            <a:pPr marL="0" indent="0">
              <a:buNone/>
            </a:pPr>
            <a:r>
              <a:rPr lang="en-US" sz="2000" dirty="0"/>
              <a:t>An Amazon EC2 launch type determines the type of infrastructure on which your tasks and services are hosted.</a:t>
            </a:r>
          </a:p>
          <a:p>
            <a:pPr marL="0" indent="0">
              <a:buNone/>
            </a:pPr>
            <a:r>
              <a:rPr lang="en-US" dirty="0"/>
              <a:t>Amazon EC2 provides purchasing options to enable you to optimize your costs based on your needs.</a:t>
            </a:r>
            <a:endParaRPr lang="en-US" sz="2000" dirty="0"/>
          </a:p>
          <a:p>
            <a:endParaRPr lang="en-US" sz="2000" dirty="0"/>
          </a:p>
          <a:p>
            <a:r>
              <a:rPr lang="en-US" dirty="0"/>
              <a:t>On-demand.</a:t>
            </a:r>
          </a:p>
          <a:p>
            <a:r>
              <a:rPr lang="en-US" dirty="0"/>
              <a:t>reserved.</a:t>
            </a:r>
          </a:p>
          <a:p>
            <a:r>
              <a:rPr lang="en-US" dirty="0"/>
              <a:t>scheduled reserved.</a:t>
            </a:r>
          </a:p>
          <a:p>
            <a:r>
              <a:rPr lang="en-US" dirty="0"/>
              <a:t>spot instances.</a:t>
            </a:r>
          </a:p>
          <a:p>
            <a:r>
              <a:rPr lang="en-US" dirty="0"/>
              <a:t>dedicated instances.</a:t>
            </a:r>
          </a:p>
          <a:p>
            <a:r>
              <a:rPr lang="en-US" dirty="0"/>
              <a:t>dedicated hosts.</a:t>
            </a:r>
          </a:p>
          <a:p>
            <a:endParaRPr lang="en-US" dirty="0"/>
          </a:p>
        </p:txBody>
      </p:sp>
    </p:spTree>
    <p:extLst>
      <p:ext uri="{BB962C8B-B14F-4D97-AF65-F5344CB8AC3E}">
        <p14:creationId xmlns:p14="http://schemas.microsoft.com/office/powerpoint/2010/main" val="186402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3">
                    <a:lumMod val="60000"/>
                    <a:lumOff val="40000"/>
                  </a:schemeClr>
                </a:solidFill>
                <a:latin typeface="-apple-system"/>
              </a:rPr>
              <a:t>On-Demand Instances</a:t>
            </a:r>
            <a:endParaRPr lang="en-IN" b="1" dirty="0">
              <a:solidFill>
                <a:schemeClr val="accent3">
                  <a:lumMod val="60000"/>
                  <a:lumOff val="40000"/>
                </a:schemeClr>
              </a:solidFill>
            </a:endParaRPr>
          </a:p>
        </p:txBody>
      </p:sp>
      <p:sp>
        <p:nvSpPr>
          <p:cNvPr id="5" name="Rectangle 2"/>
          <p:cNvSpPr>
            <a:spLocks noGrp="1" noChangeArrowheads="1"/>
          </p:cNvSpPr>
          <p:nvPr>
            <p:ph idx="1"/>
          </p:nvPr>
        </p:nvSpPr>
        <p:spPr bwMode="auto">
          <a:xfrm>
            <a:off x="403014" y="2105247"/>
            <a:ext cx="10350077"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8090A"/>
                </a:solidFill>
                <a:effectLst/>
                <a:latin typeface="-apple-system"/>
              </a:rPr>
              <a:t>Pay, by the second, for the instances that you launch.</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1" i="0" u="none" strike="noStrike" cap="none" normalizeH="0" baseline="0" dirty="0">
              <a:ln>
                <a:noFill/>
              </a:ln>
              <a:solidFill>
                <a:srgbClr val="08090A"/>
              </a:solidFill>
              <a:effectLst/>
              <a:latin typeface="-apple-system"/>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8090A"/>
                </a:solidFill>
                <a:effectLst/>
                <a:latin typeface="-apple-system"/>
              </a:rPr>
              <a:t>No longer-term commitments or upfront payments are needed.</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1" i="0" u="none" strike="noStrike" cap="none" normalizeH="0" baseline="0" dirty="0">
              <a:ln>
                <a:noFill/>
              </a:ln>
              <a:solidFill>
                <a:srgbClr val="08090A"/>
              </a:solidFill>
              <a:effectLst/>
              <a:latin typeface="-apple-system"/>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8090A"/>
                </a:solidFill>
                <a:effectLst/>
                <a:latin typeface="-apple-system"/>
              </a:rPr>
              <a:t>You have full control over its lifecycle, you decide when to launch, start, stop, reboot, or terminate it.</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1" i="0" u="none" strike="noStrike" cap="none" normalizeH="0" baseline="0" dirty="0">
              <a:ln>
                <a:noFill/>
              </a:ln>
              <a:solidFill>
                <a:srgbClr val="08090A"/>
              </a:solidFill>
              <a:effectLst/>
              <a:latin typeface="-apple-system"/>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8090A"/>
                </a:solidFill>
                <a:effectLst/>
                <a:latin typeface="-apple-system"/>
              </a:rPr>
              <a:t>You pay only when your On-Demand Instances are in the </a:t>
            </a:r>
            <a:r>
              <a:rPr kumimoji="0" lang="en-US" altLang="en-US" sz="1600" b="1" i="0" u="none" strike="noStrike" cap="none" normalizeH="0" baseline="0" dirty="0">
                <a:ln>
                  <a:noFill/>
                </a:ln>
                <a:solidFill>
                  <a:srgbClr val="08090A"/>
                </a:solidFill>
                <a:effectLst/>
                <a:latin typeface="var(--ff-monospace)"/>
              </a:rPr>
              <a:t>running</a:t>
            </a:r>
            <a:r>
              <a:rPr kumimoji="0" lang="en-US" altLang="en-US" sz="1600" b="1" i="0" u="none" strike="noStrike" cap="none" normalizeH="0" baseline="0" dirty="0">
                <a:ln>
                  <a:noFill/>
                </a:ln>
                <a:solidFill>
                  <a:srgbClr val="08090A"/>
                </a:solidFill>
                <a:effectLst/>
                <a:latin typeface="-apple-system"/>
              </a:rPr>
              <a:t> state.</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1" i="0" u="none" strike="noStrike" cap="none" normalizeH="0" baseline="0" dirty="0">
              <a:ln>
                <a:noFill/>
              </a:ln>
              <a:solidFill>
                <a:srgbClr val="08090A"/>
              </a:solidFill>
              <a:effectLst/>
              <a:latin typeface="-apple-system"/>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rgbClr val="08090A"/>
                </a:solidFill>
                <a:effectLst/>
                <a:latin typeface="-apple-system"/>
              </a:rPr>
              <a:t>Can increase or decrease your compute capacity.</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40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831273"/>
            <a:ext cx="8635506" cy="1989716"/>
          </a:xfrm>
        </p:spPr>
        <p:txBody>
          <a:bodyPr>
            <a:normAutofit/>
          </a:bodyPr>
          <a:lstStyle/>
          <a:p>
            <a:r>
              <a:rPr lang="en-US" b="1" u="sng" dirty="0">
                <a:solidFill>
                  <a:schemeClr val="accent3">
                    <a:lumMod val="60000"/>
                    <a:lumOff val="40000"/>
                  </a:schemeClr>
                </a:solidFill>
              </a:rPr>
              <a:t>Reserved Instances</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a:t>Up to 75% savings compared to On-Demand Instance pricing.</a:t>
            </a:r>
          </a:p>
          <a:p>
            <a:r>
              <a:rPr lang="en-US" dirty="0"/>
              <a:t>You can purchase a Reserved Instance for a one-year or three-year commitment, with the three-year commitment offering a bigger discount.</a:t>
            </a:r>
          </a:p>
          <a:p>
            <a:r>
              <a:rPr lang="en-US" dirty="0"/>
              <a:t>Commitment includes instance type and Region.</a:t>
            </a:r>
          </a:p>
          <a:p>
            <a:r>
              <a:rPr lang="en-US" dirty="0"/>
              <a:t>Reserved Instances do not renew automatically; when they expire, you can continue using the EC2 instance without interruption, but you are charged On-Demand rates.</a:t>
            </a:r>
          </a:p>
          <a:p>
            <a:r>
              <a:rPr lang="en-US" dirty="0"/>
              <a:t>After you purchase a Reserved Instance, you cannot cancel your purchase. However, you may be able to modify, exchange, or sell your Reserved Instance if your needs change.</a:t>
            </a:r>
          </a:p>
          <a:p>
            <a:endParaRPr lang="en-IN" dirty="0"/>
          </a:p>
        </p:txBody>
      </p:sp>
    </p:spTree>
    <p:extLst>
      <p:ext uri="{BB962C8B-B14F-4D97-AF65-F5344CB8AC3E}">
        <p14:creationId xmlns:p14="http://schemas.microsoft.com/office/powerpoint/2010/main" val="390670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76" y="609600"/>
            <a:ext cx="8281225" cy="1320800"/>
          </a:xfrm>
        </p:spPr>
        <p:txBody>
          <a:bodyPr>
            <a:normAutofit/>
          </a:bodyPr>
          <a:lstStyle/>
          <a:p>
            <a:br>
              <a:rPr lang="en-US" sz="2800" dirty="0">
                <a:solidFill>
                  <a:schemeClr val="tx1"/>
                </a:solidFill>
              </a:rPr>
            </a:br>
            <a:r>
              <a:rPr lang="en-US" sz="2800" b="1" dirty="0">
                <a:solidFill>
                  <a:schemeClr val="accent3">
                    <a:lumMod val="60000"/>
                    <a:lumOff val="40000"/>
                  </a:schemeClr>
                </a:solidFill>
              </a:rPr>
              <a:t>Spot Instances</a:t>
            </a:r>
            <a:endParaRPr lang="en-IN" sz="2800" b="1"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r>
              <a:rPr lang="en-US" dirty="0"/>
              <a:t>The most cost-efficient instance in AWS. Up to 90% savings compared to On-Demand Instance pricing.</a:t>
            </a:r>
          </a:p>
          <a:p>
            <a:r>
              <a:rPr lang="en-US" dirty="0"/>
              <a:t>Request unused EC2 instances, which can reduce your Amazon EC2 costs significantly.</a:t>
            </a:r>
          </a:p>
          <a:p>
            <a:r>
              <a:rPr lang="en-US" dirty="0"/>
              <a:t>Instances that can "lose" at any point of time if your max price is less than the current spot price.</a:t>
            </a:r>
          </a:p>
          <a:p>
            <a:r>
              <a:rPr lang="en-US" dirty="0"/>
              <a:t>Well-suited for batch jobs, background processing, and optional tasks. Not good for critical jobs.</a:t>
            </a:r>
          </a:p>
          <a:p>
            <a:endParaRPr lang="en-IN" dirty="0"/>
          </a:p>
        </p:txBody>
      </p:sp>
    </p:spTree>
    <p:extLst>
      <p:ext uri="{BB962C8B-B14F-4D97-AF65-F5344CB8AC3E}">
        <p14:creationId xmlns:p14="http://schemas.microsoft.com/office/powerpoint/2010/main" val="43733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27462"/>
            <a:ext cx="8359602" cy="1002937"/>
          </a:xfrm>
        </p:spPr>
        <p:txBody>
          <a:bodyPr>
            <a:normAutofit fontScale="90000"/>
          </a:bodyPr>
          <a:lstStyle/>
          <a:p>
            <a:r>
              <a:rPr lang="en-US" b="1" dirty="0">
                <a:solidFill>
                  <a:schemeClr val="accent3">
                    <a:lumMod val="60000"/>
                    <a:lumOff val="40000"/>
                  </a:schemeClr>
                </a:solidFill>
              </a:rPr>
              <a:t>Dedicated Hosts</a:t>
            </a:r>
            <a:br>
              <a:rPr lang="en-US" dirty="0">
                <a:solidFill>
                  <a:schemeClr val="tx1"/>
                </a:solidFill>
              </a:rPr>
            </a:br>
            <a:endParaRPr lang="en-IN" dirty="0">
              <a:solidFill>
                <a:schemeClr val="tx1"/>
              </a:solidFill>
            </a:endParaRPr>
          </a:p>
        </p:txBody>
      </p:sp>
      <p:sp>
        <p:nvSpPr>
          <p:cNvPr id="3" name="Content Placeholder 2"/>
          <p:cNvSpPr>
            <a:spLocks noGrp="1"/>
          </p:cNvSpPr>
          <p:nvPr>
            <p:ph idx="1"/>
          </p:nvPr>
        </p:nvSpPr>
        <p:spPr/>
        <p:txBody>
          <a:bodyPr/>
          <a:lstStyle/>
          <a:p>
            <a:r>
              <a:rPr lang="en-US" dirty="0"/>
              <a:t>Dedicated Hosts</a:t>
            </a:r>
          </a:p>
          <a:p>
            <a:r>
              <a:rPr lang="en-US" dirty="0"/>
              <a:t>Pay for a physical host.</a:t>
            </a:r>
          </a:p>
          <a:p>
            <a:r>
              <a:rPr lang="en-US" dirty="0"/>
              <a:t>Physical server with EC2 instance capacity fully dedicated to your use.</a:t>
            </a:r>
          </a:p>
          <a:p>
            <a:r>
              <a:rPr lang="en-US" dirty="0"/>
              <a:t>Full control of the Instance placement.</a:t>
            </a:r>
          </a:p>
          <a:p>
            <a:r>
              <a:rPr lang="en-US" dirty="0"/>
              <a:t>Visibility into the underlying socket, the core of the hardware.</a:t>
            </a:r>
          </a:p>
          <a:p>
            <a:r>
              <a:rPr lang="en-US" dirty="0"/>
              <a:t>You must purchase a Dedicated Hosts Instance minimum for one year.</a:t>
            </a:r>
          </a:p>
          <a:p>
            <a:endParaRPr lang="en-IN" dirty="0"/>
          </a:p>
        </p:txBody>
      </p:sp>
    </p:spTree>
    <p:extLst>
      <p:ext uri="{BB962C8B-B14F-4D97-AF65-F5344CB8AC3E}">
        <p14:creationId xmlns:p14="http://schemas.microsoft.com/office/powerpoint/2010/main" val="190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3">
                    <a:lumMod val="60000"/>
                    <a:lumOff val="40000"/>
                  </a:schemeClr>
                </a:solidFill>
                <a:latin typeface="-apple-system"/>
              </a:rPr>
              <a:t>Dedicated Instances</a:t>
            </a:r>
            <a:br>
              <a:rPr lang="en-US" dirty="0">
                <a:solidFill>
                  <a:srgbClr val="08090A"/>
                </a:solidFill>
                <a:latin typeface="-apple-system"/>
              </a:rPr>
            </a:b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1219200" y="2557030"/>
            <a:ext cx="6096000" cy="2031325"/>
          </a:xfrm>
          <a:prstGeom prst="rect">
            <a:avLst/>
          </a:prstGeom>
        </p:spPr>
        <p:txBody>
          <a:bodyPr>
            <a:spAutoFit/>
          </a:bodyPr>
          <a:lstStyle/>
          <a:p>
            <a:pPr marL="342900" indent="-342900">
              <a:buFont typeface="+mj-lt"/>
              <a:buAutoNum type="arabicPeriod"/>
            </a:pPr>
            <a:r>
              <a:rPr lang="en-US" b="1" dirty="0">
                <a:solidFill>
                  <a:srgbClr val="08090A"/>
                </a:solidFill>
                <a:latin typeface="-apple-system"/>
              </a:rPr>
              <a:t>Pay, by the hour, for instances that run on hardware that's dedicated to a single customer.</a:t>
            </a:r>
          </a:p>
          <a:p>
            <a:pPr marL="342900" indent="-342900">
              <a:buFont typeface="+mj-lt"/>
              <a:buAutoNum type="arabicPeriod"/>
            </a:pPr>
            <a:endParaRPr lang="en-US" b="1" dirty="0">
              <a:solidFill>
                <a:srgbClr val="08090A"/>
              </a:solidFill>
              <a:latin typeface="-apple-system"/>
            </a:endParaRPr>
          </a:p>
          <a:p>
            <a:pPr marL="342900" indent="-342900">
              <a:buFont typeface="+mj-lt"/>
              <a:buAutoNum type="arabicPeriod"/>
            </a:pPr>
            <a:r>
              <a:rPr lang="en-US" b="1" dirty="0">
                <a:solidFill>
                  <a:srgbClr val="08090A"/>
                </a:solidFill>
                <a:latin typeface="-apple-system"/>
              </a:rPr>
              <a:t>May share hardware with other instances from the same AWS account.</a:t>
            </a:r>
          </a:p>
          <a:p>
            <a:br>
              <a:rPr lang="en-US" dirty="0"/>
            </a:br>
            <a:endParaRPr lang="en-IN" dirty="0"/>
          </a:p>
        </p:txBody>
      </p:sp>
    </p:spTree>
    <p:extLst>
      <p:ext uri="{BB962C8B-B14F-4D97-AF65-F5344CB8AC3E}">
        <p14:creationId xmlns:p14="http://schemas.microsoft.com/office/powerpoint/2010/main" val="2754586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lumMod val="60000"/>
                    <a:lumOff val="40000"/>
                  </a:schemeClr>
                </a:solidFill>
              </a:rPr>
              <a:t>Which host is right for me?</a:t>
            </a:r>
            <a:endParaRPr lang="en-IN" b="1" dirty="0">
              <a:solidFill>
                <a:schemeClr val="accent3">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a:t>On demand: coming and staying in resort whenever we like, we pay the full price </a:t>
            </a:r>
          </a:p>
          <a:p>
            <a:endParaRPr lang="en-US" dirty="0"/>
          </a:p>
          <a:p>
            <a:r>
              <a:rPr lang="en-US" dirty="0"/>
              <a:t>Reserved: like planning ahead and if we plan to stay for a long time, we may get a good discount.</a:t>
            </a:r>
          </a:p>
          <a:p>
            <a:pPr marL="0" indent="0">
              <a:buNone/>
            </a:pPr>
            <a:r>
              <a:rPr lang="en-US" dirty="0"/>
              <a:t> </a:t>
            </a:r>
          </a:p>
          <a:p>
            <a:r>
              <a:rPr lang="en-US" dirty="0"/>
              <a:t> Spot instances: the hotel allows people to bid for the empty rooms and the highest bidder keeps the rooms. You can get kicked out at any time</a:t>
            </a:r>
          </a:p>
          <a:p>
            <a:endParaRPr lang="en-US" dirty="0"/>
          </a:p>
          <a:p>
            <a:r>
              <a:rPr lang="en-US" dirty="0"/>
              <a:t>  Dedicated Hosts: We book an entire building of the resort</a:t>
            </a:r>
            <a:endParaRPr lang="en-IN" dirty="0"/>
          </a:p>
        </p:txBody>
      </p:sp>
    </p:spTree>
    <p:extLst>
      <p:ext uri="{BB962C8B-B14F-4D97-AF65-F5344CB8AC3E}">
        <p14:creationId xmlns:p14="http://schemas.microsoft.com/office/powerpoint/2010/main" val="137989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090" y="1149530"/>
            <a:ext cx="8215911" cy="780869"/>
          </a:xfrm>
        </p:spPr>
        <p:txBody>
          <a:bodyPr/>
          <a:lstStyle/>
          <a:p>
            <a:r>
              <a:rPr lang="en-US" b="1" dirty="0">
                <a:solidFill>
                  <a:schemeClr val="accent3">
                    <a:lumMod val="60000"/>
                    <a:lumOff val="40000"/>
                  </a:schemeClr>
                </a:solidFill>
              </a:rPr>
              <a:t>EC2 User data</a:t>
            </a:r>
            <a:endParaRPr lang="en-IN" b="1" dirty="0">
              <a:solidFill>
                <a:schemeClr val="accent3">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a:t>• It is possible to bootstrap our instances using an EC2 User data script.</a:t>
            </a:r>
          </a:p>
          <a:p>
            <a:r>
              <a:rPr lang="en-US" dirty="0"/>
              <a:t> • bootstrapping means launching commands when a machine starts</a:t>
            </a:r>
          </a:p>
          <a:p>
            <a:r>
              <a:rPr lang="en-US" dirty="0"/>
              <a:t> • That script is only run once at the instance first start </a:t>
            </a:r>
          </a:p>
          <a:p>
            <a:r>
              <a:rPr lang="en-US" dirty="0"/>
              <a:t>• EC2 user data is used to automate boot tasks such as: </a:t>
            </a:r>
          </a:p>
          <a:p>
            <a:pPr>
              <a:buFont typeface="Wingdings" panose="05000000000000000000" pitchFamily="2" charset="2"/>
              <a:buChar char="v"/>
            </a:pPr>
            <a:r>
              <a:rPr lang="en-US" dirty="0"/>
              <a:t>   Installing updates</a:t>
            </a:r>
          </a:p>
          <a:p>
            <a:pPr>
              <a:buFont typeface="Wingdings" panose="05000000000000000000" pitchFamily="2" charset="2"/>
              <a:buChar char="v"/>
            </a:pPr>
            <a:r>
              <a:rPr lang="en-US" dirty="0"/>
              <a:t>   Installing software </a:t>
            </a:r>
          </a:p>
          <a:p>
            <a:pPr>
              <a:buFont typeface="Wingdings" panose="05000000000000000000" pitchFamily="2" charset="2"/>
              <a:buChar char="v"/>
            </a:pPr>
            <a:r>
              <a:rPr lang="en-US" dirty="0"/>
              <a:t>   Downloading common files from the internet</a:t>
            </a:r>
          </a:p>
          <a:p>
            <a:pPr>
              <a:buFont typeface="Wingdings" panose="05000000000000000000" pitchFamily="2" charset="2"/>
              <a:buChar char="v"/>
            </a:pPr>
            <a:r>
              <a:rPr lang="en-US" dirty="0"/>
              <a:t>   Anything you can think of </a:t>
            </a:r>
          </a:p>
          <a:p>
            <a:r>
              <a:rPr lang="en-US" dirty="0"/>
              <a:t>• The EC2 User Data Script runs with the root user</a:t>
            </a:r>
            <a:endParaRPr lang="en-IN" dirty="0"/>
          </a:p>
        </p:txBody>
      </p:sp>
    </p:spTree>
    <p:extLst>
      <p:ext uri="{BB962C8B-B14F-4D97-AF65-F5344CB8AC3E}">
        <p14:creationId xmlns:p14="http://schemas.microsoft.com/office/powerpoint/2010/main" val="1751745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0" y="953588"/>
            <a:ext cx="8307351" cy="976811"/>
          </a:xfrm>
        </p:spPr>
        <p:txBody>
          <a:bodyPr>
            <a:normAutofit fontScale="90000"/>
          </a:bodyPr>
          <a:lstStyle/>
          <a:p>
            <a:r>
              <a:rPr lang="en-US" b="1" i="1" u="sng" dirty="0">
                <a:solidFill>
                  <a:schemeClr val="tx1"/>
                </a:solidFill>
              </a:rPr>
              <a:t>EC2 User Data Hands-On</a:t>
            </a:r>
            <a:br>
              <a:rPr lang="en-US"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 We want to make sure that this EC2 instance has an Apache HTTP server installed on it – to display a simple web page</a:t>
            </a:r>
          </a:p>
          <a:p>
            <a:pPr marL="0" indent="0">
              <a:buNone/>
            </a:pPr>
            <a:r>
              <a:rPr lang="en-US" dirty="0"/>
              <a:t> </a:t>
            </a:r>
          </a:p>
          <a:p>
            <a:r>
              <a:rPr lang="en-US" dirty="0"/>
              <a:t>For it, we are going to write a user-data script.</a:t>
            </a:r>
          </a:p>
          <a:p>
            <a:pPr marL="0" indent="0">
              <a:buNone/>
            </a:pPr>
            <a:endParaRPr lang="en-US" dirty="0"/>
          </a:p>
          <a:p>
            <a:pPr marL="0" indent="0">
              <a:buNone/>
            </a:pPr>
            <a:r>
              <a:rPr lang="en-US" dirty="0"/>
              <a:t>#!/bin/bash</a:t>
            </a:r>
          </a:p>
          <a:p>
            <a:pPr marL="0" indent="0">
              <a:buNone/>
            </a:pPr>
            <a:r>
              <a:rPr lang="en-US" dirty="0">
                <a:solidFill>
                  <a:srgbClr val="0070C0"/>
                </a:solidFill>
              </a:rPr>
              <a:t>yum update -y </a:t>
            </a:r>
          </a:p>
          <a:p>
            <a:pPr marL="0" indent="0">
              <a:buNone/>
            </a:pPr>
            <a:r>
              <a:rPr lang="en-US" dirty="0">
                <a:solidFill>
                  <a:srgbClr val="0070C0"/>
                </a:solidFill>
              </a:rPr>
              <a:t>yum install -y httpd.x86_64</a:t>
            </a:r>
          </a:p>
          <a:p>
            <a:pPr marL="0" indent="0">
              <a:buNone/>
            </a:pPr>
            <a:r>
              <a:rPr lang="en-US" dirty="0" err="1">
                <a:solidFill>
                  <a:srgbClr val="0070C0"/>
                </a:solidFill>
              </a:rPr>
              <a:t>systemctl</a:t>
            </a:r>
            <a:r>
              <a:rPr lang="en-US" dirty="0">
                <a:solidFill>
                  <a:srgbClr val="0070C0"/>
                </a:solidFill>
              </a:rPr>
              <a:t> start </a:t>
            </a:r>
            <a:r>
              <a:rPr lang="en-US" dirty="0" err="1">
                <a:solidFill>
                  <a:srgbClr val="0070C0"/>
                </a:solidFill>
              </a:rPr>
              <a:t>httpd.service</a:t>
            </a:r>
            <a:endParaRPr lang="en-US" dirty="0">
              <a:solidFill>
                <a:srgbClr val="0070C0"/>
              </a:solidFill>
            </a:endParaRPr>
          </a:p>
          <a:p>
            <a:pPr marL="0" indent="0">
              <a:buNone/>
            </a:pPr>
            <a:r>
              <a:rPr lang="en-US" dirty="0" err="1">
                <a:solidFill>
                  <a:srgbClr val="0070C0"/>
                </a:solidFill>
              </a:rPr>
              <a:t>systemctl</a:t>
            </a:r>
            <a:r>
              <a:rPr lang="en-US" dirty="0">
                <a:solidFill>
                  <a:srgbClr val="0070C0"/>
                </a:solidFill>
              </a:rPr>
              <a:t> enable </a:t>
            </a:r>
            <a:r>
              <a:rPr lang="en-US" dirty="0" err="1">
                <a:solidFill>
                  <a:srgbClr val="0070C0"/>
                </a:solidFill>
              </a:rPr>
              <a:t>httpd.service</a:t>
            </a:r>
            <a:endParaRPr lang="en-US" dirty="0">
              <a:solidFill>
                <a:srgbClr val="0070C0"/>
              </a:solidFill>
            </a:endParaRPr>
          </a:p>
          <a:p>
            <a:pPr marL="0" indent="0">
              <a:buNone/>
            </a:pPr>
            <a:r>
              <a:rPr lang="en-US" dirty="0">
                <a:solidFill>
                  <a:srgbClr val="0070C0"/>
                </a:solidFill>
              </a:rPr>
              <a:t>echo "Hello World" &gt;/var/www/html/index.html</a:t>
            </a:r>
          </a:p>
          <a:p>
            <a:endParaRPr lang="en-US" dirty="0"/>
          </a:p>
          <a:p>
            <a:r>
              <a:rPr lang="en-US" dirty="0"/>
              <a:t>  This script will be executed at the first boot of the instance.</a:t>
            </a:r>
            <a:endParaRPr lang="en-IN" dirty="0"/>
          </a:p>
        </p:txBody>
      </p:sp>
    </p:spTree>
    <p:extLst>
      <p:ext uri="{BB962C8B-B14F-4D97-AF65-F5344CB8AC3E}">
        <p14:creationId xmlns:p14="http://schemas.microsoft.com/office/powerpoint/2010/main" val="190114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3">
                    <a:lumMod val="60000"/>
                    <a:lumOff val="40000"/>
                  </a:schemeClr>
                </a:solidFill>
              </a:rPr>
              <a:t>Placement groups</a:t>
            </a:r>
            <a:endParaRPr lang="en-IN" b="1" u="sng" dirty="0">
              <a:solidFill>
                <a:schemeClr val="accent3">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r>
              <a:rPr lang="en-US" sz="2000" dirty="0"/>
              <a:t>When you launch a new EC2 instance, the EC2 service attempts to place the instance in such a way that all of your instances are spread out across underlying hardware to minimize correlated failures. </a:t>
            </a:r>
          </a:p>
          <a:p>
            <a:endParaRPr lang="en-US" sz="2000" dirty="0"/>
          </a:p>
          <a:p>
            <a:r>
              <a:rPr lang="en-US" sz="2000" dirty="0"/>
              <a:t>When you launch a new EC2 instance, the EC2 service attempts to place the instance in such a way that all of your instances are spread out across underlying hardware to minimize correlated failures.</a:t>
            </a:r>
          </a:p>
          <a:p>
            <a:endParaRPr lang="en-US" sz="2000" dirty="0"/>
          </a:p>
          <a:p>
            <a:r>
              <a:rPr lang="en-US" sz="2000" dirty="0"/>
              <a:t> You can use </a:t>
            </a:r>
            <a:r>
              <a:rPr lang="en-US" sz="2000" i="1" dirty="0"/>
              <a:t>placement groups</a:t>
            </a:r>
            <a:r>
              <a:rPr lang="en-US" sz="2000" dirty="0"/>
              <a:t> to influence the placement of a group of </a:t>
            </a:r>
            <a:r>
              <a:rPr lang="en-US" sz="2000" i="1" dirty="0"/>
              <a:t>interdependent</a:t>
            </a:r>
            <a:r>
              <a:rPr lang="en-US" sz="2000" dirty="0"/>
              <a:t> instances to meet the needs of your workload.</a:t>
            </a:r>
            <a:endParaRPr lang="en-IN" sz="2000" dirty="0"/>
          </a:p>
        </p:txBody>
      </p:sp>
    </p:spTree>
    <p:extLst>
      <p:ext uri="{BB962C8B-B14F-4D97-AF65-F5344CB8AC3E}">
        <p14:creationId xmlns:p14="http://schemas.microsoft.com/office/powerpoint/2010/main" val="195933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      </a:t>
            </a:r>
            <a:r>
              <a:rPr lang="en-IN" b="1" u="sng" dirty="0"/>
              <a:t>Elastic Compute Cloud </a:t>
            </a:r>
          </a:p>
        </p:txBody>
      </p:sp>
      <p:sp>
        <p:nvSpPr>
          <p:cNvPr id="3" name="Content Placeholder 2"/>
          <p:cNvSpPr>
            <a:spLocks noGrp="1"/>
          </p:cNvSpPr>
          <p:nvPr>
            <p:ph idx="1"/>
          </p:nvPr>
        </p:nvSpPr>
        <p:spPr>
          <a:xfrm>
            <a:off x="748144" y="2507673"/>
            <a:ext cx="8525857" cy="3533690"/>
          </a:xfrm>
        </p:spPr>
        <p:txBody>
          <a:bodyPr>
            <a:normAutofit fontScale="92500" lnSpcReduction="20000"/>
          </a:bodyPr>
          <a:lstStyle/>
          <a:p>
            <a:r>
              <a:rPr lang="en-IN" dirty="0"/>
              <a:t>Amazon EC2 provides scalable computing capacity in the AWS cloud.</a:t>
            </a:r>
          </a:p>
          <a:p>
            <a:endParaRPr lang="en-IN" dirty="0"/>
          </a:p>
          <a:p>
            <a:r>
              <a:rPr lang="en-IN" dirty="0"/>
              <a:t>You can use Amazon EC2 to launch as many or as few virtual servers as you need , Configure security and networking and manage storage.</a:t>
            </a:r>
          </a:p>
          <a:p>
            <a:endParaRPr lang="en-IN" dirty="0"/>
          </a:p>
          <a:p>
            <a:r>
              <a:rPr lang="en-IN" dirty="0"/>
              <a:t>Amazon EC2 enables you to scale up or scale down the instance.</a:t>
            </a:r>
          </a:p>
          <a:p>
            <a:r>
              <a:rPr lang="en-IN" dirty="0"/>
              <a:t>Amazon EC2 is having two storage options </a:t>
            </a:r>
            <a:r>
              <a:rPr lang="en-IN" dirty="0" err="1"/>
              <a:t>i.e</a:t>
            </a:r>
            <a:r>
              <a:rPr lang="en-IN" dirty="0"/>
              <a:t> EBS &amp; instance store.</a:t>
            </a:r>
          </a:p>
          <a:p>
            <a:pPr marL="0" indent="0">
              <a:buNone/>
            </a:pPr>
            <a:r>
              <a:rPr lang="en-IN" dirty="0"/>
              <a:t>         ( Root Volume)</a:t>
            </a:r>
          </a:p>
          <a:p>
            <a:r>
              <a:rPr lang="en-IN" dirty="0"/>
              <a:t>Preconfigured templates are available known as Amazon Machine Image.</a:t>
            </a:r>
          </a:p>
          <a:p>
            <a:r>
              <a:rPr lang="en-IN" dirty="0"/>
              <a:t>By Default , when you create an EC2 instance with amazon , your account is limited to a maximum of 20 instances per EC2 region.</a:t>
            </a:r>
          </a:p>
          <a:p>
            <a:endParaRPr lang="en-IN" dirty="0"/>
          </a:p>
        </p:txBody>
      </p:sp>
    </p:spTree>
    <p:extLst>
      <p:ext uri="{BB962C8B-B14F-4D97-AF65-F5344CB8AC3E}">
        <p14:creationId xmlns:p14="http://schemas.microsoft.com/office/powerpoint/2010/main" val="3838180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3">
                    <a:lumMod val="60000"/>
                    <a:lumOff val="40000"/>
                  </a:schemeClr>
                </a:solidFill>
              </a:rPr>
              <a:t>Placement group strategies:</a:t>
            </a:r>
          </a:p>
        </p:txBody>
      </p:sp>
      <p:sp>
        <p:nvSpPr>
          <p:cNvPr id="3" name="Content Placeholder 2"/>
          <p:cNvSpPr>
            <a:spLocks noGrp="1"/>
          </p:cNvSpPr>
          <p:nvPr>
            <p:ph idx="1"/>
          </p:nvPr>
        </p:nvSpPr>
        <p:spPr/>
        <p:txBody>
          <a:bodyPr>
            <a:normAutofit fontScale="92500"/>
          </a:bodyPr>
          <a:lstStyle/>
          <a:p>
            <a:pPr>
              <a:buFont typeface="+mj-lt"/>
              <a:buAutoNum type="arabicPeriod"/>
            </a:pPr>
            <a:r>
              <a:rPr lang="en-US" i="1" dirty="0"/>
              <a:t>Cluster</a:t>
            </a:r>
            <a:r>
              <a:rPr lang="en-US" dirty="0"/>
              <a:t> – packs instances close together inside an Availability Zone. This strategy enables workloads to achieve the low-latency network performance </a:t>
            </a:r>
          </a:p>
          <a:p>
            <a:pPr>
              <a:buFont typeface="+mj-lt"/>
              <a:buAutoNum type="arabicPeriod"/>
            </a:pPr>
            <a:endParaRPr lang="en-US" dirty="0"/>
          </a:p>
          <a:p>
            <a:pPr>
              <a:buFont typeface="+mj-lt"/>
              <a:buAutoNum type="arabicPeriod"/>
            </a:pPr>
            <a:r>
              <a:rPr lang="en-US" i="1" dirty="0"/>
              <a:t>Partition</a:t>
            </a:r>
            <a:r>
              <a:rPr lang="en-US" dirty="0"/>
              <a:t> – spreads your instances across logical partitions such that groups of instances in one partition do not share the underlying hardware with groups of instances in different partitions. This strategy is typically used by large distributed and replicated workloads, such as Hadoop, Cassandra, and Kafka.</a:t>
            </a:r>
          </a:p>
          <a:p>
            <a:pPr>
              <a:buFont typeface="+mj-lt"/>
              <a:buAutoNum type="arabicPeriod"/>
            </a:pPr>
            <a:endParaRPr lang="en-US" dirty="0"/>
          </a:p>
          <a:p>
            <a:pPr>
              <a:buFont typeface="+mj-lt"/>
              <a:buAutoNum type="arabicPeriod"/>
            </a:pPr>
            <a:r>
              <a:rPr lang="en-US" i="1" dirty="0"/>
              <a:t>Spread</a:t>
            </a:r>
            <a:r>
              <a:rPr lang="en-US" dirty="0"/>
              <a:t> – strictly places a small group of instances across distinct underlying hardware to reduce correlated failures.</a:t>
            </a:r>
            <a:endParaRPr lang="en-IN" dirty="0"/>
          </a:p>
        </p:txBody>
      </p:sp>
    </p:spTree>
    <p:extLst>
      <p:ext uri="{BB962C8B-B14F-4D97-AF65-F5344CB8AC3E}">
        <p14:creationId xmlns:p14="http://schemas.microsoft.com/office/powerpoint/2010/main" val="3532704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Cluster placement groups</a:t>
            </a:r>
            <a:br>
              <a:rPr lang="en-IN" dirty="0"/>
            </a:br>
            <a:endParaRPr lang="en-IN" dirty="0"/>
          </a:p>
        </p:txBody>
      </p:sp>
      <p:sp>
        <p:nvSpPr>
          <p:cNvPr id="3" name="Content Placeholder 2"/>
          <p:cNvSpPr>
            <a:spLocks noGrp="1"/>
          </p:cNvSpPr>
          <p:nvPr>
            <p:ph idx="1"/>
          </p:nvPr>
        </p:nvSpPr>
        <p:spPr>
          <a:xfrm>
            <a:off x="790214" y="3842305"/>
            <a:ext cx="11098730" cy="4598040"/>
          </a:xfrm>
        </p:spPr>
        <p:txBody>
          <a:bodyPr/>
          <a:lstStyle/>
          <a:p>
            <a:pPr>
              <a:buFont typeface="Wingdings" panose="05000000000000000000" pitchFamily="2" charset="2"/>
              <a:buChar char="§"/>
            </a:pPr>
            <a:r>
              <a:rPr lang="en-US" dirty="0"/>
              <a:t>A cluster placement group is a logical grouping of instances within a single Availability Zone.</a:t>
            </a:r>
          </a:p>
          <a:p>
            <a:pPr>
              <a:buFont typeface="Wingdings" panose="05000000000000000000" pitchFamily="2" charset="2"/>
              <a:buChar char="§"/>
            </a:pPr>
            <a:endParaRPr lang="en-US" dirty="0"/>
          </a:p>
          <a:p>
            <a:pPr>
              <a:buFont typeface="Wingdings" panose="05000000000000000000" pitchFamily="2" charset="2"/>
              <a:buChar char="§"/>
            </a:pPr>
            <a:r>
              <a:rPr lang="en-US" dirty="0"/>
              <a:t>Instances in the same cluster placement group enjoy a higher per-flow throughput limit for TCP/IP traffic and are placed in the same high-bisection bandwidth segment of the network.</a:t>
            </a:r>
          </a:p>
          <a:p>
            <a:pPr>
              <a:buFont typeface="Wingdings" panose="05000000000000000000" pitchFamily="2" charset="2"/>
              <a:buChar char="§"/>
            </a:pPr>
            <a:r>
              <a:rPr lang="en-US" dirty="0"/>
              <a:t>Cluster placement groups are recommended for applications that benefit from low network latency, high network throughput, or both</a:t>
            </a:r>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pic>
        <p:nvPicPr>
          <p:cNvPr id="2050" name="Picture 2" descr="&#10;                A cluster placement group&#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9805"/>
            <a:ext cx="2313709" cy="199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927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1280159"/>
            <a:ext cx="9875520" cy="1290953"/>
          </a:xfrm>
        </p:spPr>
        <p:txBody>
          <a:bodyPr>
            <a:normAutofit fontScale="90000"/>
          </a:bodyPr>
          <a:lstStyle/>
          <a:p>
            <a:r>
              <a:rPr lang="en-IN" dirty="0"/>
              <a:t>    </a:t>
            </a:r>
            <a:br>
              <a:rPr lang="en-IN" dirty="0"/>
            </a:br>
            <a:br>
              <a:rPr lang="en-IN" dirty="0"/>
            </a:br>
            <a:br>
              <a:rPr lang="en-IN" dirty="0"/>
            </a:br>
            <a:r>
              <a:rPr lang="en-IN" u="sng" dirty="0"/>
              <a:t>Partition Placement Groups</a:t>
            </a:r>
            <a:br>
              <a:rPr lang="en-IN" u="sng" dirty="0"/>
            </a:br>
            <a:br>
              <a:rPr lang="en-IN" dirty="0"/>
            </a:br>
            <a:r>
              <a:rPr lang="en-IN" dirty="0"/>
              <a:t>   </a:t>
            </a:r>
            <a:br>
              <a:rPr lang="en-IN" dirty="0"/>
            </a:br>
            <a:br>
              <a:rPr lang="en-IN" dirty="0"/>
            </a:br>
            <a:br>
              <a:rPr lang="en-IN" dirty="0"/>
            </a:br>
            <a:endParaRPr lang="en-IN" dirty="0"/>
          </a:p>
        </p:txBody>
      </p:sp>
      <p:sp>
        <p:nvSpPr>
          <p:cNvPr id="3" name="Content Placeholder 2"/>
          <p:cNvSpPr>
            <a:spLocks noGrp="1"/>
          </p:cNvSpPr>
          <p:nvPr>
            <p:ph idx="1"/>
          </p:nvPr>
        </p:nvSpPr>
        <p:spPr/>
        <p:txBody>
          <a:bodyPr/>
          <a:lstStyle/>
          <a:p>
            <a:r>
              <a:rPr lang="en-US" dirty="0"/>
              <a:t>. When using partition placement groups, Amazon EC2 divides each group into logical segments called partitions. </a:t>
            </a:r>
          </a:p>
          <a:p>
            <a:r>
              <a:rPr lang="en-US" dirty="0"/>
              <a:t>Amazon EC2 ensures that each partition within a placement group has its own set of racks. Each rack has its own network and power source. </a:t>
            </a:r>
          </a:p>
          <a:p>
            <a:r>
              <a:rPr lang="en-US" dirty="0"/>
              <a:t>No two partitions within a placement group share the same racks, allowing you to isolate the impact of hardware failure within your application. </a:t>
            </a:r>
          </a:p>
          <a:p>
            <a:r>
              <a:rPr lang="en-US" dirty="0"/>
              <a:t>Partition placement groups help reduce the likelihood of correlated hardware failures for your application</a:t>
            </a:r>
            <a:endParaRPr lang="en-IN" dirty="0"/>
          </a:p>
        </p:txBody>
      </p:sp>
      <p:pic>
        <p:nvPicPr>
          <p:cNvPr id="3074" name="Picture 2" descr="&#10;                A partition placement group with three partitions&#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834" y="-51038"/>
            <a:ext cx="3749040" cy="189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552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Spread placement groups </a:t>
            </a:r>
            <a:br>
              <a:rPr lang="en-IN" dirty="0"/>
            </a:br>
            <a:endParaRPr lang="en-IN" dirty="0"/>
          </a:p>
        </p:txBody>
      </p:sp>
      <p:sp>
        <p:nvSpPr>
          <p:cNvPr id="3" name="Content Placeholder 2"/>
          <p:cNvSpPr>
            <a:spLocks noGrp="1"/>
          </p:cNvSpPr>
          <p:nvPr>
            <p:ph idx="1"/>
          </p:nvPr>
        </p:nvSpPr>
        <p:spPr>
          <a:xfrm>
            <a:off x="249382" y="2493818"/>
            <a:ext cx="7536081" cy="3754582"/>
          </a:xfrm>
        </p:spPr>
        <p:txBody>
          <a:bodyPr>
            <a:normAutofit fontScale="92500" lnSpcReduction="20000"/>
          </a:bodyPr>
          <a:lstStyle/>
          <a:p>
            <a:pPr>
              <a:buFont typeface="Wingdings" panose="05000000000000000000" pitchFamily="2" charset="2"/>
              <a:buChar char="§"/>
            </a:pPr>
            <a:r>
              <a:rPr lang="en-US" dirty="0"/>
              <a:t>A spread placement group is a group of instances that are each placed on distinct racks, with each rack having its own network and power source.</a:t>
            </a:r>
          </a:p>
          <a:p>
            <a:pPr>
              <a:buFont typeface="Wingdings" panose="05000000000000000000" pitchFamily="2" charset="2"/>
              <a:buChar char="§"/>
            </a:pPr>
            <a:r>
              <a:rPr lang="en-US" dirty="0"/>
              <a:t>Spread placement groups are recommended for applications that have a small number of critical instances that should be kept separate from each other.</a:t>
            </a:r>
          </a:p>
          <a:p>
            <a:pPr>
              <a:buFont typeface="Wingdings" panose="05000000000000000000" pitchFamily="2" charset="2"/>
              <a:buChar char="§"/>
            </a:pPr>
            <a:r>
              <a:rPr lang="en-US" dirty="0"/>
              <a:t>Launching instances in a spread placement group reduces the risk of simultaneous failures that might occur when instances share the same racks. </a:t>
            </a:r>
          </a:p>
          <a:p>
            <a:pPr>
              <a:buFont typeface="Wingdings" panose="05000000000000000000" pitchFamily="2" charset="2"/>
              <a:buChar char="§"/>
            </a:pPr>
            <a:r>
              <a:rPr lang="en-US" dirty="0"/>
              <a:t>Spread placement groups provide access to distinct racks, and are therefore suitable for mixing instance types or launching instances over time.</a:t>
            </a:r>
          </a:p>
          <a:p>
            <a:pPr>
              <a:buFont typeface="Wingdings" panose="05000000000000000000" pitchFamily="2" charset="2"/>
              <a:buChar char="§"/>
            </a:pPr>
            <a:r>
              <a:rPr lang="en-US" dirty="0"/>
              <a:t>A spread placement group can span multiple Availability Zones in the same Region. You can have a maximum of seven running instances per Availability Zone per group.</a:t>
            </a:r>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pic>
        <p:nvPicPr>
          <p:cNvPr id="4104" name="Picture 8" descr="&#10;                A spread placement group&#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5463" y="1914344"/>
            <a:ext cx="4219303" cy="1181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8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AMI</a:t>
            </a: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65096" y="2216728"/>
            <a:ext cx="6941127" cy="430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42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Instance&#10;Types&#10;When you launch an instance, the instance type that&#10;you specify determines the hardware of the host&#10;compu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964" y="318655"/>
            <a:ext cx="11194471" cy="617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13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255" y="2632363"/>
            <a:ext cx="8950036" cy="407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11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Instance Naming Convention</a:t>
            </a:r>
          </a:p>
        </p:txBody>
      </p:sp>
      <p:pic>
        <p:nvPicPr>
          <p:cNvPr id="1026" name="Picture 2" descr="c5.large&#10;Instance family&#10;Instance generation&#10;Instance size&#10;Instance naming&#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744" y="2535181"/>
            <a:ext cx="6096001" cy="383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19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a:solidFill>
                  <a:srgbClr val="0070C0"/>
                </a:solidFill>
              </a:rPr>
              <a:t>EC2 Instances Types</a:t>
            </a:r>
            <a:endParaRPr lang="en-IN" b="1" i="1" u="sng"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US" dirty="0"/>
              <a:t> Instances have 5 distinct characteristics advertised on the website: </a:t>
            </a:r>
          </a:p>
          <a:p>
            <a:r>
              <a:rPr lang="en-US" dirty="0"/>
              <a:t> R: The RAM (type, amount, generation) – amount of RAM in memory caches</a:t>
            </a:r>
          </a:p>
          <a:p>
            <a:r>
              <a:rPr lang="en-US" dirty="0"/>
              <a:t> C: The CPU (type, make, frequency, generation, number of cores)-compute/databases</a:t>
            </a:r>
          </a:p>
          <a:p>
            <a:r>
              <a:rPr lang="en-US" dirty="0"/>
              <a:t> I: The I/O (disk performance, EBS </a:t>
            </a:r>
            <a:r>
              <a:rPr lang="en-US" dirty="0" err="1"/>
              <a:t>optimisations</a:t>
            </a:r>
            <a:r>
              <a:rPr lang="en-US" dirty="0"/>
              <a:t>)- databases</a:t>
            </a:r>
          </a:p>
          <a:p>
            <a:r>
              <a:rPr lang="en-US" dirty="0"/>
              <a:t> G: The Graphical Processing Unit (GPU) – video rendering/machine learning</a:t>
            </a:r>
          </a:p>
          <a:p>
            <a:r>
              <a:rPr lang="en-US" dirty="0"/>
              <a:t>M: application that are balanced (think “medium)-general/web app</a:t>
            </a:r>
          </a:p>
          <a:p>
            <a:endParaRPr lang="en-US" dirty="0"/>
          </a:p>
          <a:p>
            <a:r>
              <a:rPr lang="en-US" dirty="0"/>
              <a:t>T2/T3:burstable instances (up to capacity)</a:t>
            </a:r>
          </a:p>
          <a:p>
            <a:r>
              <a:rPr lang="en-US" dirty="0"/>
              <a:t>T2/T3-unlimited:unilimited burst</a:t>
            </a:r>
          </a:p>
          <a:p>
            <a:endParaRPr lang="en-US" dirty="0"/>
          </a:p>
          <a:p>
            <a:endParaRPr lang="en-IN" dirty="0"/>
          </a:p>
        </p:txBody>
      </p:sp>
    </p:spTree>
    <p:extLst>
      <p:ext uri="{BB962C8B-B14F-4D97-AF65-F5344CB8AC3E}">
        <p14:creationId xmlns:p14="http://schemas.microsoft.com/office/powerpoint/2010/main" val="203342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INTRODUCTION TO SECURITY GROUPS</a:t>
            </a:r>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solidFill>
                  <a:schemeClr val="tx1"/>
                </a:solidFill>
              </a:rPr>
              <a:t>Security Groups are the fundamental of network security in AWS</a:t>
            </a:r>
          </a:p>
          <a:p>
            <a:pPr>
              <a:buFont typeface="Arial" panose="020B0604020202020204" pitchFamily="34" charset="0"/>
              <a:buChar char="•"/>
            </a:pPr>
            <a:r>
              <a:rPr lang="en-IN" dirty="0">
                <a:solidFill>
                  <a:schemeClr val="tx1"/>
                </a:solidFill>
              </a:rPr>
              <a:t>They control how traffic is allowed into or out of our EC2 Machines.</a:t>
            </a:r>
          </a:p>
          <a:p>
            <a:pPr>
              <a:buFont typeface="Arial" panose="020B0604020202020204" pitchFamily="34" charset="0"/>
              <a:buChar char="•"/>
            </a:pPr>
            <a:r>
              <a:rPr lang="en-IN" dirty="0">
                <a:solidFill>
                  <a:schemeClr val="tx1"/>
                </a:solidFill>
              </a:rPr>
              <a:t>                        INBOUND TRAFFIC   </a:t>
            </a:r>
          </a:p>
          <a:p>
            <a:pPr marL="0" indent="0">
              <a:buNone/>
            </a:pPr>
            <a:r>
              <a:rPr lang="en-IN" sz="2800" dirty="0">
                <a:solidFill>
                  <a:schemeClr val="tx1"/>
                </a:solidFill>
              </a:rPr>
              <a:t>         WWW</a:t>
            </a:r>
          </a:p>
          <a:p>
            <a:pPr marL="0" indent="0">
              <a:buNone/>
            </a:pPr>
            <a:endParaRPr lang="en-IN" sz="2800" dirty="0">
              <a:solidFill>
                <a:schemeClr val="tx1"/>
              </a:solidFill>
            </a:endParaRPr>
          </a:p>
          <a:p>
            <a:pPr>
              <a:buFont typeface="Arial" panose="020B0604020202020204" pitchFamily="34" charset="0"/>
              <a:buChar char="•"/>
            </a:pPr>
            <a:r>
              <a:rPr lang="en-IN" dirty="0">
                <a:solidFill>
                  <a:schemeClr val="tx1"/>
                </a:solidFill>
              </a:rPr>
              <a:t>It is the most fundamental skill to learn to troubleshoot networking issues.</a:t>
            </a:r>
          </a:p>
        </p:txBody>
      </p:sp>
      <p:cxnSp>
        <p:nvCxnSpPr>
          <p:cNvPr id="5" name="Straight Arrow Connector 4"/>
          <p:cNvCxnSpPr/>
          <p:nvPr/>
        </p:nvCxnSpPr>
        <p:spPr>
          <a:xfrm flipV="1">
            <a:off x="2663279" y="3370216"/>
            <a:ext cx="2219404" cy="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782390" y="3749040"/>
            <a:ext cx="2193278" cy="8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289240" y="3429000"/>
            <a:ext cx="666142" cy="81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SECURITY GROUP</a:t>
            </a:r>
          </a:p>
        </p:txBody>
      </p:sp>
      <p:cxnSp>
        <p:nvCxnSpPr>
          <p:cNvPr id="10" name="Straight Connector 9"/>
          <p:cNvCxnSpPr/>
          <p:nvPr/>
        </p:nvCxnSpPr>
        <p:spPr>
          <a:xfrm>
            <a:off x="5185954" y="3526971"/>
            <a:ext cx="80989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635618" y="3370216"/>
            <a:ext cx="1998617" cy="66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EC2 Machine</a:t>
            </a:r>
          </a:p>
        </p:txBody>
      </p:sp>
      <p:cxnSp>
        <p:nvCxnSpPr>
          <p:cNvPr id="15" name="Straight Connector 14"/>
          <p:cNvCxnSpPr>
            <a:cxnSpLocks/>
            <a:stCxn id="8" idx="3"/>
          </p:cNvCxnSpPr>
          <p:nvPr/>
        </p:nvCxnSpPr>
        <p:spPr>
          <a:xfrm flipV="1">
            <a:off x="5955382" y="3703320"/>
            <a:ext cx="680236" cy="13389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00400" y="4036422"/>
            <a:ext cx="2393428" cy="369332"/>
          </a:xfrm>
          <a:prstGeom prst="rect">
            <a:avLst/>
          </a:prstGeom>
          <a:noFill/>
        </p:spPr>
        <p:txBody>
          <a:bodyPr wrap="square" rtlCol="0">
            <a:spAutoFit/>
          </a:bodyPr>
          <a:lstStyle/>
          <a:p>
            <a:r>
              <a:rPr lang="en-US" dirty="0"/>
              <a:t>OUTBOUND TRAFFIC</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009ECC8-211D-435F-BD26-DA6F5216722E}"/>
                  </a:ext>
                </a:extLst>
              </p14:cNvPr>
              <p14:cNvContentPartPr/>
              <p14:nvPr/>
            </p14:nvContentPartPr>
            <p14:xfrm>
              <a:off x="4433040" y="4271400"/>
              <a:ext cx="90000" cy="45720"/>
            </p14:xfrm>
          </p:contentPart>
        </mc:Choice>
        <mc:Fallback xmlns="">
          <p:pic>
            <p:nvPicPr>
              <p:cNvPr id="4" name="Ink 3">
                <a:extLst>
                  <a:ext uri="{FF2B5EF4-FFF2-40B4-BE49-F238E27FC236}">
                    <a16:creationId xmlns:a16="http://schemas.microsoft.com/office/drawing/2014/main" id="{D009ECC8-211D-435F-BD26-DA6F5216722E}"/>
                  </a:ext>
                </a:extLst>
              </p:cNvPr>
              <p:cNvPicPr/>
              <p:nvPr/>
            </p:nvPicPr>
            <p:blipFill>
              <a:blip r:embed="rId3"/>
              <a:stretch>
                <a:fillRect/>
              </a:stretch>
            </p:blipFill>
            <p:spPr>
              <a:xfrm>
                <a:off x="4423680" y="4262040"/>
                <a:ext cx="108720" cy="64440"/>
              </a:xfrm>
              <a:prstGeom prst="rect">
                <a:avLst/>
              </a:prstGeom>
            </p:spPr>
          </p:pic>
        </mc:Fallback>
      </mc:AlternateContent>
    </p:spTree>
    <p:extLst>
      <p:ext uri="{BB962C8B-B14F-4D97-AF65-F5344CB8AC3E}">
        <p14:creationId xmlns:p14="http://schemas.microsoft.com/office/powerpoint/2010/main" val="236938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Private VS Public IP (IPv4)</a:t>
            </a:r>
            <a:br>
              <a:rPr lang="en-US" b="1" u="sng" dirty="0"/>
            </a:br>
            <a:r>
              <a:rPr lang="en-US" b="1" u="sng" dirty="0" err="1"/>
              <a:t>Fundametal</a:t>
            </a:r>
            <a:r>
              <a:rPr lang="en-US" b="1" u="sng" dirty="0"/>
              <a:t> Differences</a:t>
            </a:r>
          </a:p>
        </p:txBody>
      </p:sp>
      <p:sp>
        <p:nvSpPr>
          <p:cNvPr id="3" name="Content Placeholder 2"/>
          <p:cNvSpPr>
            <a:spLocks noGrp="1"/>
          </p:cNvSpPr>
          <p:nvPr>
            <p:ph idx="1"/>
          </p:nvPr>
        </p:nvSpPr>
        <p:spPr/>
        <p:txBody>
          <a:bodyPr>
            <a:normAutofit fontScale="85000" lnSpcReduction="10000"/>
          </a:bodyPr>
          <a:lstStyle/>
          <a:p>
            <a:pPr marL="0" indent="0">
              <a:buNone/>
            </a:pPr>
            <a:r>
              <a:rPr lang="en-US" b="1" u="sng" dirty="0"/>
              <a:t>Public IP:</a:t>
            </a:r>
          </a:p>
          <a:p>
            <a:pPr>
              <a:buFont typeface="Courier New" panose="02070309020205020404" pitchFamily="49" charset="0"/>
              <a:buChar char="o"/>
            </a:pPr>
            <a:r>
              <a:rPr lang="en-US" dirty="0"/>
              <a:t> Public IP means the machine can be identified on the internet(WWW)</a:t>
            </a:r>
          </a:p>
          <a:p>
            <a:pPr>
              <a:buFont typeface="Courier New" panose="02070309020205020404" pitchFamily="49" charset="0"/>
              <a:buChar char="o"/>
            </a:pPr>
            <a:r>
              <a:rPr lang="en-US" dirty="0"/>
              <a:t> Must be unique across the whole web (not two machines can have the same public IP)</a:t>
            </a:r>
          </a:p>
          <a:p>
            <a:pPr>
              <a:buFont typeface="Courier New" panose="02070309020205020404" pitchFamily="49" charset="0"/>
              <a:buChar char="o"/>
            </a:pPr>
            <a:r>
              <a:rPr lang="en-US" dirty="0"/>
              <a:t>  Can be  geo-located easily.</a:t>
            </a:r>
          </a:p>
          <a:p>
            <a:pPr marL="0" indent="0">
              <a:buNone/>
            </a:pPr>
            <a:r>
              <a:rPr lang="en-US" b="1" u="sng" dirty="0"/>
              <a:t>Private IP:</a:t>
            </a:r>
          </a:p>
          <a:p>
            <a:pPr>
              <a:buFont typeface="Courier New" panose="02070309020205020404" pitchFamily="49" charset="0"/>
              <a:buChar char="o"/>
            </a:pPr>
            <a:r>
              <a:rPr lang="en-US" dirty="0"/>
              <a:t>Private IP means the machine can only be identified on a private network only</a:t>
            </a:r>
          </a:p>
          <a:p>
            <a:pPr>
              <a:buFont typeface="Courier New" panose="02070309020205020404" pitchFamily="49" charset="0"/>
              <a:buChar char="o"/>
            </a:pPr>
            <a:r>
              <a:rPr lang="en-US" dirty="0"/>
              <a:t>The IP must be unique across the private network</a:t>
            </a:r>
          </a:p>
          <a:p>
            <a:pPr>
              <a:buFont typeface="Courier New" panose="02070309020205020404" pitchFamily="49" charset="0"/>
              <a:buChar char="o"/>
            </a:pPr>
            <a:r>
              <a:rPr lang="en-US" dirty="0"/>
              <a:t>BUT two different private networks (two companies) can have the same IPs</a:t>
            </a:r>
          </a:p>
          <a:p>
            <a:pPr>
              <a:buFont typeface="Courier New" panose="02070309020205020404" pitchFamily="49" charset="0"/>
              <a:buChar char="o"/>
            </a:pPr>
            <a:r>
              <a:rPr lang="en-US" dirty="0"/>
              <a:t>Machines connect to WWW using a internet gateway (a proxy)</a:t>
            </a:r>
          </a:p>
          <a:p>
            <a:pPr>
              <a:buFont typeface="Courier New" panose="02070309020205020404" pitchFamily="49" charset="0"/>
              <a:buChar char="o"/>
            </a:pPr>
            <a:r>
              <a:rPr lang="en-US" dirty="0"/>
              <a:t>Only a specified range of IPs </a:t>
            </a:r>
            <a:r>
              <a:rPr lang="en-US" dirty="0" err="1"/>
              <a:t>Rcan</a:t>
            </a:r>
            <a:r>
              <a:rPr lang="en-US" dirty="0"/>
              <a:t> be used  as private IP</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35060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ELASTIC IPs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000" dirty="0"/>
              <a:t>When you stop and then start an EC2 instance, it can change its public IP.</a:t>
            </a:r>
          </a:p>
          <a:p>
            <a:pPr>
              <a:buFont typeface="Arial" panose="020B0604020202020204" pitchFamily="34" charset="0"/>
              <a:buChar char="•"/>
            </a:pPr>
            <a:r>
              <a:rPr lang="en-US" sz="2000" dirty="0"/>
              <a:t>If you need to have a fixed public IP for your instance ,you need an Elastic IP.</a:t>
            </a:r>
          </a:p>
          <a:p>
            <a:pPr>
              <a:buFont typeface="Arial" panose="020B0604020202020204" pitchFamily="34" charset="0"/>
              <a:buChar char="•"/>
            </a:pPr>
            <a:r>
              <a:rPr lang="en-US" sz="2000" dirty="0"/>
              <a:t>An Elastic IP is a public IPv4 IP you own as long as you don’t delete it </a:t>
            </a:r>
          </a:p>
          <a:p>
            <a:pPr>
              <a:buFont typeface="Arial" panose="020B0604020202020204" pitchFamily="34" charset="0"/>
              <a:buChar char="•"/>
            </a:pPr>
            <a:r>
              <a:rPr lang="en-US" sz="2000" dirty="0"/>
              <a:t>You can attach it to one instance at a time.</a:t>
            </a:r>
          </a:p>
        </p:txBody>
      </p:sp>
    </p:spTree>
    <p:extLst>
      <p:ext uri="{BB962C8B-B14F-4D97-AF65-F5344CB8AC3E}">
        <p14:creationId xmlns:p14="http://schemas.microsoft.com/office/powerpoint/2010/main" val="906846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4411</TotalTime>
  <Words>1426</Words>
  <Application>Microsoft Office PowerPoint</Application>
  <PresentationFormat>Widescreen</PresentationFormat>
  <Paragraphs>153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-apple-system</vt:lpstr>
      <vt:lpstr>Arial</vt:lpstr>
      <vt:lpstr>Century Gothic</vt:lpstr>
      <vt:lpstr>Courier New</vt:lpstr>
      <vt:lpstr>var(--ff-monospace)</vt:lpstr>
      <vt:lpstr>Wingdings</vt:lpstr>
      <vt:lpstr>Wingdings 3</vt:lpstr>
      <vt:lpstr>Ion Boardroom</vt:lpstr>
      <vt:lpstr>PowerPoint Presentation</vt:lpstr>
      <vt:lpstr>      Elastic Compute Cloud </vt:lpstr>
      <vt:lpstr>PowerPoint Presentation</vt:lpstr>
      <vt:lpstr>PowerPoint Presentation</vt:lpstr>
      <vt:lpstr>Instance Naming Convention</vt:lpstr>
      <vt:lpstr>EC2 Instances Types</vt:lpstr>
      <vt:lpstr>INTRODUCTION TO SECURITY GROUPS</vt:lpstr>
      <vt:lpstr>Private VS Public IP (IPv4) Fundametal Differences</vt:lpstr>
      <vt:lpstr>ELASTIC IPs</vt:lpstr>
      <vt:lpstr>AWS EC2 Launch Types </vt:lpstr>
      <vt:lpstr>On-Demand Instances</vt:lpstr>
      <vt:lpstr>Reserved Instances </vt:lpstr>
      <vt:lpstr> Spot Instances</vt:lpstr>
      <vt:lpstr>Dedicated Hosts </vt:lpstr>
      <vt:lpstr>Dedicated Instances </vt:lpstr>
      <vt:lpstr>Which host is right for me?</vt:lpstr>
      <vt:lpstr>EC2 User data</vt:lpstr>
      <vt:lpstr>EC2 User Data Hands-On </vt:lpstr>
      <vt:lpstr>Placement groups</vt:lpstr>
      <vt:lpstr>Placement group strategies:</vt:lpstr>
      <vt:lpstr>Cluster placement groups </vt:lpstr>
      <vt:lpstr>       Partition Placement Groups        </vt:lpstr>
      <vt:lpstr>Spread placement groups  </vt:lpstr>
      <vt:lpstr>AMI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16</cp:revision>
  <dcterms:created xsi:type="dcterms:W3CDTF">2021-01-31T13:20:44Z</dcterms:created>
  <dcterms:modified xsi:type="dcterms:W3CDTF">2022-09-14T03:59:24Z</dcterms:modified>
</cp:coreProperties>
</file>