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00758-4F82-4D22-A6A3-448C42B215CD}"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25E53-249D-48E9-AC1A-B70DCA65A8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66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00758-4F82-4D22-A6A3-448C42B215CD}"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44040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00758-4F82-4D22-A6A3-448C42B215CD}"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249166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00758-4F82-4D22-A6A3-448C42B215CD}"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17358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D00758-4F82-4D22-A6A3-448C42B215CD}"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25E53-249D-48E9-AC1A-B70DCA65A8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00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00758-4F82-4D22-A6A3-448C42B215CD}"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350178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00758-4F82-4D22-A6A3-448C42B215CD}"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177259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D00758-4F82-4D22-A6A3-448C42B215CD}"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25770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D00758-4F82-4D22-A6A3-448C42B215CD}" type="datetimeFigureOut">
              <a:rPr lang="en-US" smtClean="0"/>
              <a:t>6/4/2021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1078787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D00758-4F82-4D22-A6A3-448C42B215CD}" type="datetimeFigureOut">
              <a:rPr lang="en-US" smtClean="0"/>
              <a:t>6/4/2021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325E53-249D-48E9-AC1A-B70DCA65A84D}" type="slidenum">
              <a:rPr lang="en-US" smtClean="0"/>
              <a:t>‹#›</a:t>
            </a:fld>
            <a:endParaRPr lang="en-US"/>
          </a:p>
        </p:txBody>
      </p:sp>
    </p:spTree>
    <p:extLst>
      <p:ext uri="{BB962C8B-B14F-4D97-AF65-F5344CB8AC3E}">
        <p14:creationId xmlns:p14="http://schemas.microsoft.com/office/powerpoint/2010/main" val="208199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D00758-4F82-4D22-A6A3-448C42B215CD}"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25E53-249D-48E9-AC1A-B70DCA65A84D}" type="slidenum">
              <a:rPr lang="en-US" smtClean="0"/>
              <a:t>‹#›</a:t>
            </a:fld>
            <a:endParaRPr lang="en-US"/>
          </a:p>
        </p:txBody>
      </p:sp>
    </p:spTree>
    <p:extLst>
      <p:ext uri="{BB962C8B-B14F-4D97-AF65-F5344CB8AC3E}">
        <p14:creationId xmlns:p14="http://schemas.microsoft.com/office/powerpoint/2010/main" val="142785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D00758-4F82-4D22-A6A3-448C42B215CD}" type="datetimeFigureOut">
              <a:rPr lang="en-US" smtClean="0"/>
              <a:t>6/4/2021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325E53-249D-48E9-AC1A-B70DCA65A8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6067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ws.amazon.com/premiumsupport/knowledge-center/start-stop-lambda-cloudwatc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Frequently asked Questions about Amazon CloudFront - A Callout to Media  Houses - Webinar Resources &amp;amp; DEMO">
            <a:extLst>
              <a:ext uri="{FF2B5EF4-FFF2-40B4-BE49-F238E27FC236}">
                <a16:creationId xmlns:a16="http://schemas.microsoft.com/office/drawing/2014/main" id="{C1CA8DC2-D2EB-4EA4-96B2-1A24EE558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5" y="1069145"/>
            <a:ext cx="9495692" cy="490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6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WS solution Architect Associate study material">
            <a:extLst>
              <a:ext uri="{FF2B5EF4-FFF2-40B4-BE49-F238E27FC236}">
                <a16:creationId xmlns:a16="http://schemas.microsoft.com/office/drawing/2014/main" id="{DACF342E-5E61-43CF-B133-BBD1694AA3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363" y="154746"/>
            <a:ext cx="9706708" cy="541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WS solution Architect Associate study material">
            <a:extLst>
              <a:ext uri="{FF2B5EF4-FFF2-40B4-BE49-F238E27FC236}">
                <a16:creationId xmlns:a16="http://schemas.microsoft.com/office/drawing/2014/main" id="{A951E12E-E9CC-42F3-8016-4E09E4657B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5415" y="492370"/>
            <a:ext cx="9650437" cy="507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8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WS solution Architect Associate study material">
            <a:extLst>
              <a:ext uri="{FF2B5EF4-FFF2-40B4-BE49-F238E27FC236}">
                <a16:creationId xmlns:a16="http://schemas.microsoft.com/office/drawing/2014/main" id="{C4196F29-4316-434B-84A4-996D54360E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347" y="450166"/>
            <a:ext cx="9903655" cy="511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16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WS solution Architect Associate study material">
            <a:extLst>
              <a:ext uri="{FF2B5EF4-FFF2-40B4-BE49-F238E27FC236}">
                <a16:creationId xmlns:a16="http://schemas.microsoft.com/office/drawing/2014/main" id="{229E711C-58D5-411F-8636-5A3ACAD2A8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385" y="675250"/>
            <a:ext cx="10227212" cy="528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0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WS solution Architect Associate study material">
            <a:extLst>
              <a:ext uri="{FF2B5EF4-FFF2-40B4-BE49-F238E27FC236}">
                <a16:creationId xmlns:a16="http://schemas.microsoft.com/office/drawing/2014/main" id="{ED39215C-3846-45B1-8783-852386C9D9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925" y="478302"/>
            <a:ext cx="10199077" cy="552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5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WS solution Architect Associate study material">
            <a:extLst>
              <a:ext uri="{FF2B5EF4-FFF2-40B4-BE49-F238E27FC236}">
                <a16:creationId xmlns:a16="http://schemas.microsoft.com/office/drawing/2014/main" id="{282D0AD7-1FCB-4F45-AAFB-4B3260C49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3211" y="703386"/>
            <a:ext cx="10030265" cy="486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7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AWS solution Architect Associate study material">
            <a:extLst>
              <a:ext uri="{FF2B5EF4-FFF2-40B4-BE49-F238E27FC236}">
                <a16:creationId xmlns:a16="http://schemas.microsoft.com/office/drawing/2014/main" id="{8204EA2F-BD75-448D-9A5D-F11B54C409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631" y="295422"/>
            <a:ext cx="10128738" cy="556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1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AWS solution Architect Associate study material">
            <a:extLst>
              <a:ext uri="{FF2B5EF4-FFF2-40B4-BE49-F238E27FC236}">
                <a16:creationId xmlns:a16="http://schemas.microsoft.com/office/drawing/2014/main" id="{DAB8A767-A1BF-4381-A5E8-2FD07C6831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6769" y="534572"/>
            <a:ext cx="9481625" cy="5032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19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D0EF-CE64-41FF-8C08-BD71508FC319}"/>
              </a:ext>
            </a:extLst>
          </p:cNvPr>
          <p:cNvSpPr>
            <a:spLocks noGrp="1"/>
          </p:cNvSpPr>
          <p:nvPr>
            <p:ph type="title"/>
          </p:nvPr>
        </p:nvSpPr>
        <p:spPr/>
        <p:txBody>
          <a:bodyPr/>
          <a:lstStyle/>
          <a:p>
            <a:r>
              <a:rPr lang="en-US" dirty="0"/>
              <a:t>LAB SCENARIO</a:t>
            </a:r>
          </a:p>
        </p:txBody>
      </p:sp>
      <p:sp>
        <p:nvSpPr>
          <p:cNvPr id="3" name="Content Placeholder 2">
            <a:extLst>
              <a:ext uri="{FF2B5EF4-FFF2-40B4-BE49-F238E27FC236}">
                <a16:creationId xmlns:a16="http://schemas.microsoft.com/office/drawing/2014/main" id="{2E921F31-270F-447B-A00B-688FB1080E41}"/>
              </a:ext>
            </a:extLst>
          </p:cNvPr>
          <p:cNvSpPr>
            <a:spLocks noGrp="1"/>
          </p:cNvSpPr>
          <p:nvPr>
            <p:ph idx="1"/>
          </p:nvPr>
        </p:nvSpPr>
        <p:spPr/>
        <p:txBody>
          <a:bodyPr/>
          <a:lstStyle/>
          <a:p>
            <a:r>
              <a:rPr lang="en-US" dirty="0">
                <a:hlinkClick r:id="rId2"/>
              </a:rPr>
              <a:t>https://aws.amazon.com/premiumsupport/knowledge-center/start-stop-lambda-cloudwatch/</a:t>
            </a:r>
            <a:endParaRPr lang="en-US" dirty="0"/>
          </a:p>
          <a:p>
            <a:endParaRPr lang="en-US" dirty="0"/>
          </a:p>
          <a:p>
            <a:endParaRPr lang="en-US" dirty="0"/>
          </a:p>
          <a:p>
            <a:endParaRPr lang="en-US" dirty="0"/>
          </a:p>
          <a:p>
            <a:r>
              <a:rPr lang="en-US" b="1" dirty="0"/>
              <a:t>Create a solution which will run </a:t>
            </a:r>
            <a:r>
              <a:rPr lang="en-US" b="1" dirty="0" err="1"/>
              <a:t>nginx</a:t>
            </a:r>
            <a:r>
              <a:rPr lang="en-US" b="1" dirty="0"/>
              <a:t> across multiple AZ in daytime it should 2 servers and night time it should be 1.</a:t>
            </a:r>
            <a:endParaRPr lang="en-US" dirty="0"/>
          </a:p>
          <a:p>
            <a:endParaRPr lang="en-US" dirty="0"/>
          </a:p>
        </p:txBody>
      </p:sp>
    </p:spTree>
    <p:extLst>
      <p:ext uri="{BB962C8B-B14F-4D97-AF65-F5344CB8AC3E}">
        <p14:creationId xmlns:p14="http://schemas.microsoft.com/office/powerpoint/2010/main" val="160851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WS solution Architect Associate study material">
            <a:extLst>
              <a:ext uri="{FF2B5EF4-FFF2-40B4-BE49-F238E27FC236}">
                <a16:creationId xmlns:a16="http://schemas.microsoft.com/office/drawing/2014/main" id="{57509734-ADBB-4405-9F86-43A0D69E51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886266"/>
            <a:ext cx="10241280" cy="468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7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infinitypp.com/wp-content/uploads/2018/08/miss-from-cloudfront-945x495.png">
            <a:extLst>
              <a:ext uri="{FF2B5EF4-FFF2-40B4-BE49-F238E27FC236}">
                <a16:creationId xmlns:a16="http://schemas.microsoft.com/office/drawing/2014/main" id="{CC812B4B-D3E4-45FA-9A78-7660A26BC0B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554"/>
          <a:stretch/>
        </p:blipFill>
        <p:spPr bwMode="auto">
          <a:xfrm>
            <a:off x="815926" y="745588"/>
            <a:ext cx="10691445" cy="512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14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WS solution Architect Associate study material">
            <a:extLst>
              <a:ext uri="{FF2B5EF4-FFF2-40B4-BE49-F238E27FC236}">
                <a16:creationId xmlns:a16="http://schemas.microsoft.com/office/drawing/2014/main" id="{3DF0BB94-52FB-4F5D-88A8-7AB441C1C1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535" y="618978"/>
            <a:ext cx="10508567" cy="494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3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WS solution Architect Associate study material">
            <a:extLst>
              <a:ext uri="{FF2B5EF4-FFF2-40B4-BE49-F238E27FC236}">
                <a16:creationId xmlns:a16="http://schemas.microsoft.com/office/drawing/2014/main" id="{D37FD341-470F-45DC-856C-254D101850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6431" y="562708"/>
            <a:ext cx="9580098" cy="500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57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WS solution Architect Associate study material">
            <a:extLst>
              <a:ext uri="{FF2B5EF4-FFF2-40B4-BE49-F238E27FC236}">
                <a16:creationId xmlns:a16="http://schemas.microsoft.com/office/drawing/2014/main" id="{AA3FEFAE-56A3-4766-98DB-DADC2AFA63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0159" y="407964"/>
            <a:ext cx="9847385" cy="515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2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AWS solution Architect Associate study material">
            <a:extLst>
              <a:ext uri="{FF2B5EF4-FFF2-40B4-BE49-F238E27FC236}">
                <a16:creationId xmlns:a16="http://schemas.microsoft.com/office/drawing/2014/main" id="{B44A6410-0B3C-4E98-A5E5-2D6F370B7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2874" y="239152"/>
            <a:ext cx="10522634" cy="532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0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AWS solution Architect Associate study material">
            <a:extLst>
              <a:ext uri="{FF2B5EF4-FFF2-40B4-BE49-F238E27FC236}">
                <a16:creationId xmlns:a16="http://schemas.microsoft.com/office/drawing/2014/main" id="{FCEB4ABD-1D03-4E9D-B6D2-8FBB1CF3D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421" y="0"/>
            <a:ext cx="12703126" cy="697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64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FBBE-091C-4C60-8639-290AE860FB0D}"/>
              </a:ext>
            </a:extLst>
          </p:cNvPr>
          <p:cNvSpPr>
            <a:spLocks noGrp="1"/>
          </p:cNvSpPr>
          <p:nvPr>
            <p:ph type="title"/>
          </p:nvPr>
        </p:nvSpPr>
        <p:spPr/>
        <p:txBody>
          <a:bodyPr>
            <a:normAutofit fontScale="90000"/>
          </a:bodyPr>
          <a:lstStyle/>
          <a:p>
            <a:r>
              <a:rPr lang="en-US" sz="4400" b="1" u="sng" dirty="0"/>
              <a:t>Amazon </a:t>
            </a:r>
            <a:r>
              <a:rPr lang="en-US" sz="4400" b="1" u="sng" dirty="0" err="1"/>
              <a:t>Cloudfront</a:t>
            </a:r>
            <a:br>
              <a:rPr lang="en-US" sz="4400" b="1" u="sng" dirty="0"/>
            </a:br>
            <a:br>
              <a:rPr lang="en-US" sz="4400" b="1" u="sng" dirty="0"/>
            </a:br>
            <a:endParaRPr lang="en-US" sz="4400" b="1" u="sng" dirty="0"/>
          </a:p>
        </p:txBody>
      </p:sp>
      <p:sp>
        <p:nvSpPr>
          <p:cNvPr id="3" name="Content Placeholder 2">
            <a:extLst>
              <a:ext uri="{FF2B5EF4-FFF2-40B4-BE49-F238E27FC236}">
                <a16:creationId xmlns:a16="http://schemas.microsoft.com/office/drawing/2014/main" id="{F5D89299-884A-46F6-958B-90B5AB1B43E9}"/>
              </a:ext>
            </a:extLst>
          </p:cNvPr>
          <p:cNvSpPr>
            <a:spLocks noGrp="1"/>
          </p:cNvSpPr>
          <p:nvPr>
            <p:ph idx="1"/>
          </p:nvPr>
        </p:nvSpPr>
        <p:spPr>
          <a:xfrm>
            <a:off x="422031" y="1533378"/>
            <a:ext cx="11352627" cy="4614203"/>
          </a:xfrm>
        </p:spPr>
        <p:txBody>
          <a:bodyPr>
            <a:normAutofit lnSpcReduction="10000"/>
          </a:bodyPr>
          <a:lstStyle/>
          <a:p>
            <a:pPr>
              <a:buFont typeface="Wingdings" panose="05000000000000000000" pitchFamily="2" charset="2"/>
              <a:buChar char="q"/>
            </a:pPr>
            <a:r>
              <a:rPr lang="en-US" sz="2400" b="1" dirty="0"/>
              <a:t>Amazon </a:t>
            </a:r>
            <a:r>
              <a:rPr lang="en-US" sz="2400" b="1" dirty="0" err="1"/>
              <a:t>Cloudfront</a:t>
            </a:r>
            <a:r>
              <a:rPr lang="en-US" sz="2400" b="1" dirty="0"/>
              <a:t> is a webservice that gives business and web application developers an easy and cost effective way to distribute content with low latency and high data transfer speed</a:t>
            </a:r>
          </a:p>
          <a:p>
            <a:pPr marL="0" indent="0">
              <a:buNone/>
            </a:pPr>
            <a:endParaRPr lang="en-US" sz="2400" b="1" dirty="0"/>
          </a:p>
          <a:p>
            <a:pPr>
              <a:buFont typeface="Wingdings" panose="05000000000000000000" pitchFamily="2" charset="2"/>
              <a:buChar char="q"/>
            </a:pPr>
            <a:r>
              <a:rPr lang="en-US" b="1" dirty="0"/>
              <a:t>Amazon CloudFront is a fast content delivery network (CDN) service that securely delivers data, videos, applications, and APIs to customers globally with low latency, high transfer speeds, all within a developer-friendly environment.</a:t>
            </a:r>
            <a:endParaRPr lang="en-US" sz="2400" b="1" dirty="0"/>
          </a:p>
          <a:p>
            <a:pPr>
              <a:buFont typeface="Wingdings" panose="05000000000000000000" pitchFamily="2" charset="2"/>
              <a:buChar char="q"/>
            </a:pPr>
            <a:endParaRPr lang="en-US" sz="2400" b="1" dirty="0"/>
          </a:p>
          <a:p>
            <a:pPr>
              <a:buFont typeface="Wingdings" panose="05000000000000000000" pitchFamily="2" charset="2"/>
              <a:buChar char="q"/>
            </a:pPr>
            <a:r>
              <a:rPr lang="en-US" sz="2400" b="1" dirty="0" err="1"/>
              <a:t>Cloudfront</a:t>
            </a:r>
            <a:r>
              <a:rPr lang="en-US" sz="2400" b="1" dirty="0"/>
              <a:t> is a global service .</a:t>
            </a:r>
          </a:p>
          <a:p>
            <a:pPr>
              <a:buFont typeface="Wingdings" panose="05000000000000000000" pitchFamily="2" charset="2"/>
              <a:buChar char="q"/>
            </a:pPr>
            <a:endParaRPr lang="en-US" sz="2400" b="1" dirty="0"/>
          </a:p>
          <a:p>
            <a:pPr>
              <a:buFont typeface="Wingdings" panose="05000000000000000000" pitchFamily="2" charset="2"/>
              <a:buChar char="q"/>
            </a:pPr>
            <a:r>
              <a:rPr lang="en-US" sz="2400" b="1" dirty="0"/>
              <a:t>Amazon </a:t>
            </a:r>
            <a:r>
              <a:rPr lang="en-US" sz="2400" b="1" dirty="0" err="1"/>
              <a:t>Cloudfront</a:t>
            </a:r>
            <a:r>
              <a:rPr lang="en-US" sz="2400" b="1" dirty="0"/>
              <a:t> is a webservice that speeds up distribution of your static &amp; dynamic web content such as .html , .</a:t>
            </a:r>
            <a:r>
              <a:rPr lang="en-US" sz="2400" b="1" dirty="0" err="1"/>
              <a:t>css</a:t>
            </a:r>
            <a:r>
              <a:rPr lang="en-US" sz="2400" b="1" dirty="0"/>
              <a:t> , .</a:t>
            </a:r>
            <a:r>
              <a:rPr lang="en-US" sz="2400" b="1" dirty="0" err="1"/>
              <a:t>js</a:t>
            </a:r>
            <a:r>
              <a:rPr lang="en-US" sz="2400" b="1" dirty="0"/>
              <a:t> and image files to your users.</a:t>
            </a:r>
          </a:p>
          <a:p>
            <a:pPr>
              <a:buFont typeface="Wingdings" panose="05000000000000000000" pitchFamily="2" charset="2"/>
              <a:buChar char="q"/>
            </a:pPr>
            <a:endParaRPr lang="en-US" sz="2400" b="1" dirty="0"/>
          </a:p>
          <a:p>
            <a:pPr>
              <a:buFont typeface="Wingdings" panose="05000000000000000000" pitchFamily="2" charset="2"/>
              <a:buChar char="q"/>
            </a:pPr>
            <a:endParaRPr lang="en-US" sz="2400" b="1" dirty="0"/>
          </a:p>
          <a:p>
            <a:pPr marL="0" indent="0">
              <a:buNone/>
            </a:pPr>
            <a:endParaRPr lang="en-US" dirty="0"/>
          </a:p>
        </p:txBody>
      </p:sp>
    </p:spTree>
    <p:extLst>
      <p:ext uri="{BB962C8B-B14F-4D97-AF65-F5344CB8AC3E}">
        <p14:creationId xmlns:p14="http://schemas.microsoft.com/office/powerpoint/2010/main" val="154727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7A46-5721-4B35-9450-4FF48E0092A3}"/>
              </a:ext>
            </a:extLst>
          </p:cNvPr>
          <p:cNvSpPr>
            <a:spLocks noGrp="1"/>
          </p:cNvSpPr>
          <p:nvPr>
            <p:ph type="title"/>
          </p:nvPr>
        </p:nvSpPr>
        <p:spPr/>
        <p:txBody>
          <a:bodyPr/>
          <a:lstStyle/>
          <a:p>
            <a:r>
              <a:rPr lang="en-US" dirty="0"/>
              <a:t>Amazon </a:t>
            </a:r>
            <a:r>
              <a:rPr lang="en-US" dirty="0" err="1"/>
              <a:t>Cloudfront</a:t>
            </a:r>
            <a:endParaRPr lang="en-US" dirty="0"/>
          </a:p>
        </p:txBody>
      </p:sp>
      <p:sp>
        <p:nvSpPr>
          <p:cNvPr id="3" name="Content Placeholder 2">
            <a:extLst>
              <a:ext uri="{FF2B5EF4-FFF2-40B4-BE49-F238E27FC236}">
                <a16:creationId xmlns:a16="http://schemas.microsoft.com/office/drawing/2014/main" id="{1EFE53E1-3789-4150-AF6C-AC15B2C4834D}"/>
              </a:ext>
            </a:extLst>
          </p:cNvPr>
          <p:cNvSpPr>
            <a:spLocks noGrp="1"/>
          </p:cNvSpPr>
          <p:nvPr>
            <p:ph idx="1"/>
          </p:nvPr>
        </p:nvSpPr>
        <p:spPr/>
        <p:txBody>
          <a:bodyPr>
            <a:normAutofit lnSpcReduction="10000"/>
          </a:bodyPr>
          <a:lstStyle/>
          <a:p>
            <a:pPr>
              <a:buFont typeface="Wingdings" panose="05000000000000000000" pitchFamily="2" charset="2"/>
              <a:buChar char="q"/>
            </a:pPr>
            <a:r>
              <a:rPr lang="en-US" b="1" dirty="0" err="1"/>
              <a:t>Cloudfront</a:t>
            </a:r>
            <a:r>
              <a:rPr lang="en-US" b="1" dirty="0"/>
              <a:t> delivers your content a worldwide network of data </a:t>
            </a:r>
            <a:r>
              <a:rPr lang="en-US" b="1" dirty="0" err="1"/>
              <a:t>cemtre</a:t>
            </a:r>
            <a:r>
              <a:rPr lang="en-US" b="1" dirty="0"/>
              <a:t> called edge locations.</a:t>
            </a:r>
          </a:p>
          <a:p>
            <a:pPr>
              <a:buFont typeface="Wingdings" panose="05000000000000000000" pitchFamily="2" charset="2"/>
              <a:buChar char="q"/>
            </a:pPr>
            <a:endParaRPr lang="en-US" b="1" dirty="0"/>
          </a:p>
          <a:p>
            <a:pPr>
              <a:buFont typeface="Wingdings" panose="05000000000000000000" pitchFamily="2" charset="2"/>
              <a:buChar char="q"/>
            </a:pPr>
            <a:r>
              <a:rPr lang="en-US" b="1" dirty="0"/>
              <a:t>When a user request content you are serving with </a:t>
            </a:r>
            <a:r>
              <a:rPr lang="en-US" b="1" dirty="0" err="1"/>
              <a:t>cloudfront</a:t>
            </a:r>
            <a:r>
              <a:rPr lang="en-US" b="1" dirty="0"/>
              <a:t> ,the user is routed via DNS resolution to the edge location that provides the lowest latency so that the content is delivered with the best possible performance.</a:t>
            </a:r>
          </a:p>
          <a:p>
            <a:pPr>
              <a:buFont typeface="Wingdings" panose="05000000000000000000" pitchFamily="2" charset="2"/>
              <a:buChar char="q"/>
            </a:pPr>
            <a:endParaRPr lang="en-US" b="1" dirty="0"/>
          </a:p>
          <a:p>
            <a:pPr>
              <a:buFont typeface="Wingdings" panose="05000000000000000000" pitchFamily="2" charset="2"/>
              <a:buChar char="q"/>
            </a:pPr>
            <a:r>
              <a:rPr lang="en-US" b="1" dirty="0"/>
              <a:t>If the content is already in the edge location with the lower latency , </a:t>
            </a:r>
            <a:r>
              <a:rPr lang="en-US" b="1" dirty="0" err="1"/>
              <a:t>Cloudfront</a:t>
            </a:r>
            <a:r>
              <a:rPr lang="en-US" b="1" dirty="0"/>
              <a:t> deliver it immediately.</a:t>
            </a:r>
          </a:p>
          <a:p>
            <a:pPr>
              <a:buFont typeface="Wingdings" panose="05000000000000000000" pitchFamily="2" charset="2"/>
              <a:buChar char="q"/>
            </a:pPr>
            <a:endParaRPr lang="en-US" b="1" dirty="0"/>
          </a:p>
          <a:p>
            <a:pPr>
              <a:buFont typeface="Wingdings" panose="05000000000000000000" pitchFamily="2" charset="2"/>
              <a:buChar char="q"/>
            </a:pPr>
            <a:r>
              <a:rPr lang="en-US" b="1" dirty="0" err="1"/>
              <a:t>Cloudfront</a:t>
            </a:r>
            <a:r>
              <a:rPr lang="en-US" b="1" dirty="0"/>
              <a:t> also keeps persistent connection with origin server so files are fetched from the origin as quickly as possible.</a:t>
            </a:r>
          </a:p>
        </p:txBody>
      </p:sp>
    </p:spTree>
    <p:extLst>
      <p:ext uri="{BB962C8B-B14F-4D97-AF65-F5344CB8AC3E}">
        <p14:creationId xmlns:p14="http://schemas.microsoft.com/office/powerpoint/2010/main" val="114276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84BE-3DE8-4470-A408-85C70A6BEBD5}"/>
              </a:ext>
            </a:extLst>
          </p:cNvPr>
          <p:cNvSpPr>
            <a:spLocks noGrp="1"/>
          </p:cNvSpPr>
          <p:nvPr>
            <p:ph type="title"/>
          </p:nvPr>
        </p:nvSpPr>
        <p:spPr/>
        <p:txBody>
          <a:bodyPr/>
          <a:lstStyle/>
          <a:p>
            <a:r>
              <a:rPr lang="en-US" dirty="0"/>
              <a:t>Amazon </a:t>
            </a:r>
            <a:r>
              <a:rPr lang="en-US" dirty="0" err="1"/>
              <a:t>Cloudfront</a:t>
            </a:r>
            <a:endParaRPr lang="en-US" dirty="0"/>
          </a:p>
        </p:txBody>
      </p:sp>
      <p:sp>
        <p:nvSpPr>
          <p:cNvPr id="3" name="Content Placeholder 2">
            <a:extLst>
              <a:ext uri="{FF2B5EF4-FFF2-40B4-BE49-F238E27FC236}">
                <a16:creationId xmlns:a16="http://schemas.microsoft.com/office/drawing/2014/main" id="{0F938840-3E58-4AFA-AACB-D276B26AB4A4}"/>
              </a:ext>
            </a:extLst>
          </p:cNvPr>
          <p:cNvSpPr>
            <a:spLocks noGrp="1"/>
          </p:cNvSpPr>
          <p:nvPr>
            <p:ph idx="1"/>
          </p:nvPr>
        </p:nvSpPr>
        <p:spPr/>
        <p:txBody>
          <a:bodyPr>
            <a:normAutofit fontScale="92500" lnSpcReduction="10000"/>
          </a:bodyPr>
          <a:lstStyle/>
          <a:p>
            <a:endParaRPr lang="en-US" dirty="0"/>
          </a:p>
          <a:p>
            <a:r>
              <a:rPr lang="en-US" sz="2400" i="1" u="sng" dirty="0"/>
              <a:t>Edge locations:</a:t>
            </a:r>
          </a:p>
          <a:p>
            <a:endParaRPr lang="en-US" sz="2400" dirty="0"/>
          </a:p>
          <a:p>
            <a:pPr>
              <a:buFont typeface="Wingdings" panose="05000000000000000000" pitchFamily="2" charset="2"/>
              <a:buChar char="q"/>
            </a:pPr>
            <a:r>
              <a:rPr lang="en-US" sz="2400" b="1" dirty="0"/>
              <a:t>An Edge location is basically a small setup in different locations that provides low latency connectivity by providing static contents to be available from nearest location of the request.</a:t>
            </a:r>
          </a:p>
          <a:p>
            <a:pPr>
              <a:buFont typeface="Wingdings" panose="05000000000000000000" pitchFamily="2" charset="2"/>
              <a:buChar char="q"/>
            </a:pPr>
            <a:endParaRPr lang="en-US" sz="2400" b="1" dirty="0"/>
          </a:p>
          <a:p>
            <a:pPr>
              <a:buFont typeface="Wingdings" panose="05000000000000000000" pitchFamily="2" charset="2"/>
              <a:buChar char="q"/>
            </a:pPr>
            <a:r>
              <a:rPr lang="en-US" sz="2400" b="1" dirty="0"/>
              <a:t> What happens is that instead of getting the information from the source it just routes to the nearest edge location and delivers the information reducing the latency</a:t>
            </a:r>
          </a:p>
          <a:p>
            <a:pPr>
              <a:buFont typeface="Wingdings" panose="05000000000000000000" pitchFamily="2" charset="2"/>
              <a:buChar char="q"/>
            </a:pPr>
            <a:r>
              <a:rPr lang="en-US" sz="2400" b="1" dirty="0"/>
              <a:t>This way the access time is less and response is faster.</a:t>
            </a:r>
          </a:p>
          <a:p>
            <a:endParaRPr lang="en-US" dirty="0"/>
          </a:p>
        </p:txBody>
      </p:sp>
    </p:spTree>
    <p:extLst>
      <p:ext uri="{BB962C8B-B14F-4D97-AF65-F5344CB8AC3E}">
        <p14:creationId xmlns:p14="http://schemas.microsoft.com/office/powerpoint/2010/main" val="155525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8E50-D7CC-4D7C-BDFA-3F76CC46333A}"/>
              </a:ext>
            </a:extLst>
          </p:cNvPr>
          <p:cNvSpPr>
            <a:spLocks noGrp="1"/>
          </p:cNvSpPr>
          <p:nvPr>
            <p:ph type="title"/>
          </p:nvPr>
        </p:nvSpPr>
        <p:spPr/>
        <p:txBody>
          <a:bodyPr>
            <a:normAutofit fontScale="90000"/>
          </a:bodyPr>
          <a:lstStyle/>
          <a:p>
            <a:br>
              <a:rPr lang="en-US" dirty="0"/>
            </a:br>
            <a:r>
              <a:rPr lang="en-US" dirty="0"/>
              <a:t>How caching works with CloudFront edge locations</a:t>
            </a:r>
            <a:br>
              <a:rPr lang="en-US" dirty="0"/>
            </a:br>
            <a:endParaRPr lang="en-US" dirty="0"/>
          </a:p>
        </p:txBody>
      </p:sp>
      <p:sp>
        <p:nvSpPr>
          <p:cNvPr id="3" name="Content Placeholder 2">
            <a:extLst>
              <a:ext uri="{FF2B5EF4-FFF2-40B4-BE49-F238E27FC236}">
                <a16:creationId xmlns:a16="http://schemas.microsoft.com/office/drawing/2014/main" id="{F17DAD0E-7C7F-4FA1-BABF-FCDACA51178B}"/>
              </a:ext>
            </a:extLst>
          </p:cNvPr>
          <p:cNvSpPr>
            <a:spLocks noGrp="1"/>
          </p:cNvSpPr>
          <p:nvPr>
            <p:ph idx="1"/>
          </p:nvPr>
        </p:nvSpPr>
        <p:spPr/>
        <p:txBody>
          <a:bodyPr>
            <a:normAutofit lnSpcReduction="10000"/>
          </a:bodyPr>
          <a:lstStyle/>
          <a:p>
            <a:pPr>
              <a:buFont typeface="Wingdings" panose="05000000000000000000" pitchFamily="2" charset="2"/>
              <a:buChar char="q"/>
            </a:pPr>
            <a:r>
              <a:rPr lang="en-US" b="1" dirty="0"/>
              <a:t>One of the purposes of using CloudFront is to reduce the number of requests that your origin server must respond to directly. With CloudFront caching, more objects are served from CloudFront edge locations, which are closer to your users. This reduces the load on your origin server and reduces latency.</a:t>
            </a:r>
          </a:p>
          <a:p>
            <a:pPr>
              <a:buFont typeface="Wingdings" panose="05000000000000000000" pitchFamily="2" charset="2"/>
              <a:buChar char="q"/>
            </a:pPr>
            <a:endParaRPr lang="en-US" b="1" dirty="0"/>
          </a:p>
          <a:p>
            <a:pPr>
              <a:buFont typeface="Wingdings" panose="05000000000000000000" pitchFamily="2" charset="2"/>
              <a:buChar char="q"/>
            </a:pPr>
            <a:r>
              <a:rPr lang="en-US" b="1" dirty="0"/>
              <a:t>The more requests that CloudFront can serve from edge caches, the fewer viewer requests that CloudFront must forward to your origin to get the latest version or a unique version of an object. To optimize CloudFront to make as few requests to your origin as possible, consider using a CloudFront Origin Shield</a:t>
            </a:r>
          </a:p>
          <a:p>
            <a:pPr>
              <a:buFont typeface="Wingdings" panose="05000000000000000000" pitchFamily="2" charset="2"/>
              <a:buChar char="q"/>
            </a:pPr>
            <a:endParaRPr lang="en-US" b="1" dirty="0"/>
          </a:p>
          <a:p>
            <a:pPr>
              <a:buFont typeface="Wingdings" panose="05000000000000000000" pitchFamily="2" charset="2"/>
              <a:buChar char="q"/>
            </a:pPr>
            <a:r>
              <a:rPr lang="en-US" b="1" dirty="0"/>
              <a:t>The proportion of requests that are served directly from the CloudFront cache compared to all requests is called the </a:t>
            </a:r>
            <a:r>
              <a:rPr lang="en-US" b="1" i="1" dirty="0"/>
              <a:t>cache hit ratio</a:t>
            </a:r>
            <a:r>
              <a:rPr lang="en-US" b="1" dirty="0"/>
              <a:t>. You can view the percentage of viewer requests that are hits, misses, and errors in the CloudFront console</a:t>
            </a:r>
          </a:p>
        </p:txBody>
      </p:sp>
    </p:spTree>
    <p:extLst>
      <p:ext uri="{BB962C8B-B14F-4D97-AF65-F5344CB8AC3E}">
        <p14:creationId xmlns:p14="http://schemas.microsoft.com/office/powerpoint/2010/main" val="35167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solution Architect Associate study material">
            <a:extLst>
              <a:ext uri="{FF2B5EF4-FFF2-40B4-BE49-F238E27FC236}">
                <a16:creationId xmlns:a16="http://schemas.microsoft.com/office/drawing/2014/main" id="{A0EC8A35-6749-4BBD-86BF-FB477674C2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325" y="393896"/>
            <a:ext cx="8918917" cy="554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58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WS solution Architect Associate study material">
            <a:extLst>
              <a:ext uri="{FF2B5EF4-FFF2-40B4-BE49-F238E27FC236}">
                <a16:creationId xmlns:a16="http://schemas.microsoft.com/office/drawing/2014/main" id="{E5442356-FC2C-4B41-BC26-860B290A36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925" y="464234"/>
            <a:ext cx="10016197" cy="510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21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WS solution Architect Associate study material">
            <a:extLst>
              <a:ext uri="{FF2B5EF4-FFF2-40B4-BE49-F238E27FC236}">
                <a16:creationId xmlns:a16="http://schemas.microsoft.com/office/drawing/2014/main" id="{45B1C190-EA1F-4D47-8851-E9F8CE61B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243" y="717452"/>
            <a:ext cx="9228406" cy="484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7382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TotalTime>
  <Words>448</Words>
  <Application>Microsoft Office PowerPoint</Application>
  <PresentationFormat>Widescreen</PresentationFormat>
  <Paragraphs>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Retrospect</vt:lpstr>
      <vt:lpstr>PowerPoint Presentation</vt:lpstr>
      <vt:lpstr>PowerPoint Presentation</vt:lpstr>
      <vt:lpstr>Amazon Cloudfront  </vt:lpstr>
      <vt:lpstr>Amazon Cloudfront</vt:lpstr>
      <vt:lpstr>Amazon Cloudfront</vt:lpstr>
      <vt:lpstr> How caching works with CloudFront edge locations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SCENARIO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Sapphire</dc:creator>
  <cp:lastModifiedBy>Krishna Sapphire</cp:lastModifiedBy>
  <cp:revision>32</cp:revision>
  <dcterms:created xsi:type="dcterms:W3CDTF">2021-06-03T11:31:48Z</dcterms:created>
  <dcterms:modified xsi:type="dcterms:W3CDTF">2021-06-04T15:04:17Z</dcterms:modified>
</cp:coreProperties>
</file>