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9" r:id="rId1"/>
  </p:sldMasterIdLst>
  <p:sldIdLst>
    <p:sldId id="260" r:id="rId2"/>
    <p:sldId id="256" r:id="rId3"/>
    <p:sldId id="259" r:id="rId4"/>
    <p:sldId id="257" r:id="rId5"/>
    <p:sldId id="258" r:id="rId6"/>
    <p:sldId id="261" r:id="rId7"/>
    <p:sldId id="262" r:id="rId8"/>
    <p:sldId id="263" r:id="rId9"/>
    <p:sldId id="264" r:id="rId10"/>
    <p:sldId id="265" r:id="rId11"/>
    <p:sldId id="268" r:id="rId12"/>
    <p:sldId id="269" r:id="rId13"/>
    <p:sldId id="270" r:id="rId14"/>
    <p:sldId id="289" r:id="rId15"/>
    <p:sldId id="271" r:id="rId16"/>
    <p:sldId id="275" r:id="rId17"/>
    <p:sldId id="272" r:id="rId18"/>
    <p:sldId id="273" r:id="rId19"/>
    <p:sldId id="274" r:id="rId20"/>
    <p:sldId id="276" r:id="rId21"/>
    <p:sldId id="277" r:id="rId22"/>
    <p:sldId id="278" r:id="rId23"/>
    <p:sldId id="266" r:id="rId24"/>
    <p:sldId id="267" r:id="rId25"/>
    <p:sldId id="290" r:id="rId26"/>
    <p:sldId id="279" r:id="rId27"/>
    <p:sldId id="291" r:id="rId28"/>
    <p:sldId id="280" r:id="rId29"/>
    <p:sldId id="281" r:id="rId30"/>
    <p:sldId id="282" r:id="rId31"/>
    <p:sldId id="286" r:id="rId32"/>
    <p:sldId id="284" r:id="rId33"/>
    <p:sldId id="285" r:id="rId34"/>
    <p:sldId id="287" r:id="rId35"/>
    <p:sldId id="288" r:id="rId36"/>
    <p:sldId id="28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58848A-1359-4668-BFF7-0403480BCB95}"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147F2-D051-496C-A804-1822F8F64D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96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58848A-1359-4668-BFF7-0403480BCB95}"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147F2-D051-496C-A804-1822F8F64D9C}" type="slidenum">
              <a:rPr lang="en-IN" smtClean="0"/>
              <a:t>‹#›</a:t>
            </a:fld>
            <a:endParaRPr lang="en-IN"/>
          </a:p>
        </p:txBody>
      </p:sp>
    </p:spTree>
    <p:extLst>
      <p:ext uri="{BB962C8B-B14F-4D97-AF65-F5344CB8AC3E}">
        <p14:creationId xmlns:p14="http://schemas.microsoft.com/office/powerpoint/2010/main" val="370268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58848A-1359-4668-BFF7-0403480BCB95}"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147F2-D051-496C-A804-1822F8F64D9C}" type="slidenum">
              <a:rPr lang="en-IN" smtClean="0"/>
              <a:t>‹#›</a:t>
            </a:fld>
            <a:endParaRPr lang="en-IN"/>
          </a:p>
        </p:txBody>
      </p:sp>
    </p:spTree>
    <p:extLst>
      <p:ext uri="{BB962C8B-B14F-4D97-AF65-F5344CB8AC3E}">
        <p14:creationId xmlns:p14="http://schemas.microsoft.com/office/powerpoint/2010/main" val="23521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58848A-1359-4668-BFF7-0403480BCB95}"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147F2-D051-496C-A804-1822F8F64D9C}" type="slidenum">
              <a:rPr lang="en-IN" smtClean="0"/>
              <a:t>‹#›</a:t>
            </a:fld>
            <a:endParaRPr lang="en-IN"/>
          </a:p>
        </p:txBody>
      </p:sp>
    </p:spTree>
    <p:extLst>
      <p:ext uri="{BB962C8B-B14F-4D97-AF65-F5344CB8AC3E}">
        <p14:creationId xmlns:p14="http://schemas.microsoft.com/office/powerpoint/2010/main" val="398826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58848A-1359-4668-BFF7-0403480BCB95}"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7147F2-D051-496C-A804-1822F8F64D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2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58848A-1359-4668-BFF7-0403480BCB95}"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7147F2-D051-496C-A804-1822F8F64D9C}" type="slidenum">
              <a:rPr lang="en-IN" smtClean="0"/>
              <a:t>‹#›</a:t>
            </a:fld>
            <a:endParaRPr lang="en-IN"/>
          </a:p>
        </p:txBody>
      </p:sp>
    </p:spTree>
    <p:extLst>
      <p:ext uri="{BB962C8B-B14F-4D97-AF65-F5344CB8AC3E}">
        <p14:creationId xmlns:p14="http://schemas.microsoft.com/office/powerpoint/2010/main" val="12185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8848A-1359-4668-BFF7-0403480BCB95}" type="datetimeFigureOut">
              <a:rPr lang="en-IN" smtClean="0"/>
              <a:t>14-09-2022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7147F2-D051-496C-A804-1822F8F64D9C}" type="slidenum">
              <a:rPr lang="en-IN" smtClean="0"/>
              <a:t>‹#›</a:t>
            </a:fld>
            <a:endParaRPr lang="en-IN"/>
          </a:p>
        </p:txBody>
      </p:sp>
    </p:spTree>
    <p:extLst>
      <p:ext uri="{BB962C8B-B14F-4D97-AF65-F5344CB8AC3E}">
        <p14:creationId xmlns:p14="http://schemas.microsoft.com/office/powerpoint/2010/main" val="367796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58848A-1359-4668-BFF7-0403480BCB95}" type="datetimeFigureOut">
              <a:rPr lang="en-IN" smtClean="0"/>
              <a:t>14-09-2022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7147F2-D051-496C-A804-1822F8F64D9C}" type="slidenum">
              <a:rPr lang="en-IN" smtClean="0"/>
              <a:t>‹#›</a:t>
            </a:fld>
            <a:endParaRPr lang="en-IN"/>
          </a:p>
        </p:txBody>
      </p:sp>
    </p:spTree>
    <p:extLst>
      <p:ext uri="{BB962C8B-B14F-4D97-AF65-F5344CB8AC3E}">
        <p14:creationId xmlns:p14="http://schemas.microsoft.com/office/powerpoint/2010/main" val="14642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58848A-1359-4668-BFF7-0403480BCB95}" type="datetimeFigureOut">
              <a:rPr lang="en-IN" smtClean="0"/>
              <a:t>14-09-2022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F7147F2-D051-496C-A804-1822F8F64D9C}" type="slidenum">
              <a:rPr lang="en-IN" smtClean="0"/>
              <a:t>‹#›</a:t>
            </a:fld>
            <a:endParaRPr lang="en-IN"/>
          </a:p>
        </p:txBody>
      </p:sp>
    </p:spTree>
    <p:extLst>
      <p:ext uri="{BB962C8B-B14F-4D97-AF65-F5344CB8AC3E}">
        <p14:creationId xmlns:p14="http://schemas.microsoft.com/office/powerpoint/2010/main" val="390282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58848A-1359-4668-BFF7-0403480BCB95}" type="datetimeFigureOut">
              <a:rPr lang="en-IN" smtClean="0"/>
              <a:t>14-09-2022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7147F2-D051-496C-A804-1822F8F64D9C}" type="slidenum">
              <a:rPr lang="en-IN" smtClean="0"/>
              <a:t>‹#›</a:t>
            </a:fld>
            <a:endParaRPr lang="en-IN"/>
          </a:p>
        </p:txBody>
      </p:sp>
    </p:spTree>
    <p:extLst>
      <p:ext uri="{BB962C8B-B14F-4D97-AF65-F5344CB8AC3E}">
        <p14:creationId xmlns:p14="http://schemas.microsoft.com/office/powerpoint/2010/main" val="1140693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258848A-1359-4668-BFF7-0403480BCB95}"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7147F2-D051-496C-A804-1822F8F64D9C}" type="slidenum">
              <a:rPr lang="en-IN" smtClean="0"/>
              <a:t>‹#›</a:t>
            </a:fld>
            <a:endParaRPr lang="en-IN"/>
          </a:p>
        </p:txBody>
      </p:sp>
    </p:spTree>
    <p:extLst>
      <p:ext uri="{BB962C8B-B14F-4D97-AF65-F5344CB8AC3E}">
        <p14:creationId xmlns:p14="http://schemas.microsoft.com/office/powerpoint/2010/main" val="364810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58848A-1359-4668-BFF7-0403480BCB95}" type="datetimeFigureOut">
              <a:rPr lang="en-IN" smtClean="0"/>
              <a:t>14-09-2022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7147F2-D051-496C-A804-1822F8F64D9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755707"/>
      </p:ext>
    </p:extLst>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sumologic.com/aws/what-is-aws-ec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blog.cloudcraft.co/alb-vs-nlb-which-aws-load-balancer-fits-your-needs/#:~:text=The%20ALB%20only%20supports%20HTTP,is%20currently%20your%20only%20choic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loud.netapp.com/blog/automating-your-disk-backup-and-data-archive-part-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3828197"/>
          </a:xfrm>
        </p:spPr>
        <p:txBody>
          <a:bodyPr>
            <a:normAutofit/>
          </a:bodyPr>
          <a:lstStyle/>
          <a:p>
            <a:pPr algn="ctr"/>
            <a:r>
              <a:rPr lang="en-IN" sz="8000" b="1" u="sng" dirty="0"/>
              <a:t>ELB &amp; ASG</a:t>
            </a:r>
          </a:p>
        </p:txBody>
      </p:sp>
    </p:spTree>
    <p:extLst>
      <p:ext uri="{BB962C8B-B14F-4D97-AF65-F5344CB8AC3E}">
        <p14:creationId xmlns:p14="http://schemas.microsoft.com/office/powerpoint/2010/main" val="241987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32597"/>
          </a:xfrm>
        </p:spPr>
        <p:txBody>
          <a:bodyPr/>
          <a:lstStyle/>
          <a:p>
            <a:r>
              <a:rPr lang="en-IN" dirty="0"/>
              <a:t>Elastic Load Balancing</a:t>
            </a:r>
          </a:p>
        </p:txBody>
      </p:sp>
      <p:sp>
        <p:nvSpPr>
          <p:cNvPr id="3" name="Content Placeholder 2"/>
          <p:cNvSpPr>
            <a:spLocks noGrp="1"/>
          </p:cNvSpPr>
          <p:nvPr>
            <p:ph idx="1"/>
          </p:nvPr>
        </p:nvSpPr>
        <p:spPr>
          <a:xfrm>
            <a:off x="1097280" y="1440873"/>
            <a:ext cx="10886902" cy="4779818"/>
          </a:xfrm>
        </p:spPr>
        <p:txBody>
          <a:bodyPr>
            <a:noAutofit/>
          </a:bodyPr>
          <a:lstStyle/>
          <a:p>
            <a:pPr>
              <a:buFont typeface="Wingdings" panose="05000000000000000000" pitchFamily="2" charset="2"/>
              <a:buChar char="§"/>
            </a:pPr>
            <a:r>
              <a:rPr lang="en-US" sz="2400" dirty="0"/>
              <a:t>Elastic Load Balancing automatically distributes your incoming traffic across multiple targets, such as EC2 instances, containers, and IP addresses, in one or more Availability Zones</a:t>
            </a:r>
          </a:p>
          <a:p>
            <a:pPr>
              <a:buFont typeface="Wingdings" panose="05000000000000000000" pitchFamily="2" charset="2"/>
              <a:buChar char="§"/>
            </a:pPr>
            <a:r>
              <a:rPr lang="en-US" sz="2400" dirty="0"/>
              <a:t>It monitors the health of its registered targets, and routes traffic only to the healthy targets</a:t>
            </a:r>
          </a:p>
          <a:p>
            <a:pPr>
              <a:buFont typeface="Wingdings" panose="05000000000000000000" pitchFamily="2" charset="2"/>
              <a:buChar char="§"/>
            </a:pPr>
            <a:r>
              <a:rPr lang="en-US" sz="2400" dirty="0"/>
              <a:t>Elastic Load Balancing scales your load balancer as your incoming traffic changes over time. It can automatically scale to the vast majority of workloads.</a:t>
            </a:r>
          </a:p>
          <a:p>
            <a:pPr>
              <a:buFont typeface="Wingdings" panose="05000000000000000000" pitchFamily="2" charset="2"/>
              <a:buChar char="§"/>
            </a:pPr>
            <a:r>
              <a:rPr lang="en-US" sz="2400" dirty="0"/>
              <a:t>Elastic Load Balancing supports the following load balancers: </a:t>
            </a:r>
          </a:p>
          <a:p>
            <a:pPr marL="457200" indent="-457200">
              <a:buFont typeface="+mj-lt"/>
              <a:buAutoNum type="arabicPeriod"/>
            </a:pPr>
            <a:r>
              <a:rPr lang="en-IN" sz="2400" dirty="0"/>
              <a:t>Application Load Balancers</a:t>
            </a:r>
          </a:p>
          <a:p>
            <a:pPr marL="457200" indent="-457200">
              <a:buFont typeface="+mj-lt"/>
              <a:buAutoNum type="arabicPeriod"/>
            </a:pPr>
            <a:r>
              <a:rPr lang="en-IN" sz="2400" dirty="0"/>
              <a:t>Network Load Balancers</a:t>
            </a:r>
          </a:p>
          <a:p>
            <a:pPr marL="457200" indent="-457200">
              <a:buFont typeface="+mj-lt"/>
              <a:buAutoNum type="arabicPeriod"/>
            </a:pPr>
            <a:r>
              <a:rPr lang="en-IN" sz="2400" dirty="0"/>
              <a:t>Classic Load Balancers.</a:t>
            </a:r>
          </a:p>
          <a:p>
            <a:pPr marL="457200" indent="-457200">
              <a:buFont typeface="+mj-lt"/>
              <a:buAutoNum type="arabicPeriod"/>
            </a:pPr>
            <a:r>
              <a:rPr lang="en-IN" sz="2400" dirty="0"/>
              <a:t>Gateway Load Balancers</a:t>
            </a:r>
          </a:p>
        </p:txBody>
      </p:sp>
    </p:spTree>
    <p:extLst>
      <p:ext uri="{BB962C8B-B14F-4D97-AF65-F5344CB8AC3E}">
        <p14:creationId xmlns:p14="http://schemas.microsoft.com/office/powerpoint/2010/main" val="73767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74161"/>
          </a:xfrm>
        </p:spPr>
        <p:txBody>
          <a:bodyPr/>
          <a:lstStyle/>
          <a:p>
            <a:r>
              <a:rPr lang="en-US" dirty="0"/>
              <a:t>Types of load balancer on AWS</a:t>
            </a:r>
            <a:endParaRPr lang="en-IN" dirty="0"/>
          </a:p>
        </p:txBody>
      </p:sp>
      <p:sp>
        <p:nvSpPr>
          <p:cNvPr id="3" name="Content Placeholder 2"/>
          <p:cNvSpPr>
            <a:spLocks noGrp="1"/>
          </p:cNvSpPr>
          <p:nvPr>
            <p:ph idx="1"/>
          </p:nvPr>
        </p:nvSpPr>
        <p:spPr>
          <a:xfrm>
            <a:off x="1097280" y="1856508"/>
            <a:ext cx="10692938" cy="4405747"/>
          </a:xfrm>
        </p:spPr>
        <p:txBody>
          <a:bodyPr/>
          <a:lstStyle/>
          <a:p>
            <a:pPr marL="0" indent="0">
              <a:buNone/>
            </a:pPr>
            <a:r>
              <a:rPr lang="en-US" dirty="0"/>
              <a:t>AWS has 3 kinds of managed Load Balancers </a:t>
            </a:r>
          </a:p>
          <a:p>
            <a:pPr>
              <a:buFont typeface="Wingdings" panose="05000000000000000000" pitchFamily="2" charset="2"/>
              <a:buChar char="§"/>
            </a:pPr>
            <a:r>
              <a:rPr lang="en-US" b="1" dirty="0"/>
              <a:t>Classic Load Balancer (v1 - old generation) – 2009</a:t>
            </a:r>
          </a:p>
          <a:p>
            <a:pPr marL="0" indent="0">
              <a:buNone/>
            </a:pPr>
            <a:r>
              <a:rPr lang="en-US" dirty="0"/>
              <a:t> HTTP, HTTPS, TCP </a:t>
            </a:r>
          </a:p>
          <a:p>
            <a:pPr>
              <a:buFont typeface="Wingdings" panose="05000000000000000000" pitchFamily="2" charset="2"/>
              <a:buChar char="§"/>
            </a:pPr>
            <a:r>
              <a:rPr lang="en-US" b="1" dirty="0"/>
              <a:t>Application Load Balancer (v2 - new generation) – 2016</a:t>
            </a:r>
          </a:p>
          <a:p>
            <a:pPr>
              <a:buFont typeface="Wingdings" panose="05000000000000000000" pitchFamily="2" charset="2"/>
              <a:buChar char="§"/>
            </a:pPr>
            <a:r>
              <a:rPr lang="en-US" dirty="0"/>
              <a:t>  HTTP, HTTPS, </a:t>
            </a:r>
            <a:r>
              <a:rPr lang="en-US" dirty="0" err="1"/>
              <a:t>WebSocket</a:t>
            </a:r>
            <a:r>
              <a:rPr lang="en-US" dirty="0"/>
              <a:t> </a:t>
            </a:r>
          </a:p>
          <a:p>
            <a:pPr>
              <a:buFont typeface="Wingdings" panose="05000000000000000000" pitchFamily="2" charset="2"/>
              <a:buChar char="§"/>
            </a:pPr>
            <a:r>
              <a:rPr lang="en-US" dirty="0"/>
              <a:t> </a:t>
            </a:r>
            <a:r>
              <a:rPr lang="en-US" b="1" dirty="0"/>
              <a:t>Network Load Balancer (v2 - new generation) – 2017 </a:t>
            </a:r>
          </a:p>
          <a:p>
            <a:pPr marL="0" indent="0">
              <a:buNone/>
            </a:pPr>
            <a:r>
              <a:rPr lang="en-US" dirty="0"/>
              <a:t>TCP, TLS (secure TCP) &amp; UDP </a:t>
            </a:r>
          </a:p>
          <a:p>
            <a:pPr marL="0" indent="0">
              <a:buNone/>
            </a:pPr>
            <a:endParaRPr lang="en-US" dirty="0"/>
          </a:p>
          <a:p>
            <a:pPr marL="0" indent="0">
              <a:buNone/>
            </a:pPr>
            <a:r>
              <a:rPr lang="en-US" i="1" u="sng" dirty="0"/>
              <a:t>“ Recommended to use the newer / v2 generation load balancers as they provide more features “</a:t>
            </a:r>
            <a:endParaRPr lang="en-IN" i="1" u="sng" dirty="0"/>
          </a:p>
        </p:txBody>
      </p:sp>
    </p:spTree>
    <p:extLst>
      <p:ext uri="{BB962C8B-B14F-4D97-AF65-F5344CB8AC3E}">
        <p14:creationId xmlns:p14="http://schemas.microsoft.com/office/powerpoint/2010/main" val="102082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6255"/>
            <a:ext cx="12126009" cy="5832764"/>
          </a:xfrm>
        </p:spPr>
      </p:pic>
    </p:spTree>
    <p:extLst>
      <p:ext uri="{BB962C8B-B14F-4D97-AF65-F5344CB8AC3E}">
        <p14:creationId xmlns:p14="http://schemas.microsoft.com/office/powerpoint/2010/main" val="1639262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CLASSIC LOAD BALANCER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528" y="2299855"/>
            <a:ext cx="8686800" cy="3269672"/>
          </a:xfrm>
        </p:spPr>
      </p:pic>
    </p:spTree>
    <p:extLst>
      <p:ext uri="{BB962C8B-B14F-4D97-AF65-F5344CB8AC3E}">
        <p14:creationId xmlns:p14="http://schemas.microsoft.com/office/powerpoint/2010/main" val="4026353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LISTENER IN LOAD BALANCERS</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sz="2600" b="1" dirty="0"/>
              <a:t>A listener is a process that checks for connection requests. It is configured with a protocol and a port for front-end (client to load balancer) connections, and a protocol and a port for back-end (load balancer to back-end instance) connections.</a:t>
            </a:r>
          </a:p>
          <a:p>
            <a:pPr>
              <a:buFont typeface="Wingdings" panose="05000000000000000000" pitchFamily="2" charset="2"/>
              <a:buChar char="§"/>
            </a:pPr>
            <a:endParaRPr lang="en-US" b="1" dirty="0"/>
          </a:p>
          <a:p>
            <a:pPr>
              <a:buFont typeface="Wingdings" panose="05000000000000000000" pitchFamily="2" charset="2"/>
              <a:buChar char="§"/>
            </a:pPr>
            <a:r>
              <a:rPr lang="en-US" sz="2400" b="1" dirty="0"/>
              <a:t>Default property of load Balancer</a:t>
            </a:r>
          </a:p>
          <a:p>
            <a:pPr>
              <a:buFont typeface="Wingdings" panose="05000000000000000000" pitchFamily="2" charset="2"/>
              <a:buChar char="§"/>
            </a:pPr>
            <a:endParaRPr lang="en-US" b="1" dirty="0"/>
          </a:p>
          <a:p>
            <a:pPr>
              <a:buFont typeface="Wingdings" panose="05000000000000000000" pitchFamily="2" charset="2"/>
              <a:buChar char="§"/>
            </a:pPr>
            <a:r>
              <a:rPr lang="en-US" sz="2400" b="1" dirty="0"/>
              <a:t>Elastic Load Balancing supports the following protocols:</a:t>
            </a:r>
          </a:p>
          <a:p>
            <a:pPr marL="514350" indent="-514350">
              <a:buFont typeface="+mj-lt"/>
              <a:buAutoNum type="romanLcPeriod"/>
            </a:pPr>
            <a:r>
              <a:rPr lang="en-US" b="1" dirty="0"/>
              <a:t>HTTP</a:t>
            </a:r>
          </a:p>
          <a:p>
            <a:pPr marL="514350" indent="-514350">
              <a:buFont typeface="+mj-lt"/>
              <a:buAutoNum type="romanLcPeriod"/>
            </a:pPr>
            <a:r>
              <a:rPr lang="en-US" b="1" dirty="0"/>
              <a:t>HTTPS (secure HTTP)</a:t>
            </a:r>
          </a:p>
          <a:p>
            <a:pPr marL="514350" indent="-514350">
              <a:buFont typeface="+mj-lt"/>
              <a:buAutoNum type="romanLcPeriod"/>
            </a:pPr>
            <a:r>
              <a:rPr lang="en-US" b="1" dirty="0"/>
              <a:t>TCP</a:t>
            </a:r>
          </a:p>
          <a:p>
            <a:pPr marL="514350" indent="-514350">
              <a:buFont typeface="+mj-lt"/>
              <a:buAutoNum type="romanLcPeriod"/>
            </a:pPr>
            <a:r>
              <a:rPr lang="en-US" b="1" dirty="0"/>
              <a:t>SSL (secure TCP)</a:t>
            </a:r>
          </a:p>
          <a:p>
            <a:endParaRPr lang="en-IN" b="1" dirty="0"/>
          </a:p>
        </p:txBody>
      </p:sp>
    </p:spTree>
    <p:extLst>
      <p:ext uri="{BB962C8B-B14F-4D97-AF65-F5344CB8AC3E}">
        <p14:creationId xmlns:p14="http://schemas.microsoft.com/office/powerpoint/2010/main" val="136399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345" y="415636"/>
            <a:ext cx="10712335" cy="5015346"/>
          </a:xfrm>
        </p:spPr>
        <p:txBody>
          <a:bodyPr/>
          <a:lstStyle/>
          <a:p>
            <a:pPr marL="0" indent="0">
              <a:buNone/>
            </a:pPr>
            <a:endParaRPr lang="en-US" dirty="0"/>
          </a:p>
          <a:p>
            <a:pPr>
              <a:buFont typeface="Wingdings" panose="05000000000000000000" pitchFamily="2" charset="2"/>
              <a:buChar char="Ø"/>
            </a:pPr>
            <a:r>
              <a:rPr lang="en-US" sz="2200" dirty="0"/>
              <a:t>Classic Load Balancer makes routing decisions at either the transport layer (TCP/SSL) or the application layer (HTTP/HTTPS)</a:t>
            </a:r>
          </a:p>
          <a:p>
            <a:pPr>
              <a:buFont typeface="Wingdings" panose="05000000000000000000" pitchFamily="2" charset="2"/>
              <a:buChar char="Ø"/>
            </a:pPr>
            <a:endParaRPr lang="en-US" sz="2200" dirty="0"/>
          </a:p>
          <a:p>
            <a:pPr>
              <a:buFont typeface="Wingdings" panose="05000000000000000000" pitchFamily="2" charset="2"/>
              <a:buChar char="Ø"/>
            </a:pPr>
            <a:r>
              <a:rPr lang="en-US" sz="2200" dirty="0"/>
              <a:t>Classic Load Balancer provides basic load balancing across multiple Amazon EC2 instances and operates at both the request level and connection level. </a:t>
            </a:r>
          </a:p>
          <a:p>
            <a:pPr>
              <a:buFont typeface="Wingdings" panose="05000000000000000000" pitchFamily="2" charset="2"/>
              <a:buChar char="Ø"/>
            </a:pPr>
            <a:r>
              <a:rPr lang="en-US" sz="2200" dirty="0"/>
              <a:t>Classic Load Balancer is intended for applications that are built within the EC2-Classic network. </a:t>
            </a:r>
          </a:p>
          <a:p>
            <a:pPr>
              <a:buFont typeface="Wingdings" panose="05000000000000000000" pitchFamily="2" charset="2"/>
              <a:buChar char="Ø"/>
            </a:pPr>
            <a:r>
              <a:rPr lang="en-IN" sz="2200" dirty="0"/>
              <a:t> CLB Supports TCP (Layer 4), HTTP &amp; HTTPS (Layer 7) </a:t>
            </a:r>
          </a:p>
          <a:p>
            <a:pPr>
              <a:buFont typeface="Wingdings" panose="05000000000000000000" pitchFamily="2" charset="2"/>
              <a:buChar char="Ø"/>
            </a:pPr>
            <a:r>
              <a:rPr lang="en-IN" sz="2200" dirty="0"/>
              <a:t> Health checks are TCP or HTTP based </a:t>
            </a:r>
          </a:p>
          <a:p>
            <a:pPr>
              <a:buFont typeface="Wingdings" panose="05000000000000000000" pitchFamily="2" charset="2"/>
              <a:buChar char="Ø"/>
            </a:pPr>
            <a:r>
              <a:rPr lang="en-IN" sz="2200" dirty="0"/>
              <a:t>  Has Fixed hostname ABC.region.elb.amazonaws.com</a:t>
            </a:r>
            <a:endParaRPr lang="en-US" sz="2200" dirty="0"/>
          </a:p>
          <a:p>
            <a:pPr>
              <a:buFont typeface="Wingdings" panose="05000000000000000000" pitchFamily="2" charset="2"/>
              <a:buChar char="Ø"/>
            </a:pPr>
            <a:endParaRPr lang="en-US" sz="24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388872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Image result for difference between load balanc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0088" y="514350"/>
            <a:ext cx="10186987" cy="5578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787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Health Check</a:t>
            </a:r>
            <a:br>
              <a:rPr lang="en-IN" b="1" dirty="0"/>
            </a:b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The ELB Health Check is used by AWS to determine the availability of registered </a:t>
            </a:r>
            <a:r>
              <a:rPr lang="en-US" dirty="0">
                <a:hlinkClick r:id="rId2"/>
              </a:rPr>
              <a:t>EC2</a:t>
            </a:r>
            <a:r>
              <a:rPr lang="en-US" dirty="0"/>
              <a:t> instances and their readiness to receive traffic. </a:t>
            </a:r>
          </a:p>
          <a:p>
            <a:pPr>
              <a:buFont typeface="Wingdings" panose="05000000000000000000" pitchFamily="2" charset="2"/>
              <a:buChar char="v"/>
            </a:pPr>
            <a:r>
              <a:rPr lang="en-US" dirty="0"/>
              <a:t>Any  server that does not return a healthy status is considered unavailable and will not have any traffic routed to it.</a:t>
            </a:r>
          </a:p>
          <a:p>
            <a:pPr>
              <a:buFont typeface="Wingdings" panose="05000000000000000000" pitchFamily="2" charset="2"/>
              <a:buChar char="v"/>
            </a:pPr>
            <a:r>
              <a:rPr lang="en-US" dirty="0"/>
              <a:t>The ELB Health Check is configured with a protocol and port number to call on the target instances. </a:t>
            </a:r>
          </a:p>
          <a:p>
            <a:pPr>
              <a:buFont typeface="Wingdings" panose="05000000000000000000" pitchFamily="2" charset="2"/>
              <a:buChar char="v"/>
            </a:pPr>
            <a:r>
              <a:rPr lang="en-US" dirty="0"/>
              <a:t>Instances that return a status code which is not within the 200 range or which time out are designated as being unhealthy and will not receive traffic from the ELB</a:t>
            </a:r>
          </a:p>
          <a:p>
            <a:pPr>
              <a:buFont typeface="Wingdings" panose="05000000000000000000" pitchFamily="2" charset="2"/>
              <a:buChar char="v"/>
            </a:pPr>
            <a:r>
              <a:rPr lang="en-US" dirty="0"/>
              <a:t>Health Checks are conducted  on a period basis, allowing unhealthy instances to recover, and healthy instances to confirm their capacity to continue receiving traffic.</a:t>
            </a:r>
            <a:endParaRPr lang="en-IN" dirty="0"/>
          </a:p>
        </p:txBody>
      </p:sp>
    </p:spTree>
    <p:extLst>
      <p:ext uri="{BB962C8B-B14F-4D97-AF65-F5344CB8AC3E}">
        <p14:creationId xmlns:p14="http://schemas.microsoft.com/office/powerpoint/2010/main" val="4109087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ELB health check Configuration</a:t>
            </a:r>
            <a:endParaRPr lang="en-IN" dirty="0"/>
          </a:p>
        </p:txBody>
      </p:sp>
      <p:sp>
        <p:nvSpPr>
          <p:cNvPr id="3" name="Content Placeholder 2"/>
          <p:cNvSpPr>
            <a:spLocks noGrp="1"/>
          </p:cNvSpPr>
          <p:nvPr>
            <p:ph idx="1"/>
          </p:nvPr>
        </p:nvSpPr>
        <p:spPr/>
        <p:txBody>
          <a:bodyPr/>
          <a:lstStyle/>
          <a:p>
            <a:r>
              <a:rPr lang="en-US" b="1" dirty="0"/>
              <a:t>Ping Target</a:t>
            </a:r>
            <a:endParaRPr lang="en-US" dirty="0"/>
          </a:p>
          <a:p>
            <a:r>
              <a:rPr lang="en-US" dirty="0"/>
              <a:t>You have the option to choose the protocol, port and path you would like to target for the health check. Supported protocols include TCP, HTTP, HTTPS and SSL, and you can use any port in the range of 1 to 65535. (The default for a web application would be HTTP on port 80 and a path of /index.html.</a:t>
            </a:r>
          </a:p>
          <a:p>
            <a:r>
              <a:rPr lang="en-US" b="1" dirty="0"/>
              <a:t>Response Timeout</a:t>
            </a:r>
            <a:endParaRPr lang="en-US" dirty="0"/>
          </a:p>
          <a:p>
            <a:r>
              <a:rPr lang="en-US" dirty="0"/>
              <a:t>The response timeout is measured in seconds and must fall in the range of two to 60 seconds, with a default of five seconds. Instances are struck with a failed health check if they don’t respond within this period.</a:t>
            </a:r>
          </a:p>
          <a:p>
            <a:endParaRPr lang="en-IN" dirty="0"/>
          </a:p>
        </p:txBody>
      </p:sp>
    </p:spTree>
    <p:extLst>
      <p:ext uri="{BB962C8B-B14F-4D97-AF65-F5344CB8AC3E}">
        <p14:creationId xmlns:p14="http://schemas.microsoft.com/office/powerpoint/2010/main" val="4014822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512619"/>
            <a:ext cx="10058400" cy="5356476"/>
          </a:xfrm>
        </p:spPr>
        <p:txBody>
          <a:bodyPr/>
          <a:lstStyle/>
          <a:p>
            <a:pPr marL="0" indent="0">
              <a:buNone/>
            </a:pPr>
            <a:r>
              <a:rPr lang="en-US" b="1" dirty="0"/>
              <a:t>Health Check Interval</a:t>
            </a:r>
            <a:endParaRPr lang="en-US" dirty="0"/>
          </a:p>
          <a:p>
            <a:r>
              <a:rPr lang="en-US" dirty="0"/>
              <a:t>A health check is conducted every 30 seconds by default. The period between each check can be shortened to every five seconds or extended up to 300 seconds/5 minutes between calls.</a:t>
            </a:r>
          </a:p>
          <a:p>
            <a:endParaRPr lang="en-IN" dirty="0"/>
          </a:p>
          <a:p>
            <a:endParaRPr lang="en-US" b="1" dirty="0"/>
          </a:p>
          <a:p>
            <a:r>
              <a:rPr lang="en-US" b="1" dirty="0"/>
              <a:t>Healthy and Unhealthy Thresholds</a:t>
            </a:r>
            <a:endParaRPr lang="en-US" dirty="0"/>
          </a:p>
          <a:p>
            <a:r>
              <a:rPr lang="en-US" dirty="0"/>
              <a:t>Threshold counts in place for the number of consecutive health checks which an instance must pass or fail to be marked as healthy or unhealthy respectively. Two successive failures will mark an instance as unhealthy. Ten consecutive passing health checks are required before an unhealthy instance will be marked as healthy again.</a:t>
            </a:r>
          </a:p>
          <a:p>
            <a:endParaRPr lang="en-IN" dirty="0"/>
          </a:p>
        </p:txBody>
      </p:sp>
    </p:spTree>
    <p:extLst>
      <p:ext uri="{BB962C8B-B14F-4D97-AF65-F5344CB8AC3E}">
        <p14:creationId xmlns:p14="http://schemas.microsoft.com/office/powerpoint/2010/main" val="2794906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4182" y="471056"/>
            <a:ext cx="10210800" cy="5153890"/>
          </a:xfrm>
        </p:spPr>
        <p:txBody>
          <a:bodyPr>
            <a:normAutofit fontScale="90000"/>
          </a:bodyPr>
          <a:lstStyle/>
          <a:p>
            <a:br>
              <a:rPr lang="en-US" sz="3600" b="1" u="sng" dirty="0"/>
            </a:br>
            <a:r>
              <a:rPr lang="en-US" sz="2900" b="1" u="sng" dirty="0"/>
              <a:t>Scalability &amp; High Availability </a:t>
            </a:r>
            <a:br>
              <a:rPr lang="en-US" sz="2900" dirty="0"/>
            </a:br>
            <a:br>
              <a:rPr lang="en-US" sz="2900" dirty="0"/>
            </a:br>
            <a:r>
              <a:rPr lang="en-US" sz="2900" dirty="0"/>
              <a:t> Scalability means that an application / system can handle greater loads by adapting.</a:t>
            </a:r>
            <a:br>
              <a:rPr lang="en-US" sz="2900" dirty="0"/>
            </a:br>
            <a:br>
              <a:rPr lang="en-US" sz="2900" dirty="0"/>
            </a:br>
            <a:r>
              <a:rPr lang="en-US" sz="2900" b="1" dirty="0"/>
              <a:t>Scalability</a:t>
            </a:r>
            <a:r>
              <a:rPr lang="en-US" sz="2900" dirty="0"/>
              <a:t> is the property of a system to handle a growing amount of work by adding resources to the system</a:t>
            </a:r>
            <a:br>
              <a:rPr lang="en-US" sz="2900" dirty="0"/>
            </a:br>
            <a:br>
              <a:rPr lang="en-US" sz="2900" dirty="0"/>
            </a:br>
            <a:r>
              <a:rPr lang="en-US" sz="2900" dirty="0"/>
              <a:t>  There are two kinds of scalability:</a:t>
            </a:r>
            <a:br>
              <a:rPr lang="en-US" sz="2900" dirty="0"/>
            </a:br>
            <a:br>
              <a:rPr lang="en-US" sz="3600" dirty="0"/>
            </a:br>
            <a:r>
              <a:rPr lang="en-US" sz="3600" dirty="0"/>
              <a:t> •Vertical Scalability </a:t>
            </a:r>
            <a:br>
              <a:rPr lang="en-US" sz="3600" dirty="0"/>
            </a:br>
            <a:r>
              <a:rPr lang="en-US" sz="3600" dirty="0"/>
              <a:t>• Horizontal Scalability (= elasticity) </a:t>
            </a:r>
            <a:br>
              <a:rPr lang="en-US" sz="3600" dirty="0"/>
            </a:br>
            <a:br>
              <a:rPr lang="en-US" sz="3600" dirty="0"/>
            </a:br>
            <a:r>
              <a:rPr lang="en-US" sz="3600" dirty="0"/>
              <a:t>Scalability is linked but different to High Availability</a:t>
            </a:r>
            <a:endParaRPr lang="en-IN" sz="3600" dirty="0"/>
          </a:p>
        </p:txBody>
      </p:sp>
    </p:spTree>
    <p:extLst>
      <p:ext uri="{BB962C8B-B14F-4D97-AF65-F5344CB8AC3E}">
        <p14:creationId xmlns:p14="http://schemas.microsoft.com/office/powerpoint/2010/main" val="2078441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Load Balancer</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dirty="0"/>
              <a:t>• Application load balancers is  Layer 7 (HTTP) </a:t>
            </a:r>
          </a:p>
          <a:p>
            <a:pPr marL="457200" indent="-457200">
              <a:buFont typeface="+mj-lt"/>
              <a:buAutoNum type="arabicPeriod"/>
            </a:pPr>
            <a:r>
              <a:rPr lang="en-US" sz="2800" dirty="0"/>
              <a:t>• Load balancing to multiple HTTP applications across machines (target groups)</a:t>
            </a:r>
          </a:p>
          <a:p>
            <a:pPr marL="457200" indent="-457200">
              <a:buFont typeface="+mj-lt"/>
              <a:buAutoNum type="arabicPeriod"/>
            </a:pPr>
            <a:r>
              <a:rPr lang="en-US" sz="2800" dirty="0"/>
              <a:t> • Load balancing to multiple applications on the same machine (ex: containers) </a:t>
            </a:r>
          </a:p>
          <a:p>
            <a:pPr marL="457200" indent="-457200">
              <a:buFont typeface="+mj-lt"/>
              <a:buAutoNum type="arabicPeriod"/>
            </a:pPr>
            <a:r>
              <a:rPr lang="en-US" sz="2800" dirty="0"/>
              <a:t>• Support for HTTP/2 and </a:t>
            </a:r>
            <a:r>
              <a:rPr lang="en-US" sz="2800" dirty="0" err="1"/>
              <a:t>WebSocket</a:t>
            </a:r>
            <a:r>
              <a:rPr lang="en-US" sz="2800" dirty="0"/>
              <a:t> </a:t>
            </a:r>
          </a:p>
          <a:p>
            <a:pPr marL="457200" indent="-457200">
              <a:buFont typeface="+mj-lt"/>
              <a:buAutoNum type="arabicPeriod"/>
            </a:pPr>
            <a:r>
              <a:rPr lang="en-US" sz="2800" dirty="0"/>
              <a:t>• Support redirects (from HTTP to HTTPS for example)</a:t>
            </a:r>
            <a:endParaRPr lang="en-IN" sz="2800" dirty="0"/>
          </a:p>
        </p:txBody>
      </p:sp>
    </p:spTree>
    <p:extLst>
      <p:ext uri="{BB962C8B-B14F-4D97-AF65-F5344CB8AC3E}">
        <p14:creationId xmlns:p14="http://schemas.microsoft.com/office/powerpoint/2010/main" val="3410724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Based Traffic</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55" y="1995055"/>
            <a:ext cx="11346872" cy="3906981"/>
          </a:xfrm>
        </p:spPr>
      </p:pic>
    </p:spTree>
    <p:extLst>
      <p:ext uri="{BB962C8B-B14F-4D97-AF65-F5344CB8AC3E}">
        <p14:creationId xmlns:p14="http://schemas.microsoft.com/office/powerpoint/2010/main" val="2131387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tables to different target groups</a:t>
            </a:r>
            <a:endParaRPr lang="en-IN" dirty="0"/>
          </a:p>
        </p:txBody>
      </p:sp>
      <p:sp>
        <p:nvSpPr>
          <p:cNvPr id="3" name="Content Placeholder 2"/>
          <p:cNvSpPr>
            <a:spLocks noGrp="1"/>
          </p:cNvSpPr>
          <p:nvPr>
            <p:ph idx="1"/>
          </p:nvPr>
        </p:nvSpPr>
        <p:spPr/>
        <p:txBody>
          <a:bodyPr>
            <a:normAutofit/>
          </a:bodyPr>
          <a:lstStyle/>
          <a:p>
            <a:pPr marL="0" indent="0">
              <a:buNone/>
            </a:pPr>
            <a:r>
              <a:rPr lang="en-US" sz="2400" dirty="0"/>
              <a:t>• Routing based on path in URL (example.com/users &amp; example.com/posts)</a:t>
            </a:r>
          </a:p>
          <a:p>
            <a:pPr marL="0" indent="0">
              <a:buNone/>
            </a:pPr>
            <a:r>
              <a:rPr lang="en-US" sz="2400" dirty="0"/>
              <a:t> </a:t>
            </a:r>
          </a:p>
          <a:p>
            <a:pPr marL="0" indent="0">
              <a:buNone/>
            </a:pPr>
            <a:r>
              <a:rPr lang="en-US" sz="2400" dirty="0"/>
              <a:t>• Routing based on hostname in URL (one.example.com &amp; other.example.com) • Routing based on Query String, Headers (example.com/</a:t>
            </a:r>
            <a:r>
              <a:rPr lang="en-US" sz="2400" dirty="0" err="1"/>
              <a:t>users?id</a:t>
            </a:r>
            <a:r>
              <a:rPr lang="en-US" sz="2400" dirty="0"/>
              <a:t>=123&amp;order=false)</a:t>
            </a:r>
          </a:p>
          <a:p>
            <a:pPr marL="0" indent="0">
              <a:buNone/>
            </a:pPr>
            <a:endParaRPr lang="en-US" sz="2400" dirty="0"/>
          </a:p>
          <a:p>
            <a:pPr marL="0" indent="0">
              <a:buNone/>
            </a:pPr>
            <a:r>
              <a:rPr lang="en-US" sz="2400" dirty="0"/>
              <a:t> • ALB are a great fit for micro services &amp; container-based application (example: Docker &amp; Amazon ECS) </a:t>
            </a:r>
          </a:p>
          <a:p>
            <a:pPr marL="0" indent="0">
              <a:buNone/>
            </a:pPr>
            <a:r>
              <a:rPr lang="en-US" sz="2400" dirty="0"/>
              <a:t>In comparison, we’d need multiple Classic Load Balancer per application</a:t>
            </a:r>
          </a:p>
          <a:p>
            <a:pPr marL="0" indent="0">
              <a:buNone/>
            </a:pPr>
            <a:endParaRPr lang="en-IN" sz="2400" dirty="0"/>
          </a:p>
        </p:txBody>
      </p:sp>
    </p:spTree>
    <p:extLst>
      <p:ext uri="{BB962C8B-B14F-4D97-AF65-F5344CB8AC3E}">
        <p14:creationId xmlns:p14="http://schemas.microsoft.com/office/powerpoint/2010/main" val="139004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Application&#10;Load Balancer&#10;• An Application Load Balancer functions at the seventh layer of the Open Systems&#10;Interconnecti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286604"/>
            <a:ext cx="9889375" cy="5837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05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Benefits of Application Load Balancer&#10;• Support for path-based routing. You can configure rules for your listener that f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1610109" cy="6179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320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DE2F1A1-5410-472D-B48B-0B4CEA3A2C22}"/>
              </a:ext>
            </a:extLst>
          </p:cNvPr>
          <p:cNvPicPr>
            <a:picLocks noGrp="1" noChangeAspect="1"/>
          </p:cNvPicPr>
          <p:nvPr>
            <p:ph idx="1"/>
          </p:nvPr>
        </p:nvPicPr>
        <p:blipFill rotWithShape="1">
          <a:blip r:embed="rId2"/>
          <a:srcRect l="20128" t="19003" r="18620" b="20052"/>
          <a:stretch/>
        </p:blipFill>
        <p:spPr>
          <a:xfrm>
            <a:off x="397565" y="159027"/>
            <a:ext cx="10522225" cy="6069496"/>
          </a:xfrm>
          <a:prstGeom prst="rect">
            <a:avLst/>
          </a:prstGeom>
        </p:spPr>
      </p:pic>
    </p:spTree>
    <p:extLst>
      <p:ext uri="{BB962C8B-B14F-4D97-AF65-F5344CB8AC3E}">
        <p14:creationId xmlns:p14="http://schemas.microsoft.com/office/powerpoint/2010/main" val="3734150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Load Balancer</a:t>
            </a:r>
            <a:br>
              <a:rPr lang="en-IN" b="1" dirty="0"/>
            </a:b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a:t>A Network Load Balancer (NLB) works at layer 4 only and can handle both TCP and UDP</a:t>
            </a:r>
          </a:p>
          <a:p>
            <a:pPr marL="457200" indent="-457200">
              <a:buFont typeface="+mj-lt"/>
              <a:buAutoNum type="arabicPeriod"/>
            </a:pPr>
            <a:r>
              <a:rPr lang="en-US" dirty="0"/>
              <a:t>It uses static IP addresses and can be assigned Elastic IPs—not possible with ALB and ELB.</a:t>
            </a:r>
          </a:p>
          <a:p>
            <a:pPr marL="457200" indent="-457200">
              <a:buFont typeface="+mj-lt"/>
              <a:buAutoNum type="arabicPeriod"/>
            </a:pPr>
            <a:r>
              <a:rPr lang="en-US" dirty="0"/>
              <a:t>Its main feature is that it has a very high performance. </a:t>
            </a:r>
          </a:p>
          <a:p>
            <a:pPr marL="457200" indent="-457200">
              <a:buFont typeface="+mj-lt"/>
              <a:buAutoNum type="arabicPeriod"/>
            </a:pPr>
            <a:r>
              <a:rPr lang="en-US" dirty="0"/>
              <a:t>NLB natively preserves the source IP address in TCP/UDP packets; in contrast, ALB and ELB can be configured to add additional HTTP headers with forwarding information, and those have to be parsed properly by your application.</a:t>
            </a:r>
          </a:p>
          <a:p>
            <a:pPr marL="457200" indent="-457200">
              <a:buFont typeface="+mj-lt"/>
              <a:buAutoNum type="arabicPeriod"/>
            </a:pPr>
            <a:r>
              <a:rPr lang="en-US" dirty="0"/>
              <a:t>NLB are used for extreme performance, TCP or UDP traffic</a:t>
            </a:r>
          </a:p>
          <a:p>
            <a:pPr marL="457200" indent="-457200">
              <a:buFont typeface="+mj-lt"/>
              <a:buAutoNum type="arabicPeriod"/>
            </a:pPr>
            <a:r>
              <a:rPr lang="en-US" dirty="0"/>
              <a:t>Not included in the AWS free tier.</a:t>
            </a:r>
          </a:p>
          <a:p>
            <a:pPr marL="457200" indent="-457200">
              <a:buFont typeface="+mj-lt"/>
              <a:buAutoNum type="arabicPeriod"/>
            </a:pPr>
            <a:r>
              <a:rPr lang="en-US" dirty="0">
                <a:solidFill>
                  <a:srgbClr val="FF0000"/>
                </a:solidFill>
              </a:rPr>
              <a:t>When a load balancer receives a connection request, it selects one target from the target group to assign a default rule.</a:t>
            </a:r>
          </a:p>
          <a:p>
            <a:pPr marL="457200" indent="-457200">
              <a:buFont typeface="+mj-lt"/>
              <a:buAutoNum type="arabicPeriod"/>
            </a:pPr>
            <a:endParaRPr lang="en-US" dirty="0"/>
          </a:p>
          <a:p>
            <a:pPr marL="457200" indent="-457200">
              <a:buFont typeface="+mj-lt"/>
              <a:buAutoNum type="arabicPeriod"/>
            </a:pPr>
            <a:endParaRPr lang="en-IN" dirty="0"/>
          </a:p>
        </p:txBody>
      </p:sp>
    </p:spTree>
    <p:extLst>
      <p:ext uri="{BB962C8B-B14F-4D97-AF65-F5344CB8AC3E}">
        <p14:creationId xmlns:p14="http://schemas.microsoft.com/office/powerpoint/2010/main" val="26051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5783-D4BE-4363-B398-F9C9E9AF2DD8}"/>
              </a:ext>
            </a:extLst>
          </p:cNvPr>
          <p:cNvSpPr>
            <a:spLocks noGrp="1"/>
          </p:cNvSpPr>
          <p:nvPr>
            <p:ph type="title"/>
          </p:nvPr>
        </p:nvSpPr>
        <p:spPr/>
        <p:txBody>
          <a:bodyPr/>
          <a:lstStyle/>
          <a:p>
            <a:r>
              <a:rPr lang="en-US" dirty="0"/>
              <a:t>Load Balancer ALB vs NLB</a:t>
            </a:r>
            <a:br>
              <a:rPr lang="en-US" dirty="0"/>
            </a:br>
            <a:endParaRPr lang="en-US" dirty="0"/>
          </a:p>
        </p:txBody>
      </p:sp>
      <p:sp>
        <p:nvSpPr>
          <p:cNvPr id="3" name="Content Placeholder 2">
            <a:extLst>
              <a:ext uri="{FF2B5EF4-FFF2-40B4-BE49-F238E27FC236}">
                <a16:creationId xmlns:a16="http://schemas.microsoft.com/office/drawing/2014/main" id="{6CD1F715-521B-4660-9E10-9CF20B9A297F}"/>
              </a:ext>
            </a:extLst>
          </p:cNvPr>
          <p:cNvSpPr>
            <a:spLocks noGrp="1"/>
          </p:cNvSpPr>
          <p:nvPr>
            <p:ph idx="1"/>
          </p:nvPr>
        </p:nvSpPr>
        <p:spPr/>
        <p:txBody>
          <a:bodyPr/>
          <a:lstStyle/>
          <a:p>
            <a:endParaRPr lang="en-US" dirty="0"/>
          </a:p>
          <a:p>
            <a:r>
              <a:rPr lang="en-US" dirty="0">
                <a:hlinkClick r:id="rId2"/>
              </a:rPr>
              <a:t>https://blog.cloudcraft.co/alb-vs-nlb-which-aws-load-balancer-fits-your-needs/#:~:text=The%20ALB%20only%20supports%20HTTP,is%20currently%20your%20only%20choice</a:t>
            </a:r>
            <a:endParaRPr lang="en-US" dirty="0"/>
          </a:p>
          <a:p>
            <a:endParaRPr lang="en-US" dirty="0"/>
          </a:p>
          <a:p>
            <a:endParaRPr lang="en-US" dirty="0"/>
          </a:p>
        </p:txBody>
      </p:sp>
    </p:spTree>
    <p:extLst>
      <p:ext uri="{BB962C8B-B14F-4D97-AF65-F5344CB8AC3E}">
        <p14:creationId xmlns:p14="http://schemas.microsoft.com/office/powerpoint/2010/main" val="2410997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Balancer Stickiness</a:t>
            </a:r>
            <a:endParaRPr lang="en-IN" dirty="0"/>
          </a:p>
        </p:txBody>
      </p:sp>
      <p:sp>
        <p:nvSpPr>
          <p:cNvPr id="3" name="Content Placeholder 2"/>
          <p:cNvSpPr>
            <a:spLocks noGrp="1"/>
          </p:cNvSpPr>
          <p:nvPr>
            <p:ph idx="1"/>
          </p:nvPr>
        </p:nvSpPr>
        <p:spPr>
          <a:xfrm>
            <a:off x="1097280" y="1845734"/>
            <a:ext cx="10058400" cy="2643139"/>
          </a:xfrm>
        </p:spPr>
        <p:txBody>
          <a:bodyPr/>
          <a:lstStyle/>
          <a:p>
            <a:pPr marL="457200" indent="-457200">
              <a:buFont typeface="+mj-lt"/>
              <a:buAutoNum type="arabicPeriod"/>
            </a:pPr>
            <a:r>
              <a:rPr lang="en-US" dirty="0"/>
              <a:t>• It is possible to implement stickiness so that the same client is always redirected to the same instance behind a load balancer </a:t>
            </a:r>
          </a:p>
          <a:p>
            <a:pPr marL="457200" indent="-457200">
              <a:buFont typeface="+mj-lt"/>
              <a:buAutoNum type="arabicPeriod"/>
            </a:pPr>
            <a:r>
              <a:rPr lang="en-US" dirty="0"/>
              <a:t>• This works for Classic Load Balancers &amp; Application Load Balancers • The “cookie” used for stickiness has an expiration date you control </a:t>
            </a:r>
          </a:p>
          <a:p>
            <a:pPr marL="457200" indent="-457200">
              <a:buFont typeface="+mj-lt"/>
              <a:buAutoNum type="arabicPeriod"/>
            </a:pPr>
            <a:r>
              <a:rPr lang="en-US" dirty="0"/>
              <a:t>• Use case: make sure the user doesn’t lose his session data</a:t>
            </a:r>
          </a:p>
          <a:p>
            <a:pPr marL="457200" indent="-457200">
              <a:buFont typeface="+mj-lt"/>
              <a:buAutoNum type="arabicPeriod"/>
            </a:pPr>
            <a:r>
              <a:rPr lang="en-US" dirty="0"/>
              <a:t> • Enabling stickiness may bring imbalance to the load over the backend EC2 instances</a:t>
            </a:r>
            <a:endParaRPr lang="en-IN" dirty="0"/>
          </a:p>
        </p:txBody>
      </p:sp>
    </p:spTree>
    <p:extLst>
      <p:ext uri="{BB962C8B-B14F-4D97-AF65-F5344CB8AC3E}">
        <p14:creationId xmlns:p14="http://schemas.microsoft.com/office/powerpoint/2010/main" val="406886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Zone Load Balancing</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3200" dirty="0"/>
              <a:t>With Cross Zone Load Balancing: each load balancer instance distributes evenly across all registered instances in all AZ </a:t>
            </a:r>
          </a:p>
          <a:p>
            <a:pPr>
              <a:buFont typeface="Wingdings" panose="05000000000000000000" pitchFamily="2" charset="2"/>
              <a:buChar char="q"/>
            </a:pPr>
            <a:r>
              <a:rPr lang="en-US" sz="3200" dirty="0"/>
              <a:t> Otherwise, each load balancer node distributes requests evenly across the registered instances in its Availability Zone only</a:t>
            </a:r>
            <a:endParaRPr lang="en-IN" sz="3200" dirty="0"/>
          </a:p>
        </p:txBody>
      </p:sp>
    </p:spTree>
    <p:extLst>
      <p:ext uri="{BB962C8B-B14F-4D97-AF65-F5344CB8AC3E}">
        <p14:creationId xmlns:p14="http://schemas.microsoft.com/office/powerpoint/2010/main" val="883665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153" y="0"/>
            <a:ext cx="10058400" cy="1450757"/>
          </a:xfrm>
        </p:spPr>
        <p:txBody>
          <a:bodyPr/>
          <a:lstStyle/>
          <a:p>
            <a:endParaRPr lang="en-IN"/>
          </a:p>
        </p:txBody>
      </p:sp>
      <p:pic>
        <p:nvPicPr>
          <p:cNvPr id="1026" name="Picture 2" descr="https://1.bp.blogspot.com/-58qlT6bSnC0/VoTvX08YByI/AAAAAAAAGF8/aTJM7229jfA/s400/horizontal-vs-vertical-scaling-vertical-and-horizontal-scaling-explained-diagra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5856" y="512618"/>
            <a:ext cx="9670472" cy="5140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278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Auto Scaling&#10;• You create collections of EC2 instances, called Auto Scaling groups.&#10;• You can specify the minimum number 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0263" y="91440"/>
            <a:ext cx="11273246"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946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00891"/>
            <a:ext cx="10058400" cy="1632858"/>
          </a:xfrm>
        </p:spPr>
        <p:txBody>
          <a:bodyPr>
            <a:normAutofit/>
          </a:bodyPr>
          <a:lstStyle/>
          <a:p>
            <a:r>
              <a:rPr lang="en-US" dirty="0"/>
              <a:t>Auto Scaling Alarms </a:t>
            </a:r>
            <a:br>
              <a:rPr lang="en-US" dirty="0"/>
            </a:br>
            <a:endParaRPr lang="en-IN" dirty="0"/>
          </a:p>
        </p:txBody>
      </p:sp>
      <p:sp>
        <p:nvSpPr>
          <p:cNvPr id="5" name="Content Placeholder 4"/>
          <p:cNvSpPr>
            <a:spLocks noGrp="1"/>
          </p:cNvSpPr>
          <p:nvPr>
            <p:ph idx="1"/>
          </p:nvPr>
        </p:nvSpPr>
        <p:spPr/>
        <p:txBody>
          <a:bodyPr/>
          <a:lstStyle/>
          <a:p>
            <a:r>
              <a:rPr lang="en-US" dirty="0"/>
              <a:t>• It is possible to scale an ASG based on </a:t>
            </a:r>
            <a:r>
              <a:rPr lang="en-US" dirty="0" err="1"/>
              <a:t>CloudWatch</a:t>
            </a:r>
            <a:r>
              <a:rPr lang="en-US" dirty="0"/>
              <a:t> alarms </a:t>
            </a:r>
          </a:p>
          <a:p>
            <a:r>
              <a:rPr lang="en-US" dirty="0"/>
              <a:t>• An Alarm monitors a metric (such as Average CPU) </a:t>
            </a:r>
          </a:p>
          <a:p>
            <a:r>
              <a:rPr lang="en-US" dirty="0"/>
              <a:t>• Metrics are computed for the overall ASG instances</a:t>
            </a:r>
          </a:p>
          <a:p>
            <a:r>
              <a:rPr lang="en-US" dirty="0"/>
              <a:t> • Based on the alarm: </a:t>
            </a:r>
          </a:p>
          <a:p>
            <a:r>
              <a:rPr lang="en-US" dirty="0"/>
              <a:t>• We can create scale-out policies (increase the number of instances) </a:t>
            </a:r>
          </a:p>
          <a:p>
            <a:r>
              <a:rPr lang="en-US" dirty="0"/>
              <a:t>• We can create scale-in policies (decrease the number of instances)</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269" y="4598126"/>
            <a:ext cx="9836331" cy="1436914"/>
          </a:xfrm>
          <a:prstGeom prst="rect">
            <a:avLst/>
          </a:prstGeom>
        </p:spPr>
      </p:pic>
    </p:spTree>
    <p:extLst>
      <p:ext uri="{BB962C8B-B14F-4D97-AF65-F5344CB8AC3E}">
        <p14:creationId xmlns:p14="http://schemas.microsoft.com/office/powerpoint/2010/main" val="779326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88" name="Picture 16" descr="Auto Scaling Components&#10;Groups:&#10;Your EC2 instances are organized into groups so that they can be treated as a logical uni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
            <a:ext cx="11717382" cy="654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053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Scaling Group With Load Balancer</a:t>
            </a:r>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59429"/>
            <a:ext cx="9535886" cy="3814353"/>
          </a:xfrm>
        </p:spPr>
      </p:pic>
    </p:spTree>
    <p:extLst>
      <p:ext uri="{BB962C8B-B14F-4D97-AF65-F5344CB8AC3E}">
        <p14:creationId xmlns:p14="http://schemas.microsoft.com/office/powerpoint/2010/main" val="1851412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Scaling Groups – Scaling Policies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Target Tracking Scaling </a:t>
            </a:r>
          </a:p>
          <a:p>
            <a:pPr>
              <a:buFont typeface="Wingdings" panose="05000000000000000000" pitchFamily="2" charset="2"/>
              <a:buChar char="§"/>
            </a:pPr>
            <a:r>
              <a:rPr lang="en-US" dirty="0"/>
              <a:t>Most simple and easy to set-up </a:t>
            </a:r>
          </a:p>
          <a:p>
            <a:pPr>
              <a:buFont typeface="Wingdings" panose="05000000000000000000" pitchFamily="2" charset="2"/>
              <a:buChar char="§"/>
            </a:pPr>
            <a:r>
              <a:rPr lang="en-US" dirty="0"/>
              <a:t> Example: Set the average ASG CPU to stay at around 40% </a:t>
            </a:r>
          </a:p>
          <a:p>
            <a:pPr>
              <a:buFont typeface="Wingdings" panose="05000000000000000000" pitchFamily="2" charset="2"/>
              <a:buChar char="§"/>
            </a:pPr>
            <a:endParaRPr lang="en-US" dirty="0"/>
          </a:p>
          <a:p>
            <a:pPr marL="0" indent="0">
              <a:buNone/>
            </a:pPr>
            <a:r>
              <a:rPr lang="en-US" b="1" dirty="0"/>
              <a:t>Simple / Step Scaling </a:t>
            </a:r>
          </a:p>
          <a:p>
            <a:pPr>
              <a:buFont typeface="Wingdings" panose="05000000000000000000" pitchFamily="2" charset="2"/>
              <a:buChar char="§"/>
            </a:pPr>
            <a:r>
              <a:rPr lang="en-US" dirty="0"/>
              <a:t> When a </a:t>
            </a:r>
            <a:r>
              <a:rPr lang="en-US" dirty="0" err="1"/>
              <a:t>CloudWatch</a:t>
            </a:r>
            <a:r>
              <a:rPr lang="en-US" dirty="0"/>
              <a:t> alarm is triggered (example CPU &gt; 70%), then add 2 units </a:t>
            </a:r>
          </a:p>
          <a:p>
            <a:pPr>
              <a:buFont typeface="Wingdings" panose="05000000000000000000" pitchFamily="2" charset="2"/>
              <a:buChar char="§"/>
            </a:pPr>
            <a:r>
              <a:rPr lang="en-US" dirty="0"/>
              <a:t> When a </a:t>
            </a:r>
            <a:r>
              <a:rPr lang="en-US" dirty="0" err="1"/>
              <a:t>CloudWatch</a:t>
            </a:r>
            <a:r>
              <a:rPr lang="en-US" dirty="0"/>
              <a:t> alarm is triggered (example CPU &lt; 30%), then remove 1</a:t>
            </a:r>
          </a:p>
          <a:p>
            <a:pPr>
              <a:buFont typeface="Wingdings" panose="05000000000000000000" pitchFamily="2" charset="2"/>
              <a:buChar char="§"/>
            </a:pPr>
            <a:endParaRPr lang="en-US" dirty="0"/>
          </a:p>
          <a:p>
            <a:pPr marL="0" indent="0">
              <a:buNone/>
            </a:pPr>
            <a:r>
              <a:rPr lang="en-US" dirty="0"/>
              <a:t> </a:t>
            </a:r>
            <a:r>
              <a:rPr lang="en-US" b="1" dirty="0"/>
              <a:t>Scheduled Actions </a:t>
            </a:r>
          </a:p>
          <a:p>
            <a:pPr>
              <a:buFont typeface="Wingdings" panose="05000000000000000000" pitchFamily="2" charset="2"/>
              <a:buChar char="§"/>
            </a:pPr>
            <a:r>
              <a:rPr lang="en-US" dirty="0"/>
              <a:t>Anticipate a scaling based on known usage patterns</a:t>
            </a:r>
          </a:p>
          <a:p>
            <a:pPr>
              <a:buFont typeface="Wingdings" panose="05000000000000000000" pitchFamily="2" charset="2"/>
              <a:buChar char="§"/>
            </a:pPr>
            <a:r>
              <a:rPr lang="en-US" dirty="0"/>
              <a:t>  Example: increase the min capacity to 10 at 5 pm on Fridays</a:t>
            </a:r>
            <a:endParaRPr lang="en-IN" dirty="0"/>
          </a:p>
        </p:txBody>
      </p:sp>
    </p:spTree>
    <p:extLst>
      <p:ext uri="{BB962C8B-B14F-4D97-AF65-F5344CB8AC3E}">
        <p14:creationId xmlns:p14="http://schemas.microsoft.com/office/powerpoint/2010/main" val="3641711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Cooldown</a:t>
            </a:r>
            <a:r>
              <a:rPr lang="en-US" dirty="0"/>
              <a:t> period</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The </a:t>
            </a:r>
            <a:r>
              <a:rPr lang="en-US" dirty="0" err="1"/>
              <a:t>cooldown</a:t>
            </a:r>
            <a:r>
              <a:rPr lang="en-US" dirty="0"/>
              <a:t> period helps to ensure that your Auto Scaling group doesn't launch or terminate additional instances before the previous scaling activity takes effect.</a:t>
            </a:r>
          </a:p>
          <a:p>
            <a:pPr>
              <a:buFont typeface="Wingdings" panose="05000000000000000000" pitchFamily="2" charset="2"/>
              <a:buChar char="§"/>
            </a:pPr>
            <a:endParaRPr lang="en-US" dirty="0"/>
          </a:p>
          <a:p>
            <a:pPr>
              <a:buFont typeface="Wingdings" panose="05000000000000000000" pitchFamily="2" charset="2"/>
              <a:buChar char="§"/>
            </a:pPr>
            <a:r>
              <a:rPr lang="en-US" dirty="0"/>
              <a:t>If your application is scaling up and down multiple times each hour, modify the Auto Scaling Groups cool-down timers and the </a:t>
            </a:r>
            <a:r>
              <a:rPr lang="en-US" dirty="0" err="1"/>
              <a:t>CloudWatch</a:t>
            </a:r>
            <a:r>
              <a:rPr lang="en-US" dirty="0"/>
              <a:t> Alarm Period that triggers the scale in</a:t>
            </a:r>
          </a:p>
          <a:p>
            <a:pPr>
              <a:buFont typeface="Wingdings" panose="05000000000000000000" pitchFamily="2" charset="2"/>
              <a:buChar char="§"/>
            </a:pPr>
            <a:endParaRPr lang="en-US" dirty="0"/>
          </a:p>
          <a:p>
            <a:pPr>
              <a:buFont typeface="Wingdings" panose="05000000000000000000" pitchFamily="2" charset="2"/>
              <a:buChar char="§"/>
            </a:pPr>
            <a:r>
              <a:rPr lang="en-US" dirty="0"/>
              <a:t>If the default </a:t>
            </a:r>
            <a:r>
              <a:rPr lang="en-US" dirty="0" err="1"/>
              <a:t>cooldown</a:t>
            </a:r>
            <a:r>
              <a:rPr lang="en-US" dirty="0"/>
              <a:t> period of 300 seconds is too long—you can reduce costs by applying a scaling-specific </a:t>
            </a:r>
            <a:r>
              <a:rPr lang="en-US" dirty="0" err="1"/>
              <a:t>cooldown</a:t>
            </a:r>
            <a:r>
              <a:rPr lang="en-US" dirty="0"/>
              <a:t> period of 180 seconds to the scale-in policy.</a:t>
            </a:r>
            <a:endParaRPr lang="en-IN" dirty="0"/>
          </a:p>
        </p:txBody>
      </p:sp>
    </p:spTree>
    <p:extLst>
      <p:ext uri="{BB962C8B-B14F-4D97-AF65-F5344CB8AC3E}">
        <p14:creationId xmlns:p14="http://schemas.microsoft.com/office/powerpoint/2010/main" val="1982970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Benefits of Auto scaling&#10;• Auto Scaling can detect when an instance is unhealthy, terminate it, and launch an instance to&#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266023" cy="6230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61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8739447" cy="1375942"/>
          </a:xfrm>
        </p:spPr>
        <p:txBody>
          <a:bodyPr/>
          <a:lstStyle/>
          <a:p>
            <a:r>
              <a:rPr lang="en-US" b="1" dirty="0"/>
              <a:t>Vertical Scalability</a:t>
            </a:r>
            <a:endParaRPr lang="en-IN" b="1" dirty="0"/>
          </a:p>
        </p:txBody>
      </p:sp>
      <p:sp>
        <p:nvSpPr>
          <p:cNvPr id="3" name="Content Placeholder 2"/>
          <p:cNvSpPr>
            <a:spLocks noGrp="1"/>
          </p:cNvSpPr>
          <p:nvPr>
            <p:ph idx="1"/>
          </p:nvPr>
        </p:nvSpPr>
        <p:spPr/>
        <p:txBody>
          <a:bodyPr>
            <a:normAutofit/>
          </a:bodyPr>
          <a:lstStyle/>
          <a:p>
            <a:r>
              <a:rPr lang="en-US" dirty="0"/>
              <a:t> </a:t>
            </a:r>
          </a:p>
          <a:p>
            <a:r>
              <a:rPr lang="en-US" sz="2200" dirty="0"/>
              <a:t>Vertically scalability means increasing the size of the instance </a:t>
            </a:r>
          </a:p>
          <a:p>
            <a:pPr marL="0" indent="0">
              <a:buNone/>
            </a:pPr>
            <a:endParaRPr lang="en-US" sz="2200" dirty="0"/>
          </a:p>
          <a:p>
            <a:r>
              <a:rPr lang="en-US" sz="2200" dirty="0"/>
              <a:t>• For example, your application runs on a t2.micro </a:t>
            </a:r>
          </a:p>
          <a:p>
            <a:r>
              <a:rPr lang="en-US" sz="2200" dirty="0"/>
              <a:t>• Scaling that application vertically means running it on a t2.large</a:t>
            </a:r>
          </a:p>
          <a:p>
            <a:r>
              <a:rPr lang="en-US" sz="2200" dirty="0"/>
              <a:t> • Vertical scalability is very common for non distributed systems, such as a database.</a:t>
            </a:r>
          </a:p>
          <a:p>
            <a:r>
              <a:rPr lang="en-US" sz="2200" dirty="0"/>
              <a:t> • RDS, </a:t>
            </a:r>
            <a:r>
              <a:rPr lang="en-US" sz="2200" dirty="0" err="1"/>
              <a:t>ElastiCache</a:t>
            </a:r>
            <a:r>
              <a:rPr lang="en-US" sz="2200" dirty="0"/>
              <a:t> are services that can scale vertically. </a:t>
            </a:r>
          </a:p>
          <a:p>
            <a:r>
              <a:rPr lang="en-US" sz="2200" dirty="0"/>
              <a:t>• There’s usually a limit to how much you can vertically scale (hardware limit)</a:t>
            </a:r>
            <a:endParaRPr lang="en-IN" sz="2200" dirty="0"/>
          </a:p>
        </p:txBody>
      </p:sp>
    </p:spTree>
    <p:extLst>
      <p:ext uri="{BB962C8B-B14F-4D97-AF65-F5344CB8AC3E}">
        <p14:creationId xmlns:p14="http://schemas.microsoft.com/office/powerpoint/2010/main" val="50107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Scalability</a:t>
            </a:r>
            <a:endParaRPr lang="en-IN" dirty="0"/>
          </a:p>
        </p:txBody>
      </p:sp>
      <p:sp>
        <p:nvSpPr>
          <p:cNvPr id="3" name="Content Placeholder 2"/>
          <p:cNvSpPr>
            <a:spLocks noGrp="1"/>
          </p:cNvSpPr>
          <p:nvPr>
            <p:ph idx="1"/>
          </p:nvPr>
        </p:nvSpPr>
        <p:spPr/>
        <p:txBody>
          <a:bodyPr>
            <a:normAutofit/>
          </a:bodyPr>
          <a:lstStyle/>
          <a:p>
            <a:pPr marL="0" indent="0">
              <a:buNone/>
            </a:pPr>
            <a:endParaRPr lang="en-US" sz="2600" dirty="0"/>
          </a:p>
          <a:p>
            <a:pPr marL="0" indent="0">
              <a:buNone/>
            </a:pPr>
            <a:r>
              <a:rPr lang="en-US" sz="2600" dirty="0"/>
              <a:t>• Horizontal Scalability means increasing the number of instances / systems for your application</a:t>
            </a:r>
          </a:p>
          <a:p>
            <a:pPr marL="0" indent="0">
              <a:buNone/>
            </a:pPr>
            <a:r>
              <a:rPr lang="en-US" sz="2600" dirty="0"/>
              <a:t>• Horizontal scaling implies distributed systems. </a:t>
            </a:r>
          </a:p>
          <a:p>
            <a:r>
              <a:rPr lang="en-US" sz="2600" dirty="0"/>
              <a:t> This is very common for web applications / modern applications </a:t>
            </a:r>
          </a:p>
          <a:p>
            <a:r>
              <a:rPr lang="en-US" sz="2600" dirty="0"/>
              <a:t>• It’s easy to horizontally scale thanks the cloud offerings such as Amazon EC2</a:t>
            </a:r>
            <a:endParaRPr lang="en-IN" sz="2600" dirty="0"/>
          </a:p>
        </p:txBody>
      </p:sp>
    </p:spTree>
    <p:extLst>
      <p:ext uri="{BB962C8B-B14F-4D97-AF65-F5344CB8AC3E}">
        <p14:creationId xmlns:p14="http://schemas.microsoft.com/office/powerpoint/2010/main" val="239952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High Availability</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Highly available systems are </a:t>
            </a:r>
            <a:r>
              <a:rPr lang="en-US" b="1" dirty="0"/>
              <a:t>reliable</a:t>
            </a:r>
            <a:r>
              <a:rPr lang="en-US" dirty="0"/>
              <a:t> in the sense that they continue operating even when critical components fail</a:t>
            </a:r>
          </a:p>
          <a:p>
            <a:pPr>
              <a:buFont typeface="Wingdings" panose="05000000000000000000" pitchFamily="2" charset="2"/>
              <a:buChar char="Ø"/>
            </a:pPr>
            <a:endParaRPr lang="en-US" dirty="0"/>
          </a:p>
          <a:p>
            <a:pPr>
              <a:buFont typeface="Wingdings" panose="05000000000000000000" pitchFamily="2" charset="2"/>
              <a:buChar char="Ø"/>
            </a:pPr>
            <a:r>
              <a:rPr lang="en-US" dirty="0"/>
              <a:t>AWS helps you achieve high availability for cloud workloads, across three different dimensions:</a:t>
            </a:r>
          </a:p>
          <a:p>
            <a:pPr>
              <a:buFont typeface="Wingdings" panose="05000000000000000000" pitchFamily="2" charset="2"/>
              <a:buChar char="Ø"/>
            </a:pPr>
            <a:endParaRPr lang="en-US" dirty="0"/>
          </a:p>
          <a:p>
            <a:pPr marL="457200" indent="-457200" fontAlgn="base">
              <a:buFont typeface="+mj-lt"/>
              <a:buAutoNum type="arabicPeriod"/>
            </a:pPr>
            <a:r>
              <a:rPr lang="en-US" b="1" dirty="0"/>
              <a:t>Compute</a:t>
            </a:r>
            <a:r>
              <a:rPr lang="en-US" dirty="0"/>
              <a:t>—Amazon EC2 and other services that let you provision computing resources, provide high availability features such as load balancing, auto-scaling and provisioning across Amazon Availability Zones (AZ), representing isolated parts of an Amazon data center.</a:t>
            </a:r>
          </a:p>
          <a:p>
            <a:pPr marL="457200" indent="-457200" fontAlgn="base">
              <a:buFont typeface="+mj-lt"/>
              <a:buAutoNum type="arabicPeriod"/>
            </a:pPr>
            <a:r>
              <a:rPr lang="en-US" b="1" dirty="0"/>
              <a:t>SQL databases</a:t>
            </a:r>
            <a:r>
              <a:rPr lang="en-US" dirty="0"/>
              <a:t>—Amazon RDS and other managed SQL databases provide options for </a:t>
            </a:r>
            <a:r>
              <a:rPr lang="en-US" dirty="0">
                <a:hlinkClick r:id="rId2"/>
              </a:rPr>
              <a:t>automatically deploying databases</a:t>
            </a:r>
            <a:r>
              <a:rPr lang="en-US" dirty="0"/>
              <a:t> with a standby replica in a different AZ.</a:t>
            </a:r>
          </a:p>
          <a:p>
            <a:pPr marL="457200" indent="-457200" fontAlgn="base">
              <a:buFont typeface="+mj-lt"/>
              <a:buAutoNum type="arabicPeriod"/>
            </a:pPr>
            <a:r>
              <a:rPr lang="en-US" b="1" dirty="0"/>
              <a:t>Storage services</a:t>
            </a:r>
            <a:r>
              <a:rPr lang="en-US" dirty="0"/>
              <a:t>—Amazon storage services, such as S3, EFS and EBS, provide built-in high availability options. S3 and EFS automatically store data across different AZs, while EBS enables deployment of snapshots to different AZs.</a:t>
            </a:r>
          </a:p>
          <a:p>
            <a:endParaRPr lang="en-IN" dirty="0"/>
          </a:p>
        </p:txBody>
      </p:sp>
    </p:spTree>
    <p:extLst>
      <p:ext uri="{BB962C8B-B14F-4D97-AF65-F5344CB8AC3E}">
        <p14:creationId xmlns:p14="http://schemas.microsoft.com/office/powerpoint/2010/main" val="399705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AWS High Availability for EC2 Instances</a:t>
            </a:r>
            <a:br>
              <a:rPr lang="en-US" b="1" dirty="0"/>
            </a:br>
            <a:endParaRPr lang="en-IN" dirty="0"/>
          </a:p>
        </p:txBody>
      </p:sp>
      <p:sp>
        <p:nvSpPr>
          <p:cNvPr id="3" name="Content Placeholder 2"/>
          <p:cNvSpPr>
            <a:spLocks noGrp="1"/>
          </p:cNvSpPr>
          <p:nvPr>
            <p:ph idx="1"/>
          </p:nvPr>
        </p:nvSpPr>
        <p:spPr>
          <a:xfrm>
            <a:off x="1097280" y="1845734"/>
            <a:ext cx="10058400" cy="4194848"/>
          </a:xfrm>
        </p:spPr>
        <p:txBody>
          <a:bodyPr>
            <a:normAutofit fontScale="92500" lnSpcReduction="10000"/>
          </a:bodyPr>
          <a:lstStyle/>
          <a:p>
            <a:pPr fontAlgn="base"/>
            <a:r>
              <a:rPr lang="en-US" dirty="0"/>
              <a:t> </a:t>
            </a:r>
            <a:r>
              <a:rPr lang="en-US" sz="2400" dirty="0"/>
              <a:t>Running instances on Amazon EC2, Amazon provides several built-in capabilities to achieve high availability:</a:t>
            </a:r>
          </a:p>
          <a:p>
            <a:pPr fontAlgn="base"/>
            <a:endParaRPr lang="en-US" sz="2400" dirty="0"/>
          </a:p>
          <a:p>
            <a:pPr fontAlgn="base"/>
            <a:r>
              <a:rPr lang="en-US" sz="2400" b="1" dirty="0"/>
              <a:t>Elastic Load Balancing</a:t>
            </a:r>
            <a:r>
              <a:rPr lang="en-US" sz="2400" dirty="0"/>
              <a:t>—you can launch several EC2 instances and distribute traffic between them.</a:t>
            </a:r>
          </a:p>
          <a:p>
            <a:pPr fontAlgn="base"/>
            <a:endParaRPr lang="en-US" sz="2400" dirty="0"/>
          </a:p>
          <a:p>
            <a:pPr fontAlgn="base"/>
            <a:r>
              <a:rPr lang="en-US" sz="2400" b="1" dirty="0"/>
              <a:t>Availability Zones</a:t>
            </a:r>
            <a:r>
              <a:rPr lang="en-US" sz="2400" dirty="0"/>
              <a:t>—you can place instances in different AZs.</a:t>
            </a:r>
          </a:p>
          <a:p>
            <a:pPr fontAlgn="base"/>
            <a:endParaRPr lang="en-US" sz="2400" dirty="0"/>
          </a:p>
          <a:p>
            <a:pPr fontAlgn="base"/>
            <a:r>
              <a:rPr lang="en-US" sz="2400" b="1" dirty="0"/>
              <a:t>Auto Scaling</a:t>
            </a:r>
            <a:r>
              <a:rPr lang="en-US" sz="2400" dirty="0"/>
              <a:t>—use auto-scaling to detect when loads increase, and then dynamically add more instances.</a:t>
            </a:r>
          </a:p>
          <a:p>
            <a:endParaRPr lang="en-IN" dirty="0"/>
          </a:p>
        </p:txBody>
      </p:sp>
    </p:spTree>
    <p:extLst>
      <p:ext uri="{BB962C8B-B14F-4D97-AF65-F5344CB8AC3E}">
        <p14:creationId xmlns:p14="http://schemas.microsoft.com/office/powerpoint/2010/main" val="121385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Load balancing</a:t>
            </a:r>
          </a:p>
        </p:txBody>
      </p:sp>
      <p:sp>
        <p:nvSpPr>
          <p:cNvPr id="3" name="Content Placeholder 2"/>
          <p:cNvSpPr>
            <a:spLocks noGrp="1"/>
          </p:cNvSpPr>
          <p:nvPr>
            <p:ph idx="1"/>
          </p:nvPr>
        </p:nvSpPr>
        <p:spPr/>
        <p:style>
          <a:lnRef idx="2">
            <a:schemeClr val="accent6"/>
          </a:lnRef>
          <a:fillRef idx="1">
            <a:schemeClr val="lt1"/>
          </a:fillRef>
          <a:effectRef idx="0">
            <a:schemeClr val="accent6"/>
          </a:effectRef>
          <a:fontRef idx="minor">
            <a:schemeClr val="dk1"/>
          </a:fontRef>
        </p:style>
        <p:txBody>
          <a:bodyPr/>
          <a:lstStyle/>
          <a:p>
            <a:r>
              <a:rPr lang="en-US" sz="2400" dirty="0"/>
              <a:t>Load balancers are servers that forward internet traffic to multiple servers (EC2 Instances) downstream.</a:t>
            </a:r>
          </a:p>
          <a:p>
            <a:endParaRPr lang="en-US" dirty="0"/>
          </a:p>
          <a:p>
            <a:pPr marL="0" indent="0">
              <a:buNone/>
            </a:pPr>
            <a:r>
              <a:rPr lang="en-IN" dirty="0"/>
              <a:t>User1        Public                                                                                  Private</a:t>
            </a:r>
          </a:p>
          <a:p>
            <a:pPr marL="0" indent="0">
              <a:buNone/>
            </a:pPr>
            <a:endParaRPr lang="en-IN" dirty="0"/>
          </a:p>
          <a:p>
            <a:pPr marL="0" indent="0">
              <a:buNone/>
            </a:pPr>
            <a:r>
              <a:rPr lang="en-IN" dirty="0"/>
              <a:t>User2 </a:t>
            </a:r>
          </a:p>
          <a:p>
            <a:pPr marL="0" indent="0">
              <a:buNone/>
            </a:pPr>
            <a:endParaRPr lang="en-IN" dirty="0"/>
          </a:p>
          <a:p>
            <a:pPr marL="0" indent="0">
              <a:buNone/>
            </a:pPr>
            <a:r>
              <a:rPr lang="en-IN" dirty="0"/>
              <a:t>User3</a:t>
            </a:r>
          </a:p>
          <a:p>
            <a:endParaRPr lang="en-IN" dirty="0"/>
          </a:p>
          <a:p>
            <a:endParaRPr lang="en-IN" dirty="0"/>
          </a:p>
        </p:txBody>
      </p:sp>
      <p:sp>
        <p:nvSpPr>
          <p:cNvPr id="4" name="Parallelogram 3"/>
          <p:cNvSpPr/>
          <p:nvPr/>
        </p:nvSpPr>
        <p:spPr>
          <a:xfrm>
            <a:off x="4128656" y="2812473"/>
            <a:ext cx="2964872" cy="182880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Load Balancers</a:t>
            </a:r>
          </a:p>
        </p:txBody>
      </p:sp>
      <p:sp>
        <p:nvSpPr>
          <p:cNvPr id="5" name="Rectangle 4"/>
          <p:cNvSpPr/>
          <p:nvPr/>
        </p:nvSpPr>
        <p:spPr>
          <a:xfrm>
            <a:off x="9407236" y="2576945"/>
            <a:ext cx="1094509" cy="8866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EC1</a:t>
            </a:r>
          </a:p>
        </p:txBody>
      </p:sp>
      <p:sp>
        <p:nvSpPr>
          <p:cNvPr id="6" name="Rectangle 5"/>
          <p:cNvSpPr/>
          <p:nvPr/>
        </p:nvSpPr>
        <p:spPr>
          <a:xfrm>
            <a:off x="9407237" y="4641273"/>
            <a:ext cx="1094508" cy="8728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EC3</a:t>
            </a:r>
          </a:p>
        </p:txBody>
      </p:sp>
      <p:sp>
        <p:nvSpPr>
          <p:cNvPr id="7" name="Rectangle 6"/>
          <p:cNvSpPr/>
          <p:nvPr/>
        </p:nvSpPr>
        <p:spPr>
          <a:xfrm>
            <a:off x="9407236" y="3782291"/>
            <a:ext cx="1094509" cy="750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EC2</a:t>
            </a:r>
          </a:p>
        </p:txBody>
      </p:sp>
      <p:cxnSp>
        <p:nvCxnSpPr>
          <p:cNvPr id="9" name="Straight Arrow Connector 8"/>
          <p:cNvCxnSpPr/>
          <p:nvPr/>
        </p:nvCxnSpPr>
        <p:spPr>
          <a:xfrm>
            <a:off x="1759527" y="3214255"/>
            <a:ext cx="2701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093528" y="2812473"/>
            <a:ext cx="2313708" cy="401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759527" y="3427305"/>
            <a:ext cx="55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759527" y="3463636"/>
            <a:ext cx="2576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759527" y="4059382"/>
            <a:ext cx="2576946" cy="27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246909" y="4180995"/>
            <a:ext cx="28817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44145" y="4087091"/>
            <a:ext cx="2563091" cy="93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6816436" y="4286287"/>
            <a:ext cx="2590800" cy="144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6996545" y="2964873"/>
            <a:ext cx="2410691" cy="462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759527" y="4532899"/>
            <a:ext cx="2369129" cy="496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1648691" y="4677603"/>
            <a:ext cx="2479965" cy="470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816436" y="4532899"/>
            <a:ext cx="2590800" cy="496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6705600" y="4638191"/>
            <a:ext cx="2701636" cy="554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14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Of Load Balancers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Spread load across multiple downstream instances </a:t>
            </a:r>
          </a:p>
          <a:p>
            <a:pPr>
              <a:buFont typeface="Wingdings" panose="05000000000000000000" pitchFamily="2" charset="2"/>
              <a:buChar char="v"/>
            </a:pPr>
            <a:r>
              <a:rPr lang="en-US" dirty="0"/>
              <a:t>Expose a single point of access (DNS) to your application </a:t>
            </a:r>
          </a:p>
          <a:p>
            <a:pPr>
              <a:buFont typeface="Wingdings" panose="05000000000000000000" pitchFamily="2" charset="2"/>
              <a:buChar char="v"/>
            </a:pPr>
            <a:r>
              <a:rPr lang="en-US" dirty="0"/>
              <a:t>Do regular health checks to your instances</a:t>
            </a:r>
          </a:p>
          <a:p>
            <a:pPr>
              <a:buFont typeface="Wingdings" panose="05000000000000000000" pitchFamily="2" charset="2"/>
              <a:buChar char="v"/>
            </a:pPr>
            <a:r>
              <a:rPr lang="en-US" dirty="0"/>
              <a:t> Enforce stickiness with cookies </a:t>
            </a:r>
          </a:p>
          <a:p>
            <a:pPr>
              <a:buFont typeface="Wingdings" panose="05000000000000000000" pitchFamily="2" charset="2"/>
              <a:buChar char="v"/>
            </a:pPr>
            <a:r>
              <a:rPr lang="en-US" dirty="0"/>
              <a:t>Provide SSL termination (HTTPS) for your websites </a:t>
            </a:r>
          </a:p>
          <a:p>
            <a:pPr>
              <a:buFont typeface="Wingdings" panose="05000000000000000000" pitchFamily="2" charset="2"/>
              <a:buChar char="v"/>
            </a:pPr>
            <a:r>
              <a:rPr lang="en-US" dirty="0"/>
              <a:t>Seamlessly handle failures of downstream instances </a:t>
            </a:r>
          </a:p>
          <a:p>
            <a:pPr>
              <a:buFont typeface="Wingdings" panose="05000000000000000000" pitchFamily="2" charset="2"/>
              <a:buChar char="v"/>
            </a:pPr>
            <a:r>
              <a:rPr lang="en-US" dirty="0"/>
              <a:t> High availability across zones</a:t>
            </a:r>
          </a:p>
          <a:p>
            <a:pPr>
              <a:buFont typeface="Wingdings" panose="05000000000000000000" pitchFamily="2" charset="2"/>
              <a:buChar char="v"/>
            </a:pPr>
            <a:r>
              <a:rPr lang="en-US" dirty="0"/>
              <a:t>  Separate public traffic from private traffic</a:t>
            </a:r>
            <a:endParaRPr lang="en-IN" dirty="0"/>
          </a:p>
        </p:txBody>
      </p:sp>
    </p:spTree>
    <p:extLst>
      <p:ext uri="{BB962C8B-B14F-4D97-AF65-F5344CB8AC3E}">
        <p14:creationId xmlns:p14="http://schemas.microsoft.com/office/powerpoint/2010/main" val="273820346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5371</TotalTime>
  <Words>1468</Words>
  <Application>Microsoft Office PowerPoint</Application>
  <PresentationFormat>Widescreen</PresentationFormat>
  <Paragraphs>168</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Calibri</vt:lpstr>
      <vt:lpstr>Calibri Light</vt:lpstr>
      <vt:lpstr>Wingdings</vt:lpstr>
      <vt:lpstr>Retrospect</vt:lpstr>
      <vt:lpstr>ELB &amp; ASG</vt:lpstr>
      <vt:lpstr> Scalability &amp; High Availability    Scalability means that an application / system can handle greater loads by adapting.  Scalability is the property of a system to handle a growing amount of work by adding resources to the system    There are two kinds of scalability:   •Vertical Scalability  • Horizontal Scalability (= elasticity)   Scalability is linked but different to High Availability</vt:lpstr>
      <vt:lpstr>PowerPoint Presentation</vt:lpstr>
      <vt:lpstr>Vertical Scalability</vt:lpstr>
      <vt:lpstr>Horizontal Scalability</vt:lpstr>
      <vt:lpstr>High Availability </vt:lpstr>
      <vt:lpstr>AWS High Availability for EC2 Instances </vt:lpstr>
      <vt:lpstr>Load balancing</vt:lpstr>
      <vt:lpstr>Use Of Load Balancers</vt:lpstr>
      <vt:lpstr>Elastic Load Balancing</vt:lpstr>
      <vt:lpstr>Types of load balancer on AWS</vt:lpstr>
      <vt:lpstr>PowerPoint Presentation</vt:lpstr>
      <vt:lpstr>CLASSIC LOAD BALANCER</vt:lpstr>
      <vt:lpstr>LISTENER IN LOAD BALANCERS</vt:lpstr>
      <vt:lpstr>PowerPoint Presentation</vt:lpstr>
      <vt:lpstr>PowerPoint Presentation</vt:lpstr>
      <vt:lpstr>Health Check </vt:lpstr>
      <vt:lpstr>ELB health check Configuration</vt:lpstr>
      <vt:lpstr>PowerPoint Presentation</vt:lpstr>
      <vt:lpstr>Application Load Balancer</vt:lpstr>
      <vt:lpstr>HTTP Based Traffic</vt:lpstr>
      <vt:lpstr>Routing tables to different target groups</vt:lpstr>
      <vt:lpstr>PowerPoint Presentation</vt:lpstr>
      <vt:lpstr>PowerPoint Presentation</vt:lpstr>
      <vt:lpstr>PowerPoint Presentation</vt:lpstr>
      <vt:lpstr>Network Load Balancer </vt:lpstr>
      <vt:lpstr>Load Balancer ALB vs NLB </vt:lpstr>
      <vt:lpstr>Load Balancer Stickiness</vt:lpstr>
      <vt:lpstr>Cross Zone Load Balancing</vt:lpstr>
      <vt:lpstr>PowerPoint Presentation</vt:lpstr>
      <vt:lpstr>Auto Scaling Alarms  </vt:lpstr>
      <vt:lpstr>PowerPoint Presentation</vt:lpstr>
      <vt:lpstr>Auto Scaling Group With Load Balancer</vt:lpstr>
      <vt:lpstr>Auto Scaling Groups – Scaling Policies</vt:lpstr>
      <vt:lpstr>Cooldown period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Scalability &amp; High Availability    Scalability means that an application / system can handle greater loads by adapting.    There are two kinds of scalability:   • Vertical Scalability  • Horizontal Scalability (= elasticity)  • Scalability is linked but different to High Availability</dc:title>
  <dc:creator>HP</dc:creator>
  <cp:lastModifiedBy>User</cp:lastModifiedBy>
  <cp:revision>66</cp:revision>
  <dcterms:created xsi:type="dcterms:W3CDTF">2021-02-06T09:17:44Z</dcterms:created>
  <dcterms:modified xsi:type="dcterms:W3CDTF">2022-09-14T09:17:43Z</dcterms:modified>
</cp:coreProperties>
</file>