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7"/>
  </p:notesMasterIdLst>
  <p:sldIdLst>
    <p:sldId id="264" r:id="rId2"/>
    <p:sldId id="268" r:id="rId3"/>
    <p:sldId id="269" r:id="rId4"/>
    <p:sldId id="270" r:id="rId5"/>
    <p:sldId id="271" r:id="rId6"/>
    <p:sldId id="272" r:id="rId7"/>
    <p:sldId id="273" r:id="rId8"/>
    <p:sldId id="274" r:id="rId9"/>
    <p:sldId id="275" r:id="rId10"/>
    <p:sldId id="276" r:id="rId11"/>
    <p:sldId id="277" r:id="rId12"/>
    <p:sldId id="278" r:id="rId13"/>
    <p:sldId id="279" r:id="rId14"/>
    <p:sldId id="256" r:id="rId15"/>
    <p:sldId id="265" r:id="rId16"/>
    <p:sldId id="257" r:id="rId17"/>
    <p:sldId id="258" r:id="rId18"/>
    <p:sldId id="266" r:id="rId19"/>
    <p:sldId id="259" r:id="rId20"/>
    <p:sldId id="281" r:id="rId21"/>
    <p:sldId id="267" r:id="rId22"/>
    <p:sldId id="260" r:id="rId23"/>
    <p:sldId id="261" r:id="rId24"/>
    <p:sldId id="284" r:id="rId25"/>
    <p:sldId id="285" r:id="rId26"/>
    <p:sldId id="282" r:id="rId27"/>
    <p:sldId id="283" r:id="rId28"/>
    <p:sldId id="289" r:id="rId29"/>
    <p:sldId id="262" r:id="rId30"/>
    <p:sldId id="263" r:id="rId31"/>
    <p:sldId id="290" r:id="rId32"/>
    <p:sldId id="291" r:id="rId33"/>
    <p:sldId id="286" r:id="rId34"/>
    <p:sldId id="292" r:id="rId35"/>
    <p:sldId id="287" r:id="rId36"/>
    <p:sldId id="288"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AF125-3674-42DC-AC38-C5C23A7EA6A8}" type="datetimeFigureOut">
              <a:rPr lang="en-IN" smtClean="0"/>
              <a:t>17-09-2022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179E2-C9F2-443D-83AC-81C4CAF3D302}" type="slidenum">
              <a:rPr lang="en-IN" smtClean="0"/>
              <a:t>‹#›</a:t>
            </a:fld>
            <a:endParaRPr lang="en-IN"/>
          </a:p>
        </p:txBody>
      </p:sp>
    </p:spTree>
    <p:extLst>
      <p:ext uri="{BB962C8B-B14F-4D97-AF65-F5344CB8AC3E}">
        <p14:creationId xmlns:p14="http://schemas.microsoft.com/office/powerpoint/2010/main" val="125201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D179E2-C9F2-443D-83AC-81C4CAF3D302}" type="slidenum">
              <a:rPr lang="en-IN" smtClean="0"/>
              <a:t>10</a:t>
            </a:fld>
            <a:endParaRPr lang="en-IN"/>
          </a:p>
        </p:txBody>
      </p:sp>
    </p:spTree>
    <p:extLst>
      <p:ext uri="{BB962C8B-B14F-4D97-AF65-F5344CB8AC3E}">
        <p14:creationId xmlns:p14="http://schemas.microsoft.com/office/powerpoint/2010/main" val="3427724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C29BA1E0-3958-4C32-A563-D81940C55CBD}" type="datetimeFigureOut">
              <a:rPr lang="en-IN" smtClean="0"/>
              <a:t>17-09-2022</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E4764B97-7861-4FD2-80A3-190F837E22A8}" type="slidenum">
              <a:rPr lang="en-IN" smtClean="0"/>
              <a:t>‹#›</a:t>
            </a:fld>
            <a:endParaRPr lang="en-IN"/>
          </a:p>
        </p:txBody>
      </p:sp>
    </p:spTree>
    <p:extLst>
      <p:ext uri="{BB962C8B-B14F-4D97-AF65-F5344CB8AC3E}">
        <p14:creationId xmlns:p14="http://schemas.microsoft.com/office/powerpoint/2010/main" val="199628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9BA1E0-3958-4C32-A563-D81940C55CBD}"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334005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29BA1E0-3958-4C32-A563-D81940C55CBD}"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3056377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29BA1E0-3958-4C32-A563-D81940C55CBD}"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581098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9BA1E0-3958-4C32-A563-D81940C55CBD}"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767574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9BA1E0-3958-4C32-A563-D81940C55CBD}"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4258511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9BA1E0-3958-4C32-A563-D81940C55CBD}"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961098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BA1E0-3958-4C32-A563-D81940C55CBD}"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3035866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BA1E0-3958-4C32-A563-D81940C55CBD}"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157890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BA1E0-3958-4C32-A563-D81940C55CBD}"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63227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9BA1E0-3958-4C32-A563-D81940C55CBD}"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235514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9BA1E0-3958-4C32-A563-D81940C55CBD}"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370782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9BA1E0-3958-4C32-A563-D81940C55CBD}"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286555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9BA1E0-3958-4C32-A563-D81940C55CBD}"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868330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BA1E0-3958-4C32-A563-D81940C55CBD}" type="datetimeFigureOut">
              <a:rPr lang="en-IN" smtClean="0"/>
              <a:t>17-09-2022</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188696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9BA1E0-3958-4C32-A563-D81940C55CBD}"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156511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9BA1E0-3958-4C32-A563-D81940C55CBD}"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764B97-7861-4FD2-80A3-190F837E22A8}" type="slidenum">
              <a:rPr lang="en-IN" smtClean="0"/>
              <a:t>‹#›</a:t>
            </a:fld>
            <a:endParaRPr lang="en-IN"/>
          </a:p>
        </p:txBody>
      </p:sp>
    </p:spTree>
    <p:extLst>
      <p:ext uri="{BB962C8B-B14F-4D97-AF65-F5344CB8AC3E}">
        <p14:creationId xmlns:p14="http://schemas.microsoft.com/office/powerpoint/2010/main" val="289208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29BA1E0-3958-4C32-A563-D81940C55CBD}" type="datetimeFigureOut">
              <a:rPr lang="en-IN" smtClean="0"/>
              <a:t>17-09-2022</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4764B97-7861-4FD2-80A3-190F837E22A8}" type="slidenum">
              <a:rPr lang="en-IN" smtClean="0"/>
              <a:t>‹#›</a:t>
            </a:fld>
            <a:endParaRPr lang="en-IN"/>
          </a:p>
        </p:txBody>
      </p:sp>
    </p:spTree>
    <p:extLst>
      <p:ext uri="{BB962C8B-B14F-4D97-AF65-F5344CB8AC3E}">
        <p14:creationId xmlns:p14="http://schemas.microsoft.com/office/powerpoint/2010/main" val="22999485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ws.amazon.com/rds/instance-typ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hyperlink" Target="https://aws.amazon.com/rds/postgresql/" TargetMode="External"/><Relationship Id="rId7" Type="http://schemas.openxmlformats.org/officeDocument/2006/relationships/hyperlink" Target="https://aws.amazon.com/rds/sqlserver/" TargetMode="External"/><Relationship Id="rId12" Type="http://schemas.openxmlformats.org/officeDocument/2006/relationships/image" Target="../media/image18.png"/><Relationship Id="rId2" Type="http://schemas.openxmlformats.org/officeDocument/2006/relationships/hyperlink" Target="https://aws.amazon.com/rds/aurora/" TargetMode="External"/><Relationship Id="rId1" Type="http://schemas.openxmlformats.org/officeDocument/2006/relationships/slideLayout" Target="../slideLayouts/slideLayout2.xml"/><Relationship Id="rId6" Type="http://schemas.openxmlformats.org/officeDocument/2006/relationships/hyperlink" Target="https://aws.amazon.com/rds/oracle/" TargetMode="External"/><Relationship Id="rId11" Type="http://schemas.openxmlformats.org/officeDocument/2006/relationships/image" Target="../media/image17.png"/><Relationship Id="rId5" Type="http://schemas.openxmlformats.org/officeDocument/2006/relationships/hyperlink" Target="https://aws.amazon.com/rds/mariadb/" TargetMode="External"/><Relationship Id="rId10" Type="http://schemas.openxmlformats.org/officeDocument/2006/relationships/image" Target="../media/image16.png"/><Relationship Id="rId4" Type="http://schemas.openxmlformats.org/officeDocument/2006/relationships/hyperlink" Target="https://aws.amazon.com/rds/mysql/" TargetMode="External"/><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earchsqlserver.techtarget.com/definition/flat-file" TargetMode="External"/><Relationship Id="rId2" Type="http://schemas.openxmlformats.org/officeDocument/2006/relationships/hyperlink" Target="https://searchsqlserver.techtarget.com/definition/inform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ws.amazon.com/relational-databas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sql-server/default.aspx"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ysql.co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ostgresql.or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dis.io/"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455" y="1454727"/>
            <a:ext cx="10113817" cy="4655128"/>
          </a:xfrm>
        </p:spPr>
      </p:pic>
    </p:spTree>
    <p:extLst>
      <p:ext uri="{BB962C8B-B14F-4D97-AF65-F5344CB8AC3E}">
        <p14:creationId xmlns:p14="http://schemas.microsoft.com/office/powerpoint/2010/main" val="281014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382983"/>
            <a:ext cx="10861964" cy="4475017"/>
          </a:xfrm>
        </p:spPr>
        <p:txBody>
          <a:bodyPr>
            <a:normAutofit fontScale="85000" lnSpcReduction="10000"/>
          </a:bodyPr>
          <a:lstStyle/>
          <a:p>
            <a:pPr marL="0" indent="0" algn="ctr" fontAlgn="base">
              <a:buNone/>
            </a:pPr>
            <a:r>
              <a:rPr lang="en-US" sz="2800" b="1" dirty="0"/>
              <a:t>Relational vs Non-Relational Databases</a:t>
            </a:r>
          </a:p>
          <a:p>
            <a:pPr marL="0" indent="0" fontAlgn="base">
              <a:buNone/>
            </a:pPr>
            <a:endParaRPr lang="en-US" dirty="0"/>
          </a:p>
          <a:p>
            <a:r>
              <a:rPr lang="en-US" sz="2000" b="1" i="1" dirty="0"/>
              <a:t>To summarize the difference between the relational and non-relational databases: relational databases store data in rows and columns like a spreadsheet while non-relational databases store data don’t, using a storage model (one of four) that is best suited for the type of data it’s storing.</a:t>
            </a:r>
            <a:r>
              <a:rPr lang="en-US" sz="2000" b="1" dirty="0">
                <a:solidFill>
                  <a:srgbClr val="000000"/>
                </a:solidFill>
                <a:latin typeface="Avenirnext"/>
              </a:rPr>
              <a:t> </a:t>
            </a:r>
          </a:p>
          <a:p>
            <a:pPr marL="0" indent="0">
              <a:buNone/>
            </a:pPr>
            <a:r>
              <a:rPr lang="en-US" sz="2000" b="1" dirty="0">
                <a:solidFill>
                  <a:srgbClr val="000000"/>
                </a:solidFill>
                <a:latin typeface="Avenirnext"/>
              </a:rPr>
              <a:t>Pros of a Relational Database</a:t>
            </a:r>
          </a:p>
          <a:p>
            <a:pPr>
              <a:buFont typeface="+mj-lt"/>
              <a:buAutoNum type="arabicPeriod"/>
            </a:pPr>
            <a:r>
              <a:rPr lang="en-US" sz="2000" dirty="0">
                <a:solidFill>
                  <a:srgbClr val="333333"/>
                </a:solidFill>
                <a:latin typeface="Avenirnext"/>
              </a:rPr>
              <a:t>Data is easily structured into categories.</a:t>
            </a:r>
          </a:p>
          <a:p>
            <a:pPr>
              <a:buFont typeface="+mj-lt"/>
              <a:buAutoNum type="arabicPeriod"/>
            </a:pPr>
            <a:r>
              <a:rPr lang="en-US" sz="2000" dirty="0">
                <a:solidFill>
                  <a:srgbClr val="333333"/>
                </a:solidFill>
                <a:latin typeface="Avenirnext"/>
              </a:rPr>
              <a:t>Your data is consistent in input, meaning, and easy to navigate.</a:t>
            </a:r>
          </a:p>
          <a:p>
            <a:pPr>
              <a:buFont typeface="+mj-lt"/>
              <a:buAutoNum type="arabicPeriod"/>
            </a:pPr>
            <a:r>
              <a:rPr lang="en-US" sz="2000" dirty="0">
                <a:solidFill>
                  <a:srgbClr val="333333"/>
                </a:solidFill>
                <a:latin typeface="Avenirnext"/>
              </a:rPr>
              <a:t>Relationships can be easily defined between data points.</a:t>
            </a:r>
          </a:p>
          <a:p>
            <a:pPr marL="0" indent="0">
              <a:buNone/>
            </a:pPr>
            <a:r>
              <a:rPr lang="en-US" sz="2000" b="1" dirty="0">
                <a:solidFill>
                  <a:srgbClr val="000000"/>
                </a:solidFill>
                <a:latin typeface="Avenirnext"/>
              </a:rPr>
              <a:t>Pros of a Non-Relational Database</a:t>
            </a:r>
          </a:p>
          <a:p>
            <a:pPr>
              <a:buFont typeface="+mj-lt"/>
              <a:buAutoNum type="arabicPeriod"/>
            </a:pPr>
            <a:r>
              <a:rPr lang="en-US" sz="2000" dirty="0">
                <a:solidFill>
                  <a:srgbClr val="333333"/>
                </a:solidFill>
                <a:latin typeface="Avenirnext"/>
              </a:rPr>
              <a:t>Data is not confined to a structured group.</a:t>
            </a:r>
          </a:p>
          <a:p>
            <a:pPr>
              <a:buFont typeface="+mj-lt"/>
              <a:buAutoNum type="arabicPeriod"/>
            </a:pPr>
            <a:r>
              <a:rPr lang="en-US" sz="2000" dirty="0">
                <a:solidFill>
                  <a:srgbClr val="333333"/>
                </a:solidFill>
                <a:latin typeface="Avenirnext"/>
              </a:rPr>
              <a:t>You can perform functions that allow for greater flexibility.</a:t>
            </a:r>
          </a:p>
          <a:p>
            <a:pPr>
              <a:buFont typeface="+mj-lt"/>
              <a:buAutoNum type="arabicPeriod"/>
            </a:pPr>
            <a:r>
              <a:rPr lang="en-US" sz="2000" dirty="0">
                <a:solidFill>
                  <a:srgbClr val="333333"/>
                </a:solidFill>
                <a:latin typeface="Avenirnext"/>
              </a:rPr>
              <a:t>Your data and analysis can be more dynamic and allow for more variant inputs.</a:t>
            </a:r>
          </a:p>
          <a:p>
            <a:pPr marL="0" indent="0" fontAlgn="base">
              <a:buNone/>
            </a:pPr>
            <a:endParaRPr lang="en-US" sz="2000" b="1" i="1" dirty="0"/>
          </a:p>
          <a:p>
            <a:pPr marL="0" indent="0" fontAlgn="base">
              <a:buNone/>
            </a:pPr>
            <a:endParaRPr lang="en-US" sz="2000" b="1" i="1" dirty="0"/>
          </a:p>
          <a:p>
            <a:endParaRPr lang="en-IN" b="1" dirty="0"/>
          </a:p>
        </p:txBody>
      </p:sp>
    </p:spTree>
    <p:extLst>
      <p:ext uri="{BB962C8B-B14F-4D97-AF65-F5344CB8AC3E}">
        <p14:creationId xmlns:p14="http://schemas.microsoft.com/office/powerpoint/2010/main" val="364209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DBMS</a:t>
            </a:r>
          </a:p>
        </p:txBody>
      </p:sp>
      <p:sp>
        <p:nvSpPr>
          <p:cNvPr id="3" name="Content Placeholder 2"/>
          <p:cNvSpPr>
            <a:spLocks noGrp="1"/>
          </p:cNvSpPr>
          <p:nvPr>
            <p:ph idx="1"/>
          </p:nvPr>
        </p:nvSpPr>
        <p:spPr/>
        <p:txBody>
          <a:bodyPr>
            <a:normAutofit lnSpcReduction="10000"/>
          </a:bodyPr>
          <a:lstStyle/>
          <a:p>
            <a:r>
              <a:rPr lang="en-US" sz="2400" b="1" dirty="0"/>
              <a:t>A database management system is a software used to perform different operations, like </a:t>
            </a:r>
            <a:r>
              <a:rPr lang="en-US" sz="2400" b="1" i="1" dirty="0"/>
              <a:t>addition, access, updating, and deletion of the data,</a:t>
            </a:r>
            <a:r>
              <a:rPr lang="en-US" sz="2400" b="1" dirty="0"/>
              <a:t> like adding your name in the database for an online retail store as a customer.</a:t>
            </a:r>
            <a:r>
              <a:rPr lang="en-US" sz="2400" b="1" i="1" dirty="0"/>
              <a:t> </a:t>
            </a:r>
          </a:p>
          <a:p>
            <a:r>
              <a:rPr lang="en-US" sz="2400" b="1" dirty="0"/>
              <a:t>A database management system acts as the backbone of a database and makes using a database a cakewalk as it makes access and management of data a lot easier.</a:t>
            </a:r>
          </a:p>
          <a:p>
            <a:endParaRPr lang="en-IN" dirty="0"/>
          </a:p>
        </p:txBody>
      </p:sp>
    </p:spTree>
    <p:extLst>
      <p:ext uri="{BB962C8B-B14F-4D97-AF65-F5344CB8AC3E}">
        <p14:creationId xmlns:p14="http://schemas.microsoft.com/office/powerpoint/2010/main" val="202888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Database VS Database Management System</a:t>
            </a:r>
            <a:br>
              <a:rPr lang="en-IN" b="1" dirty="0"/>
            </a:br>
            <a:endParaRPr lang="en-IN" dirty="0"/>
          </a:p>
        </p:txBody>
      </p:sp>
      <p:pic>
        <p:nvPicPr>
          <p:cNvPr id="14338" name="Picture 2" descr="dbmsu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764" y="2787518"/>
            <a:ext cx="3228109" cy="30482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23163" y="2410690"/>
            <a:ext cx="6567055" cy="4247317"/>
          </a:xfrm>
          <a:prstGeom prst="rect">
            <a:avLst/>
          </a:prstGeom>
        </p:spPr>
        <p:txBody>
          <a:bodyPr wrap="square">
            <a:spAutoFit/>
          </a:bodyPr>
          <a:lstStyle/>
          <a:p>
            <a:r>
              <a:rPr lang="en-US" dirty="0">
                <a:solidFill>
                  <a:srgbClr val="333333"/>
                </a:solidFill>
                <a:latin typeface="Encode Sans"/>
              </a:rPr>
              <a:t>Here, we can see an App or a website with its own database. So, the most function is to connect the database to the App or Website. While database can provide the data to the website and have a meaningful way to access data, it still cannot understand the language or method which a website may use to fetch the data, i.e., it cannot understand the commands on its own. Thus, to tackle this problem, we bring in the concept of </a:t>
            </a:r>
            <a:r>
              <a:rPr lang="en-US" b="1" i="1" dirty="0">
                <a:solidFill>
                  <a:srgbClr val="333333"/>
                </a:solidFill>
                <a:latin typeface="Encode Sans"/>
              </a:rPr>
              <a:t>Database Management System. </a:t>
            </a:r>
            <a:r>
              <a:rPr lang="en-US" dirty="0">
                <a:solidFill>
                  <a:srgbClr val="333333"/>
                </a:solidFill>
                <a:latin typeface="Encode Sans"/>
              </a:rPr>
              <a:t>A DBMS understand the commands and the queries which define what data is required by the App or Website and thus use the meaningful method of accessing the database to retrieve the information. Therefore, it can be said that a DBMS act as </a:t>
            </a:r>
            <a:r>
              <a:rPr lang="en-US" b="1" i="1" dirty="0">
                <a:solidFill>
                  <a:srgbClr val="333333"/>
                </a:solidFill>
                <a:latin typeface="Encode Sans"/>
              </a:rPr>
              <a:t>connecting bridge </a:t>
            </a:r>
            <a:r>
              <a:rPr lang="en-US" dirty="0">
                <a:solidFill>
                  <a:srgbClr val="333333"/>
                </a:solidFill>
                <a:latin typeface="Encode Sans"/>
              </a:rPr>
              <a:t>between the database and the user and DBMS actually understand the queries and help database to understand the requirements. </a:t>
            </a:r>
            <a:br>
              <a:rPr lang="en-US" dirty="0"/>
            </a:br>
            <a:endParaRPr lang="en-IN" dirty="0"/>
          </a:p>
        </p:txBody>
      </p:sp>
    </p:spTree>
    <p:extLst>
      <p:ext uri="{BB962C8B-B14F-4D97-AF65-F5344CB8AC3E}">
        <p14:creationId xmlns:p14="http://schemas.microsoft.com/office/powerpoint/2010/main" val="274759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ata, Database and Database Management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8874" y="2593553"/>
            <a:ext cx="5444835" cy="36271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13418" y="3325091"/>
            <a:ext cx="5278581" cy="2585323"/>
          </a:xfrm>
          <a:prstGeom prst="rect">
            <a:avLst/>
          </a:prstGeom>
        </p:spPr>
        <p:txBody>
          <a:bodyPr wrap="square">
            <a:spAutoFit/>
          </a:bodyPr>
          <a:lstStyle/>
          <a:p>
            <a:r>
              <a:rPr lang="en-US" b="1" dirty="0">
                <a:solidFill>
                  <a:srgbClr val="333333"/>
                </a:solidFill>
                <a:latin typeface="Encode Sans"/>
              </a:rPr>
              <a:t>Database acting as a connector between both the App and the database. With this basic difference is clear that a database store the data and provide a method to access it, a DBMS actually </a:t>
            </a:r>
            <a:r>
              <a:rPr lang="en-US" b="1" i="1" dirty="0">
                <a:solidFill>
                  <a:srgbClr val="333333"/>
                </a:solidFill>
                <a:latin typeface="Encode Sans"/>
              </a:rPr>
              <a:t>converts the queries into a meaningful command to invoke the method used to access the database.</a:t>
            </a:r>
            <a:endParaRPr lang="en-US" b="1" dirty="0">
              <a:solidFill>
                <a:srgbClr val="333333"/>
              </a:solidFill>
              <a:latin typeface="Encode Sans"/>
            </a:endParaRPr>
          </a:p>
          <a:p>
            <a:br>
              <a:rPr lang="en-US" dirty="0"/>
            </a:br>
            <a:endParaRPr lang="en-IN" dirty="0"/>
          </a:p>
        </p:txBody>
      </p:sp>
    </p:spTree>
    <p:extLst>
      <p:ext uri="{BB962C8B-B14F-4D97-AF65-F5344CB8AC3E}">
        <p14:creationId xmlns:p14="http://schemas.microsoft.com/office/powerpoint/2010/main" val="744070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DS&#10;• RDS features&#10;• DB Instances&#10;• High Availability ( Multi-AZ)&#10;• Read Replicas&#10;• Parameter Groups&#10;• Backup &amp; Restore&#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1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4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DS&#10;Amazon Relational Database&#10;Service (Amazon RDS) is a web&#10;service that makes it easier to set&#10;up, operate, and scale a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67345"/>
            <a:ext cx="10487891" cy="4544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9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RDS</a:t>
            </a:r>
          </a:p>
        </p:txBody>
      </p:sp>
      <p:sp>
        <p:nvSpPr>
          <p:cNvPr id="3" name="Content Placeholder 2"/>
          <p:cNvSpPr>
            <a:spLocks noGrp="1"/>
          </p:cNvSpPr>
          <p:nvPr>
            <p:ph idx="1"/>
          </p:nvPr>
        </p:nvSpPr>
        <p:spPr>
          <a:xfrm>
            <a:off x="1154954" y="2535383"/>
            <a:ext cx="8825659" cy="4100944"/>
          </a:xfrm>
        </p:spPr>
        <p:txBody>
          <a:bodyPr>
            <a:noAutofit/>
          </a:bodyPr>
          <a:lstStyle/>
          <a:p>
            <a:pPr>
              <a:buFont typeface="Wingdings" panose="05000000000000000000" pitchFamily="2" charset="2"/>
              <a:buChar char="q"/>
            </a:pPr>
            <a:r>
              <a:rPr lang="en-IN" sz="2000" b="1" dirty="0"/>
              <a:t>RDS stands for Relational Database Service </a:t>
            </a:r>
          </a:p>
          <a:p>
            <a:pPr>
              <a:buFont typeface="Wingdings" panose="05000000000000000000" pitchFamily="2" charset="2"/>
              <a:buChar char="q"/>
            </a:pPr>
            <a:r>
              <a:rPr lang="en-IN" sz="2000" b="1" dirty="0"/>
              <a:t>It’s a managed DB service for DB use SQL as a query language.</a:t>
            </a:r>
          </a:p>
          <a:p>
            <a:pPr>
              <a:buFont typeface="Wingdings" panose="05000000000000000000" pitchFamily="2" charset="2"/>
              <a:buChar char="q"/>
            </a:pPr>
            <a:r>
              <a:rPr lang="en-US" b="1" dirty="0"/>
              <a:t>Amazon Relational Database Service (Amazon RDS) makes it easy to set up, operate, and scale a relational database in the cloud.</a:t>
            </a:r>
          </a:p>
          <a:p>
            <a:pPr>
              <a:buFont typeface="Wingdings" panose="05000000000000000000" pitchFamily="2" charset="2"/>
              <a:buChar char="q"/>
            </a:pPr>
            <a:r>
              <a:rPr lang="en-US" b="1" dirty="0"/>
              <a:t>It provides cost-efficient and resizable capacity while automating time-consuming administration tasks such as hardware provisioning, database setup, patching and backups.</a:t>
            </a:r>
          </a:p>
          <a:p>
            <a:pPr>
              <a:buFont typeface="Wingdings" panose="05000000000000000000" pitchFamily="2" charset="2"/>
              <a:buChar char="q"/>
            </a:pPr>
            <a:r>
              <a:rPr lang="en-US" b="1" dirty="0"/>
              <a:t> It frees you to focus on your applications so you can give them the fast performance, high availability, security and compatibility they need.</a:t>
            </a:r>
          </a:p>
          <a:p>
            <a:pPr>
              <a:buFont typeface="Wingdings" panose="05000000000000000000" pitchFamily="2" charset="2"/>
              <a:buChar char="q"/>
            </a:pPr>
            <a:r>
              <a:rPr lang="en-US" b="1" dirty="0"/>
              <a:t>Amazon RDS is available on several </a:t>
            </a:r>
            <a:r>
              <a:rPr lang="en-US" b="1" dirty="0">
                <a:hlinkClick r:id="rId2"/>
              </a:rPr>
              <a:t>database instance types</a:t>
            </a:r>
            <a:r>
              <a:rPr lang="en-US" b="1" dirty="0"/>
              <a:t> - optimized for memory, performance or I/O </a:t>
            </a:r>
            <a:endParaRPr lang="en-IN" sz="2000" b="1" dirty="0"/>
          </a:p>
          <a:p>
            <a:pPr marL="0" indent="0">
              <a:buNone/>
            </a:pPr>
            <a:endParaRPr lang="en-IN" sz="2000" b="1" dirty="0"/>
          </a:p>
        </p:txBody>
      </p:sp>
    </p:spTree>
    <p:extLst>
      <p:ext uri="{BB962C8B-B14F-4D97-AF65-F5344CB8AC3E}">
        <p14:creationId xmlns:p14="http://schemas.microsoft.com/office/powerpoint/2010/main" val="4003254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2" y="2424545"/>
            <a:ext cx="11430000" cy="4433455"/>
          </a:xfrm>
        </p:spPr>
        <p:txBody>
          <a:bodyPr/>
          <a:lstStyle/>
          <a:p>
            <a:pPr>
              <a:buFont typeface="Wingdings" panose="05000000000000000000" pitchFamily="2" charset="2"/>
              <a:buChar char="q"/>
            </a:pPr>
            <a:r>
              <a:rPr lang="en-IN" sz="2000" b="1" dirty="0"/>
              <a:t>RDS provides you with six familiar database engines to choose from, including </a:t>
            </a:r>
            <a:r>
              <a:rPr lang="en-IN" sz="2000" b="1" dirty="0">
                <a:hlinkClick r:id="rId2"/>
              </a:rPr>
              <a:t>Amazon Aurora</a:t>
            </a:r>
            <a:r>
              <a:rPr lang="en-IN" sz="2000" b="1" dirty="0"/>
              <a:t>, </a:t>
            </a:r>
            <a:r>
              <a:rPr lang="en-IN" sz="2000" b="1" dirty="0">
                <a:hlinkClick r:id="rId3"/>
              </a:rPr>
              <a:t>PostgreSQL</a:t>
            </a:r>
            <a:r>
              <a:rPr lang="en-IN" sz="2000" b="1" dirty="0"/>
              <a:t>, </a:t>
            </a:r>
            <a:r>
              <a:rPr lang="en-IN" sz="2000" b="1" dirty="0">
                <a:hlinkClick r:id="rId4"/>
              </a:rPr>
              <a:t>MySQL</a:t>
            </a:r>
            <a:r>
              <a:rPr lang="en-IN" sz="2000" b="1" dirty="0"/>
              <a:t>, </a:t>
            </a:r>
            <a:r>
              <a:rPr lang="en-IN" sz="2000" b="1" dirty="0" err="1">
                <a:hlinkClick r:id="rId5"/>
              </a:rPr>
              <a:t>MariaDB</a:t>
            </a:r>
            <a:r>
              <a:rPr lang="en-IN" sz="2000" b="1" dirty="0"/>
              <a:t>, </a:t>
            </a:r>
            <a:r>
              <a:rPr lang="en-IN" sz="2000" b="1" dirty="0" err="1">
                <a:hlinkClick r:id="rId6"/>
              </a:rPr>
              <a:t>Orcle</a:t>
            </a:r>
            <a:r>
              <a:rPr lang="en-IN" sz="2000" b="1" dirty="0">
                <a:hlinkClick r:id="rId6"/>
              </a:rPr>
              <a:t> Database</a:t>
            </a:r>
            <a:r>
              <a:rPr lang="en-IN" sz="2000" b="1" dirty="0"/>
              <a:t>, and </a:t>
            </a:r>
            <a:r>
              <a:rPr lang="en-IN" sz="2000" b="1" dirty="0">
                <a:hlinkClick r:id="rId7"/>
              </a:rPr>
              <a:t>SQL Server</a:t>
            </a:r>
            <a:endParaRPr lang="en-IN" sz="2000" b="1" dirty="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pic>
        <p:nvPicPr>
          <p:cNvPr id="4" name="Picture 3"/>
          <p:cNvPicPr>
            <a:picLocks noChangeAspect="1"/>
          </p:cNvPicPr>
          <p:nvPr/>
        </p:nvPicPr>
        <p:blipFill>
          <a:blip r:embed="rId8"/>
          <a:stretch>
            <a:fillRect/>
          </a:stretch>
        </p:blipFill>
        <p:spPr>
          <a:xfrm>
            <a:off x="1499754" y="3835400"/>
            <a:ext cx="1905000" cy="952500"/>
          </a:xfrm>
          <a:prstGeom prst="rect">
            <a:avLst/>
          </a:prstGeom>
        </p:spPr>
      </p:pic>
      <p:pic>
        <p:nvPicPr>
          <p:cNvPr id="5" name="Picture 4"/>
          <p:cNvPicPr>
            <a:picLocks noChangeAspect="1"/>
          </p:cNvPicPr>
          <p:nvPr/>
        </p:nvPicPr>
        <p:blipFill>
          <a:blip r:embed="rId9"/>
          <a:stretch>
            <a:fillRect/>
          </a:stretch>
        </p:blipFill>
        <p:spPr>
          <a:xfrm>
            <a:off x="4021282" y="3835400"/>
            <a:ext cx="1905000" cy="952500"/>
          </a:xfrm>
          <a:prstGeom prst="rect">
            <a:avLst/>
          </a:prstGeom>
        </p:spPr>
      </p:pic>
      <p:pic>
        <p:nvPicPr>
          <p:cNvPr id="6" name="Picture 5"/>
          <p:cNvPicPr>
            <a:picLocks noChangeAspect="1"/>
          </p:cNvPicPr>
          <p:nvPr/>
        </p:nvPicPr>
        <p:blipFill>
          <a:blip r:embed="rId10"/>
          <a:stretch>
            <a:fillRect/>
          </a:stretch>
        </p:blipFill>
        <p:spPr>
          <a:xfrm>
            <a:off x="6968824" y="3835400"/>
            <a:ext cx="1905000" cy="952500"/>
          </a:xfrm>
          <a:prstGeom prst="rect">
            <a:avLst/>
          </a:prstGeom>
        </p:spPr>
      </p:pic>
      <p:pic>
        <p:nvPicPr>
          <p:cNvPr id="7" name="Picture 6"/>
          <p:cNvPicPr>
            <a:picLocks noChangeAspect="1"/>
          </p:cNvPicPr>
          <p:nvPr/>
        </p:nvPicPr>
        <p:blipFill>
          <a:blip r:embed="rId11"/>
          <a:stretch>
            <a:fillRect/>
          </a:stretch>
        </p:blipFill>
        <p:spPr>
          <a:xfrm>
            <a:off x="1499754" y="5207000"/>
            <a:ext cx="1905000" cy="952500"/>
          </a:xfrm>
          <a:prstGeom prst="rect">
            <a:avLst/>
          </a:prstGeom>
        </p:spPr>
      </p:pic>
      <p:pic>
        <p:nvPicPr>
          <p:cNvPr id="8" name="Picture 7"/>
          <p:cNvPicPr>
            <a:picLocks noChangeAspect="1"/>
          </p:cNvPicPr>
          <p:nvPr/>
        </p:nvPicPr>
        <p:blipFill>
          <a:blip r:embed="rId12"/>
          <a:stretch>
            <a:fillRect/>
          </a:stretch>
        </p:blipFill>
        <p:spPr>
          <a:xfrm>
            <a:off x="4021282" y="5067300"/>
            <a:ext cx="1905000" cy="952500"/>
          </a:xfrm>
          <a:prstGeom prst="rect">
            <a:avLst/>
          </a:prstGeom>
        </p:spPr>
      </p:pic>
      <p:pic>
        <p:nvPicPr>
          <p:cNvPr id="9" name="Picture 8"/>
          <p:cNvPicPr>
            <a:picLocks noChangeAspect="1"/>
          </p:cNvPicPr>
          <p:nvPr/>
        </p:nvPicPr>
        <p:blipFill>
          <a:blip r:embed="rId13"/>
          <a:stretch>
            <a:fillRect/>
          </a:stretch>
        </p:blipFill>
        <p:spPr>
          <a:xfrm>
            <a:off x="7041561" y="5090391"/>
            <a:ext cx="1905000" cy="952500"/>
          </a:xfrm>
          <a:prstGeom prst="rect">
            <a:avLst/>
          </a:prstGeom>
        </p:spPr>
      </p:pic>
    </p:spTree>
    <p:extLst>
      <p:ext uri="{BB962C8B-B14F-4D97-AF65-F5344CB8AC3E}">
        <p14:creationId xmlns:p14="http://schemas.microsoft.com/office/powerpoint/2010/main" val="368276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B instances&#10;• The basic building block of Amazon RDS is the DB&#10;instance&#10;• A DB instance can contain multiple user-creat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055" y="2147454"/>
            <a:ext cx="11083636" cy="450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683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igh Availability (Multi-AZ)&#10;• Amazon RDS provides high availability and failover support&#10;for DB instances using Multi-AZ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2618" y="1080655"/>
            <a:ext cx="11125200" cy="587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34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DATA/DATABASE/DBMS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b="1" i="1" dirty="0"/>
              <a:t>DATA</a:t>
            </a:r>
          </a:p>
          <a:p>
            <a:pPr marL="0" indent="0">
              <a:buNone/>
            </a:pPr>
            <a:r>
              <a:rPr lang="en-US" b="1" i="1" dirty="0"/>
              <a:t>Data is any sort of information which is stored in computer memory. This information can later be used for a website, an application or any other client to store for future purpose</a:t>
            </a:r>
            <a:r>
              <a:rPr lang="en-US" dirty="0"/>
              <a:t>. The most common information is User information in the form of user personal, address and banking information. </a:t>
            </a:r>
          </a:p>
          <a:p>
            <a:endParaRPr lang="en-US" dirty="0"/>
          </a:p>
          <a:p>
            <a:pPr>
              <a:buFont typeface="Wingdings" panose="05000000000000000000" pitchFamily="2" charset="2"/>
              <a:buChar char="v"/>
            </a:pPr>
            <a:r>
              <a:rPr lang="en-US" b="1" dirty="0"/>
              <a:t>Database</a:t>
            </a:r>
          </a:p>
          <a:p>
            <a:pPr marL="0" indent="0">
              <a:buNone/>
            </a:pPr>
            <a:r>
              <a:rPr lang="en-US" dirty="0"/>
              <a:t>A database is a collection of </a:t>
            </a:r>
            <a:r>
              <a:rPr lang="en-US" u="sng" dirty="0">
                <a:hlinkClick r:id="rId2"/>
              </a:rPr>
              <a:t>information</a:t>
            </a:r>
            <a:r>
              <a:rPr lang="en-US" dirty="0"/>
              <a:t> that is organized so that it can be easily accessed, managed and updated. Computer databases typically contain aggregations of data records or </a:t>
            </a:r>
            <a:r>
              <a:rPr lang="en-US" u="sng" dirty="0">
                <a:hlinkClick r:id="rId3"/>
              </a:rPr>
              <a:t>files</a:t>
            </a:r>
            <a:r>
              <a:rPr lang="en-US" dirty="0"/>
              <a:t>, containing information about sales transactions or interactions with specific customers.</a:t>
            </a:r>
            <a:endParaRPr lang="en-IN" dirty="0"/>
          </a:p>
        </p:txBody>
      </p:sp>
    </p:spTree>
    <p:extLst>
      <p:ext uri="{BB962C8B-B14F-4D97-AF65-F5344CB8AC3E}">
        <p14:creationId xmlns:p14="http://schemas.microsoft.com/office/powerpoint/2010/main" val="1139282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lti-AZ Configuration for AWS RDS SQL Ser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008909"/>
            <a:ext cx="4752109" cy="46828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13564" y="3244334"/>
            <a:ext cx="7689423" cy="3693319"/>
          </a:xfrm>
          <a:prstGeom prst="rect">
            <a:avLst/>
          </a:prstGeom>
        </p:spPr>
        <p:txBody>
          <a:bodyPr wrap="square">
            <a:spAutoFit/>
          </a:bodyPr>
          <a:lstStyle/>
          <a:p>
            <a:pPr marL="285750" indent="-285750">
              <a:buFont typeface="Wingdings" panose="05000000000000000000" pitchFamily="2" charset="2"/>
              <a:buChar char="§"/>
            </a:pPr>
            <a:r>
              <a:rPr lang="en-IN" b="1" dirty="0"/>
              <a:t>You can  select Multi AZ option during RDS DB instance launch.</a:t>
            </a:r>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r>
              <a:rPr lang="en-IN" b="1" dirty="0"/>
              <a:t>RDS  Service creates a standby instance in a different AZ.</a:t>
            </a:r>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r>
              <a:rPr lang="en-IN" b="1" dirty="0"/>
              <a:t>You can not read/write to the standby RDS DB instance.</a:t>
            </a:r>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r>
              <a:rPr lang="en-IN" b="1" dirty="0"/>
              <a:t>You cannot select which AZ in the region will be chosen to </a:t>
            </a:r>
          </a:p>
          <a:p>
            <a:r>
              <a:rPr lang="en-IN" b="1" dirty="0"/>
              <a:t>      Create the DB instance.</a:t>
            </a:r>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r>
              <a:rPr lang="en-IN" b="1" dirty="0"/>
              <a:t>You can however view which AZ is selected after the standby</a:t>
            </a:r>
          </a:p>
          <a:p>
            <a:r>
              <a:rPr lang="en-IN" b="1"/>
              <a:t>    Is </a:t>
            </a:r>
            <a:r>
              <a:rPr lang="en-IN" b="1" dirty="0"/>
              <a:t>created.</a:t>
            </a:r>
          </a:p>
          <a:p>
            <a:endParaRPr lang="en-IN" dirty="0"/>
          </a:p>
          <a:p>
            <a:r>
              <a:rPr lang="en-IN" dirty="0"/>
              <a:t> </a:t>
            </a:r>
          </a:p>
        </p:txBody>
      </p:sp>
    </p:spTree>
    <p:extLst>
      <p:ext uri="{BB962C8B-B14F-4D97-AF65-F5344CB8AC3E}">
        <p14:creationId xmlns:p14="http://schemas.microsoft.com/office/powerpoint/2010/main" val="591790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ailover Process for Amazon RDS&#10;• In the event of a planned or unplanned outage of your DB instance, RDS&#10;automatically sw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818" y="969818"/>
            <a:ext cx="9809018" cy="5694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316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ailover Cases&#10;• The primary DB instance switches over automatically to the standby replica if any of the&#10;following cond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149927"/>
            <a:ext cx="9933709" cy="544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458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ad Replicas&#10;You can reduce the load on your source DB instance by routing read queries from your applications to the Re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4691"/>
            <a:ext cx="12053455" cy="7038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307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RDS Read Replicas – Use Cases</a:t>
            </a:r>
            <a:endParaRPr lang="en-IN" dirty="0"/>
          </a:p>
        </p:txBody>
      </p:sp>
      <p:sp>
        <p:nvSpPr>
          <p:cNvPr id="3" name="Content Placeholder 2"/>
          <p:cNvSpPr>
            <a:spLocks noGrp="1"/>
          </p:cNvSpPr>
          <p:nvPr>
            <p:ph idx="1"/>
          </p:nvPr>
        </p:nvSpPr>
        <p:spPr/>
        <p:txBody>
          <a:bodyPr>
            <a:noAutofit/>
          </a:bodyPr>
          <a:lstStyle/>
          <a:p>
            <a:pPr marL="0" indent="0">
              <a:buNone/>
            </a:pPr>
            <a:r>
              <a:rPr lang="en-US" sz="2400" b="1" dirty="0"/>
              <a:t>• You have a production database that is taking on normal load </a:t>
            </a:r>
          </a:p>
          <a:p>
            <a:pPr marL="0" indent="0">
              <a:buNone/>
            </a:pPr>
            <a:r>
              <a:rPr lang="en-US" sz="2400" b="1" dirty="0"/>
              <a:t>• You want to run a reporting application to run some analytics </a:t>
            </a:r>
          </a:p>
          <a:p>
            <a:pPr marL="0" indent="0">
              <a:buNone/>
            </a:pPr>
            <a:r>
              <a:rPr lang="en-US" sz="2400" b="1" dirty="0"/>
              <a:t>• You create a Read Replica to run the new workload there </a:t>
            </a:r>
          </a:p>
          <a:p>
            <a:pPr marL="0" indent="0">
              <a:buNone/>
            </a:pPr>
            <a:r>
              <a:rPr lang="en-US" sz="2400" b="1" dirty="0"/>
              <a:t>• The production application is unaffected</a:t>
            </a:r>
          </a:p>
          <a:p>
            <a:pPr marL="0" indent="0">
              <a:buNone/>
            </a:pPr>
            <a:r>
              <a:rPr lang="en-US" sz="2400" b="1" dirty="0"/>
              <a:t> • Read replicas are used for SELECT (=read) only kind of statements (not INSERT, UPDATE, DELETE).</a:t>
            </a:r>
            <a:endParaRPr lang="en-IN" sz="2400" b="1" dirty="0"/>
          </a:p>
        </p:txBody>
      </p:sp>
    </p:spTree>
    <p:extLst>
      <p:ext uri="{BB962C8B-B14F-4D97-AF65-F5344CB8AC3E}">
        <p14:creationId xmlns:p14="http://schemas.microsoft.com/office/powerpoint/2010/main" val="4022149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674" y="2369127"/>
            <a:ext cx="9476508" cy="4488873"/>
          </a:xfrm>
        </p:spPr>
      </p:pic>
    </p:spTree>
    <p:extLst>
      <p:ext uri="{BB962C8B-B14F-4D97-AF65-F5344CB8AC3E}">
        <p14:creationId xmlns:p14="http://schemas.microsoft.com/office/powerpoint/2010/main" val="3305793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up and Restore&#10;• Amazon RDS creates a storage volume snapshot of your DB instance, backing up the&#10;entire DB instance 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1383" y="1274619"/>
            <a:ext cx="9628908" cy="572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060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ackup&#10;Window&#10;Automated backups occur daily during the preferred backup window&#10;The backup window can't overlap with the w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945" y="858983"/>
            <a:ext cx="11388437" cy="551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56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IN" b="1" dirty="0"/>
            </a:br>
            <a:r>
              <a:rPr lang="en-IN" b="1" u="sng" dirty="0"/>
              <a:t>Advantage over using RDS versus deploying </a:t>
            </a:r>
            <a:br>
              <a:rPr lang="en-IN" b="1" u="sng" dirty="0"/>
            </a:br>
            <a:r>
              <a:rPr lang="en-IN" b="1" u="sng"/>
              <a:t>DB  Engine  </a:t>
            </a:r>
            <a:r>
              <a:rPr lang="en-IN" b="1" u="sng" dirty="0"/>
              <a:t>on EC2</a:t>
            </a:r>
            <a:br>
              <a:rPr lang="en-IN" b="1" u="sng" dirty="0"/>
            </a:br>
            <a:endParaRPr lang="en-IN" b="1" u="sng" dirty="0"/>
          </a:p>
        </p:txBody>
      </p:sp>
      <p:sp>
        <p:nvSpPr>
          <p:cNvPr id="3" name="Content Placeholder 2"/>
          <p:cNvSpPr>
            <a:spLocks noGrp="1"/>
          </p:cNvSpPr>
          <p:nvPr>
            <p:ph idx="1"/>
          </p:nvPr>
        </p:nvSpPr>
        <p:spPr/>
        <p:txBody>
          <a:bodyPr>
            <a:normAutofit lnSpcReduction="10000"/>
          </a:bodyPr>
          <a:lstStyle/>
          <a:p>
            <a:r>
              <a:rPr lang="en-IN" b="1" dirty="0"/>
              <a:t>RDS is a managed service:</a:t>
            </a:r>
          </a:p>
          <a:p>
            <a:r>
              <a:rPr lang="en-IN" b="1" dirty="0"/>
              <a:t>Automated provisioning, OS patching</a:t>
            </a:r>
          </a:p>
          <a:p>
            <a:r>
              <a:rPr lang="en-IN" b="1" dirty="0"/>
              <a:t> Continuous backups and restore to specific timestamp (Point in Time Restore)!</a:t>
            </a:r>
          </a:p>
          <a:p>
            <a:r>
              <a:rPr lang="en-IN" b="1" dirty="0"/>
              <a:t>Monitoring dashboards</a:t>
            </a:r>
          </a:p>
          <a:p>
            <a:r>
              <a:rPr lang="en-IN" b="1" dirty="0"/>
              <a:t>Read replicas for improved read performance</a:t>
            </a:r>
          </a:p>
          <a:p>
            <a:r>
              <a:rPr lang="en-IN" b="1" dirty="0"/>
              <a:t> Multi AZ setup for DR (Disaster Recovery)</a:t>
            </a:r>
          </a:p>
          <a:p>
            <a:r>
              <a:rPr lang="en-IN" b="1" dirty="0"/>
              <a:t> Maintenance windows for upgrades</a:t>
            </a:r>
          </a:p>
          <a:p>
            <a:r>
              <a:rPr lang="en-IN" b="1" dirty="0"/>
              <a:t> Scaling capability (vertical and horizontal</a:t>
            </a:r>
          </a:p>
        </p:txBody>
      </p:sp>
    </p:spTree>
    <p:extLst>
      <p:ext uri="{BB962C8B-B14F-4D97-AF65-F5344CB8AC3E}">
        <p14:creationId xmlns:p14="http://schemas.microsoft.com/office/powerpoint/2010/main" val="3030595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DS Security&#10;Various ways you can secure RDS:&#10;• Run your DB instance in an Amazon Virtual Private Cloud&#10;(VPC)&#10;• Use AWS I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6583" y="1759527"/>
            <a:ext cx="10709562" cy="522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57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Relational vs. Non-Relational Database</a:t>
            </a:r>
            <a:br>
              <a:rPr lang="en-IN" b="1" dirty="0"/>
            </a:br>
            <a:endParaRPr lang="en-IN" dirty="0"/>
          </a:p>
        </p:txBody>
      </p:sp>
      <p:sp>
        <p:nvSpPr>
          <p:cNvPr id="3" name="Content Placeholder 2"/>
          <p:cNvSpPr>
            <a:spLocks noGrp="1"/>
          </p:cNvSpPr>
          <p:nvPr>
            <p:ph idx="1"/>
          </p:nvPr>
        </p:nvSpPr>
        <p:spPr/>
        <p:txBody>
          <a:bodyPr/>
          <a:lstStyle/>
          <a:p>
            <a:r>
              <a:rPr lang="en-US" sz="2000" b="1" dirty="0"/>
              <a:t>A relational database is one that stores data in tables. The relationship between each data point is clear and searching through those relationships is relatively easy. The relationship between tables and field types is called a schema. </a:t>
            </a:r>
          </a:p>
          <a:p>
            <a:endParaRPr lang="en-IN" dirty="0"/>
          </a:p>
        </p:txBody>
      </p:sp>
      <p:pic>
        <p:nvPicPr>
          <p:cNvPr id="7170" name="Picture 2" descr="example of a relational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709" y="3976255"/>
            <a:ext cx="4382558" cy="27835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0800000" flipV="1">
            <a:off x="484909" y="4306162"/>
            <a:ext cx="6303817" cy="1477328"/>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333333"/>
                </a:solidFill>
                <a:latin typeface="Roboto"/>
              </a:rPr>
              <a:t>Relational databases are also called SQL databases. SQL stands for Structured Query Language and it’s the language relational databases are written in. SQL is used to execute queries, retrieve data, and edit data by updating, deleting, or creating new records.</a:t>
            </a:r>
            <a:endParaRPr lang="en-IN" b="1" dirty="0"/>
          </a:p>
        </p:txBody>
      </p:sp>
    </p:spTree>
    <p:extLst>
      <p:ext uri="{BB962C8B-B14F-4D97-AF65-F5344CB8AC3E}">
        <p14:creationId xmlns:p14="http://schemas.microsoft.com/office/powerpoint/2010/main" val="457466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ynamoDB&#10;DynamoDB is a fully managed&#10;NOSQL database , designed for&#10;massive scale with predictable&#10;performance goals&#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946" y="540327"/>
            <a:ext cx="10695710" cy="581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231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
            </a:r>
            <a:r>
              <a:rPr lang="en-US" dirty="0" err="1"/>
              <a:t>ynamoDB</a:t>
            </a:r>
            <a:r>
              <a:rPr lang="en-US" dirty="0"/>
              <a:t> </a:t>
            </a:r>
            <a:endParaRPr lang="en-IN" dirty="0"/>
          </a:p>
        </p:txBody>
      </p:sp>
      <p:sp>
        <p:nvSpPr>
          <p:cNvPr id="3" name="Content Placeholder 2"/>
          <p:cNvSpPr>
            <a:spLocks noGrp="1"/>
          </p:cNvSpPr>
          <p:nvPr>
            <p:ph idx="1"/>
          </p:nvPr>
        </p:nvSpPr>
        <p:spPr/>
        <p:txBody>
          <a:bodyPr>
            <a:noAutofit/>
          </a:bodyPr>
          <a:lstStyle/>
          <a:p>
            <a:r>
              <a:rPr lang="en-US" sz="2000" b="1" dirty="0"/>
              <a:t>Fully Managed, Highly available with replication across 3 AZ </a:t>
            </a:r>
          </a:p>
          <a:p>
            <a:r>
              <a:rPr lang="en-US" sz="2000" b="1" dirty="0"/>
              <a:t> NoSQL database - not a relational database</a:t>
            </a:r>
          </a:p>
          <a:p>
            <a:r>
              <a:rPr lang="en-US" sz="2000" b="1" dirty="0"/>
              <a:t> Scales to massive workloads, distributed database </a:t>
            </a:r>
          </a:p>
          <a:p>
            <a:r>
              <a:rPr lang="en-US" sz="2000" b="1" dirty="0"/>
              <a:t>Millions of requests per seconds, trillions of row, 100s of TB of storage </a:t>
            </a:r>
          </a:p>
          <a:p>
            <a:r>
              <a:rPr lang="en-US" sz="2000" b="1" dirty="0"/>
              <a:t> Fast and consistent in performance (low latency on retrieval) </a:t>
            </a:r>
          </a:p>
          <a:p>
            <a:r>
              <a:rPr lang="en-US" sz="2000" b="1" dirty="0"/>
              <a:t> Integrated with IAM for security, authorization and administration </a:t>
            </a:r>
          </a:p>
          <a:p>
            <a:r>
              <a:rPr lang="en-US" sz="2000" b="1" dirty="0"/>
              <a:t> Enables event driven programming with </a:t>
            </a:r>
            <a:r>
              <a:rPr lang="en-US" sz="2000" b="1" dirty="0" err="1"/>
              <a:t>DynamoDB</a:t>
            </a:r>
            <a:r>
              <a:rPr lang="en-US" sz="2000" b="1" dirty="0"/>
              <a:t> Streams </a:t>
            </a:r>
          </a:p>
          <a:p>
            <a:r>
              <a:rPr lang="en-US" sz="2000" b="1" dirty="0"/>
              <a:t> Low cost and auto scaling capabilities</a:t>
            </a:r>
            <a:endParaRPr lang="en-IN" sz="2000" b="1" dirty="0"/>
          </a:p>
        </p:txBody>
      </p:sp>
    </p:spTree>
    <p:extLst>
      <p:ext uri="{BB962C8B-B14F-4D97-AF65-F5344CB8AC3E}">
        <p14:creationId xmlns:p14="http://schemas.microsoft.com/office/powerpoint/2010/main" val="1204731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DynamoDB</a:t>
            </a:r>
            <a:r>
              <a:rPr lang="en-US" dirty="0"/>
              <a:t> </a:t>
            </a:r>
            <a:endParaRPr lang="en-IN" dirty="0"/>
          </a:p>
        </p:txBody>
      </p:sp>
      <p:sp>
        <p:nvSpPr>
          <p:cNvPr id="3" name="Content Placeholder 2"/>
          <p:cNvSpPr>
            <a:spLocks noGrp="1"/>
          </p:cNvSpPr>
          <p:nvPr>
            <p:ph idx="1"/>
          </p:nvPr>
        </p:nvSpPr>
        <p:spPr>
          <a:xfrm>
            <a:off x="568036" y="2603500"/>
            <a:ext cx="11194473" cy="3416300"/>
          </a:xfrm>
        </p:spPr>
        <p:txBody>
          <a:bodyPr>
            <a:noAutofit/>
          </a:bodyPr>
          <a:lstStyle/>
          <a:p>
            <a:r>
              <a:rPr lang="en-US" sz="2000" b="1" dirty="0" err="1"/>
              <a:t>DynamoDB</a:t>
            </a:r>
            <a:r>
              <a:rPr lang="en-US" sz="2000" b="1" dirty="0"/>
              <a:t> is made of tables </a:t>
            </a:r>
          </a:p>
          <a:p>
            <a:r>
              <a:rPr lang="en-US" sz="2000" b="1" dirty="0"/>
              <a:t>Each table has a primary key (must be decided at creation time)  Each table can have an infinite number of items (= rows)</a:t>
            </a:r>
          </a:p>
          <a:p>
            <a:r>
              <a:rPr lang="en-US" sz="2000" b="1" dirty="0"/>
              <a:t> Each item has attributes (can be added over time – can be null) </a:t>
            </a:r>
          </a:p>
          <a:p>
            <a:r>
              <a:rPr lang="en-US" sz="2000" b="1" dirty="0"/>
              <a:t> Maximum size of a item is 400KB </a:t>
            </a:r>
          </a:p>
          <a:p>
            <a:r>
              <a:rPr lang="en-US" sz="2000" b="1" dirty="0"/>
              <a:t>Data types supported are: </a:t>
            </a:r>
          </a:p>
          <a:p>
            <a:pPr marL="0" indent="0">
              <a:buNone/>
            </a:pPr>
            <a:r>
              <a:rPr lang="en-US" sz="2000" b="1" dirty="0"/>
              <a:t>Scalar Types: String, Number, Binary, Boolean, Null</a:t>
            </a:r>
          </a:p>
          <a:p>
            <a:pPr marL="0" indent="0">
              <a:buNone/>
            </a:pPr>
            <a:r>
              <a:rPr lang="en-US" sz="2000" b="1" dirty="0"/>
              <a:t>Document Types: List, Map </a:t>
            </a:r>
          </a:p>
          <a:p>
            <a:pPr marL="0" indent="0">
              <a:buNone/>
            </a:pPr>
            <a:r>
              <a:rPr lang="en-US" sz="2000" b="1" dirty="0"/>
              <a:t>Set Types: String Set, Number Set, Binary Set</a:t>
            </a:r>
            <a:endParaRPr lang="en-IN" sz="2000" b="1" dirty="0"/>
          </a:p>
        </p:txBody>
      </p:sp>
    </p:spTree>
    <p:extLst>
      <p:ext uri="{BB962C8B-B14F-4D97-AF65-F5344CB8AC3E}">
        <p14:creationId xmlns:p14="http://schemas.microsoft.com/office/powerpoint/2010/main" val="3950223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ynamoDB Features&#10;• Every table in DynamoDB should be associated with a primary key (To be specified while creation)&#10;• An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1" y="983673"/>
            <a:ext cx="11028218" cy="541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389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Dynamo DB</a:t>
            </a:r>
            <a:endParaRPr lang="en-IN" dirty="0"/>
          </a:p>
        </p:txBody>
      </p:sp>
      <p:sp>
        <p:nvSpPr>
          <p:cNvPr id="3" name="Content Placeholder 2"/>
          <p:cNvSpPr>
            <a:spLocks noGrp="1"/>
          </p:cNvSpPr>
          <p:nvPr>
            <p:ph idx="1"/>
          </p:nvPr>
        </p:nvSpPr>
        <p:spPr/>
        <p:txBody>
          <a:bodyPr>
            <a:noAutofit/>
          </a:bodyPr>
          <a:lstStyle/>
          <a:p>
            <a:r>
              <a:rPr lang="en-US" sz="1600" b="1" dirty="0"/>
              <a:t>Table : is a collection of data items .</a:t>
            </a:r>
          </a:p>
          <a:p>
            <a:r>
              <a:rPr lang="en-US" sz="1600" b="1" dirty="0" err="1"/>
              <a:t>DynamoDB</a:t>
            </a:r>
            <a:r>
              <a:rPr lang="en-US" sz="1600" b="1" dirty="0"/>
              <a:t> allows low latency read/write access to items ranging from 1 byte to 400 Kb.</a:t>
            </a:r>
          </a:p>
          <a:p>
            <a:r>
              <a:rPr lang="en-US" sz="1600" b="1" dirty="0" err="1"/>
              <a:t>DynamoDB</a:t>
            </a:r>
            <a:r>
              <a:rPr lang="en-US" sz="1600" b="1" dirty="0"/>
              <a:t> can be used to store pointers to S3 store objects or items of sizes larger than 400 KB too if needed.</a:t>
            </a:r>
          </a:p>
          <a:p>
            <a:r>
              <a:rPr lang="en-US" sz="1600" b="1" dirty="0" err="1"/>
              <a:t>DyanamoDB</a:t>
            </a:r>
            <a:r>
              <a:rPr lang="en-US" sz="1600" b="1" dirty="0"/>
              <a:t> stored indexed by a primary key.</a:t>
            </a:r>
          </a:p>
          <a:p>
            <a:r>
              <a:rPr lang="en-US" sz="1600" b="1" dirty="0"/>
              <a:t>You Specify the primary key when you create the table .</a:t>
            </a:r>
          </a:p>
          <a:p>
            <a:r>
              <a:rPr lang="en-US" sz="1600" b="1" dirty="0"/>
              <a:t>Each item in the table has a unique identifier or primary key that distinguishes the item from all of the other in the table .</a:t>
            </a:r>
          </a:p>
          <a:p>
            <a:r>
              <a:rPr lang="en-US" sz="1600" b="1" dirty="0"/>
              <a:t>The primary key is the only required attribute for items in a table.</a:t>
            </a:r>
          </a:p>
          <a:p>
            <a:r>
              <a:rPr lang="en-US" sz="1600" b="1" dirty="0" err="1"/>
              <a:t>DynamoDB</a:t>
            </a:r>
            <a:r>
              <a:rPr lang="en-US" sz="1600" b="1" dirty="0"/>
              <a:t> tables are </a:t>
            </a:r>
            <a:r>
              <a:rPr lang="en-US" sz="1600" b="1" dirty="0" err="1"/>
              <a:t>schemaless</a:t>
            </a:r>
            <a:r>
              <a:rPr lang="en-US" sz="1600" b="1" dirty="0"/>
              <a:t> which means that neither the attributed nor their data type need to be defined </a:t>
            </a:r>
            <a:r>
              <a:rPr lang="en-US" sz="1600" b="1" dirty="0" err="1"/>
              <a:t>beforehead</a:t>
            </a:r>
            <a:r>
              <a:rPr lang="en-US" sz="1600" b="1" dirty="0"/>
              <a:t>.</a:t>
            </a:r>
          </a:p>
          <a:p>
            <a:r>
              <a:rPr lang="en-US" sz="1600" b="1" dirty="0"/>
              <a:t>Each item has its own distinct attributes.</a:t>
            </a:r>
            <a:endParaRPr lang="en-IN" sz="1600" b="1" dirty="0"/>
          </a:p>
        </p:txBody>
      </p:sp>
    </p:spTree>
    <p:extLst>
      <p:ext uri="{BB962C8B-B14F-4D97-AF65-F5344CB8AC3E}">
        <p14:creationId xmlns:p14="http://schemas.microsoft.com/office/powerpoint/2010/main" val="994783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hroughput Capacity&#10;• When you create a table or index in Amazon DynamoDB, you must specify your&#10;capacity requirements f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9709" y="1205345"/>
            <a:ext cx="10266218" cy="520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091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ynamoDB&#10;Autoscaling&#10;DynamoDB auto scaling actively manages&#10;throughput capacity for tables and global&#10;secondary indexes.&#10;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455" y="1219200"/>
            <a:ext cx="10487890" cy="4842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975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Amazon Aurora</a:t>
            </a:r>
            <a:br>
              <a:rPr lang="en-IN" dirty="0"/>
            </a:br>
            <a:endParaRPr lang="en-IN" dirty="0"/>
          </a:p>
        </p:txBody>
      </p:sp>
      <p:sp>
        <p:nvSpPr>
          <p:cNvPr id="3" name="Content Placeholder 2"/>
          <p:cNvSpPr>
            <a:spLocks noGrp="1"/>
          </p:cNvSpPr>
          <p:nvPr>
            <p:ph idx="1"/>
          </p:nvPr>
        </p:nvSpPr>
        <p:spPr>
          <a:xfrm>
            <a:off x="1154954" y="2603500"/>
            <a:ext cx="8761413" cy="3603336"/>
          </a:xfrm>
        </p:spPr>
        <p:txBody>
          <a:bodyPr>
            <a:normAutofit fontScale="92500" lnSpcReduction="10000"/>
          </a:bodyPr>
          <a:lstStyle/>
          <a:p>
            <a:r>
              <a:rPr lang="en-US" b="1" dirty="0"/>
              <a:t>Amazon Aurora is a MySQL and PostgreSQL-compatible </a:t>
            </a:r>
            <a:r>
              <a:rPr lang="en-US" b="1" dirty="0">
                <a:hlinkClick r:id="rId2"/>
              </a:rPr>
              <a:t>relational database</a:t>
            </a:r>
            <a:r>
              <a:rPr lang="en-US" b="1" dirty="0"/>
              <a:t> built for the cloud, that combines the performance and availability of traditional enterprise databases with the simplicity and cost-effectiveness of open source databases.</a:t>
            </a:r>
          </a:p>
          <a:p>
            <a:r>
              <a:rPr lang="en-US" b="1" dirty="0"/>
              <a:t> Aurora is a proprietary technology from AWS (not open sourced)</a:t>
            </a:r>
          </a:p>
          <a:p>
            <a:r>
              <a:rPr lang="en-US" b="1" dirty="0"/>
              <a:t> </a:t>
            </a:r>
            <a:r>
              <a:rPr lang="en-US" b="1" dirty="0" err="1"/>
              <a:t>Postgres</a:t>
            </a:r>
            <a:r>
              <a:rPr lang="en-US" b="1" dirty="0"/>
              <a:t> and MySQL are both supported as Aurora DB (that means your drivers will work as if Aurora was a </a:t>
            </a:r>
            <a:r>
              <a:rPr lang="en-US" b="1" dirty="0" err="1"/>
              <a:t>Postgres</a:t>
            </a:r>
            <a:r>
              <a:rPr lang="en-US" b="1" dirty="0"/>
              <a:t> or MySQL database) </a:t>
            </a:r>
          </a:p>
          <a:p>
            <a:r>
              <a:rPr lang="en-US" b="1" dirty="0"/>
              <a:t> Aurora is “AWS cloud optimized” and claims 5x performance improvement over MySQL on RDS, over 3x the performance of </a:t>
            </a:r>
            <a:r>
              <a:rPr lang="en-US" b="1" dirty="0" err="1"/>
              <a:t>Postgres</a:t>
            </a:r>
            <a:r>
              <a:rPr lang="en-US" b="1" dirty="0"/>
              <a:t> on RDS </a:t>
            </a:r>
          </a:p>
          <a:p>
            <a:r>
              <a:rPr lang="en-US" b="1" dirty="0"/>
              <a:t>Aurora storage automatically grows in increments of 10GB, up to 64 TB.</a:t>
            </a:r>
          </a:p>
          <a:p>
            <a:r>
              <a:rPr lang="en-US" b="1" dirty="0"/>
              <a:t>  Aurora can have 15 replicas while MySQL has 5, and the replication process is faster</a:t>
            </a:r>
            <a:endParaRPr lang="en-IN" b="1" dirty="0"/>
          </a:p>
        </p:txBody>
      </p:sp>
    </p:spTree>
    <p:extLst>
      <p:ext uri="{BB962C8B-B14F-4D97-AF65-F5344CB8AC3E}">
        <p14:creationId xmlns:p14="http://schemas.microsoft.com/office/powerpoint/2010/main" val="4199908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F20C-F4D8-4C39-9D1C-19E0BDBF690B}"/>
              </a:ext>
            </a:extLst>
          </p:cNvPr>
          <p:cNvSpPr>
            <a:spLocks noGrp="1"/>
          </p:cNvSpPr>
          <p:nvPr>
            <p:ph type="title"/>
          </p:nvPr>
        </p:nvSpPr>
        <p:spPr/>
        <p:txBody>
          <a:bodyPr/>
          <a:lstStyle/>
          <a:p>
            <a:r>
              <a:rPr lang="en-US" dirty="0"/>
              <a:t>Features of Aurora</a:t>
            </a:r>
          </a:p>
        </p:txBody>
      </p:sp>
      <p:sp>
        <p:nvSpPr>
          <p:cNvPr id="3" name="Content Placeholder 2">
            <a:extLst>
              <a:ext uri="{FF2B5EF4-FFF2-40B4-BE49-F238E27FC236}">
                <a16:creationId xmlns:a16="http://schemas.microsoft.com/office/drawing/2014/main" id="{DE79F84D-30CA-4C09-9BB5-3819C6B16E4A}"/>
              </a:ext>
            </a:extLst>
          </p:cNvPr>
          <p:cNvSpPr>
            <a:spLocks noGrp="1"/>
          </p:cNvSpPr>
          <p:nvPr>
            <p:ph idx="1"/>
          </p:nvPr>
        </p:nvSpPr>
        <p:spPr/>
        <p:txBody>
          <a:bodyPr>
            <a:noAutofit/>
          </a:bodyPr>
          <a:lstStyle/>
          <a:p>
            <a:pPr marL="0" indent="0">
              <a:buNone/>
            </a:pPr>
            <a:r>
              <a:rPr lang="en-US" sz="2000" b="1" dirty="0"/>
              <a:t>• Automatic fail-over </a:t>
            </a:r>
          </a:p>
          <a:p>
            <a:pPr marL="0" indent="0">
              <a:buNone/>
            </a:pPr>
            <a:r>
              <a:rPr lang="en-US" sz="2000" b="1" dirty="0"/>
              <a:t>• Backup and Recovery </a:t>
            </a:r>
          </a:p>
          <a:p>
            <a:pPr marL="0" indent="0">
              <a:buNone/>
            </a:pPr>
            <a:r>
              <a:rPr lang="en-US" sz="2000" b="1" dirty="0"/>
              <a:t>• Isolation and security </a:t>
            </a:r>
          </a:p>
          <a:p>
            <a:pPr marL="0" indent="0">
              <a:buNone/>
            </a:pPr>
            <a:r>
              <a:rPr lang="en-US" sz="2000" b="1" dirty="0"/>
              <a:t>• Industry compliance </a:t>
            </a:r>
          </a:p>
          <a:p>
            <a:pPr marL="0" indent="0">
              <a:buNone/>
            </a:pPr>
            <a:r>
              <a:rPr lang="en-US" sz="2000" b="1" dirty="0"/>
              <a:t>• Push-button scaling </a:t>
            </a:r>
          </a:p>
          <a:p>
            <a:pPr marL="0" indent="0">
              <a:buNone/>
            </a:pPr>
            <a:r>
              <a:rPr lang="en-US" sz="2000" b="1" dirty="0"/>
              <a:t>• Automated Patching with Zero Downtime</a:t>
            </a:r>
          </a:p>
          <a:p>
            <a:pPr marL="0" indent="0">
              <a:buNone/>
            </a:pPr>
            <a:r>
              <a:rPr lang="en-US" sz="2000" b="1" dirty="0"/>
              <a:t> • Advanced Monitoring </a:t>
            </a:r>
          </a:p>
          <a:p>
            <a:pPr marL="0" indent="0">
              <a:buNone/>
            </a:pPr>
            <a:r>
              <a:rPr lang="en-US" sz="2000" b="1" dirty="0"/>
              <a:t>• Routine Maintenance </a:t>
            </a:r>
          </a:p>
          <a:p>
            <a:pPr marL="0" indent="0">
              <a:buNone/>
            </a:pPr>
            <a:r>
              <a:rPr lang="en-US" sz="2000" b="1" dirty="0"/>
              <a:t>• Backtrack: restore data at any point of time without using backups</a:t>
            </a:r>
          </a:p>
        </p:txBody>
      </p:sp>
    </p:spTree>
    <p:extLst>
      <p:ext uri="{BB962C8B-B14F-4D97-AF65-F5344CB8AC3E}">
        <p14:creationId xmlns:p14="http://schemas.microsoft.com/office/powerpoint/2010/main" val="1846002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7DED-D6A4-4BC0-8845-6253B1B794F9}"/>
              </a:ext>
            </a:extLst>
          </p:cNvPr>
          <p:cNvSpPr>
            <a:spLocks noGrp="1"/>
          </p:cNvSpPr>
          <p:nvPr>
            <p:ph type="title"/>
          </p:nvPr>
        </p:nvSpPr>
        <p:spPr/>
        <p:txBody>
          <a:bodyPr/>
          <a:lstStyle/>
          <a:p>
            <a:r>
              <a:rPr lang="en-US" dirty="0"/>
              <a:t>Aurora Security</a:t>
            </a:r>
          </a:p>
        </p:txBody>
      </p:sp>
      <p:sp>
        <p:nvSpPr>
          <p:cNvPr id="3" name="Content Placeholder 2">
            <a:extLst>
              <a:ext uri="{FF2B5EF4-FFF2-40B4-BE49-F238E27FC236}">
                <a16:creationId xmlns:a16="http://schemas.microsoft.com/office/drawing/2014/main" id="{0716DF7D-8ECF-4D32-A954-008D2DF49F23}"/>
              </a:ext>
            </a:extLst>
          </p:cNvPr>
          <p:cNvSpPr>
            <a:spLocks noGrp="1"/>
          </p:cNvSpPr>
          <p:nvPr>
            <p:ph idx="1"/>
          </p:nvPr>
        </p:nvSpPr>
        <p:spPr>
          <a:xfrm>
            <a:off x="1154954" y="2250831"/>
            <a:ext cx="8761413" cy="3768969"/>
          </a:xfrm>
        </p:spPr>
        <p:txBody>
          <a:bodyPr>
            <a:noAutofit/>
          </a:bodyPr>
          <a:lstStyle/>
          <a:p>
            <a:pPr marL="0" indent="0">
              <a:buNone/>
            </a:pPr>
            <a:r>
              <a:rPr lang="en-US" sz="2400" b="1" dirty="0"/>
              <a:t>• Similar to RDS because uses the same engines </a:t>
            </a:r>
          </a:p>
          <a:p>
            <a:pPr marL="0" indent="0">
              <a:buNone/>
            </a:pPr>
            <a:r>
              <a:rPr lang="en-US" sz="2400" b="1" dirty="0"/>
              <a:t>• Encryption at rest using KMS </a:t>
            </a:r>
          </a:p>
          <a:p>
            <a:pPr marL="0" indent="0">
              <a:buNone/>
            </a:pPr>
            <a:r>
              <a:rPr lang="en-US" sz="2400" b="1" dirty="0"/>
              <a:t>• Automated backups, snapshots and replicas are also encrypted </a:t>
            </a:r>
          </a:p>
          <a:p>
            <a:pPr marL="0" indent="0">
              <a:buNone/>
            </a:pPr>
            <a:r>
              <a:rPr lang="en-US" sz="2400" b="1" dirty="0"/>
              <a:t>• Encryption in flight using SSL (same process as MySQL or Postgres) </a:t>
            </a:r>
          </a:p>
          <a:p>
            <a:pPr marL="0" indent="0">
              <a:buNone/>
            </a:pPr>
            <a:r>
              <a:rPr lang="en-US" sz="2400" b="1" dirty="0"/>
              <a:t>• Possibility to authenticate using IAM token (same method as RDS)</a:t>
            </a:r>
          </a:p>
          <a:p>
            <a:pPr marL="0" indent="0">
              <a:buNone/>
            </a:pPr>
            <a:r>
              <a:rPr lang="en-US" sz="2400" b="1" dirty="0"/>
              <a:t> • You are responsible for protecting the instance with security groups</a:t>
            </a:r>
          </a:p>
        </p:txBody>
      </p:sp>
    </p:spTree>
    <p:extLst>
      <p:ext uri="{BB962C8B-B14F-4D97-AF65-F5344CB8AC3E}">
        <p14:creationId xmlns:p14="http://schemas.microsoft.com/office/powerpoint/2010/main" val="363939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Relational/SQL Databases</a:t>
            </a:r>
            <a:br>
              <a:rPr lang="en-IN" dirty="0"/>
            </a:br>
            <a:endParaRPr lang="en-IN" dirty="0"/>
          </a:p>
        </p:txBody>
      </p:sp>
      <p:pic>
        <p:nvPicPr>
          <p:cNvPr id="8194" name="Picture 2" descr="microsoft sql server log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364" y="2603500"/>
            <a:ext cx="3283527" cy="3416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46074" y="3241964"/>
            <a:ext cx="6844144" cy="2585323"/>
          </a:xfrm>
          <a:prstGeom prst="rect">
            <a:avLst/>
          </a:prstGeom>
        </p:spPr>
        <p:txBody>
          <a:bodyPr wrap="square">
            <a:spAutoFit/>
          </a:bodyPr>
          <a:lstStyle/>
          <a:p>
            <a:pPr fontAlgn="base"/>
            <a:r>
              <a:rPr lang="en-US" b="1" dirty="0">
                <a:solidFill>
                  <a:srgbClr val="3378BB"/>
                </a:solidFill>
                <a:latin typeface="inherit"/>
                <a:hlinkClick r:id="rId3"/>
              </a:rPr>
              <a:t>SQL Server</a:t>
            </a:r>
            <a:r>
              <a:rPr lang="en-US" b="1" dirty="0">
                <a:solidFill>
                  <a:srgbClr val="333333"/>
                </a:solidFill>
                <a:latin typeface="Roboto"/>
              </a:rPr>
              <a:t> is a relational database management system developed Microsoft. They offer multiple editions with varying features to target different users.</a:t>
            </a:r>
          </a:p>
          <a:p>
            <a:pPr fontAlgn="base"/>
            <a:endParaRPr lang="en-US" b="1" dirty="0">
              <a:solidFill>
                <a:srgbClr val="333333"/>
              </a:solidFill>
              <a:latin typeface="Roboto"/>
            </a:endParaRPr>
          </a:p>
          <a:p>
            <a:pPr fontAlgn="base"/>
            <a:r>
              <a:rPr lang="en-US" b="1" dirty="0">
                <a:solidFill>
                  <a:srgbClr val="333333"/>
                </a:solidFill>
                <a:latin typeface="Roboto"/>
              </a:rPr>
              <a:t>Pros: SQL Server boasts a rich user interface and can handle large quantities of data.</a:t>
            </a:r>
          </a:p>
          <a:p>
            <a:pPr fontAlgn="base"/>
            <a:endParaRPr lang="en-US" b="1" dirty="0">
              <a:solidFill>
                <a:srgbClr val="333333"/>
              </a:solidFill>
              <a:latin typeface="Roboto"/>
            </a:endParaRPr>
          </a:p>
          <a:p>
            <a:pPr fontAlgn="base"/>
            <a:r>
              <a:rPr lang="en-US" b="1" dirty="0">
                <a:solidFill>
                  <a:srgbClr val="333333"/>
                </a:solidFill>
                <a:latin typeface="Roboto"/>
              </a:rPr>
              <a:t>Cons: It can be expensive – with the Enterprise level costing thousands of dollars.</a:t>
            </a:r>
            <a:endParaRPr lang="en-US" b="1" i="0" dirty="0">
              <a:solidFill>
                <a:srgbClr val="333333"/>
              </a:solidFill>
              <a:effectLst/>
              <a:latin typeface="Roboto"/>
            </a:endParaRPr>
          </a:p>
        </p:txBody>
      </p:sp>
    </p:spTree>
    <p:extLst>
      <p:ext uri="{BB962C8B-B14F-4D97-AF65-F5344CB8AC3E}">
        <p14:creationId xmlns:p14="http://schemas.microsoft.com/office/powerpoint/2010/main" val="1830834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3728-45EC-4D1A-99DF-B77BC619D952}"/>
              </a:ext>
            </a:extLst>
          </p:cNvPr>
          <p:cNvSpPr>
            <a:spLocks noGrp="1"/>
          </p:cNvSpPr>
          <p:nvPr>
            <p:ph type="title"/>
          </p:nvPr>
        </p:nvSpPr>
        <p:spPr/>
        <p:txBody>
          <a:bodyPr/>
          <a:lstStyle/>
          <a:p>
            <a:r>
              <a:rPr lang="en-US" b="1" dirty="0"/>
              <a:t>Amazon </a:t>
            </a:r>
            <a:r>
              <a:rPr lang="en-US" b="1" dirty="0" err="1"/>
              <a:t>ElastiCache</a:t>
            </a:r>
            <a:endParaRPr lang="en-US" b="1" dirty="0"/>
          </a:p>
        </p:txBody>
      </p:sp>
      <p:pic>
        <p:nvPicPr>
          <p:cNvPr id="1026" name="Picture 2" descr="Cache memory and cache">
            <a:extLst>
              <a:ext uri="{FF2B5EF4-FFF2-40B4-BE49-F238E27FC236}">
                <a16:creationId xmlns:a16="http://schemas.microsoft.com/office/drawing/2014/main" id="{8F621827-CE3C-4BA3-B804-DE033753D9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9487" y="2032000"/>
            <a:ext cx="9158514"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004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925E-CEB0-4640-9AEC-7B664FBAE69E}"/>
              </a:ext>
            </a:extLst>
          </p:cNvPr>
          <p:cNvSpPr>
            <a:spLocks noGrp="1"/>
          </p:cNvSpPr>
          <p:nvPr>
            <p:ph type="title"/>
          </p:nvPr>
        </p:nvSpPr>
        <p:spPr/>
        <p:txBody>
          <a:bodyPr/>
          <a:lstStyle/>
          <a:p>
            <a:r>
              <a:rPr lang="en-US" b="1" dirty="0"/>
              <a:t>Amazon </a:t>
            </a:r>
            <a:r>
              <a:rPr lang="en-US" b="1" dirty="0" err="1"/>
              <a:t>ElastiCache</a:t>
            </a:r>
            <a:endParaRPr lang="en-US" dirty="0"/>
          </a:p>
        </p:txBody>
      </p:sp>
      <p:sp>
        <p:nvSpPr>
          <p:cNvPr id="3" name="Content Placeholder 2">
            <a:extLst>
              <a:ext uri="{FF2B5EF4-FFF2-40B4-BE49-F238E27FC236}">
                <a16:creationId xmlns:a16="http://schemas.microsoft.com/office/drawing/2014/main" id="{1AA4F7C9-8AA6-4D9B-9B90-AC24A49F1549}"/>
              </a:ext>
            </a:extLst>
          </p:cNvPr>
          <p:cNvSpPr>
            <a:spLocks noGrp="1"/>
          </p:cNvSpPr>
          <p:nvPr>
            <p:ph idx="1"/>
          </p:nvPr>
        </p:nvSpPr>
        <p:spPr/>
        <p:txBody>
          <a:bodyPr/>
          <a:lstStyle/>
          <a:p>
            <a:r>
              <a:rPr lang="en-US" dirty="0"/>
              <a:t>Amazon </a:t>
            </a:r>
            <a:r>
              <a:rPr lang="en-US" dirty="0" err="1"/>
              <a:t>ElastiCache</a:t>
            </a:r>
            <a:r>
              <a:rPr lang="en-US" dirty="0"/>
              <a:t> allows you to seamlessly set up, run, and scale popular open-source compatible in-memory data stores in the cloud.</a:t>
            </a:r>
          </a:p>
          <a:p>
            <a:r>
              <a:rPr lang="en-US" dirty="0"/>
              <a:t>Build data-intensive apps or boost the performance of your existing databases by retrieving data from high throughput and low latency in-memory data stores.</a:t>
            </a:r>
          </a:p>
          <a:p>
            <a:endParaRPr lang="en-US" dirty="0"/>
          </a:p>
          <a:p>
            <a:r>
              <a:rPr lang="en-US" dirty="0"/>
              <a:t>Amazon </a:t>
            </a:r>
            <a:r>
              <a:rPr lang="en-US" dirty="0" err="1"/>
              <a:t>ElastiCache</a:t>
            </a:r>
            <a:r>
              <a:rPr lang="en-US" dirty="0"/>
              <a:t> is a popular choice for real-time use cases like Caching, Session Stores, Gaming, Geospatial Services, Real-Time Analytics, and Queuing.</a:t>
            </a:r>
          </a:p>
        </p:txBody>
      </p:sp>
    </p:spTree>
    <p:extLst>
      <p:ext uri="{BB962C8B-B14F-4D97-AF65-F5344CB8AC3E}">
        <p14:creationId xmlns:p14="http://schemas.microsoft.com/office/powerpoint/2010/main" val="479618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DAF6-B581-4560-8A2A-37A2E5150D5A}"/>
              </a:ext>
            </a:extLst>
          </p:cNvPr>
          <p:cNvSpPr>
            <a:spLocks noGrp="1"/>
          </p:cNvSpPr>
          <p:nvPr>
            <p:ph type="title"/>
          </p:nvPr>
        </p:nvSpPr>
        <p:spPr/>
        <p:txBody>
          <a:bodyPr/>
          <a:lstStyle/>
          <a:p>
            <a:r>
              <a:rPr lang="en-US" dirty="0"/>
              <a:t>Amazon </a:t>
            </a:r>
            <a:r>
              <a:rPr lang="en-US" dirty="0" err="1"/>
              <a:t>ElastiCache</a:t>
            </a:r>
            <a:r>
              <a:rPr lang="en-US" dirty="0"/>
              <a:t> Overview •</a:t>
            </a:r>
          </a:p>
        </p:txBody>
      </p:sp>
      <p:sp>
        <p:nvSpPr>
          <p:cNvPr id="3" name="Content Placeholder 2">
            <a:extLst>
              <a:ext uri="{FF2B5EF4-FFF2-40B4-BE49-F238E27FC236}">
                <a16:creationId xmlns:a16="http://schemas.microsoft.com/office/drawing/2014/main" id="{B766602A-EBC0-4859-B954-7D697ECB3A20}"/>
              </a:ext>
            </a:extLst>
          </p:cNvPr>
          <p:cNvSpPr>
            <a:spLocks noGrp="1"/>
          </p:cNvSpPr>
          <p:nvPr>
            <p:ph idx="1"/>
          </p:nvPr>
        </p:nvSpPr>
        <p:spPr/>
        <p:txBody>
          <a:bodyPr>
            <a:noAutofit/>
          </a:bodyPr>
          <a:lstStyle/>
          <a:p>
            <a:pPr>
              <a:buFont typeface="Wingdings" panose="05000000000000000000" pitchFamily="2" charset="2"/>
              <a:buChar char="Ø"/>
            </a:pPr>
            <a:r>
              <a:rPr lang="en-US" sz="2000" b="1" dirty="0"/>
              <a:t>The same way RDS is to get managed Relational Databases</a:t>
            </a:r>
          </a:p>
          <a:p>
            <a:pPr>
              <a:buFont typeface="Wingdings" panose="05000000000000000000" pitchFamily="2" charset="2"/>
              <a:buChar char="Ø"/>
            </a:pPr>
            <a:r>
              <a:rPr lang="en-US" sz="2000" b="1" dirty="0"/>
              <a:t> </a:t>
            </a:r>
            <a:r>
              <a:rPr lang="en-US" sz="2000" b="1" dirty="0" err="1"/>
              <a:t>ElastiCache</a:t>
            </a:r>
            <a:r>
              <a:rPr lang="en-US" sz="2000" b="1" dirty="0"/>
              <a:t> is to get managed </a:t>
            </a:r>
            <a:r>
              <a:rPr lang="en-US" sz="2000" b="1" dirty="0" err="1"/>
              <a:t>Redisor</a:t>
            </a:r>
            <a:r>
              <a:rPr lang="en-US" sz="2000" b="1" dirty="0"/>
              <a:t> Memcached </a:t>
            </a:r>
          </a:p>
          <a:p>
            <a:pPr>
              <a:buFont typeface="Wingdings" panose="05000000000000000000" pitchFamily="2" charset="2"/>
              <a:buChar char="Ø"/>
            </a:pPr>
            <a:r>
              <a:rPr lang="en-US" sz="2000" b="1" dirty="0"/>
              <a:t> Caches are in-memory databases with really high performance, low latency </a:t>
            </a:r>
          </a:p>
          <a:p>
            <a:pPr>
              <a:buFont typeface="Wingdings" panose="05000000000000000000" pitchFamily="2" charset="2"/>
              <a:buChar char="Ø"/>
            </a:pPr>
            <a:r>
              <a:rPr lang="en-US" sz="2000" b="1" dirty="0"/>
              <a:t> Helps reduce load off of databases for read intensive workloads </a:t>
            </a:r>
          </a:p>
          <a:p>
            <a:pPr>
              <a:buFont typeface="Wingdings" panose="05000000000000000000" pitchFamily="2" charset="2"/>
              <a:buChar char="Ø"/>
            </a:pPr>
            <a:r>
              <a:rPr lang="en-US" sz="2000" b="1" dirty="0"/>
              <a:t>Helps make your application stateless </a:t>
            </a:r>
          </a:p>
          <a:p>
            <a:pPr>
              <a:buFont typeface="Wingdings" panose="05000000000000000000" pitchFamily="2" charset="2"/>
              <a:buChar char="Ø"/>
            </a:pPr>
            <a:r>
              <a:rPr lang="en-US" sz="2000" b="1" dirty="0"/>
              <a:t>AWS takes care of OS maintenance / patching, optimizations, setup, configuration, monitoring, failure recovery and backups </a:t>
            </a:r>
          </a:p>
          <a:p>
            <a:pPr>
              <a:buFont typeface="Wingdings" panose="05000000000000000000" pitchFamily="2" charset="2"/>
              <a:buChar char="Ø"/>
            </a:pPr>
            <a:r>
              <a:rPr lang="en-US" sz="2000" b="1" dirty="0"/>
              <a:t> Using </a:t>
            </a:r>
            <a:r>
              <a:rPr lang="en-US" sz="2000" b="1" dirty="0" err="1"/>
              <a:t>ElastiCache</a:t>
            </a:r>
            <a:r>
              <a:rPr lang="en-US" sz="2000" b="1" dirty="0"/>
              <a:t> involves heavy application code changes</a:t>
            </a:r>
          </a:p>
        </p:txBody>
      </p:sp>
    </p:spTree>
    <p:extLst>
      <p:ext uri="{BB962C8B-B14F-4D97-AF65-F5344CB8AC3E}">
        <p14:creationId xmlns:p14="http://schemas.microsoft.com/office/powerpoint/2010/main" val="3227829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885B-7ADB-4320-B002-2FC70BB0F49F}"/>
              </a:ext>
            </a:extLst>
          </p:cNvPr>
          <p:cNvSpPr>
            <a:spLocks noGrp="1"/>
          </p:cNvSpPr>
          <p:nvPr>
            <p:ph type="title"/>
          </p:nvPr>
        </p:nvSpPr>
        <p:spPr/>
        <p:txBody>
          <a:bodyPr/>
          <a:lstStyle/>
          <a:p>
            <a:r>
              <a:rPr lang="en-US" dirty="0"/>
              <a:t>Amazon </a:t>
            </a:r>
            <a:r>
              <a:rPr lang="en-US" dirty="0" err="1"/>
              <a:t>ElastiCache</a:t>
            </a:r>
            <a:r>
              <a:rPr lang="en-US" dirty="0"/>
              <a:t> Working</a:t>
            </a:r>
          </a:p>
        </p:txBody>
      </p:sp>
      <p:pic>
        <p:nvPicPr>
          <p:cNvPr id="7" name="Content Placeholder 6">
            <a:extLst>
              <a:ext uri="{FF2B5EF4-FFF2-40B4-BE49-F238E27FC236}">
                <a16:creationId xmlns:a16="http://schemas.microsoft.com/office/drawing/2014/main" id="{856A67D2-50D1-4CB2-818A-7B102C79B29E}"/>
              </a:ext>
            </a:extLst>
          </p:cNvPr>
          <p:cNvPicPr>
            <a:picLocks noGrp="1" noChangeAspect="1"/>
          </p:cNvPicPr>
          <p:nvPr>
            <p:ph idx="1"/>
          </p:nvPr>
        </p:nvPicPr>
        <p:blipFill>
          <a:blip r:embed="rId2"/>
          <a:stretch>
            <a:fillRect/>
          </a:stretch>
        </p:blipFill>
        <p:spPr>
          <a:xfrm>
            <a:off x="323557" y="2569820"/>
            <a:ext cx="6063175" cy="3507423"/>
          </a:xfrm>
          <a:prstGeom prst="rect">
            <a:avLst/>
          </a:prstGeom>
        </p:spPr>
      </p:pic>
      <p:sp>
        <p:nvSpPr>
          <p:cNvPr id="8" name="Rectangle 7">
            <a:extLst>
              <a:ext uri="{FF2B5EF4-FFF2-40B4-BE49-F238E27FC236}">
                <a16:creationId xmlns:a16="http://schemas.microsoft.com/office/drawing/2014/main" id="{624C16FD-3C09-4337-8413-1748293FE7AC}"/>
              </a:ext>
            </a:extLst>
          </p:cNvPr>
          <p:cNvSpPr/>
          <p:nvPr/>
        </p:nvSpPr>
        <p:spPr>
          <a:xfrm>
            <a:off x="6907237" y="3123028"/>
            <a:ext cx="4961206" cy="2862322"/>
          </a:xfrm>
          <a:prstGeom prst="rect">
            <a:avLst/>
          </a:prstGeom>
        </p:spPr>
        <p:txBody>
          <a:bodyPr wrap="square">
            <a:spAutoFit/>
          </a:bodyPr>
          <a:lstStyle/>
          <a:p>
            <a:r>
              <a:rPr lang="en-US" sz="2000" b="1" dirty="0"/>
              <a:t>• Applications queries </a:t>
            </a:r>
            <a:r>
              <a:rPr lang="en-US" sz="2000" b="1" dirty="0" err="1"/>
              <a:t>ElastiCache</a:t>
            </a:r>
            <a:r>
              <a:rPr lang="en-US" sz="2000" b="1" dirty="0"/>
              <a:t>, if not available, get from RDS and store in </a:t>
            </a:r>
            <a:r>
              <a:rPr lang="en-US" sz="2000" b="1" dirty="0" err="1"/>
              <a:t>ElastiCache</a:t>
            </a:r>
            <a:r>
              <a:rPr lang="en-US" sz="2000" b="1" dirty="0"/>
              <a:t>.</a:t>
            </a:r>
          </a:p>
          <a:p>
            <a:endParaRPr lang="en-US" sz="2000" b="1" dirty="0"/>
          </a:p>
          <a:p>
            <a:r>
              <a:rPr lang="en-US" sz="2000" b="1" dirty="0"/>
              <a:t> • Helps relieve load in RDS </a:t>
            </a:r>
          </a:p>
          <a:p>
            <a:endParaRPr lang="en-US" sz="2000" b="1" dirty="0"/>
          </a:p>
          <a:p>
            <a:r>
              <a:rPr lang="en-US" sz="2000" b="1" dirty="0"/>
              <a:t>• Cache must have an invalidation strategy to make sure only the most current data is used in there. </a:t>
            </a:r>
          </a:p>
        </p:txBody>
      </p:sp>
    </p:spTree>
    <p:extLst>
      <p:ext uri="{BB962C8B-B14F-4D97-AF65-F5344CB8AC3E}">
        <p14:creationId xmlns:p14="http://schemas.microsoft.com/office/powerpoint/2010/main" val="2605958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A89D-D02E-4B2A-BC73-6342C19607D6}"/>
              </a:ext>
            </a:extLst>
          </p:cNvPr>
          <p:cNvSpPr>
            <a:spLocks noGrp="1"/>
          </p:cNvSpPr>
          <p:nvPr>
            <p:ph type="title"/>
          </p:nvPr>
        </p:nvSpPr>
        <p:spPr/>
        <p:txBody>
          <a:bodyPr/>
          <a:lstStyle/>
          <a:p>
            <a:r>
              <a:rPr lang="en-US" b="1" dirty="0"/>
              <a:t>REDIS VS Memcached </a:t>
            </a:r>
          </a:p>
        </p:txBody>
      </p:sp>
      <p:sp>
        <p:nvSpPr>
          <p:cNvPr id="3" name="Content Placeholder 2">
            <a:extLst>
              <a:ext uri="{FF2B5EF4-FFF2-40B4-BE49-F238E27FC236}">
                <a16:creationId xmlns:a16="http://schemas.microsoft.com/office/drawing/2014/main" id="{47EF9F2A-563B-4117-AEF7-CDD5D8624E71}"/>
              </a:ext>
            </a:extLst>
          </p:cNvPr>
          <p:cNvSpPr>
            <a:spLocks noGrp="1"/>
          </p:cNvSpPr>
          <p:nvPr>
            <p:ph idx="1"/>
          </p:nvPr>
        </p:nvSpPr>
        <p:spPr/>
        <p:txBody>
          <a:bodyPr>
            <a:normAutofit fontScale="32500" lnSpcReduction="20000"/>
          </a:bodyPr>
          <a:lstStyle/>
          <a:p>
            <a:pPr marL="0" indent="0">
              <a:buNone/>
            </a:pPr>
            <a:r>
              <a:rPr lang="en-US" sz="3800" b="1" dirty="0"/>
              <a:t>REDIS </a:t>
            </a:r>
          </a:p>
          <a:p>
            <a:r>
              <a:rPr lang="en-US" sz="3800" b="1" dirty="0"/>
              <a:t> Multi </a:t>
            </a:r>
            <a:r>
              <a:rPr lang="en-US" sz="3800" b="1" dirty="0" err="1"/>
              <a:t>AZwith</a:t>
            </a:r>
            <a:r>
              <a:rPr lang="en-US" sz="3800" b="1" dirty="0"/>
              <a:t> Auto-Failover </a:t>
            </a:r>
          </a:p>
          <a:p>
            <a:r>
              <a:rPr lang="en-US" sz="3800" b="1" dirty="0"/>
              <a:t>Read </a:t>
            </a:r>
            <a:r>
              <a:rPr lang="en-US" sz="3800" b="1" dirty="0" err="1"/>
              <a:t>Replicasto</a:t>
            </a:r>
            <a:r>
              <a:rPr lang="en-US" sz="3800" b="1" dirty="0"/>
              <a:t> scale reads and have high availability </a:t>
            </a:r>
          </a:p>
          <a:p>
            <a:r>
              <a:rPr lang="en-US" sz="3800" b="1" dirty="0"/>
              <a:t>Data Durability using AOF persistence</a:t>
            </a:r>
          </a:p>
          <a:p>
            <a:r>
              <a:rPr lang="en-US" sz="3800" b="1" dirty="0"/>
              <a:t>Backup and restore features</a:t>
            </a:r>
          </a:p>
          <a:p>
            <a:endParaRPr lang="en-US" sz="3800" b="1" dirty="0"/>
          </a:p>
          <a:p>
            <a:pPr marL="0" indent="0">
              <a:buNone/>
            </a:pPr>
            <a:r>
              <a:rPr lang="en-US" sz="3800" b="1" dirty="0"/>
              <a:t>Memcached</a:t>
            </a:r>
          </a:p>
          <a:p>
            <a:endParaRPr lang="en-US" sz="3800" b="1" dirty="0"/>
          </a:p>
          <a:p>
            <a:r>
              <a:rPr lang="en-US" sz="3800" b="1" dirty="0"/>
              <a:t>Multi-node for partitioning of data (</a:t>
            </a:r>
            <a:r>
              <a:rPr lang="en-US" sz="3800" b="1" dirty="0" err="1"/>
              <a:t>sharding</a:t>
            </a:r>
            <a:r>
              <a:rPr lang="en-US" sz="3800" b="1" dirty="0"/>
              <a:t>) </a:t>
            </a:r>
          </a:p>
          <a:p>
            <a:r>
              <a:rPr lang="en-US" sz="3800" b="1" dirty="0"/>
              <a:t>Non persistent </a:t>
            </a:r>
          </a:p>
          <a:p>
            <a:r>
              <a:rPr lang="en-US" sz="3800" b="1" dirty="0"/>
              <a:t> No backup and restore </a:t>
            </a:r>
          </a:p>
          <a:p>
            <a:r>
              <a:rPr lang="en-US" sz="3800" b="1" dirty="0"/>
              <a:t> Multi-threaded architecture</a:t>
            </a:r>
          </a:p>
          <a:p>
            <a:endParaRPr lang="en-US" dirty="0"/>
          </a:p>
        </p:txBody>
      </p:sp>
    </p:spTree>
    <p:extLst>
      <p:ext uri="{BB962C8B-B14F-4D97-AF65-F5344CB8AC3E}">
        <p14:creationId xmlns:p14="http://schemas.microsoft.com/office/powerpoint/2010/main" val="2215298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51B9-8D3D-4D12-BCD7-057BD45F0F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B5F76C-B99D-4BCD-885A-536375FA96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685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mysql log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910" y="4310290"/>
            <a:ext cx="4793672" cy="17095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80364" y="2603500"/>
            <a:ext cx="6248400" cy="3139321"/>
          </a:xfrm>
          <a:prstGeom prst="rect">
            <a:avLst/>
          </a:prstGeom>
        </p:spPr>
        <p:txBody>
          <a:bodyPr wrap="square">
            <a:spAutoFit/>
          </a:bodyPr>
          <a:lstStyle/>
          <a:p>
            <a:pPr fontAlgn="base"/>
            <a:r>
              <a:rPr lang="en-US" b="1" dirty="0">
                <a:solidFill>
                  <a:srgbClr val="333333"/>
                </a:solidFill>
                <a:latin typeface="Roboto"/>
              </a:rPr>
              <a:t>First released in 1995, </a:t>
            </a:r>
            <a:r>
              <a:rPr lang="en-US" b="1" dirty="0">
                <a:solidFill>
                  <a:srgbClr val="3378BB"/>
                </a:solidFill>
                <a:latin typeface="inherit"/>
                <a:hlinkClick r:id="rId3"/>
              </a:rPr>
              <a:t>MySQL</a:t>
            </a:r>
            <a:r>
              <a:rPr lang="en-US" b="1" dirty="0">
                <a:solidFill>
                  <a:srgbClr val="333333"/>
                </a:solidFill>
                <a:latin typeface="Roboto"/>
              </a:rPr>
              <a:t> is a free and open-source software, and one of the most popular databases in the world. It is used by many high-traffic websites like Facebook and YouTube.</a:t>
            </a:r>
          </a:p>
          <a:p>
            <a:pPr fontAlgn="base"/>
            <a:endParaRPr lang="en-US" b="1" dirty="0">
              <a:solidFill>
                <a:srgbClr val="333333"/>
              </a:solidFill>
              <a:latin typeface="Roboto"/>
            </a:endParaRPr>
          </a:p>
          <a:p>
            <a:pPr fontAlgn="base"/>
            <a:r>
              <a:rPr lang="en-US" b="1" dirty="0">
                <a:solidFill>
                  <a:srgbClr val="333333"/>
                </a:solidFill>
                <a:latin typeface="Roboto"/>
              </a:rPr>
              <a:t>Pros: It’s free and open-source. There’s also a lot of documentation and online support.</a:t>
            </a:r>
          </a:p>
          <a:p>
            <a:pPr fontAlgn="base"/>
            <a:endParaRPr lang="en-US" b="1" dirty="0">
              <a:solidFill>
                <a:srgbClr val="333333"/>
              </a:solidFill>
              <a:latin typeface="Roboto"/>
            </a:endParaRPr>
          </a:p>
          <a:p>
            <a:pPr fontAlgn="base"/>
            <a:r>
              <a:rPr lang="en-US" b="1" dirty="0">
                <a:solidFill>
                  <a:srgbClr val="333333"/>
                </a:solidFill>
                <a:latin typeface="Roboto"/>
              </a:rPr>
              <a:t>Cons: It doesn’t scale very well. MySQL tends to stop working when it’s given too many operations at a given time.</a:t>
            </a:r>
            <a:endParaRPr lang="en-US" b="1" i="0" dirty="0">
              <a:solidFill>
                <a:srgbClr val="333333"/>
              </a:solidFill>
              <a:effectLst/>
              <a:latin typeface="Roboto"/>
            </a:endParaRPr>
          </a:p>
        </p:txBody>
      </p:sp>
      <p:sp>
        <p:nvSpPr>
          <p:cNvPr id="2" name="Rectangle 1">
            <a:extLst>
              <a:ext uri="{FF2B5EF4-FFF2-40B4-BE49-F238E27FC236}">
                <a16:creationId xmlns:a16="http://schemas.microsoft.com/office/drawing/2014/main" id="{A1527EA8-9CCB-46DD-93B2-A5337EF354C0}"/>
              </a:ext>
            </a:extLst>
          </p:cNvPr>
          <p:cNvSpPr/>
          <p:nvPr/>
        </p:nvSpPr>
        <p:spPr>
          <a:xfrm>
            <a:off x="717452" y="2278966"/>
            <a:ext cx="8426548" cy="2862322"/>
          </a:xfrm>
          <a:prstGeom prst="rect">
            <a:avLst/>
          </a:prstGeom>
        </p:spPr>
        <p:txBody>
          <a:bodyPr wrap="square">
            <a:spAutoFit/>
          </a:bodyPr>
          <a:lstStyle/>
          <a:p>
            <a:r>
              <a:rPr lang="en-US" dirty="0">
                <a:latin typeface="-apple-system"/>
              </a:rPr>
              <a:t>CREATE TABLE Persons (</a:t>
            </a:r>
            <a:br>
              <a:rPr lang="en-US" dirty="0">
                <a:latin typeface="-apple-system"/>
              </a:rPr>
            </a:br>
            <a:r>
              <a:rPr lang="en-US" dirty="0" err="1">
                <a:latin typeface="-apple-system"/>
              </a:rPr>
              <a:t>PersonID</a:t>
            </a:r>
            <a:r>
              <a:rPr lang="en-US" dirty="0">
                <a:latin typeface="-apple-system"/>
              </a:rPr>
              <a:t> int,</a:t>
            </a:r>
            <a:br>
              <a:rPr lang="en-US" dirty="0">
                <a:latin typeface="-apple-system"/>
              </a:rPr>
            </a:br>
            <a:r>
              <a:rPr lang="en-US" dirty="0" err="1">
                <a:latin typeface="-apple-system"/>
              </a:rPr>
              <a:t>LastName</a:t>
            </a:r>
            <a:r>
              <a:rPr lang="en-US" dirty="0">
                <a:latin typeface="-apple-system"/>
              </a:rPr>
              <a:t> varchar(255),</a:t>
            </a:r>
            <a:br>
              <a:rPr lang="en-US" dirty="0">
                <a:latin typeface="-apple-system"/>
              </a:rPr>
            </a:br>
            <a:r>
              <a:rPr lang="en-US" dirty="0">
                <a:latin typeface="-apple-system"/>
              </a:rPr>
              <a:t>FirstName varchar(255),</a:t>
            </a:r>
            <a:br>
              <a:rPr lang="en-US" dirty="0">
                <a:latin typeface="-apple-system"/>
              </a:rPr>
            </a:br>
            <a:r>
              <a:rPr lang="en-US" dirty="0">
                <a:latin typeface="-apple-system"/>
              </a:rPr>
              <a:t>Address varchar(255),</a:t>
            </a:r>
            <a:br>
              <a:rPr lang="en-US" dirty="0">
                <a:latin typeface="-apple-system"/>
              </a:rPr>
            </a:br>
            <a:r>
              <a:rPr lang="en-US" dirty="0">
                <a:latin typeface="-apple-system"/>
              </a:rPr>
              <a:t>City varchar(255)</a:t>
            </a:r>
            <a:br>
              <a:rPr lang="en-US" dirty="0">
                <a:latin typeface="-apple-system"/>
              </a:rPr>
            </a:br>
            <a:r>
              <a:rPr lang="en-US" dirty="0">
                <a:latin typeface="-apple-system"/>
              </a:rPr>
              <a:t>);</a:t>
            </a:r>
          </a:p>
          <a:p>
            <a:endParaRPr lang="en-US" b="0" i="0" dirty="0">
              <a:effectLst/>
              <a:latin typeface="-apple-system"/>
            </a:endParaRPr>
          </a:p>
          <a:p>
            <a:r>
              <a:rPr lang="en-US" dirty="0">
                <a:latin typeface="-apple-system"/>
              </a:rPr>
              <a:t>INSERT INTO Persons(FirstName)</a:t>
            </a:r>
          </a:p>
          <a:p>
            <a:r>
              <a:rPr lang="en-US" dirty="0">
                <a:latin typeface="-apple-system"/>
              </a:rPr>
              <a:t>VALUES ('</a:t>
            </a:r>
            <a:r>
              <a:rPr lang="en-US" dirty="0" err="1">
                <a:latin typeface="-apple-system"/>
              </a:rPr>
              <a:t>Rushika</a:t>
            </a:r>
            <a:r>
              <a:rPr lang="en-US">
                <a:latin typeface="-apple-system"/>
              </a:rPr>
              <a:t>');</a:t>
            </a:r>
            <a:endParaRPr lang="en-US" b="0" i="0" dirty="0">
              <a:effectLst/>
              <a:latin typeface="-apple-system"/>
            </a:endParaRPr>
          </a:p>
        </p:txBody>
      </p:sp>
    </p:spTree>
    <p:extLst>
      <p:ext uri="{BB962C8B-B14F-4D97-AF65-F5344CB8AC3E}">
        <p14:creationId xmlns:p14="http://schemas.microsoft.com/office/powerpoint/2010/main" val="249350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ostgresql log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509" y="2603500"/>
            <a:ext cx="4502727" cy="3416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49636" y="2410690"/>
            <a:ext cx="6248400" cy="3970318"/>
          </a:xfrm>
          <a:prstGeom prst="rect">
            <a:avLst/>
          </a:prstGeom>
        </p:spPr>
        <p:txBody>
          <a:bodyPr wrap="square">
            <a:spAutoFit/>
          </a:bodyPr>
          <a:lstStyle/>
          <a:p>
            <a:pPr fontAlgn="base"/>
            <a:r>
              <a:rPr lang="en-US" b="1" dirty="0">
                <a:solidFill>
                  <a:srgbClr val="333333"/>
                </a:solidFill>
                <a:latin typeface="Roboto"/>
              </a:rPr>
              <a:t>Where MySQL is based on the relational model, </a:t>
            </a:r>
            <a:r>
              <a:rPr lang="en-US" b="1" dirty="0">
                <a:solidFill>
                  <a:srgbClr val="3378BB"/>
                </a:solidFill>
                <a:latin typeface="inherit"/>
                <a:hlinkClick r:id="rId3"/>
              </a:rPr>
              <a:t>PostgreSQL</a:t>
            </a:r>
            <a:r>
              <a:rPr lang="en-US" b="1" dirty="0">
                <a:solidFill>
                  <a:srgbClr val="333333"/>
                </a:solidFill>
                <a:latin typeface="Roboto"/>
              </a:rPr>
              <a:t> is based on the object-relational model. Another free and open-source database, PostgreSQL was released in 1996 with an emphasis on extensibility. It’s able to handle complicated data workloads due to its diversified extension functions.</a:t>
            </a:r>
          </a:p>
          <a:p>
            <a:pPr fontAlgn="base"/>
            <a:endParaRPr lang="en-US" b="1" dirty="0">
              <a:solidFill>
                <a:srgbClr val="333333"/>
              </a:solidFill>
              <a:latin typeface="Roboto"/>
            </a:endParaRPr>
          </a:p>
          <a:p>
            <a:pPr fontAlgn="base"/>
            <a:r>
              <a:rPr lang="en-US" b="1" dirty="0">
                <a:solidFill>
                  <a:srgbClr val="333333"/>
                </a:solidFill>
                <a:latin typeface="Roboto"/>
              </a:rPr>
              <a:t>Pros: Like we said, extensible. If you need additional features in PostgreSQL, you can add it yourself – a difficult task in most databases.</a:t>
            </a:r>
          </a:p>
          <a:p>
            <a:pPr fontAlgn="base"/>
            <a:endParaRPr lang="en-US" b="1" dirty="0">
              <a:solidFill>
                <a:srgbClr val="333333"/>
              </a:solidFill>
              <a:latin typeface="Roboto"/>
            </a:endParaRPr>
          </a:p>
          <a:p>
            <a:pPr fontAlgn="base"/>
            <a:r>
              <a:rPr lang="en-US" b="1" dirty="0">
                <a:solidFill>
                  <a:srgbClr val="333333"/>
                </a:solidFill>
                <a:latin typeface="Roboto"/>
              </a:rPr>
              <a:t>Cons: For beginners, installation and configuration can be difficult. There’s also not nearly as much documentation as more popular databases like MySQL.</a:t>
            </a:r>
            <a:endParaRPr lang="en-US" b="1" i="0" dirty="0">
              <a:solidFill>
                <a:srgbClr val="333333"/>
              </a:solidFill>
              <a:effectLst/>
              <a:latin typeface="Roboto"/>
            </a:endParaRPr>
          </a:p>
        </p:txBody>
      </p:sp>
    </p:spTree>
    <p:extLst>
      <p:ext uri="{BB962C8B-B14F-4D97-AF65-F5344CB8AC3E}">
        <p14:creationId xmlns:p14="http://schemas.microsoft.com/office/powerpoint/2010/main" val="398290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t>Non-Relational Databases</a:t>
            </a:r>
            <a:br>
              <a:rPr lang="en-IN" dirty="0"/>
            </a:br>
            <a:br>
              <a:rPr lang="en-IN" dirty="0"/>
            </a:br>
            <a:endParaRPr lang="en-IN" dirty="0"/>
          </a:p>
        </p:txBody>
      </p:sp>
      <p:sp>
        <p:nvSpPr>
          <p:cNvPr id="3" name="Content Placeholder 2"/>
          <p:cNvSpPr>
            <a:spLocks noGrp="1"/>
          </p:cNvSpPr>
          <p:nvPr>
            <p:ph idx="1"/>
          </p:nvPr>
        </p:nvSpPr>
        <p:spPr>
          <a:xfrm>
            <a:off x="3408218" y="2603500"/>
            <a:ext cx="6508149" cy="3416300"/>
          </a:xfrm>
        </p:spPr>
        <p:txBody>
          <a:bodyPr>
            <a:noAutofit/>
          </a:bodyPr>
          <a:lstStyle/>
          <a:p>
            <a:pPr>
              <a:buFont typeface="Wingdings" panose="05000000000000000000" pitchFamily="2" charset="2"/>
              <a:buChar char="§"/>
            </a:pPr>
            <a:r>
              <a:rPr lang="en-US" sz="1600" b="1" dirty="0"/>
              <a:t>A non-relational database is any database that does not use the tabular schema of rows and columns like in relational databases. Rather, its storage model is optimized for the type of data it’s storing</a:t>
            </a:r>
          </a:p>
          <a:p>
            <a:pPr>
              <a:buFont typeface="Wingdings" panose="05000000000000000000" pitchFamily="2" charset="2"/>
              <a:buChar char="§"/>
            </a:pPr>
            <a:endParaRPr lang="en-US" sz="1600" b="1" dirty="0"/>
          </a:p>
          <a:p>
            <a:pPr fontAlgn="base">
              <a:buFont typeface="Wingdings" panose="05000000000000000000" pitchFamily="2" charset="2"/>
              <a:buChar char="§"/>
            </a:pPr>
            <a:r>
              <a:rPr lang="en-US" sz="1600" b="1" dirty="0"/>
              <a:t>Back to your “data dog.” This time, it went over to the Word doc. Why? All the open space! The data comes in all different shapes and sizes – it needs room to spread out.</a:t>
            </a:r>
          </a:p>
          <a:p>
            <a:pPr fontAlgn="base">
              <a:buFont typeface="Wingdings" panose="05000000000000000000" pitchFamily="2" charset="2"/>
              <a:buChar char="§"/>
            </a:pPr>
            <a:endParaRPr lang="en-US" sz="1600" b="1" dirty="0"/>
          </a:p>
          <a:p>
            <a:pPr>
              <a:buFont typeface="Wingdings" panose="05000000000000000000" pitchFamily="2" charset="2"/>
              <a:buChar char="§"/>
            </a:pPr>
            <a:r>
              <a:rPr lang="en-US" sz="1600" b="1" dirty="0"/>
              <a:t>Non-relational databases are becoming more popular as more and more businesses begin to leverage big data for analysis and reporting. Since critical data doesn’t always fit well into a pre-defined schema, NoSQL databases allow more flexibility.</a:t>
            </a:r>
            <a:endParaRPr lang="en-IN" sz="1600" b="1" dirty="0"/>
          </a:p>
        </p:txBody>
      </p:sp>
      <p:pic>
        <p:nvPicPr>
          <p:cNvPr id="11266" name="Picture 2" descr="example of a non-relational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3" y="2378075"/>
            <a:ext cx="2781011"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77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Non-Relational/NoSQL Databases</a:t>
            </a:r>
            <a:br>
              <a:rPr lang="en-IN" dirty="0"/>
            </a:br>
            <a:endParaRPr lang="en-IN" dirty="0"/>
          </a:p>
        </p:txBody>
      </p:sp>
      <p:pic>
        <p:nvPicPr>
          <p:cNvPr id="12290" name="Picture 2" descr="mongodb log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509" y="2660074"/>
            <a:ext cx="3934691" cy="22945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78581" y="2299855"/>
            <a:ext cx="6470073" cy="4524315"/>
          </a:xfrm>
          <a:prstGeom prst="rect">
            <a:avLst/>
          </a:prstGeom>
        </p:spPr>
        <p:txBody>
          <a:bodyPr wrap="square">
            <a:spAutoFit/>
          </a:bodyPr>
          <a:lstStyle/>
          <a:p>
            <a:pPr fontAlgn="base"/>
            <a:r>
              <a:rPr lang="en-US" b="1" dirty="0">
                <a:solidFill>
                  <a:srgbClr val="3378BB"/>
                </a:solidFill>
                <a:latin typeface="inherit"/>
                <a:hlinkClick r:id="rId3"/>
              </a:rPr>
              <a:t>MongoDB</a:t>
            </a:r>
            <a:r>
              <a:rPr lang="en-US" b="1" dirty="0">
                <a:solidFill>
                  <a:srgbClr val="333333"/>
                </a:solidFill>
                <a:latin typeface="Roboto"/>
              </a:rPr>
              <a:t> is a document store and currently the most popular NoSQL database engine in use. It uses JSON-like documents to store data and is run over multiple servers. MongoDB allows for auto-</a:t>
            </a:r>
            <a:r>
              <a:rPr lang="en-US" b="1" dirty="0" err="1">
                <a:solidFill>
                  <a:srgbClr val="333333"/>
                </a:solidFill>
                <a:latin typeface="Roboto"/>
              </a:rPr>
              <a:t>sharding</a:t>
            </a:r>
            <a:r>
              <a:rPr lang="en-US" b="1" dirty="0">
                <a:solidFill>
                  <a:srgbClr val="333333"/>
                </a:solidFill>
                <a:latin typeface="Roboto"/>
              </a:rPr>
              <a:t> which is a type of database partitioning that separates very large databases into smaller, faster, more easily managed parts called data shards.</a:t>
            </a:r>
          </a:p>
          <a:p>
            <a:pPr fontAlgn="base"/>
            <a:endParaRPr lang="en-US" b="1" dirty="0">
              <a:solidFill>
                <a:srgbClr val="333333"/>
              </a:solidFill>
              <a:latin typeface="Roboto"/>
            </a:endParaRPr>
          </a:p>
          <a:p>
            <a:pPr fontAlgn="base"/>
            <a:r>
              <a:rPr lang="en-US" b="1" dirty="0">
                <a:solidFill>
                  <a:srgbClr val="333333"/>
                </a:solidFill>
                <a:latin typeface="Roboto"/>
              </a:rPr>
              <a:t>Pros: MongoDB is very easy to setup and provides a lot of professional support.</a:t>
            </a:r>
          </a:p>
          <a:p>
            <a:pPr fontAlgn="base"/>
            <a:endParaRPr lang="en-US" b="1" dirty="0">
              <a:solidFill>
                <a:srgbClr val="333333"/>
              </a:solidFill>
              <a:latin typeface="Roboto"/>
            </a:endParaRPr>
          </a:p>
          <a:p>
            <a:pPr fontAlgn="base"/>
            <a:r>
              <a:rPr lang="en-US" b="1" dirty="0">
                <a:solidFill>
                  <a:srgbClr val="333333"/>
                </a:solidFill>
                <a:latin typeface="Roboto"/>
              </a:rPr>
              <a:t>Cons: They don’t allow joins. Joins are used to combine data or rows from two or more tables based on a common field between them. MongoDB does have a  LOOKUP function but tells its users not to rely on them.</a:t>
            </a:r>
            <a:endParaRPr lang="en-US" b="1" i="0" dirty="0">
              <a:solidFill>
                <a:srgbClr val="333333"/>
              </a:solidFill>
              <a:effectLst/>
              <a:latin typeface="Roboto"/>
            </a:endParaRPr>
          </a:p>
        </p:txBody>
      </p:sp>
    </p:spTree>
    <p:extLst>
      <p:ext uri="{BB962C8B-B14F-4D97-AF65-F5344CB8AC3E}">
        <p14:creationId xmlns:p14="http://schemas.microsoft.com/office/powerpoint/2010/main" val="122132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Redis</a:t>
            </a:r>
            <a:br>
              <a:rPr lang="en-IN" dirty="0"/>
            </a:br>
            <a:endParaRPr lang="en-IN" dirty="0"/>
          </a:p>
        </p:txBody>
      </p:sp>
      <p:pic>
        <p:nvPicPr>
          <p:cNvPr id="13314" name="Picture 2" descr="redis log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964" y="2668587"/>
            <a:ext cx="4641272" cy="3286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35236" y="3131127"/>
            <a:ext cx="7107382" cy="2862322"/>
          </a:xfrm>
          <a:prstGeom prst="rect">
            <a:avLst/>
          </a:prstGeom>
        </p:spPr>
        <p:txBody>
          <a:bodyPr wrap="square">
            <a:spAutoFit/>
          </a:bodyPr>
          <a:lstStyle/>
          <a:p>
            <a:pPr fontAlgn="base"/>
            <a:r>
              <a:rPr lang="en-US" b="1" dirty="0" err="1">
                <a:solidFill>
                  <a:srgbClr val="3378BB"/>
                </a:solidFill>
                <a:latin typeface="inherit"/>
                <a:hlinkClick r:id="rId3"/>
              </a:rPr>
              <a:t>Redis</a:t>
            </a:r>
            <a:r>
              <a:rPr lang="en-US" b="1" dirty="0">
                <a:solidFill>
                  <a:srgbClr val="333333"/>
                </a:solidFill>
                <a:latin typeface="Roboto"/>
              </a:rPr>
              <a:t> – Remote Dictionary Server – is a key-value store. It supports different kinds of abstract data structures such as strings, lists, maps, sets, sorted sets, and more. It’s also open-source.</a:t>
            </a:r>
          </a:p>
          <a:p>
            <a:pPr fontAlgn="base"/>
            <a:endParaRPr lang="en-US" b="1" dirty="0">
              <a:solidFill>
                <a:srgbClr val="333333"/>
              </a:solidFill>
              <a:latin typeface="Roboto"/>
            </a:endParaRPr>
          </a:p>
          <a:p>
            <a:pPr fontAlgn="base"/>
            <a:r>
              <a:rPr lang="en-US" b="1" dirty="0">
                <a:solidFill>
                  <a:srgbClr val="333333"/>
                </a:solidFill>
                <a:latin typeface="Roboto"/>
              </a:rPr>
              <a:t>Pros: It supports a large variety of data types and is easy to install.</a:t>
            </a:r>
          </a:p>
          <a:p>
            <a:pPr fontAlgn="base"/>
            <a:endParaRPr lang="en-US" b="1" dirty="0">
              <a:solidFill>
                <a:srgbClr val="333333"/>
              </a:solidFill>
              <a:latin typeface="Roboto"/>
            </a:endParaRPr>
          </a:p>
          <a:p>
            <a:pPr fontAlgn="base"/>
            <a:r>
              <a:rPr lang="en-US" b="1" dirty="0">
                <a:solidFill>
                  <a:srgbClr val="333333"/>
                </a:solidFill>
                <a:latin typeface="Roboto"/>
              </a:rPr>
              <a:t>Cons: Like MongoDB, it doesn’t support joins. It also requires knowledge of </a:t>
            </a:r>
            <a:r>
              <a:rPr lang="en-US" b="1" dirty="0" err="1">
                <a:solidFill>
                  <a:srgbClr val="333333"/>
                </a:solidFill>
                <a:latin typeface="Roboto"/>
              </a:rPr>
              <a:t>Lua</a:t>
            </a:r>
            <a:r>
              <a:rPr lang="en-US" b="1" dirty="0">
                <a:solidFill>
                  <a:srgbClr val="333333"/>
                </a:solidFill>
                <a:latin typeface="Roboto"/>
              </a:rPr>
              <a:t>, a high-level programming language.</a:t>
            </a:r>
            <a:endParaRPr lang="en-US" b="1" i="0" dirty="0">
              <a:solidFill>
                <a:srgbClr val="333333"/>
              </a:solidFill>
              <a:effectLst/>
              <a:latin typeface="Roboto"/>
            </a:endParaRPr>
          </a:p>
        </p:txBody>
      </p:sp>
    </p:spTree>
    <p:extLst>
      <p:ext uri="{BB962C8B-B14F-4D97-AF65-F5344CB8AC3E}">
        <p14:creationId xmlns:p14="http://schemas.microsoft.com/office/powerpoint/2010/main" val="1068263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3020</TotalTime>
  <Words>1278</Words>
  <Application>Microsoft Office PowerPoint</Application>
  <PresentationFormat>Widescreen</PresentationFormat>
  <Paragraphs>188</Paragraphs>
  <Slides>45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-apple-system</vt:lpstr>
      <vt:lpstr>Arial</vt:lpstr>
      <vt:lpstr>Avenirnext</vt:lpstr>
      <vt:lpstr>Calibri</vt:lpstr>
      <vt:lpstr>Century Gothic</vt:lpstr>
      <vt:lpstr>Encode Sans</vt:lpstr>
      <vt:lpstr>inherit</vt:lpstr>
      <vt:lpstr>Roboto</vt:lpstr>
      <vt:lpstr>Wingdings</vt:lpstr>
      <vt:lpstr>Wingdings 3</vt:lpstr>
      <vt:lpstr>Ion Boardroom</vt:lpstr>
      <vt:lpstr>PowerPoint Presentation</vt:lpstr>
      <vt:lpstr>DATA/DATABASE/DBMS</vt:lpstr>
      <vt:lpstr>Relational vs. Non-Relational Database </vt:lpstr>
      <vt:lpstr>Popular Relational/SQL Databases </vt:lpstr>
      <vt:lpstr>PowerPoint Presentation</vt:lpstr>
      <vt:lpstr>PowerPoint Presentation</vt:lpstr>
      <vt:lpstr>Non-Relational Databases  </vt:lpstr>
      <vt:lpstr>Popular Non-Relational/NoSQL Databases </vt:lpstr>
      <vt:lpstr>Redis </vt:lpstr>
      <vt:lpstr>PowerPoint Presentation</vt:lpstr>
      <vt:lpstr>DBMS</vt:lpstr>
      <vt:lpstr>Database VS Database Management System </vt:lpstr>
      <vt:lpstr>PowerPoint Presentation</vt:lpstr>
      <vt:lpstr>PowerPoint Presentation</vt:lpstr>
      <vt:lpstr>PowerPoint Presentation</vt:lpstr>
      <vt:lpstr>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RDS Read Replicas – Use Cases</vt:lpstr>
      <vt:lpstr>PowerPoint Presentation</vt:lpstr>
      <vt:lpstr>PowerPoint Presentation</vt:lpstr>
      <vt:lpstr>PowerPoint Presentation</vt:lpstr>
      <vt:lpstr> Advantage over using RDS versus deploying  DB  Engine  on EC2 </vt:lpstr>
      <vt:lpstr>PowerPoint Presentation</vt:lpstr>
      <vt:lpstr>PowerPoint Presentation</vt:lpstr>
      <vt:lpstr>DynamoDB </vt:lpstr>
      <vt:lpstr>DynamoDB </vt:lpstr>
      <vt:lpstr>PowerPoint Presentation</vt:lpstr>
      <vt:lpstr>Dynamo DB</vt:lpstr>
      <vt:lpstr>PowerPoint Presentation</vt:lpstr>
      <vt:lpstr>PowerPoint Presentation</vt:lpstr>
      <vt:lpstr>Amazon Aurora </vt:lpstr>
      <vt:lpstr>Features of Aurora</vt:lpstr>
      <vt:lpstr>Aurora Security</vt:lpstr>
      <vt:lpstr>Amazon ElastiCache</vt:lpstr>
      <vt:lpstr>Amazon ElastiCache</vt:lpstr>
      <vt:lpstr>Amazon ElastiCache Overview •</vt:lpstr>
      <vt:lpstr>Amazon ElastiCache Working</vt:lpstr>
      <vt:lpstr>REDIS VS Memcached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67</cp:revision>
  <dcterms:created xsi:type="dcterms:W3CDTF">2021-03-27T05:21:34Z</dcterms:created>
  <dcterms:modified xsi:type="dcterms:W3CDTF">2022-09-17T12:55:15Z</dcterms:modified>
</cp:coreProperties>
</file>