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sldIdLst>
    <p:sldId id="256" r:id="rId2"/>
    <p:sldId id="257" r:id="rId3"/>
    <p:sldId id="273" r:id="rId4"/>
    <p:sldId id="274" r:id="rId5"/>
    <p:sldId id="275" r:id="rId6"/>
    <p:sldId id="276" r:id="rId7"/>
    <p:sldId id="277" r:id="rId8"/>
    <p:sldId id="258" r:id="rId9"/>
    <p:sldId id="260" r:id="rId10"/>
    <p:sldId id="259" r:id="rId11"/>
    <p:sldId id="261" r:id="rId12"/>
    <p:sldId id="262" r:id="rId13"/>
    <p:sldId id="263" r:id="rId14"/>
    <p:sldId id="278" r:id="rId15"/>
    <p:sldId id="264"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F7E35-B1FE-4BCA-89D1-DE669C82B037}"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C804E-9173-4E56-9C68-EBD3876A742E}" type="slidenum">
              <a:rPr lang="en-US" smtClean="0"/>
              <a:t>‹#›</a:t>
            </a:fld>
            <a:endParaRPr lang="en-US"/>
          </a:p>
        </p:txBody>
      </p:sp>
    </p:spTree>
    <p:extLst>
      <p:ext uri="{BB962C8B-B14F-4D97-AF65-F5344CB8AC3E}">
        <p14:creationId xmlns:p14="http://schemas.microsoft.com/office/powerpoint/2010/main" val="681986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CC804E-9173-4E56-9C68-EBD3876A742E}" type="slidenum">
              <a:rPr lang="en-US" smtClean="0"/>
              <a:t>13</a:t>
            </a:fld>
            <a:endParaRPr lang="en-US"/>
          </a:p>
        </p:txBody>
      </p:sp>
    </p:spTree>
    <p:extLst>
      <p:ext uri="{BB962C8B-B14F-4D97-AF65-F5344CB8AC3E}">
        <p14:creationId xmlns:p14="http://schemas.microsoft.com/office/powerpoint/2010/main" val="3461821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CC804E-9173-4E56-9C68-EBD3876A742E}" type="slidenum">
              <a:rPr lang="en-US" smtClean="0"/>
              <a:t>14</a:t>
            </a:fld>
            <a:endParaRPr lang="en-US"/>
          </a:p>
        </p:txBody>
      </p:sp>
    </p:spTree>
    <p:extLst>
      <p:ext uri="{BB962C8B-B14F-4D97-AF65-F5344CB8AC3E}">
        <p14:creationId xmlns:p14="http://schemas.microsoft.com/office/powerpoint/2010/main" val="15683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CC804E-9173-4E56-9C68-EBD3876A742E}" type="slidenum">
              <a:rPr lang="en-US" smtClean="0"/>
              <a:t>17</a:t>
            </a:fld>
            <a:endParaRPr lang="en-US"/>
          </a:p>
        </p:txBody>
      </p:sp>
    </p:spTree>
    <p:extLst>
      <p:ext uri="{BB962C8B-B14F-4D97-AF65-F5344CB8AC3E}">
        <p14:creationId xmlns:p14="http://schemas.microsoft.com/office/powerpoint/2010/main" val="2221211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79A45C-E694-4D99-8B75-7E975FF9FC4B}"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3C482DC-1CB9-46D5-A588-8661D84FA043}" type="slidenum">
              <a:rPr lang="en-IN" smtClean="0"/>
              <a:t>‹#›</a:t>
            </a:fld>
            <a:endParaRPr lang="en-IN"/>
          </a:p>
        </p:txBody>
      </p:sp>
    </p:spTree>
    <p:extLst>
      <p:ext uri="{BB962C8B-B14F-4D97-AF65-F5344CB8AC3E}">
        <p14:creationId xmlns:p14="http://schemas.microsoft.com/office/powerpoint/2010/main" val="1166130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79A45C-E694-4D99-8B75-7E975FF9FC4B}"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C482DC-1CB9-46D5-A588-8661D84FA043}" type="slidenum">
              <a:rPr lang="en-IN" smtClean="0"/>
              <a:t>‹#›</a:t>
            </a:fld>
            <a:endParaRPr lang="en-IN"/>
          </a:p>
        </p:txBody>
      </p:sp>
    </p:spTree>
    <p:extLst>
      <p:ext uri="{BB962C8B-B14F-4D97-AF65-F5344CB8AC3E}">
        <p14:creationId xmlns:p14="http://schemas.microsoft.com/office/powerpoint/2010/main" val="277010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79A45C-E694-4D99-8B75-7E975FF9FC4B}"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C482DC-1CB9-46D5-A588-8661D84FA04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1177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479A45C-E694-4D99-8B75-7E975FF9FC4B}"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C482DC-1CB9-46D5-A588-8661D84FA043}" type="slidenum">
              <a:rPr lang="en-IN" smtClean="0"/>
              <a:t>‹#›</a:t>
            </a:fld>
            <a:endParaRPr lang="en-IN"/>
          </a:p>
        </p:txBody>
      </p:sp>
    </p:spTree>
    <p:extLst>
      <p:ext uri="{BB962C8B-B14F-4D97-AF65-F5344CB8AC3E}">
        <p14:creationId xmlns:p14="http://schemas.microsoft.com/office/powerpoint/2010/main" val="2417594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479A45C-E694-4D99-8B75-7E975FF9FC4B}"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C482DC-1CB9-46D5-A588-8661D84FA04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7720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479A45C-E694-4D99-8B75-7E975FF9FC4B}"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C482DC-1CB9-46D5-A588-8661D84FA043}" type="slidenum">
              <a:rPr lang="en-IN" smtClean="0"/>
              <a:t>‹#›</a:t>
            </a:fld>
            <a:endParaRPr lang="en-IN"/>
          </a:p>
        </p:txBody>
      </p:sp>
    </p:spTree>
    <p:extLst>
      <p:ext uri="{BB962C8B-B14F-4D97-AF65-F5344CB8AC3E}">
        <p14:creationId xmlns:p14="http://schemas.microsoft.com/office/powerpoint/2010/main" val="1574634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9A45C-E694-4D99-8B75-7E975FF9FC4B}"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C482DC-1CB9-46D5-A588-8661D84FA043}" type="slidenum">
              <a:rPr lang="en-IN" smtClean="0"/>
              <a:t>‹#›</a:t>
            </a:fld>
            <a:endParaRPr lang="en-IN"/>
          </a:p>
        </p:txBody>
      </p:sp>
    </p:spTree>
    <p:extLst>
      <p:ext uri="{BB962C8B-B14F-4D97-AF65-F5344CB8AC3E}">
        <p14:creationId xmlns:p14="http://schemas.microsoft.com/office/powerpoint/2010/main" val="87770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9A45C-E694-4D99-8B75-7E975FF9FC4B}"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C482DC-1CB9-46D5-A588-8661D84FA043}" type="slidenum">
              <a:rPr lang="en-IN" smtClean="0"/>
              <a:t>‹#›</a:t>
            </a:fld>
            <a:endParaRPr lang="en-IN"/>
          </a:p>
        </p:txBody>
      </p:sp>
    </p:spTree>
    <p:extLst>
      <p:ext uri="{BB962C8B-B14F-4D97-AF65-F5344CB8AC3E}">
        <p14:creationId xmlns:p14="http://schemas.microsoft.com/office/powerpoint/2010/main" val="197760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9A45C-E694-4D99-8B75-7E975FF9FC4B}"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C482DC-1CB9-46D5-A588-8661D84FA043}" type="slidenum">
              <a:rPr lang="en-IN" smtClean="0"/>
              <a:t>‹#›</a:t>
            </a:fld>
            <a:endParaRPr lang="en-IN"/>
          </a:p>
        </p:txBody>
      </p:sp>
    </p:spTree>
    <p:extLst>
      <p:ext uri="{BB962C8B-B14F-4D97-AF65-F5344CB8AC3E}">
        <p14:creationId xmlns:p14="http://schemas.microsoft.com/office/powerpoint/2010/main" val="1750128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79A45C-E694-4D99-8B75-7E975FF9FC4B}"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C482DC-1CB9-46D5-A588-8661D84FA043}" type="slidenum">
              <a:rPr lang="en-IN" smtClean="0"/>
              <a:t>‹#›</a:t>
            </a:fld>
            <a:endParaRPr lang="en-IN"/>
          </a:p>
        </p:txBody>
      </p:sp>
    </p:spTree>
    <p:extLst>
      <p:ext uri="{BB962C8B-B14F-4D97-AF65-F5344CB8AC3E}">
        <p14:creationId xmlns:p14="http://schemas.microsoft.com/office/powerpoint/2010/main" val="4070529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79A45C-E694-4D99-8B75-7E975FF9FC4B}"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3C482DC-1CB9-46D5-A588-8661D84FA043}" type="slidenum">
              <a:rPr lang="en-IN" smtClean="0"/>
              <a:t>‹#›</a:t>
            </a:fld>
            <a:endParaRPr lang="en-IN"/>
          </a:p>
        </p:txBody>
      </p:sp>
    </p:spTree>
    <p:extLst>
      <p:ext uri="{BB962C8B-B14F-4D97-AF65-F5344CB8AC3E}">
        <p14:creationId xmlns:p14="http://schemas.microsoft.com/office/powerpoint/2010/main" val="123424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79A45C-E694-4D99-8B75-7E975FF9FC4B}"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3C482DC-1CB9-46D5-A588-8661D84FA043}" type="slidenum">
              <a:rPr lang="en-IN" smtClean="0"/>
              <a:t>‹#›</a:t>
            </a:fld>
            <a:endParaRPr lang="en-IN"/>
          </a:p>
        </p:txBody>
      </p:sp>
    </p:spTree>
    <p:extLst>
      <p:ext uri="{BB962C8B-B14F-4D97-AF65-F5344CB8AC3E}">
        <p14:creationId xmlns:p14="http://schemas.microsoft.com/office/powerpoint/2010/main" val="151134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79A45C-E694-4D99-8B75-7E975FF9FC4B}" type="datetimeFigureOut">
              <a:rPr lang="en-IN" smtClean="0"/>
              <a:t>06-04-2021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3C482DC-1CB9-46D5-A588-8661D84FA043}" type="slidenum">
              <a:rPr lang="en-IN" smtClean="0"/>
              <a:t>‹#›</a:t>
            </a:fld>
            <a:endParaRPr lang="en-IN"/>
          </a:p>
        </p:txBody>
      </p:sp>
    </p:spTree>
    <p:extLst>
      <p:ext uri="{BB962C8B-B14F-4D97-AF65-F5344CB8AC3E}">
        <p14:creationId xmlns:p14="http://schemas.microsoft.com/office/powerpoint/2010/main" val="4065419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9A45C-E694-4D99-8B75-7E975FF9FC4B}" type="datetimeFigureOut">
              <a:rPr lang="en-IN" smtClean="0"/>
              <a:t>06-04-2021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3C482DC-1CB9-46D5-A588-8661D84FA043}" type="slidenum">
              <a:rPr lang="en-IN" smtClean="0"/>
              <a:t>‹#›</a:t>
            </a:fld>
            <a:endParaRPr lang="en-IN"/>
          </a:p>
        </p:txBody>
      </p:sp>
    </p:spTree>
    <p:extLst>
      <p:ext uri="{BB962C8B-B14F-4D97-AF65-F5344CB8AC3E}">
        <p14:creationId xmlns:p14="http://schemas.microsoft.com/office/powerpoint/2010/main" val="78362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479A45C-E694-4D99-8B75-7E975FF9FC4B}"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C482DC-1CB9-46D5-A588-8661D84FA043}" type="slidenum">
              <a:rPr lang="en-IN" smtClean="0"/>
              <a:t>‹#›</a:t>
            </a:fld>
            <a:endParaRPr lang="en-IN"/>
          </a:p>
        </p:txBody>
      </p:sp>
    </p:spTree>
    <p:extLst>
      <p:ext uri="{BB962C8B-B14F-4D97-AF65-F5344CB8AC3E}">
        <p14:creationId xmlns:p14="http://schemas.microsoft.com/office/powerpoint/2010/main" val="2031345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479A45C-E694-4D99-8B75-7E975FF9FC4B}"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C482DC-1CB9-46D5-A588-8661D84FA043}" type="slidenum">
              <a:rPr lang="en-IN" smtClean="0"/>
              <a:t>‹#›</a:t>
            </a:fld>
            <a:endParaRPr lang="en-IN"/>
          </a:p>
        </p:txBody>
      </p:sp>
    </p:spTree>
    <p:extLst>
      <p:ext uri="{BB962C8B-B14F-4D97-AF65-F5344CB8AC3E}">
        <p14:creationId xmlns:p14="http://schemas.microsoft.com/office/powerpoint/2010/main" val="334180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479A45C-E694-4D99-8B75-7E975FF9FC4B}" type="datetimeFigureOut">
              <a:rPr lang="en-IN" smtClean="0"/>
              <a:t>06-04-2021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3C482DC-1CB9-46D5-A588-8661D84FA043}" type="slidenum">
              <a:rPr lang="en-IN" smtClean="0"/>
              <a:t>‹#›</a:t>
            </a:fld>
            <a:endParaRPr lang="en-IN"/>
          </a:p>
        </p:txBody>
      </p:sp>
    </p:spTree>
    <p:extLst>
      <p:ext uri="{BB962C8B-B14F-4D97-AF65-F5344CB8AC3E}">
        <p14:creationId xmlns:p14="http://schemas.microsoft.com/office/powerpoint/2010/main" val="251696714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ws.amazon.com/route53/what-is-d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aws.amazon.com/Route53/latest/DeveloperGuide/AboutHZWorkingWith.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oute53&#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091" y="498764"/>
            <a:ext cx="9310253" cy="584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995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p>
          <a:p>
            <a:r>
              <a:rPr lang="en-US" sz="2800" b="1" dirty="0"/>
              <a:t>In AWS, the most common records are: </a:t>
            </a:r>
          </a:p>
          <a:p>
            <a:r>
              <a:rPr lang="en-US" sz="2800" b="1" dirty="0"/>
              <a:t>• A: hostname to IPv4 </a:t>
            </a:r>
          </a:p>
          <a:p>
            <a:r>
              <a:rPr lang="en-US" sz="2800" b="1" dirty="0"/>
              <a:t>• AAAA: hostname to IPv6</a:t>
            </a:r>
          </a:p>
          <a:p>
            <a:r>
              <a:rPr lang="en-US" sz="2800" b="1" dirty="0"/>
              <a:t> • CNAME: hostname to hostname</a:t>
            </a:r>
          </a:p>
          <a:p>
            <a:r>
              <a:rPr lang="en-US" sz="2800" b="1" dirty="0"/>
              <a:t> • Alias: hostname to AWS resource</a:t>
            </a:r>
          </a:p>
          <a:p>
            <a:endParaRPr lang="en-US" dirty="0"/>
          </a:p>
          <a:p>
            <a:endParaRPr lang="en-IN" dirty="0"/>
          </a:p>
        </p:txBody>
      </p:sp>
    </p:spTree>
    <p:extLst>
      <p:ext uri="{BB962C8B-B14F-4D97-AF65-F5344CB8AC3E}">
        <p14:creationId xmlns:p14="http://schemas.microsoft.com/office/powerpoint/2010/main" val="2780360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CNAME vs Alias </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IN" b="1" dirty="0"/>
              <a:t>CNAME</a:t>
            </a:r>
            <a:r>
              <a:rPr lang="en-IN" dirty="0"/>
              <a:t>: </a:t>
            </a:r>
          </a:p>
          <a:p>
            <a:pPr marL="0" indent="0">
              <a:buNone/>
            </a:pPr>
            <a:r>
              <a:rPr lang="en-IN" dirty="0"/>
              <a:t>Points a hostname to any other hostname. (app.mydomain.com=&gt; blabla.anything.com) </a:t>
            </a:r>
          </a:p>
          <a:p>
            <a:pPr marL="0" indent="0">
              <a:buNone/>
            </a:pPr>
            <a:r>
              <a:rPr lang="en-IN" dirty="0"/>
              <a:t>ONLY FOR NON ROOT DOMAIN (aka. something.mydomain.com)</a:t>
            </a:r>
          </a:p>
          <a:p>
            <a:pPr marL="0" indent="0">
              <a:buNone/>
            </a:pPr>
            <a:r>
              <a:rPr lang="en-IN" dirty="0"/>
              <a:t> </a:t>
            </a:r>
            <a:r>
              <a:rPr lang="en-IN" b="1" dirty="0"/>
              <a:t>Alias: </a:t>
            </a:r>
          </a:p>
          <a:p>
            <a:pPr marL="0" indent="0">
              <a:buNone/>
            </a:pPr>
            <a:r>
              <a:rPr lang="en-IN" dirty="0"/>
              <a:t> Points a hostname to an AWS Resource (app.mydomain.com=&gt; blabla.amazonaws.com)</a:t>
            </a:r>
          </a:p>
          <a:p>
            <a:pPr marL="0" indent="0">
              <a:buNone/>
            </a:pPr>
            <a:r>
              <a:rPr lang="en-IN" dirty="0"/>
              <a:t> Works for ROOT DOMAIN and NON ROOT DOMAIN (aka mydomain.com)</a:t>
            </a:r>
          </a:p>
          <a:p>
            <a:pPr marL="0" indent="0">
              <a:buNone/>
            </a:pPr>
            <a:r>
              <a:rPr lang="en-IN" dirty="0"/>
              <a:t> Free of charge</a:t>
            </a:r>
          </a:p>
          <a:p>
            <a:pPr marL="0" indent="0">
              <a:buNone/>
            </a:pPr>
            <a:r>
              <a:rPr lang="en-IN" dirty="0"/>
              <a:t>Native health check</a:t>
            </a:r>
          </a:p>
        </p:txBody>
      </p:sp>
    </p:spTree>
    <p:extLst>
      <p:ext uri="{BB962C8B-B14F-4D97-AF65-F5344CB8AC3E}">
        <p14:creationId xmlns:p14="http://schemas.microsoft.com/office/powerpoint/2010/main" val="99126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Routing Policy</a:t>
            </a:r>
            <a:endParaRPr lang="en-IN" dirty="0"/>
          </a:p>
        </p:txBody>
      </p:sp>
      <p:sp>
        <p:nvSpPr>
          <p:cNvPr id="3" name="Content Placeholder 2"/>
          <p:cNvSpPr>
            <a:spLocks noGrp="1"/>
          </p:cNvSpPr>
          <p:nvPr>
            <p:ph idx="1"/>
          </p:nvPr>
        </p:nvSpPr>
        <p:spPr/>
        <p:txBody>
          <a:bodyPr/>
          <a:lstStyle/>
          <a:p>
            <a:pPr marL="0" indent="0">
              <a:buNone/>
            </a:pPr>
            <a:r>
              <a:rPr lang="en-US" dirty="0"/>
              <a:t> </a:t>
            </a:r>
          </a:p>
          <a:p>
            <a:r>
              <a:rPr lang="en-US" dirty="0"/>
              <a:t> Maps a hostname to another hostname </a:t>
            </a:r>
          </a:p>
          <a:p>
            <a:r>
              <a:rPr lang="en-US" dirty="0"/>
              <a:t>Use when you need to redirect to a single resource </a:t>
            </a:r>
          </a:p>
          <a:p>
            <a:r>
              <a:rPr lang="en-US" dirty="0"/>
              <a:t> You can’t attach health checks to simple routing policy</a:t>
            </a:r>
          </a:p>
          <a:p>
            <a:r>
              <a:rPr lang="en-US" dirty="0"/>
              <a:t>If multiple values are returned, a random one is chosen by the client</a:t>
            </a:r>
          </a:p>
          <a:p>
            <a:endParaRPr lang="en-IN" dirty="0"/>
          </a:p>
        </p:txBody>
      </p:sp>
      <p:pic>
        <p:nvPicPr>
          <p:cNvPr id="4" name="Picture 3">
            <a:extLst>
              <a:ext uri="{FF2B5EF4-FFF2-40B4-BE49-F238E27FC236}">
                <a16:creationId xmlns:a16="http://schemas.microsoft.com/office/drawing/2014/main" id="{9ACA2510-4DC9-42D7-BD78-72BC60646D1A}"/>
              </a:ext>
            </a:extLst>
          </p:cNvPr>
          <p:cNvPicPr>
            <a:picLocks noChangeAspect="1"/>
          </p:cNvPicPr>
          <p:nvPr/>
        </p:nvPicPr>
        <p:blipFill rotWithShape="1">
          <a:blip r:embed="rId2"/>
          <a:srcRect l="59859" t="38225" r="5633" b="27010"/>
          <a:stretch/>
        </p:blipFill>
        <p:spPr>
          <a:xfrm>
            <a:off x="7534837" y="4156556"/>
            <a:ext cx="4135902" cy="2342718"/>
          </a:xfrm>
          <a:prstGeom prst="rect">
            <a:avLst/>
          </a:prstGeom>
        </p:spPr>
      </p:pic>
    </p:spTree>
    <p:extLst>
      <p:ext uri="{BB962C8B-B14F-4D97-AF65-F5344CB8AC3E}">
        <p14:creationId xmlns:p14="http://schemas.microsoft.com/office/powerpoint/2010/main" val="397628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Routing Policy </a:t>
            </a:r>
            <a:br>
              <a:rPr lang="en-US" dirty="0"/>
            </a:br>
            <a:endParaRPr lang="en-IN" dirty="0"/>
          </a:p>
        </p:txBody>
      </p:sp>
      <p:sp>
        <p:nvSpPr>
          <p:cNvPr id="3" name="Content Placeholder 2"/>
          <p:cNvSpPr>
            <a:spLocks noGrp="1"/>
          </p:cNvSpPr>
          <p:nvPr>
            <p:ph idx="1"/>
          </p:nvPr>
        </p:nvSpPr>
        <p:spPr/>
        <p:txBody>
          <a:bodyPr/>
          <a:lstStyle/>
          <a:p>
            <a:pPr marL="0" indent="0">
              <a:buNone/>
            </a:pPr>
            <a:r>
              <a:rPr lang="en-US" dirty="0"/>
              <a:t>• Control the % of the requests that go to specific endpoint </a:t>
            </a:r>
          </a:p>
          <a:p>
            <a:pPr marL="0" indent="0">
              <a:buNone/>
            </a:pPr>
            <a:r>
              <a:rPr lang="en-US" dirty="0"/>
              <a:t>• Helpful to test 1% of traffic on new app version for example</a:t>
            </a:r>
          </a:p>
          <a:p>
            <a:pPr marL="0" indent="0">
              <a:buNone/>
            </a:pPr>
            <a:r>
              <a:rPr lang="en-US" dirty="0"/>
              <a:t> • Helpful to split traffic between two regions • Can be associated with Health Checks</a:t>
            </a:r>
          </a:p>
          <a:p>
            <a:endParaRPr lang="en-IN" dirty="0"/>
          </a:p>
        </p:txBody>
      </p:sp>
      <p:pic>
        <p:nvPicPr>
          <p:cNvPr id="4" name="Picture 3">
            <a:extLst>
              <a:ext uri="{FF2B5EF4-FFF2-40B4-BE49-F238E27FC236}">
                <a16:creationId xmlns:a16="http://schemas.microsoft.com/office/drawing/2014/main" id="{5DD99B6B-2173-441E-BF27-5DD4A697A49D}"/>
              </a:ext>
            </a:extLst>
          </p:cNvPr>
          <p:cNvPicPr>
            <a:picLocks noChangeAspect="1"/>
          </p:cNvPicPr>
          <p:nvPr/>
        </p:nvPicPr>
        <p:blipFill rotWithShape="1">
          <a:blip r:embed="rId3"/>
          <a:srcRect l="52384" t="19267" r="5638" b="9080"/>
          <a:stretch/>
        </p:blipFill>
        <p:spPr>
          <a:xfrm>
            <a:off x="6386732" y="3854547"/>
            <a:ext cx="5117880" cy="2672862"/>
          </a:xfrm>
          <a:prstGeom prst="rect">
            <a:avLst/>
          </a:prstGeom>
        </p:spPr>
      </p:pic>
    </p:spTree>
    <p:extLst>
      <p:ext uri="{BB962C8B-B14F-4D97-AF65-F5344CB8AC3E}">
        <p14:creationId xmlns:p14="http://schemas.microsoft.com/office/powerpoint/2010/main" val="3408487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670C-AC61-4A73-BD76-C5C34DAE2DB5}"/>
              </a:ext>
            </a:extLst>
          </p:cNvPr>
          <p:cNvSpPr>
            <a:spLocks noGrp="1"/>
          </p:cNvSpPr>
          <p:nvPr>
            <p:ph type="title"/>
          </p:nvPr>
        </p:nvSpPr>
        <p:spPr/>
        <p:txBody>
          <a:bodyPr>
            <a:normAutofit/>
          </a:bodyPr>
          <a:lstStyle/>
          <a:p>
            <a:br>
              <a:rPr lang="en-US" dirty="0"/>
            </a:br>
            <a:r>
              <a:rPr lang="en-US" dirty="0"/>
              <a:t>Latency Routing Policy</a:t>
            </a:r>
          </a:p>
        </p:txBody>
      </p:sp>
      <p:sp>
        <p:nvSpPr>
          <p:cNvPr id="3" name="Content Placeholder 2">
            <a:extLst>
              <a:ext uri="{FF2B5EF4-FFF2-40B4-BE49-F238E27FC236}">
                <a16:creationId xmlns:a16="http://schemas.microsoft.com/office/drawing/2014/main" id="{F16A5153-9CEF-4473-86BB-003F8B088814}"/>
              </a:ext>
            </a:extLst>
          </p:cNvPr>
          <p:cNvSpPr>
            <a:spLocks noGrp="1"/>
          </p:cNvSpPr>
          <p:nvPr>
            <p:ph idx="1"/>
          </p:nvPr>
        </p:nvSpPr>
        <p:spPr/>
        <p:txBody>
          <a:bodyPr/>
          <a:lstStyle/>
          <a:p>
            <a:pPr marL="0" indent="0">
              <a:buNone/>
            </a:pPr>
            <a:r>
              <a:rPr lang="en-US" dirty="0"/>
              <a:t>Latency Routing Policy</a:t>
            </a:r>
          </a:p>
          <a:p>
            <a:pPr marL="0" indent="0">
              <a:buNone/>
            </a:pPr>
            <a:r>
              <a:rPr lang="en-US" dirty="0"/>
              <a:t> • Redirect to the server that has the least latency close to us</a:t>
            </a:r>
          </a:p>
          <a:p>
            <a:pPr marL="0" indent="0">
              <a:buNone/>
            </a:pPr>
            <a:r>
              <a:rPr lang="en-US" dirty="0"/>
              <a:t> • Super helpful when latency of users is a priority</a:t>
            </a:r>
          </a:p>
          <a:p>
            <a:pPr marL="0" indent="0">
              <a:buNone/>
            </a:pPr>
            <a:r>
              <a:rPr lang="en-US" dirty="0"/>
              <a:t> • Latency is evaluated in terms of user to designated AWS Region</a:t>
            </a:r>
          </a:p>
          <a:p>
            <a:pPr marL="0" indent="0">
              <a:buNone/>
            </a:pPr>
            <a:r>
              <a:rPr lang="en-US" dirty="0"/>
              <a:t> • Germany may be directed to the US (if that’s the lowest latency)</a:t>
            </a: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12103496-CF41-4406-8AB0-EC7EFA33981D}"/>
              </a:ext>
            </a:extLst>
          </p:cNvPr>
          <p:cNvPicPr>
            <a:picLocks noChangeAspect="1"/>
          </p:cNvPicPr>
          <p:nvPr/>
        </p:nvPicPr>
        <p:blipFill rotWithShape="1">
          <a:blip r:embed="rId3"/>
          <a:srcRect l="46154" t="27767" r="15077" b="27767"/>
          <a:stretch/>
        </p:blipFill>
        <p:spPr>
          <a:xfrm>
            <a:off x="6246056" y="4403188"/>
            <a:ext cx="4726746" cy="2073813"/>
          </a:xfrm>
          <a:prstGeom prst="rect">
            <a:avLst/>
          </a:prstGeom>
        </p:spPr>
      </p:pic>
    </p:spTree>
    <p:extLst>
      <p:ext uri="{BB962C8B-B14F-4D97-AF65-F5344CB8AC3E}">
        <p14:creationId xmlns:p14="http://schemas.microsoft.com/office/powerpoint/2010/main" val="353142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540" y="306333"/>
            <a:ext cx="8911687" cy="1280890"/>
          </a:xfrm>
        </p:spPr>
        <p:txBody>
          <a:bodyPr>
            <a:normAutofit fontScale="90000"/>
          </a:bodyPr>
          <a:lstStyle/>
          <a:p>
            <a:r>
              <a:rPr lang="en-US" dirty="0"/>
              <a:t>  </a:t>
            </a:r>
            <a:br>
              <a:rPr lang="en-US" dirty="0"/>
            </a:br>
            <a:r>
              <a:rPr lang="en-US" dirty="0"/>
              <a:t>Failover Routing Policy</a:t>
            </a:r>
            <a:br>
              <a:rPr lang="en-US" dirty="0"/>
            </a:br>
            <a:endParaRPr lang="en-IN" dirty="0"/>
          </a:p>
        </p:txBody>
      </p:sp>
      <p:pic>
        <p:nvPicPr>
          <p:cNvPr id="4" name="Content Placeholder 3">
            <a:extLst>
              <a:ext uri="{FF2B5EF4-FFF2-40B4-BE49-F238E27FC236}">
                <a16:creationId xmlns:a16="http://schemas.microsoft.com/office/drawing/2014/main" id="{019F5103-A8F7-4A02-BBD7-7A0960BE89E4}"/>
              </a:ext>
            </a:extLst>
          </p:cNvPr>
          <p:cNvPicPr>
            <a:picLocks noGrp="1" noChangeAspect="1"/>
          </p:cNvPicPr>
          <p:nvPr>
            <p:ph idx="1"/>
          </p:nvPr>
        </p:nvPicPr>
        <p:blipFill rotWithShape="1">
          <a:blip r:embed="rId2"/>
          <a:srcRect l="13799" t="28049" r="10421" b="6420"/>
          <a:stretch/>
        </p:blipFill>
        <p:spPr>
          <a:xfrm>
            <a:off x="1406768" y="2788945"/>
            <a:ext cx="9115865" cy="3762722"/>
          </a:xfrm>
          <a:prstGeom prst="rect">
            <a:avLst/>
          </a:prstGeom>
        </p:spPr>
      </p:pic>
      <p:sp>
        <p:nvSpPr>
          <p:cNvPr id="5" name="Rectangle 4">
            <a:extLst>
              <a:ext uri="{FF2B5EF4-FFF2-40B4-BE49-F238E27FC236}">
                <a16:creationId xmlns:a16="http://schemas.microsoft.com/office/drawing/2014/main" id="{80EA24D4-33F5-413D-9477-D7A2A989EC08}"/>
              </a:ext>
            </a:extLst>
          </p:cNvPr>
          <p:cNvSpPr/>
          <p:nvPr/>
        </p:nvSpPr>
        <p:spPr>
          <a:xfrm>
            <a:off x="1716258" y="1864918"/>
            <a:ext cx="7427742" cy="646331"/>
          </a:xfrm>
          <a:prstGeom prst="rect">
            <a:avLst/>
          </a:prstGeom>
        </p:spPr>
        <p:txBody>
          <a:bodyPr wrap="square">
            <a:spAutoFit/>
          </a:bodyPr>
          <a:lstStyle/>
          <a:p>
            <a:r>
              <a:rPr lang="en-US" b="1" dirty="0">
                <a:solidFill>
                  <a:srgbClr val="202124"/>
                </a:solidFill>
                <a:latin typeface="arial" panose="020B0604020202020204" pitchFamily="34" charset="0"/>
              </a:rPr>
              <a:t>Failover routing</a:t>
            </a:r>
            <a:r>
              <a:rPr lang="en-US" dirty="0">
                <a:solidFill>
                  <a:srgbClr val="202124"/>
                </a:solidFill>
                <a:latin typeface="arial" panose="020B0604020202020204" pitchFamily="34" charset="0"/>
              </a:rPr>
              <a:t> lets you </a:t>
            </a:r>
            <a:r>
              <a:rPr lang="en-US" b="1" dirty="0">
                <a:solidFill>
                  <a:srgbClr val="202124"/>
                </a:solidFill>
                <a:latin typeface="arial" panose="020B0604020202020204" pitchFamily="34" charset="0"/>
              </a:rPr>
              <a:t>route</a:t>
            </a:r>
            <a:r>
              <a:rPr lang="en-US" dirty="0">
                <a:solidFill>
                  <a:srgbClr val="202124"/>
                </a:solidFill>
                <a:latin typeface="arial" panose="020B0604020202020204" pitchFamily="34" charset="0"/>
              </a:rPr>
              <a:t> traffic to a resource when the resource is healthy or to a different resource when the first resource is unhealthy.</a:t>
            </a:r>
            <a:endParaRPr lang="en-US" dirty="0"/>
          </a:p>
        </p:txBody>
      </p:sp>
    </p:spTree>
    <p:extLst>
      <p:ext uri="{BB962C8B-B14F-4D97-AF65-F5344CB8AC3E}">
        <p14:creationId xmlns:p14="http://schemas.microsoft.com/office/powerpoint/2010/main" val="170477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Geo Location Routing Policy </a:t>
            </a:r>
            <a:endParaRPr lang="en-IN" dirty="0"/>
          </a:p>
        </p:txBody>
      </p:sp>
      <p:sp>
        <p:nvSpPr>
          <p:cNvPr id="3" name="Content Placeholder 2"/>
          <p:cNvSpPr>
            <a:spLocks noGrp="1"/>
          </p:cNvSpPr>
          <p:nvPr>
            <p:ph idx="1"/>
          </p:nvPr>
        </p:nvSpPr>
        <p:spPr/>
        <p:txBody>
          <a:bodyPr/>
          <a:lstStyle/>
          <a:p>
            <a:r>
              <a:rPr lang="en-US" dirty="0"/>
              <a:t>Geo Location Routing Policy</a:t>
            </a:r>
          </a:p>
          <a:p>
            <a:r>
              <a:rPr lang="en-US" dirty="0"/>
              <a:t>  Different from Latency based!</a:t>
            </a:r>
          </a:p>
          <a:p>
            <a:r>
              <a:rPr lang="en-US" dirty="0"/>
              <a:t>  This is routing based on user location </a:t>
            </a:r>
          </a:p>
          <a:p>
            <a:r>
              <a:rPr lang="en-US" dirty="0"/>
              <a:t> Here we specify: traffic from the UK should go to this specific IP </a:t>
            </a:r>
          </a:p>
          <a:p>
            <a:r>
              <a:rPr lang="en-US" dirty="0"/>
              <a:t> Should create a “default” policy (in case there’s no match on location)</a:t>
            </a:r>
          </a:p>
          <a:p>
            <a:endParaRPr lang="en-IN" dirty="0"/>
          </a:p>
        </p:txBody>
      </p:sp>
      <p:pic>
        <p:nvPicPr>
          <p:cNvPr id="4" name="Picture 3">
            <a:extLst>
              <a:ext uri="{FF2B5EF4-FFF2-40B4-BE49-F238E27FC236}">
                <a16:creationId xmlns:a16="http://schemas.microsoft.com/office/drawing/2014/main" id="{BAA6EA65-9B97-48C0-8C34-FC9EF3F0CB1B}"/>
              </a:ext>
            </a:extLst>
          </p:cNvPr>
          <p:cNvPicPr>
            <a:picLocks noChangeAspect="1"/>
          </p:cNvPicPr>
          <p:nvPr/>
        </p:nvPicPr>
        <p:blipFill rotWithShape="1">
          <a:blip r:embed="rId2"/>
          <a:srcRect l="55385" t="33428" r="21237" b="10453"/>
          <a:stretch/>
        </p:blipFill>
        <p:spPr>
          <a:xfrm>
            <a:off x="6752492" y="4515728"/>
            <a:ext cx="2850296" cy="2166425"/>
          </a:xfrm>
          <a:prstGeom prst="rect">
            <a:avLst/>
          </a:prstGeom>
        </p:spPr>
      </p:pic>
    </p:spTree>
    <p:extLst>
      <p:ext uri="{BB962C8B-B14F-4D97-AF65-F5344CB8AC3E}">
        <p14:creationId xmlns:p14="http://schemas.microsoft.com/office/powerpoint/2010/main" val="178666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 Value Routing Policy</a:t>
            </a:r>
          </a:p>
        </p:txBody>
      </p:sp>
      <p:sp>
        <p:nvSpPr>
          <p:cNvPr id="3" name="Content Placeholder 2"/>
          <p:cNvSpPr>
            <a:spLocks noGrp="1"/>
          </p:cNvSpPr>
          <p:nvPr>
            <p:ph idx="1"/>
          </p:nvPr>
        </p:nvSpPr>
        <p:spPr/>
        <p:txBody>
          <a:bodyPr/>
          <a:lstStyle/>
          <a:p>
            <a:r>
              <a:rPr lang="en-US" dirty="0"/>
              <a:t>Multi Value Routing Policy</a:t>
            </a:r>
          </a:p>
          <a:p>
            <a:endParaRPr lang="en-US" dirty="0"/>
          </a:p>
          <a:p>
            <a:r>
              <a:rPr lang="en-US" dirty="0"/>
              <a:t> Use when routing traffic to multiple resources</a:t>
            </a:r>
          </a:p>
          <a:p>
            <a:r>
              <a:rPr lang="en-US" dirty="0"/>
              <a:t> Want to associate a Route 53 health checks with records </a:t>
            </a:r>
          </a:p>
          <a:p>
            <a:pPr marL="0" indent="0">
              <a:buNone/>
            </a:pPr>
            <a:r>
              <a:rPr lang="en-US" dirty="0"/>
              <a:t> Up to 8 healthy records are returned for each Multi Value query </a:t>
            </a:r>
          </a:p>
          <a:p>
            <a:r>
              <a:rPr lang="en-US" dirty="0"/>
              <a:t> Multi Value is not a substitute for having an ELB</a:t>
            </a:r>
            <a:endParaRPr lang="en-IN" dirty="0"/>
          </a:p>
        </p:txBody>
      </p:sp>
      <p:pic>
        <p:nvPicPr>
          <p:cNvPr id="4" name="Picture 3">
            <a:extLst>
              <a:ext uri="{FF2B5EF4-FFF2-40B4-BE49-F238E27FC236}">
                <a16:creationId xmlns:a16="http://schemas.microsoft.com/office/drawing/2014/main" id="{7E48B162-82E2-4412-AF8C-7E8B11B7D3C6}"/>
              </a:ext>
            </a:extLst>
          </p:cNvPr>
          <p:cNvPicPr>
            <a:picLocks noChangeAspect="1"/>
          </p:cNvPicPr>
          <p:nvPr/>
        </p:nvPicPr>
        <p:blipFill rotWithShape="1">
          <a:blip r:embed="rId3"/>
          <a:srcRect l="19385" t="59902" r="21237" b="16087"/>
          <a:stretch/>
        </p:blipFill>
        <p:spPr>
          <a:xfrm>
            <a:off x="1913206" y="4726745"/>
            <a:ext cx="7239416" cy="1645920"/>
          </a:xfrm>
          <a:prstGeom prst="rect">
            <a:avLst/>
          </a:prstGeom>
        </p:spPr>
      </p:pic>
    </p:spTree>
    <p:extLst>
      <p:ext uri="{BB962C8B-B14F-4D97-AF65-F5344CB8AC3E}">
        <p14:creationId xmlns:p14="http://schemas.microsoft.com/office/powerpoint/2010/main" val="237218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Route 53</a:t>
            </a:r>
            <a:endParaRPr lang="en-IN" dirty="0"/>
          </a:p>
        </p:txBody>
      </p:sp>
      <p:sp>
        <p:nvSpPr>
          <p:cNvPr id="3" name="Content Placeholder 2"/>
          <p:cNvSpPr>
            <a:spLocks noGrp="1"/>
          </p:cNvSpPr>
          <p:nvPr>
            <p:ph idx="1"/>
          </p:nvPr>
        </p:nvSpPr>
        <p:spPr>
          <a:xfrm>
            <a:off x="1399309" y="2133599"/>
            <a:ext cx="10105303" cy="4100945"/>
          </a:xfrm>
        </p:spPr>
        <p:txBody>
          <a:bodyPr>
            <a:normAutofit lnSpcReduction="10000"/>
          </a:bodyPr>
          <a:lstStyle/>
          <a:p>
            <a:r>
              <a:rPr lang="en-US" sz="2000" b="1" dirty="0"/>
              <a:t>Amazon Route 53 is a highly available and scalable cloud </a:t>
            </a:r>
            <a:r>
              <a:rPr lang="en-US" sz="2000" b="1" dirty="0">
                <a:hlinkClick r:id="rId2"/>
              </a:rPr>
              <a:t>Domain Name System (DNS)</a:t>
            </a:r>
            <a:r>
              <a:rPr lang="en-US" sz="2000" b="1" dirty="0"/>
              <a:t> web service. </a:t>
            </a:r>
          </a:p>
          <a:p>
            <a:endParaRPr lang="en-US" sz="2000" b="1" dirty="0"/>
          </a:p>
          <a:p>
            <a:r>
              <a:rPr lang="en-US" sz="2000" b="1" dirty="0"/>
              <a:t>It is designed to give developers and businesses an extremely reliable and cost effective way to route end users to Internet applications by translating names like www.example.com into the numeric IP addresses like 192.0.2.1 that computers use to connect to each other.</a:t>
            </a:r>
          </a:p>
          <a:p>
            <a:pPr marL="0" indent="0">
              <a:buNone/>
            </a:pPr>
            <a:endParaRPr lang="en-US" sz="2000" b="1" dirty="0"/>
          </a:p>
          <a:p>
            <a:r>
              <a:rPr lang="en-US" sz="2000" b="1" dirty="0"/>
              <a:t>Amazon Route 53 effectively connects user requests to infrastructure running in AWS – such as Amazon EC2 instances, Elastic Load Balancing load balancers, or Amazon S3 buckets – and can also be used to route users to infrastructure outside of AWS</a:t>
            </a:r>
            <a:endParaRPr lang="en-IN" sz="2000" b="1" dirty="0"/>
          </a:p>
        </p:txBody>
      </p:sp>
    </p:spTree>
    <p:extLst>
      <p:ext uri="{BB962C8B-B14F-4D97-AF65-F5344CB8AC3E}">
        <p14:creationId xmlns:p14="http://schemas.microsoft.com/office/powerpoint/2010/main" val="285588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A58D-50AF-40E8-BFDC-DC6EFCFDADB1}"/>
              </a:ext>
            </a:extLst>
          </p:cNvPr>
          <p:cNvSpPr>
            <a:spLocks noGrp="1"/>
          </p:cNvSpPr>
          <p:nvPr>
            <p:ph type="title"/>
          </p:nvPr>
        </p:nvSpPr>
        <p:spPr/>
        <p:txBody>
          <a:bodyPr/>
          <a:lstStyle/>
          <a:p>
            <a:r>
              <a:rPr lang="en-US" dirty="0"/>
              <a:t>AWS Route 53 Overview</a:t>
            </a:r>
          </a:p>
        </p:txBody>
      </p:sp>
      <p:sp>
        <p:nvSpPr>
          <p:cNvPr id="3" name="Content Placeholder 2">
            <a:extLst>
              <a:ext uri="{FF2B5EF4-FFF2-40B4-BE49-F238E27FC236}">
                <a16:creationId xmlns:a16="http://schemas.microsoft.com/office/drawing/2014/main" id="{7B46AE85-9637-4767-912A-9D54CBCF13AE}"/>
              </a:ext>
            </a:extLst>
          </p:cNvPr>
          <p:cNvSpPr>
            <a:spLocks noGrp="1"/>
          </p:cNvSpPr>
          <p:nvPr>
            <p:ph idx="1"/>
          </p:nvPr>
        </p:nvSpPr>
        <p:spPr/>
        <p:txBody>
          <a:bodyPr/>
          <a:lstStyle/>
          <a:p>
            <a:r>
              <a:rPr lang="en-US" b="1" dirty="0"/>
              <a:t>• Route53 is a Managed DNS (Domain Name System)</a:t>
            </a:r>
          </a:p>
          <a:p>
            <a:endParaRPr lang="en-US" b="1" dirty="0"/>
          </a:p>
          <a:p>
            <a:r>
              <a:rPr lang="en-US" b="1" dirty="0"/>
              <a:t> • DNS is a collection of rules and records which helps clients understand how to reach a server through URLs.</a:t>
            </a:r>
          </a:p>
          <a:p>
            <a:r>
              <a:rPr lang="en-US" b="1" dirty="0"/>
              <a:t> • In AWS, the most common records are:</a:t>
            </a:r>
          </a:p>
          <a:p>
            <a:r>
              <a:rPr lang="en-US" b="1" dirty="0"/>
              <a:t>  A: hostname to IPv4</a:t>
            </a:r>
          </a:p>
          <a:p>
            <a:r>
              <a:rPr lang="en-US" b="1" dirty="0"/>
              <a:t> AAAA: hostname to IPv6 </a:t>
            </a:r>
          </a:p>
          <a:p>
            <a:r>
              <a:rPr lang="en-US" b="1" dirty="0"/>
              <a:t>CNAME: hostname to hostname </a:t>
            </a:r>
          </a:p>
          <a:p>
            <a:r>
              <a:rPr lang="en-US" b="1" dirty="0"/>
              <a:t> Alias: hostname to AWS resource. </a:t>
            </a:r>
          </a:p>
        </p:txBody>
      </p:sp>
    </p:spTree>
    <p:extLst>
      <p:ext uri="{BB962C8B-B14F-4D97-AF65-F5344CB8AC3E}">
        <p14:creationId xmlns:p14="http://schemas.microsoft.com/office/powerpoint/2010/main" val="98994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AE38-9CCD-465E-8D60-04F133278317}"/>
              </a:ext>
            </a:extLst>
          </p:cNvPr>
          <p:cNvSpPr>
            <a:spLocks noGrp="1"/>
          </p:cNvSpPr>
          <p:nvPr>
            <p:ph type="title"/>
          </p:nvPr>
        </p:nvSpPr>
        <p:spPr/>
        <p:txBody>
          <a:bodyPr/>
          <a:lstStyle/>
          <a:p>
            <a:r>
              <a:rPr lang="en-US" dirty="0"/>
              <a:t>Route 53 </a:t>
            </a:r>
          </a:p>
        </p:txBody>
      </p:sp>
      <p:sp>
        <p:nvSpPr>
          <p:cNvPr id="3" name="Content Placeholder 2">
            <a:extLst>
              <a:ext uri="{FF2B5EF4-FFF2-40B4-BE49-F238E27FC236}">
                <a16:creationId xmlns:a16="http://schemas.microsoft.com/office/drawing/2014/main" id="{12AEAE98-EF36-43E6-9FB2-96EBA7DE5C8F}"/>
              </a:ext>
            </a:extLst>
          </p:cNvPr>
          <p:cNvSpPr>
            <a:spLocks noGrp="1"/>
          </p:cNvSpPr>
          <p:nvPr>
            <p:ph idx="1"/>
          </p:nvPr>
        </p:nvSpPr>
        <p:spPr/>
        <p:txBody>
          <a:bodyPr/>
          <a:lstStyle/>
          <a:p>
            <a:r>
              <a:rPr lang="en-US" dirty="0"/>
              <a:t>You can use Amazon Route 53 to register new domains , transfer existing domains , route traffic for your domains to your AWS and external resources and finally to monitor  the health of your resources.</a:t>
            </a:r>
          </a:p>
          <a:p>
            <a:endParaRPr lang="en-US" dirty="0"/>
          </a:p>
          <a:p>
            <a:r>
              <a:rPr lang="en-US" dirty="0"/>
              <a:t>Route53</a:t>
            </a:r>
          </a:p>
          <a:p>
            <a:r>
              <a:rPr lang="en-US" dirty="0"/>
              <a:t>1. DNS Management</a:t>
            </a:r>
          </a:p>
          <a:p>
            <a:r>
              <a:rPr lang="en-US" dirty="0"/>
              <a:t>2. Traffic Management</a:t>
            </a:r>
          </a:p>
          <a:p>
            <a:r>
              <a:rPr lang="en-US" dirty="0"/>
              <a:t>3.Availability </a:t>
            </a:r>
            <a:r>
              <a:rPr lang="en-US" dirty="0" err="1"/>
              <a:t>Managmenent</a:t>
            </a:r>
            <a:r>
              <a:rPr lang="en-US" dirty="0"/>
              <a:t>.</a:t>
            </a:r>
          </a:p>
          <a:p>
            <a:r>
              <a:rPr lang="en-US" dirty="0"/>
              <a:t>4. Domain Migration.</a:t>
            </a:r>
          </a:p>
        </p:txBody>
      </p:sp>
    </p:spTree>
    <p:extLst>
      <p:ext uri="{BB962C8B-B14F-4D97-AF65-F5344CB8AC3E}">
        <p14:creationId xmlns:p14="http://schemas.microsoft.com/office/powerpoint/2010/main" val="29685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E810-8408-4C49-860B-BDD1AB4F7306}"/>
              </a:ext>
            </a:extLst>
          </p:cNvPr>
          <p:cNvSpPr>
            <a:spLocks noGrp="1"/>
          </p:cNvSpPr>
          <p:nvPr>
            <p:ph type="title"/>
          </p:nvPr>
        </p:nvSpPr>
        <p:spPr/>
        <p:txBody>
          <a:bodyPr/>
          <a:lstStyle/>
          <a:p>
            <a:r>
              <a:rPr lang="en-US" dirty="0"/>
              <a:t>Route 53</a:t>
            </a:r>
          </a:p>
        </p:txBody>
      </p:sp>
      <p:sp>
        <p:nvSpPr>
          <p:cNvPr id="3" name="Content Placeholder 2">
            <a:extLst>
              <a:ext uri="{FF2B5EF4-FFF2-40B4-BE49-F238E27FC236}">
                <a16:creationId xmlns:a16="http://schemas.microsoft.com/office/drawing/2014/main" id="{B1EB5D40-CF4F-400E-8830-B07A6091FF46}"/>
              </a:ext>
            </a:extLst>
          </p:cNvPr>
          <p:cNvSpPr>
            <a:spLocks noGrp="1"/>
          </p:cNvSpPr>
          <p:nvPr>
            <p:ph idx="1"/>
          </p:nvPr>
        </p:nvSpPr>
        <p:spPr/>
        <p:txBody>
          <a:bodyPr/>
          <a:lstStyle/>
          <a:p>
            <a:r>
              <a:rPr lang="en-US" dirty="0"/>
              <a:t>1. Register a domain.</a:t>
            </a:r>
          </a:p>
          <a:p>
            <a:endParaRPr lang="en-US" dirty="0"/>
          </a:p>
          <a:p>
            <a:r>
              <a:rPr lang="en-US" dirty="0"/>
              <a:t>2. As a DNS , It routes internet traffic to the resources for your domain.</a:t>
            </a:r>
          </a:p>
          <a:p>
            <a:endParaRPr lang="en-US" dirty="0"/>
          </a:p>
          <a:p>
            <a:r>
              <a:rPr lang="en-US" dirty="0"/>
              <a:t>3. Check the health of your resources.</a:t>
            </a:r>
          </a:p>
          <a:p>
            <a:endParaRPr lang="en-US" dirty="0"/>
          </a:p>
          <a:p>
            <a:r>
              <a:rPr lang="en-US" dirty="0"/>
              <a:t>Route 53 send automated request over the internet to a resource (can be a webserver) to verify that the server is reachable , functional or available.</a:t>
            </a:r>
          </a:p>
        </p:txBody>
      </p:sp>
    </p:spTree>
    <p:extLst>
      <p:ext uri="{BB962C8B-B14F-4D97-AF65-F5344CB8AC3E}">
        <p14:creationId xmlns:p14="http://schemas.microsoft.com/office/powerpoint/2010/main" val="191058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98546-9432-46ED-8BB5-B9F1A04CD525}"/>
              </a:ext>
            </a:extLst>
          </p:cNvPr>
          <p:cNvSpPr>
            <a:spLocks noGrp="1"/>
          </p:cNvSpPr>
          <p:nvPr>
            <p:ph idx="1"/>
          </p:nvPr>
        </p:nvSpPr>
        <p:spPr/>
        <p:txBody>
          <a:bodyPr/>
          <a:lstStyle/>
          <a:p>
            <a:r>
              <a:rPr lang="en-US" dirty="0"/>
              <a:t>Also you can choose Route 53 to receive notifications when a resource becomes unavailable and choose to route internet traffic away for unhealthy instances.</a:t>
            </a:r>
          </a:p>
          <a:p>
            <a:endParaRPr lang="en-US" dirty="0"/>
          </a:p>
          <a:p>
            <a:r>
              <a:rPr lang="en-US" dirty="0"/>
              <a:t>You can choose Route 53 for any combination of these functions.</a:t>
            </a:r>
          </a:p>
          <a:p>
            <a:r>
              <a:rPr lang="en-US" dirty="0"/>
              <a:t>For </a:t>
            </a:r>
            <a:r>
              <a:rPr lang="en-US" dirty="0" err="1"/>
              <a:t>eg</a:t>
            </a:r>
            <a:r>
              <a:rPr lang="en-US" dirty="0"/>
              <a:t>  1. you can choose route 53 to register your domain name &amp; to route                     internal traffic for the domain.</a:t>
            </a:r>
          </a:p>
          <a:p>
            <a:r>
              <a:rPr lang="en-US" dirty="0"/>
              <a:t>              2. you can use Route53 to route internet traffic for a domain that your registered with to another domain register.</a:t>
            </a:r>
          </a:p>
        </p:txBody>
      </p:sp>
    </p:spTree>
    <p:extLst>
      <p:ext uri="{BB962C8B-B14F-4D97-AF65-F5344CB8AC3E}">
        <p14:creationId xmlns:p14="http://schemas.microsoft.com/office/powerpoint/2010/main" val="162654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4842C3-C049-45C8-8218-FC061BD4F1E6}"/>
              </a:ext>
            </a:extLst>
          </p:cNvPr>
          <p:cNvSpPr>
            <a:spLocks noGrp="1"/>
          </p:cNvSpPr>
          <p:nvPr>
            <p:ph idx="1"/>
          </p:nvPr>
        </p:nvSpPr>
        <p:spPr>
          <a:xfrm>
            <a:off x="2589212" y="1139483"/>
            <a:ext cx="8915400" cy="4771739"/>
          </a:xfrm>
        </p:spPr>
        <p:txBody>
          <a:bodyPr>
            <a:normAutofit/>
          </a:bodyPr>
          <a:lstStyle/>
          <a:p>
            <a:r>
              <a:rPr lang="en-US" dirty="0"/>
              <a:t>When you register a domain with Route 53 v, the service automatically makes itself the DNS Service for the domain by doing the following :</a:t>
            </a:r>
          </a:p>
          <a:p>
            <a:pPr marL="0" indent="0">
              <a:buNone/>
            </a:pPr>
            <a:endParaRPr lang="en-US" dirty="0"/>
          </a:p>
          <a:p>
            <a:r>
              <a:rPr lang="en-US" dirty="0"/>
              <a:t>It creates a hosted zone that has the same name as your domain name.</a:t>
            </a:r>
          </a:p>
          <a:p>
            <a:endParaRPr lang="en-US" dirty="0"/>
          </a:p>
          <a:p>
            <a:r>
              <a:rPr lang="en-US" dirty="0"/>
              <a:t>It assigns a set of four name servers to the hosted zone , unique to the account.</a:t>
            </a:r>
          </a:p>
          <a:p>
            <a:endParaRPr lang="en-US" dirty="0"/>
          </a:p>
          <a:p>
            <a:r>
              <a:rPr lang="en-US" dirty="0"/>
              <a:t>When someone uses a browser to access your website , these name servers inform the browser where to find your Resources .</a:t>
            </a:r>
          </a:p>
          <a:p>
            <a:r>
              <a:rPr lang="en-US" dirty="0"/>
              <a:t>Such as web server or an Amazon S3 bucket.</a:t>
            </a:r>
          </a:p>
          <a:p>
            <a:r>
              <a:rPr lang="en-US" dirty="0"/>
              <a:t>It gets the name servers from the hosted zone and add them to your domain.</a:t>
            </a:r>
          </a:p>
        </p:txBody>
      </p:sp>
    </p:spTree>
    <p:extLst>
      <p:ext uri="{BB962C8B-B14F-4D97-AF65-F5344CB8AC3E}">
        <p14:creationId xmlns:p14="http://schemas.microsoft.com/office/powerpoint/2010/main" val="47020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1077" y="815926"/>
            <a:ext cx="8915400" cy="4251234"/>
          </a:xfrm>
        </p:spPr>
        <p:txBody>
          <a:bodyPr/>
          <a:lstStyle/>
          <a:p>
            <a:r>
              <a:rPr lang="en-IN" b="1" dirty="0"/>
              <a:t>AWS Supports </a:t>
            </a:r>
          </a:p>
          <a:p>
            <a:endParaRPr lang="en-IN" b="1" dirty="0"/>
          </a:p>
          <a:p>
            <a:r>
              <a:rPr lang="en-IN" b="1" dirty="0"/>
              <a:t>1 . Generic Top level domains .</a:t>
            </a:r>
          </a:p>
          <a:p>
            <a:r>
              <a:rPr lang="en-IN" b="1" dirty="0"/>
              <a:t>2 . Geographic top level domains.</a:t>
            </a:r>
          </a:p>
          <a:p>
            <a:endParaRPr lang="en-IN" b="1" dirty="0"/>
          </a:p>
          <a:p>
            <a:pPr marL="0" indent="0">
              <a:buNone/>
            </a:pPr>
            <a:r>
              <a:rPr lang="en-IN" b="1" dirty="0"/>
              <a:t>Registering a domain with route 53</a:t>
            </a:r>
          </a:p>
          <a:p>
            <a:r>
              <a:rPr lang="en-IN" b="1" dirty="0"/>
              <a:t>You can register a domain with Route53 if the TLD is included on the Supported TLD list.</a:t>
            </a:r>
          </a:p>
          <a:p>
            <a:r>
              <a:rPr lang="en-IN" b="1" dirty="0"/>
              <a:t>If the TLD is not included you can’t register the domain with Route 53</a:t>
            </a:r>
            <a:r>
              <a:rPr lang="en-IN" dirty="0"/>
              <a:t>.</a:t>
            </a:r>
          </a:p>
        </p:txBody>
      </p:sp>
    </p:spTree>
    <p:extLst>
      <p:ext uri="{BB962C8B-B14F-4D97-AF65-F5344CB8AC3E}">
        <p14:creationId xmlns:p14="http://schemas.microsoft.com/office/powerpoint/2010/main" val="376258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858129"/>
            <a:ext cx="8915400" cy="3826413"/>
          </a:xfrm>
        </p:spPr>
        <p:txBody>
          <a:bodyPr>
            <a:normAutofit fontScale="77500" lnSpcReduction="20000"/>
          </a:bodyPr>
          <a:lstStyle/>
          <a:p>
            <a:r>
              <a:rPr lang="en-US" sz="2100" b="1" dirty="0"/>
              <a:t>A hosted zone is a container for records, and records contain information about how you want to route traffic for a specific domain, such as example.com, and its subdomains (acme.example.com, zenith.example.com). A hosted zone and the corresponding domain have the same name. There are two types of hosted zones:</a:t>
            </a:r>
          </a:p>
          <a:p>
            <a:r>
              <a:rPr lang="en-US" sz="2100" b="1" i="1" dirty="0"/>
              <a:t>Public hosted zones</a:t>
            </a:r>
            <a:r>
              <a:rPr lang="en-US" sz="2100" b="1" dirty="0"/>
              <a:t> contain records that specify how you want to route traffic on the internet. For more information, see </a:t>
            </a:r>
            <a:r>
              <a:rPr lang="en-US" sz="2100" b="1" dirty="0">
                <a:hlinkClick r:id="rId2"/>
              </a:rPr>
              <a:t>Working with public hosted zones</a:t>
            </a:r>
            <a:r>
              <a:rPr lang="en-US" sz="2100" b="1" dirty="0"/>
              <a:t>.</a:t>
            </a:r>
          </a:p>
          <a:p>
            <a:r>
              <a:rPr lang="en-US" sz="2100" b="1" i="1" dirty="0"/>
              <a:t>Private hosted zones</a:t>
            </a:r>
            <a:r>
              <a:rPr lang="en-US" sz="2100" b="1" dirty="0"/>
              <a:t> contain records that specify how you want to route traffic in an Amazon VPC. </a:t>
            </a:r>
          </a:p>
          <a:p>
            <a:endParaRPr lang="en-US" sz="2100" b="1" dirty="0"/>
          </a:p>
          <a:p>
            <a:r>
              <a:rPr lang="en-US" sz="2100" b="1" dirty="0"/>
              <a:t>Record Set : Creating records by using the Amazon Route 53 console · Choose and define the applicable routing policy and values</a:t>
            </a:r>
          </a:p>
          <a:p>
            <a:endParaRPr lang="en-US" sz="2100" b="1" dirty="0"/>
          </a:p>
          <a:p>
            <a:r>
              <a:rPr lang="en-US" sz="2100" b="1" dirty="0"/>
              <a:t>Each Amazon Route 53 account is limited to a maximum of 500 hosted zones and 10,000 resource record sets per hosted zone.</a:t>
            </a:r>
          </a:p>
          <a:p>
            <a:endParaRPr lang="en-US" b="1" dirty="0"/>
          </a:p>
        </p:txBody>
      </p:sp>
    </p:spTree>
    <p:extLst>
      <p:ext uri="{BB962C8B-B14F-4D97-AF65-F5344CB8AC3E}">
        <p14:creationId xmlns:p14="http://schemas.microsoft.com/office/powerpoint/2010/main" val="4348203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208</TotalTime>
  <Words>898</Words>
  <Application>Microsoft Office PowerPoint</Application>
  <PresentationFormat>Widescreen</PresentationFormat>
  <Paragraphs>110</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vt:lpstr>
      <vt:lpstr>Calibri</vt:lpstr>
      <vt:lpstr>Century Gothic</vt:lpstr>
      <vt:lpstr>Wingdings 3</vt:lpstr>
      <vt:lpstr>Wisp</vt:lpstr>
      <vt:lpstr>PowerPoint Presentation</vt:lpstr>
      <vt:lpstr>Amazon Route 53</vt:lpstr>
      <vt:lpstr>AWS Route 53 Overview</vt:lpstr>
      <vt:lpstr>Route 53 </vt:lpstr>
      <vt:lpstr>Route 53</vt:lpstr>
      <vt:lpstr>PowerPoint Presentation</vt:lpstr>
      <vt:lpstr>PowerPoint Presentation</vt:lpstr>
      <vt:lpstr>PowerPoint Presentation</vt:lpstr>
      <vt:lpstr>PowerPoint Presentation</vt:lpstr>
      <vt:lpstr>PowerPoint Presentation</vt:lpstr>
      <vt:lpstr>CNAME vs Alias  </vt:lpstr>
      <vt:lpstr>Simple Routing Policy</vt:lpstr>
      <vt:lpstr>Weighted Routing Policy  </vt:lpstr>
      <vt:lpstr> Latency Routing Policy</vt:lpstr>
      <vt:lpstr>   Failover Routing Policy </vt:lpstr>
      <vt:lpstr> Geo Location Routing Policy </vt:lpstr>
      <vt:lpstr>Multi Value Routing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Krishna Sapphire</cp:lastModifiedBy>
  <cp:revision>21</cp:revision>
  <dcterms:created xsi:type="dcterms:W3CDTF">2021-03-29T19:10:05Z</dcterms:created>
  <dcterms:modified xsi:type="dcterms:W3CDTF">2021-04-06T17:15:25Z</dcterms:modified>
</cp:coreProperties>
</file>