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6"/>
  </p:notesMasterIdLst>
  <p:sldIdLst>
    <p:sldId id="257" r:id="rId2"/>
    <p:sldId id="256" r:id="rId3"/>
    <p:sldId id="267" r:id="rId4"/>
    <p:sldId id="268" r:id="rId5"/>
    <p:sldId id="269" r:id="rId6"/>
    <p:sldId id="270" r:id="rId7"/>
    <p:sldId id="258" r:id="rId8"/>
    <p:sldId id="259" r:id="rId9"/>
    <p:sldId id="260" r:id="rId10"/>
    <p:sldId id="261" r:id="rId11"/>
    <p:sldId id="271" r:id="rId12"/>
    <p:sldId id="272" r:id="rId13"/>
    <p:sldId id="273" r:id="rId14"/>
    <p:sldId id="266" r:id="rId15"/>
    <p:sldId id="262" r:id="rId16"/>
    <p:sldId id="274" r:id="rId17"/>
    <p:sldId id="275" r:id="rId18"/>
    <p:sldId id="276" r:id="rId19"/>
    <p:sldId id="277" r:id="rId20"/>
    <p:sldId id="278" r:id="rId21"/>
    <p:sldId id="279" r:id="rId22"/>
    <p:sldId id="263" r:id="rId23"/>
    <p:sldId id="264" r:id="rId24"/>
    <p:sldId id="26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4F168-20F6-4A88-B809-7FEF968CCE5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7F9A0-FD8F-4816-B116-579F6978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7F9A0-FD8F-4816-B116-579F697819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55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7F9A0-FD8F-4816-B116-579F697819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28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7F9A0-FD8F-4816-B116-579F697819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8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0DFF-BC1E-4402-9407-B6281C8769E9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2B5B-E77F-4DD6-8A34-3E750F9E5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42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0DFF-BC1E-4402-9407-B6281C8769E9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2B5B-E77F-4DD6-8A34-3E750F9E5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80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0DFF-BC1E-4402-9407-B6281C8769E9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2B5B-E77F-4DD6-8A34-3E750F9E5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606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0DFF-BC1E-4402-9407-B6281C8769E9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2B5B-E77F-4DD6-8A34-3E750F9E565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9036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0DFF-BC1E-4402-9407-B6281C8769E9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2B5B-E77F-4DD6-8A34-3E750F9E5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051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0DFF-BC1E-4402-9407-B6281C8769E9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2B5B-E77F-4DD6-8A34-3E750F9E5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147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0DFF-BC1E-4402-9407-B6281C8769E9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2B5B-E77F-4DD6-8A34-3E750F9E5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591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0DFF-BC1E-4402-9407-B6281C8769E9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2B5B-E77F-4DD6-8A34-3E750F9E5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831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0DFF-BC1E-4402-9407-B6281C8769E9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2B5B-E77F-4DD6-8A34-3E750F9E5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91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0DFF-BC1E-4402-9407-B6281C8769E9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2B5B-E77F-4DD6-8A34-3E750F9E5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42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0DFF-BC1E-4402-9407-B6281C8769E9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2B5B-E77F-4DD6-8A34-3E750F9E5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2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0DFF-BC1E-4402-9407-B6281C8769E9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2B5B-E77F-4DD6-8A34-3E750F9E5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9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0DFF-BC1E-4402-9407-B6281C8769E9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2B5B-E77F-4DD6-8A34-3E750F9E5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14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0DFF-BC1E-4402-9407-B6281C8769E9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2B5B-E77F-4DD6-8A34-3E750F9E5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5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0DFF-BC1E-4402-9407-B6281C8769E9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2B5B-E77F-4DD6-8A34-3E750F9E5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15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0DFF-BC1E-4402-9407-B6281C8769E9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2B5B-E77F-4DD6-8A34-3E750F9E5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37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0DFF-BC1E-4402-9407-B6281C8769E9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2B5B-E77F-4DD6-8A34-3E750F9E5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15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30DFF-BC1E-4402-9407-B6281C8769E9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A2B5B-E77F-4DD6-8A34-3E750F9E5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1292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3&#10;• S3 features&#10;• Key Concepts&#10;• Storage classes&#10;• Versioning&#10;• Managing access&#10; ">
            <a:extLst>
              <a:ext uri="{FF2B5EF4-FFF2-40B4-BE49-F238E27FC236}">
                <a16:creationId xmlns:a16="http://schemas.microsoft.com/office/drawing/2014/main" id="{02958F1E-44A1-48BB-AB1C-60A205658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4" y="253218"/>
            <a:ext cx="11535508" cy="613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605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Key Concepts : Object key&#10; Every object in Amazon S3 can be uniquely addressed through the combination of the web&#10;service...">
            <a:extLst>
              <a:ext uri="{FF2B5EF4-FFF2-40B4-BE49-F238E27FC236}">
                <a16:creationId xmlns:a16="http://schemas.microsoft.com/office/drawing/2014/main" id="{1291B66B-327E-4B1B-A669-60F4726107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5" y="295422"/>
            <a:ext cx="9890193" cy="593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24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6DB9-0925-4C4E-87E6-6ED3126C3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Bucket naming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96B8A-9133-4406-983B-DF1F0D5D6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S3 bucket names ( keys) are globally unique across all AWS regions.</a:t>
            </a:r>
          </a:p>
          <a:p>
            <a:r>
              <a:rPr lang="en-US" dirty="0"/>
              <a:t>Bucket names cannot be change after they are created .</a:t>
            </a:r>
          </a:p>
          <a:p>
            <a:r>
              <a:rPr lang="en-US" dirty="0"/>
              <a:t>If a bucket is deleted its name becomes available again to you or other account to use.</a:t>
            </a:r>
          </a:p>
          <a:p>
            <a:r>
              <a:rPr lang="en-US" dirty="0"/>
              <a:t>Bucket names must be at least 3 and no more than 63 characters.</a:t>
            </a:r>
          </a:p>
          <a:p>
            <a:r>
              <a:rPr lang="en-US" dirty="0"/>
              <a:t>Bucket names are part of the URL used to access a bucket.</a:t>
            </a:r>
          </a:p>
          <a:p>
            <a:r>
              <a:rPr lang="en-US" dirty="0"/>
              <a:t>Bucket name must be a series of one or more </a:t>
            </a:r>
            <a:r>
              <a:rPr lang="en-US" dirty="0" err="1"/>
              <a:t>lables</a:t>
            </a:r>
            <a:r>
              <a:rPr lang="en-US" dirty="0"/>
              <a:t>(</a:t>
            </a:r>
            <a:r>
              <a:rPr lang="en-US" dirty="0" err="1"/>
              <a:t>xyz.bucket</a:t>
            </a:r>
            <a:r>
              <a:rPr lang="en-US" dirty="0"/>
              <a:t>) , there should be no space in between.</a:t>
            </a:r>
          </a:p>
        </p:txBody>
      </p:sp>
    </p:spTree>
    <p:extLst>
      <p:ext uri="{BB962C8B-B14F-4D97-AF65-F5344CB8AC3E}">
        <p14:creationId xmlns:p14="http://schemas.microsoft.com/office/powerpoint/2010/main" val="3941846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7CE0F-2219-4F2F-A92A-7EB69AED9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731520"/>
            <a:ext cx="10353762" cy="50596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Bucket name can contain  lowercase numbers and </a:t>
            </a:r>
            <a:r>
              <a:rPr lang="en-US" dirty="0" err="1"/>
              <a:t>hypen</a:t>
            </a:r>
            <a:r>
              <a:rPr lang="en-US" dirty="0"/>
              <a:t> , cannot use uppercase letters.</a:t>
            </a:r>
          </a:p>
          <a:p>
            <a:r>
              <a:rPr lang="en-US" dirty="0"/>
              <a:t>Buckets name should not be an Ip Address.</a:t>
            </a:r>
          </a:p>
          <a:p>
            <a:r>
              <a:rPr lang="en-US" dirty="0"/>
              <a:t>Each label must store and end with a lowercase letter or   a number.</a:t>
            </a:r>
          </a:p>
          <a:p>
            <a:r>
              <a:rPr lang="en-US" dirty="0"/>
              <a:t>By default , buckets and its objects are private , By default only owner can access the bucket.</a:t>
            </a:r>
          </a:p>
          <a:p>
            <a:endParaRPr lang="en-US" dirty="0"/>
          </a:p>
          <a:p>
            <a:r>
              <a:rPr lang="en-US" dirty="0"/>
              <a:t>S3 Policy Generator  (all </a:t>
            </a:r>
            <a:r>
              <a:rPr lang="en-US"/>
              <a:t>object access):  http://awspolicygen.s3.amazonaws.com/policygen.html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name in S3 is simply two parts:</a:t>
            </a:r>
          </a:p>
          <a:p>
            <a:pPr marL="0" indent="0">
              <a:buNone/>
            </a:pPr>
            <a:r>
              <a:rPr lang="en-US" dirty="0"/>
              <a:t>Bucket region endpoint/bucket name.</a:t>
            </a:r>
          </a:p>
          <a:p>
            <a:pPr marL="0" indent="0">
              <a:buNone/>
            </a:pPr>
            <a:r>
              <a:rPr lang="en-US" i="1" dirty="0"/>
              <a:t>Ex: for S3 bucket named </a:t>
            </a:r>
            <a:r>
              <a:rPr lang="en-US" i="1" dirty="0" err="1"/>
              <a:t>mybuckets</a:t>
            </a:r>
            <a:r>
              <a:rPr lang="en-US" i="1" dirty="0"/>
              <a:t> in Europe West Region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1209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1FE9-3BCF-478E-9C44-B89A01EC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Buckets SUBRESOURCES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3A44-A264-49CD-82DF-F84771BC6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 resources for S3 bucket includes </a:t>
            </a:r>
          </a:p>
          <a:p>
            <a:pPr marL="0" indent="0">
              <a:buNone/>
            </a:pPr>
            <a:r>
              <a:rPr lang="en-US" dirty="0"/>
              <a:t>1. Lifecycle : to decide an </a:t>
            </a:r>
            <a:r>
              <a:rPr lang="en-US"/>
              <a:t>object lifecycle </a:t>
            </a:r>
            <a:r>
              <a:rPr lang="en-US" dirty="0"/>
              <a:t>management .</a:t>
            </a:r>
          </a:p>
          <a:p>
            <a:pPr marL="0" indent="0">
              <a:buNone/>
            </a:pPr>
            <a:r>
              <a:rPr lang="en-US" dirty="0"/>
              <a:t>2.website : to hold configurations related to static website hosted on s3 bucket.</a:t>
            </a:r>
          </a:p>
          <a:p>
            <a:pPr marL="0" indent="0">
              <a:buNone/>
            </a:pPr>
            <a:r>
              <a:rPr lang="en-US" dirty="0"/>
              <a:t>3.Versioning : keep objects version as it changes.</a:t>
            </a:r>
          </a:p>
          <a:p>
            <a:pPr marL="0" indent="0">
              <a:buNone/>
            </a:pPr>
            <a:r>
              <a:rPr lang="en-US" dirty="0"/>
              <a:t>4.Access control list : Bucket Policies.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35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Versioning&#10;• Versioning enables you to keep multiple versions of an object in one bucket.&#10;• Once versioning is enabled, it...">
            <a:extLst>
              <a:ext uri="{FF2B5EF4-FFF2-40B4-BE49-F238E27FC236}">
                <a16:creationId xmlns:a16="http://schemas.microsoft.com/office/drawing/2014/main" id="{90061AA3-C5CA-42D6-AD4D-AC13B46C28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498" y="787792"/>
            <a:ext cx="9706708" cy="486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967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torage Class&#10;Each object in Amazon S3 has a&#10;storage class associated with it.&#10;Amazon S3 offers the following&#10;storage clas...">
            <a:extLst>
              <a:ext uri="{FF2B5EF4-FFF2-40B4-BE49-F238E27FC236}">
                <a16:creationId xmlns:a16="http://schemas.microsoft.com/office/drawing/2014/main" id="{EC54A5A9-C22D-4F8D-AB2C-6D54613AA0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93" y="773724"/>
            <a:ext cx="11071274" cy="566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677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839D3-EA79-47FC-BE70-A8339ECB4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86265"/>
            <a:ext cx="10353762" cy="4904935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S3 storage classes are used to assist the concurrent loss of data in one or two facilities.</a:t>
            </a:r>
          </a:p>
          <a:p>
            <a:r>
              <a:rPr lang="en-US" dirty="0">
                <a:effectLst/>
              </a:rPr>
              <a:t>S3 storage classes maintain the integrity of the data using checksums.</a:t>
            </a:r>
          </a:p>
          <a:p>
            <a:r>
              <a:rPr lang="en-US" dirty="0">
                <a:effectLst/>
              </a:rPr>
              <a:t>S3 provides lifecycle management for the automatic migration of objects for cost savings.</a:t>
            </a:r>
          </a:p>
          <a:p>
            <a:r>
              <a:rPr lang="en-US" b="1" dirty="0">
                <a:effectLst/>
              </a:rPr>
              <a:t>S3 contains four types of storage classes: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S3 Standard</a:t>
            </a:r>
          </a:p>
          <a:p>
            <a:r>
              <a:rPr lang="en-US" dirty="0">
                <a:effectLst/>
              </a:rPr>
              <a:t>S3 Standard IA</a:t>
            </a:r>
          </a:p>
          <a:p>
            <a:r>
              <a:rPr lang="en-US" dirty="0">
                <a:effectLst/>
              </a:rPr>
              <a:t>S3 one zone-infrequent access</a:t>
            </a:r>
          </a:p>
          <a:p>
            <a:r>
              <a:rPr lang="en-US" dirty="0">
                <a:effectLst/>
              </a:rPr>
              <a:t>S3 Glacier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E9C65B-6959-40A3-BD86-A6950D9BB6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578" t="12904" r="19692" b="33188"/>
          <a:stretch/>
        </p:blipFill>
        <p:spPr>
          <a:xfrm>
            <a:off x="6940061" y="3108960"/>
            <a:ext cx="4600136" cy="327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2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ADE98-B088-45EE-B2BF-D150018EA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07963"/>
            <a:ext cx="10353762" cy="5383237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effectLst/>
              </a:rPr>
              <a:t>1 . S3 Standard</a:t>
            </a:r>
          </a:p>
          <a:p>
            <a:r>
              <a:rPr lang="en-US" dirty="0">
                <a:effectLst/>
              </a:rPr>
              <a:t>Standard storage class stores the data redundantly across multiple devices in multiple facilities.</a:t>
            </a:r>
          </a:p>
          <a:p>
            <a:r>
              <a:rPr lang="en-US" dirty="0">
                <a:effectLst/>
              </a:rPr>
              <a:t>It is designed to sustain the loss of 2 facilities concurrently.</a:t>
            </a:r>
          </a:p>
          <a:p>
            <a:r>
              <a:rPr lang="en-US" dirty="0">
                <a:effectLst/>
              </a:rPr>
              <a:t>Standard is a default storage class if none of the storage class is specified during upload.</a:t>
            </a:r>
          </a:p>
          <a:p>
            <a:r>
              <a:rPr lang="en-US" dirty="0">
                <a:effectLst/>
              </a:rPr>
              <a:t>It provides low latency and high throughput performance.</a:t>
            </a:r>
          </a:p>
          <a:p>
            <a:r>
              <a:rPr lang="en-US" dirty="0">
                <a:effectLst/>
              </a:rPr>
              <a:t>It designed for 99.99% availability and 99.999999999% durability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02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03DEE-D90A-48B1-9C27-EE2219437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336" y="872197"/>
            <a:ext cx="10353762" cy="4919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ffectLst/>
              </a:rPr>
              <a:t>2 . S3 Standard IA</a:t>
            </a:r>
          </a:p>
          <a:p>
            <a:r>
              <a:rPr lang="en-US" dirty="0">
                <a:effectLst/>
              </a:rPr>
              <a:t>IA stands for infrequently accessed.</a:t>
            </a:r>
          </a:p>
          <a:p>
            <a:r>
              <a:rPr lang="en-US" dirty="0">
                <a:effectLst/>
              </a:rPr>
              <a:t>Standard IA storage class is used when data is accessed less frequently but requires rapid access when needed.</a:t>
            </a:r>
          </a:p>
          <a:p>
            <a:r>
              <a:rPr lang="en-US" dirty="0">
                <a:effectLst/>
              </a:rPr>
              <a:t>It has a lower fee than S3, but you will be charged for a retrieval fee.</a:t>
            </a:r>
          </a:p>
          <a:p>
            <a:r>
              <a:rPr lang="en-US" dirty="0">
                <a:effectLst/>
              </a:rPr>
              <a:t>It is designed to sustain the loss of 2 facilities concurrently.</a:t>
            </a:r>
          </a:p>
          <a:p>
            <a:r>
              <a:rPr lang="en-US" dirty="0">
                <a:effectLst/>
              </a:rPr>
              <a:t>It is mainly used for larger objects greater than 128 KB kept for </a:t>
            </a:r>
            <a:r>
              <a:rPr lang="en-US" dirty="0" err="1">
                <a:effectLst/>
              </a:rPr>
              <a:t>atleast</a:t>
            </a:r>
            <a:r>
              <a:rPr lang="en-US" dirty="0">
                <a:effectLst/>
              </a:rPr>
              <a:t> 30 days.</a:t>
            </a:r>
          </a:p>
          <a:p>
            <a:r>
              <a:rPr lang="en-US" dirty="0">
                <a:effectLst/>
              </a:rPr>
              <a:t>It provides low latency and high throughput performance.</a:t>
            </a:r>
          </a:p>
          <a:p>
            <a:r>
              <a:rPr lang="en-US" dirty="0">
                <a:effectLst/>
              </a:rPr>
              <a:t>It designed for 99.99% availability and 99.999999999% durability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98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E9B13-47DF-46CF-95C4-C7F05BE02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81686"/>
            <a:ext cx="10353762" cy="460951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effectLst/>
              </a:rPr>
              <a:t>3. S3 one zone-infrequent access</a:t>
            </a:r>
          </a:p>
          <a:p>
            <a:r>
              <a:rPr lang="en-US" dirty="0">
                <a:effectLst/>
              </a:rPr>
              <a:t>S3 one zone-infrequent access storage class is used when data is accessed less frequently but requires rapid access when needed.</a:t>
            </a:r>
          </a:p>
          <a:p>
            <a:r>
              <a:rPr lang="en-US" dirty="0">
                <a:effectLst/>
              </a:rPr>
              <a:t>It stores the data in a single availability zone while other storage classes store the data in a minimum of three availability zones. Due to this reason, its cost is 20% less than Standard IA storage class.</a:t>
            </a:r>
          </a:p>
          <a:p>
            <a:r>
              <a:rPr lang="en-US" dirty="0">
                <a:effectLst/>
              </a:rPr>
              <a:t>It is an optimal choice for the less frequently accessed data but does not require the availability of Standard or Standard IA storage class.</a:t>
            </a:r>
          </a:p>
          <a:p>
            <a:r>
              <a:rPr lang="en-US" dirty="0">
                <a:effectLst/>
              </a:rPr>
              <a:t>It is a good choice for storing the backup data.</a:t>
            </a:r>
          </a:p>
          <a:p>
            <a:r>
              <a:rPr lang="en-US" dirty="0">
                <a:effectLst/>
              </a:rPr>
              <a:t>It is cost-effective storage which is replicated from other AWS region using S3 Cross Region replication.</a:t>
            </a:r>
          </a:p>
          <a:p>
            <a:r>
              <a:rPr lang="en-US" dirty="0">
                <a:effectLst/>
              </a:rPr>
              <a:t>It has the same durability, high performance, and low latency, with a low storage price and low retrieval fee.</a:t>
            </a:r>
          </a:p>
          <a:p>
            <a:r>
              <a:rPr lang="en-US" dirty="0">
                <a:effectLst/>
              </a:rPr>
              <a:t>It designed for 99.5% availability and 99.999999999% durability of objects in a single availability zone.</a:t>
            </a:r>
          </a:p>
          <a:p>
            <a:r>
              <a:rPr lang="en-US" dirty="0">
                <a:effectLst/>
              </a:rPr>
              <a:t>It provides lifecycle management for the automatic migration of objects to other S3 storage classes.</a:t>
            </a:r>
          </a:p>
          <a:p>
            <a:r>
              <a:rPr lang="en-US" dirty="0">
                <a:effectLst/>
              </a:rPr>
              <a:t>The data can be lost at the time of the destruction of an availability zone as it stores the data in a single availability zone.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2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BS vs S3 vs EFS: When You Need Which AWS Storage Option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1" y="374073"/>
            <a:ext cx="11346873" cy="631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817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38D5D-EB6F-4968-8062-956F08C0E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70671"/>
            <a:ext cx="10353762" cy="48205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effectLst/>
              </a:rPr>
              <a:t>4. S3 Glacier</a:t>
            </a:r>
          </a:p>
          <a:p>
            <a:r>
              <a:rPr lang="en-US" dirty="0">
                <a:effectLst/>
              </a:rPr>
              <a:t>S3 Glacier storage class is the cheapest storage class, but it can be used for archive only.</a:t>
            </a:r>
          </a:p>
          <a:p>
            <a:r>
              <a:rPr lang="en-US" dirty="0">
                <a:effectLst/>
              </a:rPr>
              <a:t>You can store any amount of data at a lower cost than other storage classes.</a:t>
            </a:r>
          </a:p>
          <a:p>
            <a:r>
              <a:rPr lang="en-US" dirty="0">
                <a:effectLst/>
              </a:rPr>
              <a:t>S3 Glacier provides three types of models:</a:t>
            </a:r>
          </a:p>
          <a:p>
            <a:pPr lvl="1"/>
            <a:r>
              <a:rPr lang="en-US" b="1" dirty="0">
                <a:effectLst/>
              </a:rPr>
              <a:t>Expedited:</a:t>
            </a:r>
            <a:r>
              <a:rPr lang="en-US" dirty="0">
                <a:effectLst/>
              </a:rPr>
              <a:t> In this model, data is stored for a few minutes, and it has a very higher fee.</a:t>
            </a:r>
          </a:p>
          <a:p>
            <a:pPr lvl="1"/>
            <a:r>
              <a:rPr lang="en-US" b="1" dirty="0">
                <a:effectLst/>
              </a:rPr>
              <a:t>Standard:</a:t>
            </a:r>
            <a:r>
              <a:rPr lang="en-US" dirty="0">
                <a:effectLst/>
              </a:rPr>
              <a:t> The retrieval time of the standard model is 3 to 5 hours.</a:t>
            </a:r>
          </a:p>
          <a:p>
            <a:pPr lvl="1"/>
            <a:r>
              <a:rPr lang="en-US" b="1" dirty="0">
                <a:effectLst/>
              </a:rPr>
              <a:t>Bulk:</a:t>
            </a:r>
            <a:r>
              <a:rPr lang="en-US" dirty="0">
                <a:effectLst/>
              </a:rPr>
              <a:t> The retrieval time of the bulk model is 5 to 12 hours.</a:t>
            </a:r>
          </a:p>
          <a:p>
            <a:r>
              <a:rPr lang="en-US" dirty="0">
                <a:effectLst/>
              </a:rPr>
              <a:t>You can upload the objects directly to the S3 Glacier.</a:t>
            </a:r>
          </a:p>
          <a:p>
            <a:r>
              <a:rPr lang="en-US" dirty="0">
                <a:effectLst/>
              </a:rPr>
              <a:t>It is designed for 99.999999999% durability of objects across multiple availability zones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68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00B566-D3F6-4D85-83A9-EDCFB7124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043" t="10294" r="18325" b="10531"/>
          <a:stretch/>
        </p:blipFill>
        <p:spPr>
          <a:xfrm>
            <a:off x="689318" y="295422"/>
            <a:ext cx="10789920" cy="630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49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tandard class&#10;This storage class is ideal for performance-sensitive use cases and frequently&#10;accessed data.&#10;STANDARD is t...">
            <a:extLst>
              <a:ext uri="{FF2B5EF4-FFF2-40B4-BE49-F238E27FC236}">
                <a16:creationId xmlns:a16="http://schemas.microsoft.com/office/drawing/2014/main" id="{D0BCDD39-D3A8-46D3-B2BA-077429CC2E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73" y="365760"/>
            <a:ext cx="10902462" cy="582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771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Standard_IA class&#10;This storage class (IA, for infrequent access) is optimized for long-lived and less frequently accessed ...">
            <a:extLst>
              <a:ext uri="{FF2B5EF4-FFF2-40B4-BE49-F238E27FC236}">
                <a16:creationId xmlns:a16="http://schemas.microsoft.com/office/drawing/2014/main" id="{C89E7BEF-B3D0-473D-BF64-C447D3CFC5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7" y="112542"/>
            <a:ext cx="10325686" cy="599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230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Glacier&#10;• The GLACIER storage class is suitable for archiving data where data access is infrequent&#10;• Archived objects are ...">
            <a:extLst>
              <a:ext uri="{FF2B5EF4-FFF2-40B4-BE49-F238E27FC236}">
                <a16:creationId xmlns:a16="http://schemas.microsoft.com/office/drawing/2014/main" id="{F76CB2A2-24F3-41F9-9DB2-F007CE43D4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47" y="675250"/>
            <a:ext cx="9734843" cy="524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2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60F4-8DAF-497E-8374-4A24BBB00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STORAGE VS OBJECT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D1B21-AF37-4F4B-8BB8-35B6CF1A6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Block storage is suitable for the transactional databases , random read/write loads and structured database storage.</a:t>
            </a:r>
          </a:p>
          <a:p>
            <a:r>
              <a:rPr lang="en-US" dirty="0"/>
              <a:t>Block storage divides the data in evenly sized blocks (data chunks) for instance , file is spilt </a:t>
            </a:r>
            <a:r>
              <a:rPr lang="en-US" dirty="0" err="1"/>
              <a:t>intoeven</a:t>
            </a:r>
            <a:r>
              <a:rPr lang="en-US" dirty="0"/>
              <a:t> sized blocks.</a:t>
            </a:r>
          </a:p>
          <a:p>
            <a:r>
              <a:rPr lang="en-US" dirty="0"/>
              <a:t>Blocks are referred by index number for their location in EBS.</a:t>
            </a:r>
          </a:p>
          <a:p>
            <a:r>
              <a:rPr lang="en-US" dirty="0"/>
              <a:t>Data blocks stored in a block storage would not contain metadata (datatypes , creation date , modified date).</a:t>
            </a:r>
          </a:p>
          <a:p>
            <a:r>
              <a:rPr lang="en-US" dirty="0"/>
              <a:t>Block storage only keeps the address (index) not care what is in that block ,just how to retrieve it when required. </a:t>
            </a:r>
          </a:p>
        </p:txBody>
      </p:sp>
    </p:spTree>
    <p:extLst>
      <p:ext uri="{BB962C8B-B14F-4D97-AF65-F5344CB8AC3E}">
        <p14:creationId xmlns:p14="http://schemas.microsoft.com/office/powerpoint/2010/main" val="406103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F51AD-97B3-46A8-A8AD-679872078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36098"/>
            <a:ext cx="10353762" cy="535510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Object Storage</a:t>
            </a:r>
          </a:p>
          <a:p>
            <a:r>
              <a:rPr lang="en-US" dirty="0"/>
              <a:t>Object storage store the files as a whole and does not divide them.</a:t>
            </a:r>
          </a:p>
          <a:p>
            <a:r>
              <a:rPr lang="en-US" dirty="0"/>
              <a:t>In object storage an object is </a:t>
            </a:r>
          </a:p>
          <a:p>
            <a:pPr marL="0" indent="0">
              <a:buNone/>
            </a:pPr>
            <a:r>
              <a:rPr lang="en-US" i="1" dirty="0"/>
              <a:t>The file data itself </a:t>
            </a:r>
          </a:p>
          <a:p>
            <a:pPr marL="0" indent="0">
              <a:buNone/>
            </a:pPr>
            <a:r>
              <a:rPr lang="en-US" i="1" dirty="0"/>
              <a:t>Its metadata</a:t>
            </a:r>
          </a:p>
          <a:p>
            <a:pPr marL="0" indent="0">
              <a:buNone/>
            </a:pPr>
            <a:r>
              <a:rPr lang="en-US" i="1" dirty="0"/>
              <a:t>Object global unique id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object global unique ID is a unique Identifier for the object it can be the object name itself and it must be unique such that is can be retrieved disregarding where its physical storage location is.</a:t>
            </a:r>
          </a:p>
          <a:p>
            <a:r>
              <a:rPr lang="en-US" dirty="0"/>
              <a:t>Object storage cannot be mounted as a drive.</a:t>
            </a:r>
          </a:p>
          <a:p>
            <a:r>
              <a:rPr lang="en-US" dirty="0"/>
              <a:t>Example of object storage : AWS S3 , </a:t>
            </a:r>
            <a:r>
              <a:rPr lang="en-US" dirty="0" err="1"/>
              <a:t>facebook</a:t>
            </a:r>
            <a:r>
              <a:rPr lang="en-US" dirty="0"/>
              <a:t> , </a:t>
            </a:r>
            <a:r>
              <a:rPr lang="en-US" dirty="0" err="1"/>
              <a:t>dropbox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4040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50E6-3501-46DF-AC1C-482A9FEF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STORAGE SERVICE (S3)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0C657-3E8A-44D7-B754-3B489EFAF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S3 is a storage for the internet.</a:t>
            </a:r>
          </a:p>
          <a:p>
            <a:r>
              <a:rPr lang="en-US" dirty="0"/>
              <a:t>It has a simple webservice interface for simple storing and retrieving any amount of data anytime from anywhere on the internet.</a:t>
            </a:r>
          </a:p>
          <a:p>
            <a:r>
              <a:rPr lang="en-US" dirty="0"/>
              <a:t>S3 has a distributed data store architecture where objects are stored in multi locations.( Min 3 location in same region)</a:t>
            </a:r>
          </a:p>
          <a:p>
            <a:r>
              <a:rPr lang="en-US" dirty="0"/>
              <a:t>Data is stored in a bucket.</a:t>
            </a:r>
          </a:p>
          <a:p>
            <a:r>
              <a:rPr lang="en-US" dirty="0"/>
              <a:t>A bucket is a fast container of objects.</a:t>
            </a:r>
          </a:p>
          <a:p>
            <a:r>
              <a:rPr lang="en-US" dirty="0"/>
              <a:t>Max Capacity of a bucket is 5TB.</a:t>
            </a:r>
          </a:p>
          <a:p>
            <a:r>
              <a:rPr lang="en-US" dirty="0"/>
              <a:t>You can create folders in your Bucket (available through console).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2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41483-6F59-4A33-ABA9-19050B320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89317"/>
            <a:ext cx="10353762" cy="5101883"/>
          </a:xfrm>
        </p:spPr>
        <p:txBody>
          <a:bodyPr>
            <a:normAutofit/>
          </a:bodyPr>
          <a:lstStyle/>
          <a:p>
            <a:r>
              <a:rPr lang="en-US" sz="2800" dirty="0"/>
              <a:t>You cannot create nested buckets.</a:t>
            </a:r>
          </a:p>
          <a:p>
            <a:r>
              <a:rPr lang="en-US" sz="2800" dirty="0"/>
              <a:t>Bucket ownership is non-transferrable</a:t>
            </a:r>
          </a:p>
          <a:p>
            <a:r>
              <a:rPr lang="en-US" sz="2800" dirty="0"/>
              <a:t>S3 bucket is region specific.</a:t>
            </a:r>
          </a:p>
          <a:p>
            <a:r>
              <a:rPr lang="en-US" sz="2800" dirty="0"/>
              <a:t>You can have </a:t>
            </a:r>
            <a:r>
              <a:rPr lang="en-US" sz="2800" dirty="0" err="1"/>
              <a:t>upto</a:t>
            </a:r>
            <a:r>
              <a:rPr lang="en-US" sz="2800" dirty="0"/>
              <a:t> 100 buckets per account.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Note :  Object storage can be accessed through internet.</a:t>
            </a:r>
          </a:p>
          <a:p>
            <a:pPr marL="0" indent="0">
              <a:buNone/>
            </a:pPr>
            <a:r>
              <a:rPr lang="en-US" sz="2800" dirty="0"/>
              <a:t>          EBS storage can be accessed through instance only .</a:t>
            </a:r>
          </a:p>
        </p:txBody>
      </p:sp>
    </p:spTree>
    <p:extLst>
      <p:ext uri="{BB962C8B-B14F-4D97-AF65-F5344CB8AC3E}">
        <p14:creationId xmlns:p14="http://schemas.microsoft.com/office/powerpoint/2010/main" val="244762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3&#10;Amazon Simple Storage Service is&#10;storage for the Internet.&#10;It is designed to make web-scale&#10;computing easier for develo...">
            <a:extLst>
              <a:ext uri="{FF2B5EF4-FFF2-40B4-BE49-F238E27FC236}">
                <a16:creationId xmlns:a16="http://schemas.microsoft.com/office/drawing/2014/main" id="{7EFFB34B-F253-4345-A18E-2C3C2FD873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54" y="759656"/>
            <a:ext cx="9481624" cy="489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64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ey Concepts : Objects&#10; Objects are the fundamental entities stored in Amazon S3&#10; An object consists of the following:&#10;o...">
            <a:extLst>
              <a:ext uri="{FF2B5EF4-FFF2-40B4-BE49-F238E27FC236}">
                <a16:creationId xmlns:a16="http://schemas.microsoft.com/office/drawing/2014/main" id="{D6C5E1BF-D8ED-4CBF-A4A0-4A3DAB7180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45" y="323558"/>
            <a:ext cx="9805181" cy="596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71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Key Concepts : Buckets&#10; A bucket is a container for objects stored in Amazon S3.&#10; Every object is contained in a bucket....">
            <a:extLst>
              <a:ext uri="{FF2B5EF4-FFF2-40B4-BE49-F238E27FC236}">
                <a16:creationId xmlns:a16="http://schemas.microsoft.com/office/drawing/2014/main" id="{9CE132C5-8D2B-42DB-815A-8DBDC6A2D5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71" y="379828"/>
            <a:ext cx="9917723" cy="606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Key Concepts : Buckets&#10; A bucket is a container for objects stored in Amazon S3.&#10; Every object is contained in a bucket....">
            <a:extLst>
              <a:ext uri="{FF2B5EF4-FFF2-40B4-BE49-F238E27FC236}">
                <a16:creationId xmlns:a16="http://schemas.microsoft.com/office/drawing/2014/main" id="{8BF23865-5D32-4259-B045-B513EF4F2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071" y="532228"/>
            <a:ext cx="9917723" cy="606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251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495</TotalTime>
  <Words>1074</Words>
  <Application>Microsoft Office PowerPoint</Application>
  <PresentationFormat>Widescreen</PresentationFormat>
  <Paragraphs>97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Bookman Old Style</vt:lpstr>
      <vt:lpstr>Calibri</vt:lpstr>
      <vt:lpstr>Rockwell</vt:lpstr>
      <vt:lpstr>Wingdings</vt:lpstr>
      <vt:lpstr>Damask</vt:lpstr>
      <vt:lpstr>PowerPoint Presentation</vt:lpstr>
      <vt:lpstr>PowerPoint Presentation</vt:lpstr>
      <vt:lpstr>Block STORAGE VS OBJECT STORAGE</vt:lpstr>
      <vt:lpstr>PowerPoint Presentation</vt:lpstr>
      <vt:lpstr>Simple STORAGE SERVICE (S3)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S3 Bucket naming rules</vt:lpstr>
      <vt:lpstr>PowerPoint Presentation</vt:lpstr>
      <vt:lpstr>S3 Buckets SUBRESOURCES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User</cp:lastModifiedBy>
  <cp:revision>45</cp:revision>
  <dcterms:created xsi:type="dcterms:W3CDTF">2021-03-04T05:50:03Z</dcterms:created>
  <dcterms:modified xsi:type="dcterms:W3CDTF">2022-09-13T13:02:52Z</dcterms:modified>
</cp:coreProperties>
</file>