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7" r:id="rId2"/>
    <p:sldId id="259" r:id="rId3"/>
    <p:sldId id="258" r:id="rId4"/>
    <p:sldId id="256" r:id="rId5"/>
    <p:sldId id="271" r:id="rId6"/>
    <p:sldId id="262" r:id="rId7"/>
    <p:sldId id="272" r:id="rId8"/>
    <p:sldId id="263" r:id="rId9"/>
    <p:sldId id="264" r:id="rId10"/>
    <p:sldId id="265" r:id="rId11"/>
    <p:sldId id="266" r:id="rId12"/>
    <p:sldId id="269" r:id="rId13"/>
    <p:sldId id="268" r:id="rId14"/>
    <p:sldId id="285" r:id="rId15"/>
    <p:sldId id="270" r:id="rId16"/>
    <p:sldId id="260" r:id="rId17"/>
    <p:sldId id="273" r:id="rId18"/>
    <p:sldId id="267" r:id="rId19"/>
    <p:sldId id="274" r:id="rId20"/>
    <p:sldId id="275" r:id="rId21"/>
    <p:sldId id="276" r:id="rId22"/>
    <p:sldId id="277" r:id="rId23"/>
    <p:sldId id="278" r:id="rId24"/>
    <p:sldId id="279" r:id="rId25"/>
    <p:sldId id="290" r:id="rId26"/>
    <p:sldId id="281" r:id="rId27"/>
    <p:sldId id="280" r:id="rId28"/>
    <p:sldId id="282" r:id="rId29"/>
    <p:sldId id="286" r:id="rId30"/>
    <p:sldId id="291" r:id="rId31"/>
    <p:sldId id="292" r:id="rId32"/>
    <p:sldId id="293" r:id="rId33"/>
    <p:sldId id="287" r:id="rId34"/>
    <p:sldId id="288" r:id="rId35"/>
    <p:sldId id="289"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26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2EFDFCE-9DE1-41B3-9272-5971262B1CA3}" type="slidenum">
              <a:rPr lang="en-IN" smtClean="0"/>
              <a:t>‹#›</a:t>
            </a:fld>
            <a:endParaRPr lang="en-IN"/>
          </a:p>
        </p:txBody>
      </p:sp>
    </p:spTree>
    <p:extLst>
      <p:ext uri="{BB962C8B-B14F-4D97-AF65-F5344CB8AC3E}">
        <p14:creationId xmlns:p14="http://schemas.microsoft.com/office/powerpoint/2010/main" val="297409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32559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61823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827320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07195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49131-2D5C-4DAB-A7C9-3DF3D2024B9F}"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9370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C49131-2D5C-4DAB-A7C9-3DF3D2024B9F}"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687228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10070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00115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4407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C49131-2D5C-4DAB-A7C9-3DF3D2024B9F}" type="datetimeFigureOut">
              <a:rPr lang="en-IN" smtClean="0"/>
              <a:t>14-09-2022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84785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49131-2D5C-4DAB-A7C9-3DF3D2024B9F}"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392140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49131-2D5C-4DAB-A7C9-3DF3D2024B9F}"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97147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49131-2D5C-4DAB-A7C9-3DF3D2024B9F}"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11219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49131-2D5C-4DAB-A7C9-3DF3D2024B9F}"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4263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33471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C49131-2D5C-4DAB-A7C9-3DF3D2024B9F}"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EFDFCE-9DE1-41B3-9272-5971262B1CA3}" type="slidenum">
              <a:rPr lang="en-IN" smtClean="0"/>
              <a:t>‹#›</a:t>
            </a:fld>
            <a:endParaRPr lang="en-IN"/>
          </a:p>
        </p:txBody>
      </p:sp>
    </p:spTree>
    <p:extLst>
      <p:ext uri="{BB962C8B-B14F-4D97-AF65-F5344CB8AC3E}">
        <p14:creationId xmlns:p14="http://schemas.microsoft.com/office/powerpoint/2010/main" val="2869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2C49131-2D5C-4DAB-A7C9-3DF3D2024B9F}" type="datetimeFigureOut">
              <a:rPr lang="en-IN" smtClean="0"/>
              <a:t>14-09-2022</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EFDFCE-9DE1-41B3-9272-5971262B1CA3}" type="slidenum">
              <a:rPr lang="en-IN" smtClean="0"/>
              <a:t>‹#›</a:t>
            </a:fld>
            <a:endParaRPr lang="en-IN"/>
          </a:p>
        </p:txBody>
      </p:sp>
    </p:spTree>
    <p:extLst>
      <p:ext uri="{BB962C8B-B14F-4D97-AF65-F5344CB8AC3E}">
        <p14:creationId xmlns:p14="http://schemas.microsoft.com/office/powerpoint/2010/main" val="3952176848"/>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aws.amazon.com/AWSEC2/latest/UserGuide/using-eni.html#eni_add_edit_tags" TargetMode="External"/><Relationship Id="rId3" Type="http://schemas.openxmlformats.org/officeDocument/2006/relationships/hyperlink" Target="https://docs.aws.amazon.com/AWSEC2/latest/UserGuide/using-eni.html#view_eni_details" TargetMode="External"/><Relationship Id="rId7" Type="http://schemas.openxmlformats.org/officeDocument/2006/relationships/hyperlink" Target="https://docs.aws.amazon.com/AWSEC2/latest/UserGuide/using-eni.html#modify-network-interface-attributes" TargetMode="External"/><Relationship Id="rId2" Type="http://schemas.openxmlformats.org/officeDocument/2006/relationships/hyperlink" Target="https://docs.aws.amazon.com/AWSEC2/latest/UserGuide/using-eni.html#create_eni" TargetMode="External"/><Relationship Id="rId1" Type="http://schemas.openxmlformats.org/officeDocument/2006/relationships/slideLayout" Target="../slideLayouts/slideLayout2.xml"/><Relationship Id="rId6" Type="http://schemas.openxmlformats.org/officeDocument/2006/relationships/hyperlink" Target="https://docs.aws.amazon.com/AWSEC2/latest/UserGuide/using-eni.html#managing-network-interface-ip-addresses" TargetMode="External"/><Relationship Id="rId5" Type="http://schemas.openxmlformats.org/officeDocument/2006/relationships/hyperlink" Target="https://docs.aws.amazon.com/AWSEC2/latest/UserGuide/using-eni.html#detach_eni" TargetMode="External"/><Relationship Id="rId4" Type="http://schemas.openxmlformats.org/officeDocument/2006/relationships/hyperlink" Target="https://docs.aws.amazon.com/AWSEC2/latest/UserGuide/using-eni.html#attach_eni" TargetMode="External"/><Relationship Id="rId9" Type="http://schemas.openxmlformats.org/officeDocument/2006/relationships/hyperlink" Target="https://docs.aws.amazon.com/AWSEC2/latest/UserGuide/using-eni.html#delete_eni"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stormit.cloud/blog/comparison-aws-direct-connect-vs-vpn/#dx-vs-aws-vp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IP_addr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VPC&#10;• VPC And Subnets&#10;• Security in VPC&#10;• VPC components&#10;• Elastic Interfaces&#10;• Routing Tables&#10;• Internet Gateways&#10;• NA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344" y="365125"/>
            <a:ext cx="10390909"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8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Practice CIDR &amp; Subnet Mask</a:t>
            </a:r>
            <a:br>
              <a:rPr lang="en-US" dirty="0"/>
            </a:br>
            <a:endParaRPr lang="en-IN" dirty="0"/>
          </a:p>
        </p:txBody>
      </p:sp>
      <p:sp>
        <p:nvSpPr>
          <p:cNvPr id="3" name="Content Placeholder 2"/>
          <p:cNvSpPr>
            <a:spLocks noGrp="1"/>
          </p:cNvSpPr>
          <p:nvPr>
            <p:ph idx="1"/>
          </p:nvPr>
        </p:nvSpPr>
        <p:spPr/>
        <p:txBody>
          <a:bodyPr/>
          <a:lstStyle/>
          <a:p>
            <a:pPr marL="0" indent="0">
              <a:buNone/>
            </a:pPr>
            <a:endParaRPr lang="en-US" dirty="0"/>
          </a:p>
          <a:p>
            <a:r>
              <a:rPr lang="en-US" b="1" dirty="0"/>
              <a:t>192.168.0.0/24 = …  </a:t>
            </a:r>
          </a:p>
          <a:p>
            <a:pPr marL="0" indent="0">
              <a:buNone/>
            </a:pPr>
            <a:r>
              <a:rPr lang="en-US" b="1" dirty="0"/>
              <a:t> 192.168.0.0 – 192.168.0.255 (256 IP) </a:t>
            </a:r>
          </a:p>
          <a:p>
            <a:r>
              <a:rPr lang="en-US" b="1" dirty="0"/>
              <a:t> 192.168.0.0/16 = … ? </a:t>
            </a:r>
          </a:p>
          <a:p>
            <a:pPr marL="0" indent="0">
              <a:buNone/>
            </a:pPr>
            <a:r>
              <a:rPr lang="en-US" b="1" dirty="0"/>
              <a:t> 192.168.0.0 – 192.168.255.255 (65,536 IP)</a:t>
            </a:r>
          </a:p>
          <a:p>
            <a:r>
              <a:rPr lang="en-US" b="1" dirty="0"/>
              <a:t>  134.56.78.123/32 = … ?</a:t>
            </a:r>
          </a:p>
          <a:p>
            <a:pPr marL="0" indent="0">
              <a:buNone/>
            </a:pPr>
            <a:r>
              <a:rPr lang="en-US" b="1" dirty="0"/>
              <a:t>  Just 134.56.78.123 </a:t>
            </a:r>
          </a:p>
          <a:p>
            <a:r>
              <a:rPr lang="en-US" b="1" dirty="0"/>
              <a:t> 0.0.0.0/0  All IP!</a:t>
            </a:r>
            <a:endParaRPr lang="en-IN" b="1" dirty="0"/>
          </a:p>
        </p:txBody>
      </p:sp>
    </p:spTree>
    <p:extLst>
      <p:ext uri="{BB962C8B-B14F-4D97-AF65-F5344CB8AC3E}">
        <p14:creationId xmlns:p14="http://schemas.microsoft.com/office/powerpoint/2010/main" val="246976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9"/>
            <a:ext cx="8825659" cy="706964"/>
          </a:xfrm>
        </p:spPr>
        <p:txBody>
          <a:bodyPr/>
          <a:lstStyle/>
          <a:p>
            <a:r>
              <a:rPr lang="en-US" b="1" dirty="0"/>
              <a:t>Private vs Public IP (IPv4) ranges</a:t>
            </a:r>
            <a:endParaRPr lang="en-IN" b="1" dirty="0"/>
          </a:p>
        </p:txBody>
      </p:sp>
      <p:sp>
        <p:nvSpPr>
          <p:cNvPr id="3" name="Content Placeholder 2"/>
          <p:cNvSpPr>
            <a:spLocks noGrp="1"/>
          </p:cNvSpPr>
          <p:nvPr>
            <p:ph idx="1"/>
          </p:nvPr>
        </p:nvSpPr>
        <p:spPr>
          <a:xfrm>
            <a:off x="817419" y="2603500"/>
            <a:ext cx="11194472" cy="3672609"/>
          </a:xfrm>
        </p:spPr>
        <p:txBody>
          <a:bodyPr>
            <a:normAutofit fontScale="77500" lnSpcReduction="20000"/>
          </a:bodyPr>
          <a:lstStyle/>
          <a:p>
            <a:pPr marL="0" indent="0">
              <a:buNone/>
            </a:pPr>
            <a:r>
              <a:rPr lang="en-US" sz="2900" b="1" dirty="0"/>
              <a:t> The Internet Assigned Numbers Authority (IANA) established certain blocks of IPV4 addresses for the use of private (LAN) and public (Internet) addresses.</a:t>
            </a:r>
          </a:p>
          <a:p>
            <a:endParaRPr lang="en-US" sz="2900" b="1" dirty="0"/>
          </a:p>
          <a:p>
            <a:pPr marL="0" indent="0">
              <a:buNone/>
            </a:pPr>
            <a:r>
              <a:rPr lang="en-US" sz="2900" b="1" dirty="0"/>
              <a:t> Private IP can only allow certain values </a:t>
            </a:r>
          </a:p>
          <a:p>
            <a:pPr marL="457200" indent="-457200">
              <a:buFont typeface="+mj-lt"/>
              <a:buAutoNum type="arabicPeriod"/>
            </a:pPr>
            <a:r>
              <a:rPr lang="en-US" sz="2900" b="1" dirty="0"/>
              <a:t>10.0.0.0 – 10.255.255.255 (10.0.0.0/8) &lt;= in large  networks </a:t>
            </a:r>
          </a:p>
          <a:p>
            <a:pPr marL="457200" indent="-457200">
              <a:buFont typeface="+mj-lt"/>
              <a:buAutoNum type="arabicPeriod"/>
            </a:pPr>
            <a:r>
              <a:rPr lang="en-US" sz="2900" b="1" dirty="0"/>
              <a:t>172.16.0.0 – 172.31.255.255 (172.16.0.0/12) &lt;= default AWS one</a:t>
            </a:r>
          </a:p>
          <a:p>
            <a:pPr marL="457200" indent="-457200">
              <a:buFont typeface="+mj-lt"/>
              <a:buAutoNum type="arabicPeriod"/>
            </a:pPr>
            <a:r>
              <a:rPr lang="en-US" sz="2900" b="1" dirty="0"/>
              <a:t>192.168.0.0 – 192.168.255.255 (192.168.0.0/16) &lt;=  home/personal networks</a:t>
            </a:r>
          </a:p>
          <a:p>
            <a:pPr marL="457200" indent="-457200">
              <a:buFont typeface="+mj-lt"/>
              <a:buAutoNum type="arabicPeriod"/>
            </a:pPr>
            <a:endParaRPr lang="en-US" sz="3400" b="1" i="1" dirty="0"/>
          </a:p>
          <a:p>
            <a:pPr marL="0" indent="0">
              <a:buNone/>
            </a:pPr>
            <a:r>
              <a:rPr lang="en-US" sz="3400" b="1" i="1" dirty="0"/>
              <a:t>“All the rest of the IP on the internet are public IP”</a:t>
            </a:r>
            <a:endParaRPr lang="en-IN" sz="3400" b="1" i="1" dirty="0"/>
          </a:p>
        </p:txBody>
      </p:sp>
    </p:spTree>
    <p:extLst>
      <p:ext uri="{BB962C8B-B14F-4D97-AF65-F5344CB8AC3E}">
        <p14:creationId xmlns:p14="http://schemas.microsoft.com/office/powerpoint/2010/main" val="41036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 IPv4 </a:t>
            </a:r>
            <a:endParaRPr lang="en-IN" dirty="0"/>
          </a:p>
        </p:txBody>
      </p:sp>
      <p:sp>
        <p:nvSpPr>
          <p:cNvPr id="3" name="Content Placeholder 2"/>
          <p:cNvSpPr>
            <a:spLocks noGrp="1"/>
          </p:cNvSpPr>
          <p:nvPr>
            <p:ph idx="1"/>
          </p:nvPr>
        </p:nvSpPr>
        <p:spPr/>
        <p:txBody>
          <a:bodyPr>
            <a:normAutofit fontScale="85000" lnSpcReduction="10000"/>
          </a:bodyPr>
          <a:lstStyle/>
          <a:p>
            <a:r>
              <a:rPr lang="en-US" dirty="0"/>
              <a:t>AWS reserves 5 IPs address (first 4 and last 1 IP address) in each Subnet</a:t>
            </a:r>
          </a:p>
          <a:p>
            <a:r>
              <a:rPr lang="en-US" dirty="0"/>
              <a:t>  These 5 IPs are not available for use and cannot be assigned to an instance</a:t>
            </a:r>
          </a:p>
          <a:p>
            <a:r>
              <a:rPr lang="en-US" dirty="0"/>
              <a:t>  Suppose if CIDR block 10.0.0.0/24, reserved IP are:</a:t>
            </a:r>
          </a:p>
          <a:p>
            <a:r>
              <a:rPr lang="en-US" dirty="0"/>
              <a:t> 10.0.0.0: Network address </a:t>
            </a:r>
          </a:p>
          <a:p>
            <a:r>
              <a:rPr lang="en-US" dirty="0"/>
              <a:t> 10.0.0.1: Reserved by AWS for the VPC router </a:t>
            </a:r>
          </a:p>
          <a:p>
            <a:r>
              <a:rPr lang="en-US" dirty="0"/>
              <a:t>10.0.0.2: Reserved by AWS for mapping to Amazon-provided DNS </a:t>
            </a:r>
          </a:p>
          <a:p>
            <a:r>
              <a:rPr lang="en-US" dirty="0"/>
              <a:t> 10.0.0.3: Reserved by AWS for future use </a:t>
            </a:r>
          </a:p>
          <a:p>
            <a:r>
              <a:rPr lang="en-US" dirty="0"/>
              <a:t>10.0.0.255: Network broadcast address</a:t>
            </a:r>
          </a:p>
          <a:p>
            <a:pPr marL="0" indent="0">
              <a:buNone/>
            </a:pPr>
            <a:r>
              <a:rPr lang="en-US" b="1" i="1" dirty="0"/>
              <a:t>If you need 29 IP addresses for EC2 instances, you can’t choose a Subnet of size /27 (32 IP)  </a:t>
            </a:r>
          </a:p>
          <a:p>
            <a:pPr marL="0" indent="0">
              <a:buNone/>
            </a:pPr>
            <a:r>
              <a:rPr lang="en-US" b="1" i="1" dirty="0"/>
              <a:t>You need at least 64 IP, Subnet size /26 (64-5 = 59 &gt; 29, but 32-5 = 27 &lt; 29)</a:t>
            </a:r>
            <a:endParaRPr lang="en-IN" b="1" i="1" dirty="0"/>
          </a:p>
        </p:txBody>
      </p:sp>
    </p:spTree>
    <p:extLst>
      <p:ext uri="{BB962C8B-B14F-4D97-AF65-F5344CB8AC3E}">
        <p14:creationId xmlns:p14="http://schemas.microsoft.com/office/powerpoint/2010/main" val="163319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VPC  Virtual Private Cloud </a:t>
            </a:r>
            <a:br>
              <a:rPr lang="en-IN" dirty="0"/>
            </a:br>
            <a:endParaRPr lang="en-IN" dirty="0"/>
          </a:p>
        </p:txBody>
      </p:sp>
      <p:sp>
        <p:nvSpPr>
          <p:cNvPr id="3" name="Content Placeholder 2"/>
          <p:cNvSpPr>
            <a:spLocks noGrp="1"/>
          </p:cNvSpPr>
          <p:nvPr>
            <p:ph idx="1"/>
          </p:nvPr>
        </p:nvSpPr>
        <p:spPr>
          <a:xfrm>
            <a:off x="1154954" y="2603499"/>
            <a:ext cx="8825659" cy="4032827"/>
          </a:xfrm>
        </p:spPr>
        <p:txBody>
          <a:bodyPr>
            <a:normAutofit/>
          </a:bodyPr>
          <a:lstStyle/>
          <a:p>
            <a:r>
              <a:rPr lang="en-IN" b="1" dirty="0"/>
              <a:t>You can have multiple VPCs in a region max 5 per region </a:t>
            </a:r>
          </a:p>
          <a:p>
            <a:r>
              <a:rPr lang="en-IN" b="1" dirty="0"/>
              <a:t> Max CIDR per VPC is 5. </a:t>
            </a:r>
          </a:p>
          <a:p>
            <a:pPr marL="0" indent="0">
              <a:buNone/>
            </a:pPr>
            <a:r>
              <a:rPr lang="en-IN" b="1" dirty="0"/>
              <a:t>For each CIDR: </a:t>
            </a:r>
          </a:p>
          <a:p>
            <a:pPr marL="0" indent="0">
              <a:buNone/>
            </a:pPr>
            <a:r>
              <a:rPr lang="en-IN" b="1" dirty="0"/>
              <a:t> Min size is /28 = 16 IP Addresses </a:t>
            </a:r>
          </a:p>
          <a:p>
            <a:pPr marL="0" indent="0">
              <a:buNone/>
            </a:pPr>
            <a:r>
              <a:rPr lang="en-IN" b="1" dirty="0"/>
              <a:t> Max size is /16 = 65536 IP Addresses </a:t>
            </a:r>
          </a:p>
          <a:p>
            <a:r>
              <a:rPr lang="en-IN" b="1" dirty="0"/>
              <a:t> Because VPC is private, only the Private IP ranges are allowed: </a:t>
            </a:r>
          </a:p>
          <a:p>
            <a:pPr marL="0" indent="0">
              <a:buNone/>
            </a:pPr>
            <a:r>
              <a:rPr lang="en-IN" b="1" dirty="0"/>
              <a:t> 10.0.0.0 – 10.255.255.255 (10.0.0.0/8)</a:t>
            </a:r>
          </a:p>
          <a:p>
            <a:pPr marL="0" indent="0">
              <a:buNone/>
            </a:pPr>
            <a:r>
              <a:rPr lang="en-IN" b="1" dirty="0"/>
              <a:t>  172.16.0.0 – 172.31.255.255 (172.16.0.0/12) </a:t>
            </a:r>
          </a:p>
          <a:p>
            <a:pPr marL="0" indent="0">
              <a:buNone/>
            </a:pPr>
            <a:r>
              <a:rPr lang="en-IN" b="1" dirty="0"/>
              <a:t> 192.168.0.0 – 192.168.255.255 (192.168.0.0/16)</a:t>
            </a:r>
          </a:p>
          <a:p>
            <a:r>
              <a:rPr lang="en-US" b="1" dirty="0"/>
              <a:t>VPC CIDR should not overlap with your other networks</a:t>
            </a:r>
            <a:endParaRPr lang="en-IN" b="1" dirty="0"/>
          </a:p>
        </p:txBody>
      </p:sp>
    </p:spTree>
    <p:extLst>
      <p:ext uri="{BB962C8B-B14F-4D97-AF65-F5344CB8AC3E}">
        <p14:creationId xmlns:p14="http://schemas.microsoft.com/office/powerpoint/2010/main" val="400407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Diagram for scenario 2: VPC with public and private subnet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2" y="0"/>
            <a:ext cx="11025052" cy="675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3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VPC</a:t>
            </a:r>
          </a:p>
        </p:txBody>
      </p:sp>
      <p:sp>
        <p:nvSpPr>
          <p:cNvPr id="3" name="Content Placeholder 2"/>
          <p:cNvSpPr>
            <a:spLocks noGrp="1"/>
          </p:cNvSpPr>
          <p:nvPr>
            <p:ph idx="1"/>
          </p:nvPr>
        </p:nvSpPr>
        <p:spPr>
          <a:xfrm>
            <a:off x="1154954" y="2327564"/>
            <a:ext cx="8825659" cy="3692236"/>
          </a:xfrm>
        </p:spPr>
        <p:txBody>
          <a:bodyPr>
            <a:noAutofit/>
          </a:bodyPr>
          <a:lstStyle/>
          <a:p>
            <a:r>
              <a:rPr lang="en-US" b="1" dirty="0"/>
              <a:t>Amazon Virtual Private Cloud (Amazon VPC) enables you to launch AWS resources into a virtual network that you've defined.</a:t>
            </a:r>
          </a:p>
          <a:p>
            <a:endParaRPr lang="en-US" b="1" dirty="0"/>
          </a:p>
          <a:p>
            <a:r>
              <a:rPr lang="en-US" b="1" dirty="0"/>
              <a:t>Amazon </a:t>
            </a:r>
            <a:r>
              <a:rPr lang="en-US" b="1"/>
              <a:t>VPC service  </a:t>
            </a:r>
            <a:r>
              <a:rPr lang="en-US" b="1" dirty="0"/>
              <a:t>helps you control your virtual networking environment by letting you choose your own IP Address range, create your own subnets, and configure route tables to any available gateways.</a:t>
            </a:r>
          </a:p>
          <a:p>
            <a:endParaRPr lang="en-US" b="1" dirty="0"/>
          </a:p>
          <a:p>
            <a:r>
              <a:rPr lang="en-US" b="1" dirty="0"/>
              <a:t>There's no additional charge for using a VPC. There are charges for the following VPC components: Site-to-Site VPN connection, </a:t>
            </a:r>
            <a:r>
              <a:rPr lang="en-US" b="1" dirty="0" err="1"/>
              <a:t>PrivateLink</a:t>
            </a:r>
            <a:r>
              <a:rPr lang="en-US" b="1" dirty="0"/>
              <a:t>, Traffic Mirroring, and a NAT gateway. </a:t>
            </a:r>
          </a:p>
          <a:p>
            <a:endParaRPr lang="en-US" b="1" dirty="0"/>
          </a:p>
          <a:p>
            <a:r>
              <a:rPr lang="en-US" b="1" dirty="0"/>
              <a:t>As one of AWS's foundational services, Amazon VPC makes it easy to customize your VPC's network configuration</a:t>
            </a:r>
            <a:endParaRPr lang="en-IN" b="1" dirty="0"/>
          </a:p>
        </p:txBody>
      </p:sp>
    </p:spTree>
    <p:extLst>
      <p:ext uri="{BB962C8B-B14F-4D97-AF65-F5344CB8AC3E}">
        <p14:creationId xmlns:p14="http://schemas.microsoft.com/office/powerpoint/2010/main" val="199529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Some More Points To Know</a:t>
            </a:r>
          </a:p>
        </p:txBody>
      </p:sp>
      <p:sp>
        <p:nvSpPr>
          <p:cNvPr id="3" name="Content Placeholder 2"/>
          <p:cNvSpPr>
            <a:spLocks noGrp="1"/>
          </p:cNvSpPr>
          <p:nvPr>
            <p:ph idx="1"/>
          </p:nvPr>
        </p:nvSpPr>
        <p:spPr>
          <a:xfrm>
            <a:off x="600770" y="2603500"/>
            <a:ext cx="10330466" cy="2508827"/>
          </a:xfrm>
        </p:spPr>
        <p:txBody>
          <a:bodyPr>
            <a:noAutofit/>
          </a:bodyPr>
          <a:lstStyle/>
          <a:p>
            <a:r>
              <a:rPr lang="en-IN" sz="2400" b="1" dirty="0"/>
              <a:t>VPC is logically isolated from other Virtual network in the AWS Cloud.</a:t>
            </a:r>
          </a:p>
          <a:p>
            <a:r>
              <a:rPr lang="en-IN" sz="2400" b="1" dirty="0"/>
              <a:t>Max 5 VPC’s  can  be created in one region &amp; 200 Subnets in one VPC.</a:t>
            </a:r>
          </a:p>
          <a:p>
            <a:r>
              <a:rPr lang="en-IN" sz="2400" b="1" dirty="0"/>
              <a:t>We can attach maximum of 5 Elastic IP’s  per Region.</a:t>
            </a:r>
          </a:p>
          <a:p>
            <a:r>
              <a:rPr lang="en-IN" sz="2400" b="1" dirty="0"/>
              <a:t>Once We Create VPC ,  three things  by default will be created</a:t>
            </a:r>
          </a:p>
          <a:p>
            <a:pPr marL="0" indent="0">
              <a:buNone/>
            </a:pPr>
            <a:r>
              <a:rPr lang="en-IN" sz="2400" b="1" dirty="0"/>
              <a:t>      DHCP , NACL &amp; Security Group.</a:t>
            </a:r>
          </a:p>
          <a:p>
            <a:r>
              <a:rPr lang="en-IN" sz="2400" b="1" dirty="0"/>
              <a:t> VPC is confined to an AWS Region and does not extend between Regions.</a:t>
            </a:r>
          </a:p>
          <a:p>
            <a:endParaRPr lang="en-IN" sz="2400" dirty="0"/>
          </a:p>
          <a:p>
            <a:endParaRPr lang="en-IN" sz="2400" dirty="0"/>
          </a:p>
        </p:txBody>
      </p:sp>
    </p:spTree>
    <p:extLst>
      <p:ext uri="{BB962C8B-B14F-4D97-AF65-F5344CB8AC3E}">
        <p14:creationId xmlns:p14="http://schemas.microsoft.com/office/powerpoint/2010/main" val="379777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1" y="2603500"/>
            <a:ext cx="10554789" cy="3496854"/>
          </a:xfrm>
        </p:spPr>
        <p:txBody>
          <a:bodyPr/>
          <a:lstStyle/>
          <a:p>
            <a:r>
              <a:rPr lang="en-IN" b="1" dirty="0"/>
              <a:t>Everyone can make VPC (10.0.0.0/16)  in their Region. But you cannot use in your same region.</a:t>
            </a:r>
          </a:p>
          <a:p>
            <a:r>
              <a:rPr lang="en-IN" b="1" dirty="0"/>
              <a:t>Public Subnet can go to internet but no private subnet can go directly.</a:t>
            </a:r>
          </a:p>
          <a:p>
            <a:r>
              <a:rPr lang="en-IN" b="1" dirty="0"/>
              <a:t>Routers exist on region.</a:t>
            </a:r>
          </a:p>
          <a:p>
            <a:r>
              <a:rPr lang="en-IN" b="1" dirty="0">
                <a:solidFill>
                  <a:srgbClr val="FF0000"/>
                </a:solidFill>
              </a:rPr>
              <a:t>Once your VPC create you cannot change its CIDR Range.(ex 10.0.0.0/16)</a:t>
            </a:r>
          </a:p>
          <a:p>
            <a:r>
              <a:rPr lang="en-IN" b="1" dirty="0"/>
              <a:t>If you need a different CIDR Size create a new VPC.</a:t>
            </a:r>
          </a:p>
          <a:p>
            <a:r>
              <a:rPr lang="en-IN" b="1" dirty="0"/>
              <a:t>The different subnets within a VPC cannot overlap.</a:t>
            </a:r>
          </a:p>
          <a:p>
            <a:r>
              <a:rPr lang="en-IN" b="1" dirty="0"/>
              <a:t>Router use for connecting two different network. But subnets in same VPC does not require any router as VPC Itself is a router that’s why target is local in route tables.</a:t>
            </a:r>
          </a:p>
        </p:txBody>
      </p:sp>
    </p:spTree>
    <p:extLst>
      <p:ext uri="{BB962C8B-B14F-4D97-AF65-F5344CB8AC3E}">
        <p14:creationId xmlns:p14="http://schemas.microsoft.com/office/powerpoint/2010/main" val="94231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VPC</a:t>
            </a:r>
            <a:endParaRPr lang="en-IN" dirty="0"/>
          </a:p>
        </p:txBody>
      </p:sp>
      <p:sp>
        <p:nvSpPr>
          <p:cNvPr id="3" name="Content Placeholder 2"/>
          <p:cNvSpPr>
            <a:spLocks noGrp="1"/>
          </p:cNvSpPr>
          <p:nvPr>
            <p:ph idx="1"/>
          </p:nvPr>
        </p:nvSpPr>
        <p:spPr/>
        <p:txBody>
          <a:bodyPr>
            <a:noAutofit/>
          </a:bodyPr>
          <a:lstStyle/>
          <a:p>
            <a:r>
              <a:rPr lang="en-US" sz="2000" b="1" dirty="0"/>
              <a:t>All new accounts have a default VPC</a:t>
            </a:r>
          </a:p>
          <a:p>
            <a:endParaRPr lang="en-US" sz="2000" b="1" dirty="0"/>
          </a:p>
          <a:p>
            <a:r>
              <a:rPr lang="en-US" sz="2000" b="1" dirty="0"/>
              <a:t> New instances are launched into default VPC if no subnet is specified </a:t>
            </a:r>
          </a:p>
          <a:p>
            <a:endParaRPr lang="en-US" sz="2000" b="1" dirty="0"/>
          </a:p>
          <a:p>
            <a:r>
              <a:rPr lang="en-US" sz="2000" b="1" dirty="0">
                <a:solidFill>
                  <a:srgbClr val="FF0000"/>
                </a:solidFill>
              </a:rPr>
              <a:t>Default VPC have internet connectivity and all instances have public IP </a:t>
            </a:r>
          </a:p>
          <a:p>
            <a:endParaRPr lang="en-US" sz="2000" b="1" dirty="0"/>
          </a:p>
          <a:p>
            <a:r>
              <a:rPr lang="en-US" sz="2000" b="1" dirty="0"/>
              <a:t>We also get a public and a private DNS name</a:t>
            </a:r>
            <a:endParaRPr lang="en-IN" sz="2000" b="1" dirty="0"/>
          </a:p>
        </p:txBody>
      </p:sp>
    </p:spTree>
    <p:extLst>
      <p:ext uri="{BB962C8B-B14F-4D97-AF65-F5344CB8AC3E}">
        <p14:creationId xmlns:p14="http://schemas.microsoft.com/office/powerpoint/2010/main" val="47324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Subnet Vs Private Subnet</a:t>
            </a:r>
          </a:p>
        </p:txBody>
      </p:sp>
      <p:sp>
        <p:nvSpPr>
          <p:cNvPr id="3" name="Content Placeholder 2"/>
          <p:cNvSpPr>
            <a:spLocks noGrp="1"/>
          </p:cNvSpPr>
          <p:nvPr>
            <p:ph idx="1"/>
          </p:nvPr>
        </p:nvSpPr>
        <p:spPr/>
        <p:txBody>
          <a:bodyPr/>
          <a:lstStyle/>
          <a:p>
            <a:pPr marL="0" indent="0">
              <a:buNone/>
            </a:pPr>
            <a:r>
              <a:rPr lang="en-IN" b="1" u="sng" dirty="0"/>
              <a:t>Public Subnet</a:t>
            </a:r>
          </a:p>
          <a:p>
            <a:r>
              <a:rPr lang="en-IN" b="1" dirty="0"/>
              <a:t> If a Subnet  has a route to Internet Gateway then that subnet is called as Public Subnet.</a:t>
            </a:r>
          </a:p>
          <a:p>
            <a:r>
              <a:rPr lang="en-IN" b="1" dirty="0"/>
              <a:t>Instance is in a public subnet to communicate with internet  must have a public IPV4 or Elastic IP address..</a:t>
            </a:r>
          </a:p>
          <a:p>
            <a:pPr marL="0" indent="0">
              <a:buNone/>
            </a:pPr>
            <a:endParaRPr lang="en-IN" b="1" dirty="0"/>
          </a:p>
          <a:p>
            <a:pPr marL="0" indent="0">
              <a:buNone/>
            </a:pPr>
            <a:r>
              <a:rPr lang="en-IN" b="1" u="sng" dirty="0"/>
              <a:t>Private Subnet</a:t>
            </a:r>
          </a:p>
          <a:p>
            <a:r>
              <a:rPr lang="en-IN" b="1" dirty="0"/>
              <a:t>If a Subnet  is not a route to Internet Gateway then that subnet is called as Private Subnet.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7466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Private Cloud (VPC)</a:t>
            </a:r>
          </a:p>
        </p:txBody>
      </p:sp>
      <p:sp>
        <p:nvSpPr>
          <p:cNvPr id="3" name="Content Placeholder 2"/>
          <p:cNvSpPr>
            <a:spLocks noGrp="1"/>
          </p:cNvSpPr>
          <p:nvPr>
            <p:ph idx="1"/>
          </p:nvPr>
        </p:nvSpPr>
        <p:spPr>
          <a:xfrm>
            <a:off x="678873" y="2603500"/>
            <a:ext cx="10806545" cy="3547918"/>
          </a:xfrm>
        </p:spPr>
        <p:txBody>
          <a:bodyPr>
            <a:noAutofit/>
          </a:bodyPr>
          <a:lstStyle/>
          <a:p>
            <a:pPr marL="0" indent="0">
              <a:buNone/>
            </a:pPr>
            <a:r>
              <a:rPr lang="en-IN" sz="2400" b="1" dirty="0"/>
              <a:t>A Virtual Private Cloud is a virtual network that closely resembles a traditional network that you operate in your own data centre with the benefits of using the scalable infrastructure of AWS.</a:t>
            </a:r>
          </a:p>
          <a:p>
            <a:pPr marL="0" indent="0">
              <a:buNone/>
            </a:pPr>
            <a:r>
              <a:rPr lang="en-IN" sz="2400" b="1" dirty="0"/>
              <a:t> </a:t>
            </a:r>
          </a:p>
          <a:p>
            <a:pPr marL="0" indent="0">
              <a:buNone/>
            </a:pPr>
            <a:r>
              <a:rPr lang="en-IN" sz="2400" b="1" dirty="0"/>
              <a:t>                                              OR </a:t>
            </a:r>
          </a:p>
          <a:p>
            <a:pPr marL="0" indent="0">
              <a:buNone/>
            </a:pPr>
            <a:endParaRPr lang="en-IN" sz="2400" b="1" dirty="0"/>
          </a:p>
          <a:p>
            <a:pPr marL="0" indent="0">
              <a:buNone/>
            </a:pPr>
            <a:r>
              <a:rPr lang="en-IN" sz="2400" b="1" dirty="0"/>
              <a:t>In Simple Language VPC is a Virtual Network or  Data Centre inside AWS of one Client.</a:t>
            </a:r>
          </a:p>
        </p:txBody>
      </p:sp>
    </p:spTree>
    <p:extLst>
      <p:ext uri="{BB962C8B-B14F-4D97-AF65-F5344CB8AC3E}">
        <p14:creationId xmlns:p14="http://schemas.microsoft.com/office/powerpoint/2010/main" val="366026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Router &amp; Route Tables</a:t>
            </a:r>
          </a:p>
        </p:txBody>
      </p:sp>
      <p:sp>
        <p:nvSpPr>
          <p:cNvPr id="3" name="Content Placeholder 2"/>
          <p:cNvSpPr>
            <a:spLocks noGrp="1"/>
          </p:cNvSpPr>
          <p:nvPr>
            <p:ph idx="1"/>
          </p:nvPr>
        </p:nvSpPr>
        <p:spPr/>
        <p:txBody>
          <a:bodyPr/>
          <a:lstStyle/>
          <a:p>
            <a:r>
              <a:rPr lang="en-IN" b="1" dirty="0"/>
              <a:t>It is the Central Routing function</a:t>
            </a:r>
          </a:p>
          <a:p>
            <a:r>
              <a:rPr lang="en-IN" b="1" dirty="0"/>
              <a:t>Routers Connects Different AZ’s together and connects the VPC to the Internet Gateway.</a:t>
            </a:r>
          </a:p>
          <a:p>
            <a:r>
              <a:rPr lang="en-IN" b="1" dirty="0"/>
              <a:t>We Can have 200 Route Tables per VPC.</a:t>
            </a:r>
          </a:p>
          <a:p>
            <a:r>
              <a:rPr lang="en-IN" b="1" dirty="0"/>
              <a:t>We can have 50 Route Entries per Route Table.</a:t>
            </a:r>
          </a:p>
          <a:p>
            <a:r>
              <a:rPr lang="en-IN" b="1" dirty="0"/>
              <a:t>Each Subnet must be associated with only one route table at any given time.</a:t>
            </a:r>
          </a:p>
          <a:p>
            <a:r>
              <a:rPr lang="en-IN" b="1" dirty="0"/>
              <a:t>If you not specify a Subnet to Route Table association , the subnet will get associate with the default VPC Route Table.</a:t>
            </a:r>
          </a:p>
        </p:txBody>
      </p:sp>
    </p:spTree>
    <p:extLst>
      <p:ext uri="{BB962C8B-B14F-4D97-AF65-F5344CB8AC3E}">
        <p14:creationId xmlns:p14="http://schemas.microsoft.com/office/powerpoint/2010/main" val="374042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Table </a:t>
            </a:r>
            <a:r>
              <a:rPr lang="en-IN" dirty="0" err="1"/>
              <a:t>Contd</a:t>
            </a:r>
            <a:endParaRPr lang="en-IN" dirty="0"/>
          </a:p>
        </p:txBody>
      </p:sp>
      <p:sp>
        <p:nvSpPr>
          <p:cNvPr id="3" name="Content Placeholder 2"/>
          <p:cNvSpPr>
            <a:spLocks noGrp="1"/>
          </p:cNvSpPr>
          <p:nvPr>
            <p:ph idx="1"/>
          </p:nvPr>
        </p:nvSpPr>
        <p:spPr>
          <a:xfrm>
            <a:off x="1154954" y="2603501"/>
            <a:ext cx="9700280" cy="1824808"/>
          </a:xfrm>
        </p:spPr>
        <p:txBody>
          <a:bodyPr>
            <a:noAutofit/>
          </a:bodyPr>
          <a:lstStyle/>
          <a:p>
            <a:r>
              <a:rPr lang="en-IN" sz="2400" b="1" dirty="0"/>
              <a:t>We can also edit the main route table if needed , but cannot delete it.</a:t>
            </a:r>
          </a:p>
          <a:p>
            <a:r>
              <a:rPr lang="en-IN" sz="2400" b="1" dirty="0"/>
              <a:t>However we can make our own custom Route Table manually which will now become the main route table then we can delete the former one.</a:t>
            </a:r>
          </a:p>
          <a:p>
            <a:r>
              <a:rPr lang="en-IN" sz="2400" b="1" dirty="0"/>
              <a:t>Remember we can associate multiple subnets with the same Route Table</a:t>
            </a:r>
            <a:r>
              <a:rPr lang="en-IN" sz="2400" dirty="0"/>
              <a:t>.</a:t>
            </a:r>
          </a:p>
        </p:txBody>
      </p:sp>
    </p:spTree>
    <p:extLst>
      <p:ext uri="{BB962C8B-B14F-4D97-AF65-F5344CB8AC3E}">
        <p14:creationId xmlns:p14="http://schemas.microsoft.com/office/powerpoint/2010/main" val="336901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Gateway (IGW)</a:t>
            </a:r>
          </a:p>
        </p:txBody>
      </p:sp>
      <p:sp>
        <p:nvSpPr>
          <p:cNvPr id="3" name="Content Placeholder 2"/>
          <p:cNvSpPr>
            <a:spLocks noGrp="1"/>
          </p:cNvSpPr>
          <p:nvPr>
            <p:ph idx="1"/>
          </p:nvPr>
        </p:nvSpPr>
        <p:spPr>
          <a:xfrm>
            <a:off x="1154954" y="2603500"/>
            <a:ext cx="8825659" cy="2504077"/>
          </a:xfrm>
        </p:spPr>
        <p:txBody>
          <a:bodyPr>
            <a:noAutofit/>
          </a:bodyPr>
          <a:lstStyle/>
          <a:p>
            <a:r>
              <a:rPr lang="en-IN" sz="2000" b="1" dirty="0"/>
              <a:t>An Internet  Gateway is a Virtual Router that connects VPC to the Internet.</a:t>
            </a:r>
          </a:p>
          <a:p>
            <a:r>
              <a:rPr lang="en-IN" sz="2000" b="1" dirty="0"/>
              <a:t>Default VPC is already attached with an Internet Gateway.</a:t>
            </a:r>
          </a:p>
          <a:p>
            <a:r>
              <a:rPr lang="en-IN" sz="2000" b="1" dirty="0"/>
              <a:t>If you create a new VPC you must attach to the Internet Gateway in order to access the Internet.</a:t>
            </a:r>
          </a:p>
          <a:p>
            <a:r>
              <a:rPr lang="en-IN" sz="2000" b="1" dirty="0"/>
              <a:t>Ensure that your Subnet’s Route table points to the internet gateway.</a:t>
            </a:r>
          </a:p>
          <a:p>
            <a:r>
              <a:rPr lang="en-IN" sz="2000" b="1" dirty="0"/>
              <a:t>It performs NAT between your private &amp; public IPV4 address.</a:t>
            </a:r>
          </a:p>
        </p:txBody>
      </p:sp>
    </p:spTree>
    <p:extLst>
      <p:ext uri="{BB962C8B-B14F-4D97-AF65-F5344CB8AC3E}">
        <p14:creationId xmlns:p14="http://schemas.microsoft.com/office/powerpoint/2010/main" val="319820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Gateway</a:t>
            </a:r>
          </a:p>
        </p:txBody>
      </p:sp>
      <p:sp>
        <p:nvSpPr>
          <p:cNvPr id="3" name="Content Placeholder 2"/>
          <p:cNvSpPr>
            <a:spLocks noGrp="1"/>
          </p:cNvSpPr>
          <p:nvPr>
            <p:ph idx="1"/>
          </p:nvPr>
        </p:nvSpPr>
        <p:spPr/>
        <p:txBody>
          <a:bodyPr/>
          <a:lstStyle/>
          <a:p>
            <a:r>
              <a:rPr lang="en-IN" b="1" dirty="0"/>
              <a:t>NAT stands for Network Address Translation.</a:t>
            </a:r>
          </a:p>
          <a:p>
            <a:r>
              <a:rPr lang="en-IN" b="1" dirty="0"/>
              <a:t>We can use a Network address translation gateway to enable instances in a private subnet to connect to the internet or other AWS services but prevent the internet from initiating a connection with those instances.</a:t>
            </a:r>
          </a:p>
          <a:p>
            <a:r>
              <a:rPr lang="en-IN" b="1" dirty="0"/>
              <a:t>We are charged for creating and using a NAT gateway in our account .</a:t>
            </a:r>
          </a:p>
          <a:p>
            <a:r>
              <a:rPr lang="en-IN" b="1" dirty="0"/>
              <a:t>To create a NAT gateway , we must specify the public subnet in which the NAT gateway should reside.</a:t>
            </a:r>
          </a:p>
          <a:p>
            <a:r>
              <a:rPr lang="en-IN" b="1" dirty="0"/>
              <a:t>We must also specify a Elastic IP address to associate with NAT gateway when you create it.</a:t>
            </a:r>
          </a:p>
          <a:p>
            <a:endParaRPr lang="en-IN" dirty="0"/>
          </a:p>
        </p:txBody>
      </p:sp>
    </p:spTree>
    <p:extLst>
      <p:ext uri="{BB962C8B-B14F-4D97-AF65-F5344CB8AC3E}">
        <p14:creationId xmlns:p14="http://schemas.microsoft.com/office/powerpoint/2010/main" val="1809239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a:t>
            </a:r>
            <a:r>
              <a:rPr lang="en-IN" dirty="0" err="1"/>
              <a:t>Contd</a:t>
            </a:r>
            <a:r>
              <a:rPr lang="en-IN" dirty="0"/>
              <a:t>)</a:t>
            </a:r>
          </a:p>
        </p:txBody>
      </p:sp>
      <p:sp>
        <p:nvSpPr>
          <p:cNvPr id="3" name="Content Placeholder 2"/>
          <p:cNvSpPr>
            <a:spLocks noGrp="1"/>
          </p:cNvSpPr>
          <p:nvPr>
            <p:ph idx="1"/>
          </p:nvPr>
        </p:nvSpPr>
        <p:spPr/>
        <p:txBody>
          <a:bodyPr>
            <a:normAutofit/>
          </a:bodyPr>
          <a:lstStyle/>
          <a:p>
            <a:r>
              <a:rPr lang="en-IN" sz="2000" b="1" dirty="0"/>
              <a:t>No need to assign Public IP address to your private instances.</a:t>
            </a:r>
          </a:p>
          <a:p>
            <a:r>
              <a:rPr lang="en-IN" sz="2000" b="1" dirty="0"/>
              <a:t>After NAT Gateway is created we must update the route table with one or more of your private subnets to point internet bound traffic to the NAT gateway.</a:t>
            </a:r>
          </a:p>
          <a:p>
            <a:r>
              <a:rPr lang="en-US" sz="2000" b="1" dirty="0"/>
              <a:t>This enables instances in our subnet to communicate with the internet.</a:t>
            </a:r>
          </a:p>
          <a:p>
            <a:r>
              <a:rPr lang="en-US" sz="2000" b="1" dirty="0"/>
              <a:t>Deleting a  NAT gateway dissociates  its elastic IP address , but does not release the address from your account.</a:t>
            </a:r>
            <a:endParaRPr lang="en-IN" sz="2000" b="1" dirty="0"/>
          </a:p>
        </p:txBody>
      </p:sp>
    </p:spTree>
    <p:extLst>
      <p:ext uri="{BB962C8B-B14F-4D97-AF65-F5344CB8AC3E}">
        <p14:creationId xmlns:p14="http://schemas.microsoft.com/office/powerpoint/2010/main" val="168647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Amazon VPC - Tutorials Doj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23" y="496389"/>
            <a:ext cx="10894423" cy="607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2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a:t>
            </a:r>
            <a:endParaRPr lang="en-IN" dirty="0"/>
          </a:p>
        </p:txBody>
      </p:sp>
      <p:sp>
        <p:nvSpPr>
          <p:cNvPr id="3" name="Content Placeholder 2"/>
          <p:cNvSpPr>
            <a:spLocks noGrp="1"/>
          </p:cNvSpPr>
          <p:nvPr>
            <p:ph idx="1"/>
          </p:nvPr>
        </p:nvSpPr>
        <p:spPr>
          <a:xfrm>
            <a:off x="1154953" y="2361453"/>
            <a:ext cx="8825659" cy="3416300"/>
          </a:xfrm>
        </p:spPr>
        <p:txBody>
          <a:bodyPr>
            <a:noAutofit/>
          </a:bodyPr>
          <a:lstStyle/>
          <a:p>
            <a:r>
              <a:rPr lang="en-US" sz="2000" b="1" dirty="0"/>
              <a:t>NACL stands for Network Access Control List.</a:t>
            </a:r>
          </a:p>
          <a:p>
            <a:r>
              <a:rPr lang="en-US" sz="2000" b="1" dirty="0"/>
              <a:t>It is the function formed in the Router.</a:t>
            </a:r>
          </a:p>
          <a:p>
            <a:r>
              <a:rPr lang="en-US" sz="2000" b="1" dirty="0"/>
              <a:t>NACL is an optional layer security for your VPC that acts as an firewall for controlling traffic in and out of one or more subnets.</a:t>
            </a:r>
          </a:p>
          <a:p>
            <a:r>
              <a:rPr lang="en-US" sz="2000" b="1" dirty="0"/>
              <a:t>VPC automatically comes with a modifiable default NACL.</a:t>
            </a:r>
          </a:p>
          <a:p>
            <a:r>
              <a:rPr lang="en-US" sz="2000" b="1" dirty="0"/>
              <a:t>By Default ,  NACL  allows all inbound and outbound IPV4 traffic.</a:t>
            </a:r>
          </a:p>
          <a:p>
            <a:r>
              <a:rPr lang="en-US" sz="2000" b="1" dirty="0"/>
              <a:t>We can create a custom Network ACL and associate it with a subnet . By default , each custom network NACL denies all inbound &amp; outbound traffic until we specify rules.</a:t>
            </a:r>
            <a:endParaRPr lang="en-IN" sz="2000" b="1" dirty="0"/>
          </a:p>
        </p:txBody>
      </p:sp>
    </p:spTree>
    <p:extLst>
      <p:ext uri="{BB962C8B-B14F-4D97-AF65-F5344CB8AC3E}">
        <p14:creationId xmlns:p14="http://schemas.microsoft.com/office/powerpoint/2010/main" val="78577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 </a:t>
            </a:r>
            <a:endParaRPr lang="en-IN" dirty="0"/>
          </a:p>
        </p:txBody>
      </p:sp>
      <p:sp>
        <p:nvSpPr>
          <p:cNvPr id="3" name="Content Placeholder 2"/>
          <p:cNvSpPr>
            <a:spLocks noGrp="1"/>
          </p:cNvSpPr>
          <p:nvPr>
            <p:ph idx="1"/>
          </p:nvPr>
        </p:nvSpPr>
        <p:spPr/>
        <p:txBody>
          <a:bodyPr/>
          <a:lstStyle/>
          <a:p>
            <a:r>
              <a:rPr lang="en-US" b="1" dirty="0"/>
              <a:t>Security 	Groups are a Virtual Firewalls.</a:t>
            </a:r>
          </a:p>
          <a:p>
            <a:endParaRPr lang="en-US" b="1" dirty="0"/>
          </a:p>
          <a:p>
            <a:r>
              <a:rPr lang="en-US" b="1" dirty="0" err="1"/>
              <a:t>Upto</a:t>
            </a:r>
            <a:r>
              <a:rPr lang="en-US" b="1" dirty="0"/>
              <a:t> 5 Security Groups per EC2 instance can be applied.</a:t>
            </a:r>
          </a:p>
          <a:p>
            <a:endParaRPr lang="en-US" b="1" dirty="0"/>
          </a:p>
          <a:p>
            <a:r>
              <a:rPr lang="en-US" b="1" dirty="0"/>
              <a:t>Sg can only have permit rules cannot have deny rules.</a:t>
            </a:r>
          </a:p>
          <a:p>
            <a:endParaRPr lang="en-US" b="1" dirty="0"/>
          </a:p>
          <a:p>
            <a:r>
              <a:rPr lang="en-US" b="1" dirty="0" err="1"/>
              <a:t>Stateful</a:t>
            </a:r>
            <a:r>
              <a:rPr lang="en-US" b="1" dirty="0"/>
              <a:t> , Return traffic of allowed inbound traffic is allowed even if there are no rules to allow it .</a:t>
            </a:r>
            <a:endParaRPr lang="en-IN" b="1" dirty="0"/>
          </a:p>
        </p:txBody>
      </p:sp>
    </p:spTree>
    <p:extLst>
      <p:ext uri="{BB962C8B-B14F-4D97-AF65-F5344CB8AC3E}">
        <p14:creationId xmlns:p14="http://schemas.microsoft.com/office/powerpoint/2010/main" val="1538353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 (</a:t>
            </a:r>
            <a:r>
              <a:rPr lang="en-US" dirty="0" err="1"/>
              <a:t>Contd</a:t>
            </a:r>
            <a:r>
              <a:rPr lang="en-US" dirty="0"/>
              <a:t>)</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Each Subnet in our VPC must be associated with a Network ACL , if we don’t explicitly associate a subnet with a network ACL , </a:t>
            </a:r>
            <a:r>
              <a:rPr lang="en-IN" b="1" dirty="0" err="1"/>
              <a:t>th</a:t>
            </a:r>
            <a:r>
              <a:rPr lang="en-IN" b="1" dirty="0"/>
              <a:t> subnet is automatically associated with the default Network ACL.</a:t>
            </a:r>
          </a:p>
          <a:p>
            <a:endParaRPr lang="en-IN" b="1" dirty="0"/>
          </a:p>
          <a:p>
            <a:r>
              <a:rPr lang="en-IN" b="1" dirty="0"/>
              <a:t>Associating of a network ACL with multiple subnets is possible but a particular subnet can be associated only to one NACL at a time.</a:t>
            </a:r>
          </a:p>
          <a:p>
            <a:endParaRPr lang="en-IN" b="1" dirty="0"/>
          </a:p>
          <a:p>
            <a:r>
              <a:rPr lang="en-IN" b="1" dirty="0"/>
              <a:t>Network ACL contains a numbers list of rules that we evaluate with the lowest numbered rule.</a:t>
            </a:r>
          </a:p>
          <a:p>
            <a:endParaRPr lang="en-IN" b="1" dirty="0"/>
          </a:p>
          <a:p>
            <a:r>
              <a:rPr lang="en-IN" b="1" dirty="0"/>
              <a:t>NACL are stateless, outbound traffic for an allowed inbound traffic must be explicitly allowed too.</a:t>
            </a:r>
          </a:p>
          <a:p>
            <a:endParaRPr lang="en-IN" b="1" dirty="0"/>
          </a:p>
          <a:p>
            <a:r>
              <a:rPr lang="en-IN" b="1" dirty="0"/>
              <a:t>You can have permit and deny rules in a NACL.</a:t>
            </a:r>
          </a:p>
        </p:txBody>
      </p:sp>
    </p:spTree>
    <p:extLst>
      <p:ext uri="{BB962C8B-B14F-4D97-AF65-F5344CB8AC3E}">
        <p14:creationId xmlns:p14="http://schemas.microsoft.com/office/powerpoint/2010/main" val="367449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
            <a:ext cx="11773494" cy="6662056"/>
          </a:xfrm>
          <a:prstGeom prst="rect">
            <a:avLst/>
          </a:prstGeom>
        </p:spPr>
      </p:pic>
    </p:spTree>
    <p:extLst>
      <p:ext uri="{BB962C8B-B14F-4D97-AF65-F5344CB8AC3E}">
        <p14:creationId xmlns:p14="http://schemas.microsoft.com/office/powerpoint/2010/main" val="75740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VPC&#10;Amazon Virtual Private Cloud (Amazon VPC) enables you to&#10;launch AWS resources into a virtual network that you've&#10;def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46" y="365126"/>
            <a:ext cx="11062854" cy="582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2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Elastic&#10;Network&#10;instances&#10;Each instance in your VPC has a default network interface (the primary&#10;network interface) that 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948" y="326571"/>
            <a:ext cx="11325498" cy="619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81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Elastic network interface</a:t>
            </a:r>
            <a:endParaRPr lang="en-IN" dirty="0"/>
          </a:p>
        </p:txBody>
      </p:sp>
      <p:sp>
        <p:nvSpPr>
          <p:cNvPr id="3" name="Content Placeholder 2"/>
          <p:cNvSpPr>
            <a:spLocks noGrp="1"/>
          </p:cNvSpPr>
          <p:nvPr>
            <p:ph idx="1"/>
          </p:nvPr>
        </p:nvSpPr>
        <p:spPr>
          <a:xfrm>
            <a:off x="339634" y="2325189"/>
            <a:ext cx="11390812" cy="4167051"/>
          </a:xfrm>
        </p:spPr>
        <p:txBody>
          <a:bodyPr>
            <a:normAutofit fontScale="92500" lnSpcReduction="20000"/>
          </a:bodyPr>
          <a:lstStyle/>
          <a:p>
            <a:pPr marL="0" indent="0">
              <a:buNone/>
            </a:pPr>
            <a:r>
              <a:rPr lang="en-US" sz="1900" b="1" dirty="0"/>
              <a:t>An </a:t>
            </a:r>
            <a:r>
              <a:rPr lang="en-US" sz="1900" b="1" i="1" dirty="0"/>
              <a:t>elastic network interface</a:t>
            </a:r>
            <a:r>
              <a:rPr lang="en-US" sz="1900" b="1" dirty="0"/>
              <a:t> is a logical networking component in a VPC that represents a virtual network card. It can include the following attributes:</a:t>
            </a:r>
          </a:p>
          <a:p>
            <a:pPr marL="0" indent="0">
              <a:buNone/>
            </a:pPr>
            <a:endParaRPr lang="en-US" sz="1900" b="1" dirty="0"/>
          </a:p>
          <a:p>
            <a:r>
              <a:rPr lang="en-US" sz="1900" b="1" dirty="0"/>
              <a:t>A primary private IPv4 address from the IPv4 address range of your VPC</a:t>
            </a:r>
          </a:p>
          <a:p>
            <a:r>
              <a:rPr lang="en-US" sz="1900" b="1" dirty="0"/>
              <a:t>One or more secondary private IPv4 addresses from the IPv4 address range of your VPC</a:t>
            </a:r>
          </a:p>
          <a:p>
            <a:r>
              <a:rPr lang="en-US" sz="1900" b="1" dirty="0"/>
              <a:t>One Elastic IP address (IPv4) per private IPv4 address</a:t>
            </a:r>
          </a:p>
          <a:p>
            <a:r>
              <a:rPr lang="en-US" sz="1900" b="1" dirty="0"/>
              <a:t>One public IPv4 address</a:t>
            </a:r>
          </a:p>
          <a:p>
            <a:r>
              <a:rPr lang="en-US" sz="1900" b="1" dirty="0"/>
              <a:t>One or more IPv6 addresses</a:t>
            </a:r>
          </a:p>
          <a:p>
            <a:r>
              <a:rPr lang="en-US" sz="1900" b="1" dirty="0"/>
              <a:t>One or more security groups</a:t>
            </a:r>
          </a:p>
          <a:p>
            <a:r>
              <a:rPr lang="en-US" sz="1900" b="1" dirty="0"/>
              <a:t>A MAC address</a:t>
            </a:r>
          </a:p>
          <a:p>
            <a:r>
              <a:rPr lang="en-US" sz="1900" b="1" dirty="0"/>
              <a:t>A source/destination check flag</a:t>
            </a:r>
          </a:p>
          <a:p>
            <a:r>
              <a:rPr lang="en-US" sz="1900" b="1" dirty="0"/>
              <a:t>A description</a:t>
            </a:r>
          </a:p>
          <a:p>
            <a:endParaRPr lang="en-IN" dirty="0"/>
          </a:p>
        </p:txBody>
      </p:sp>
    </p:spTree>
    <p:extLst>
      <p:ext uri="{BB962C8B-B14F-4D97-AF65-F5344CB8AC3E}">
        <p14:creationId xmlns:p14="http://schemas.microsoft.com/office/powerpoint/2010/main" val="416761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network interface</a:t>
            </a:r>
          </a:p>
        </p:txBody>
      </p:sp>
      <p:sp>
        <p:nvSpPr>
          <p:cNvPr id="3" name="Content Placeholder 2"/>
          <p:cNvSpPr>
            <a:spLocks noGrp="1"/>
          </p:cNvSpPr>
          <p:nvPr>
            <p:ph idx="1"/>
          </p:nvPr>
        </p:nvSpPr>
        <p:spPr/>
        <p:txBody>
          <a:bodyPr/>
          <a:lstStyle/>
          <a:p>
            <a:r>
              <a:rPr lang="en-IN" b="1" dirty="0">
                <a:hlinkClick r:id="rId2"/>
              </a:rPr>
              <a:t>Create a network interface</a:t>
            </a:r>
            <a:endParaRPr lang="en-IN" b="1" dirty="0"/>
          </a:p>
          <a:p>
            <a:r>
              <a:rPr lang="en-IN" b="1" dirty="0">
                <a:hlinkClick r:id="rId3"/>
              </a:rPr>
              <a:t>View details about a network interface</a:t>
            </a:r>
            <a:endParaRPr lang="en-IN" b="1" dirty="0"/>
          </a:p>
          <a:p>
            <a:r>
              <a:rPr lang="en-IN" b="1" dirty="0">
                <a:hlinkClick r:id="rId4"/>
              </a:rPr>
              <a:t>Attach a network interface to an instance</a:t>
            </a:r>
            <a:endParaRPr lang="en-IN" b="1" dirty="0"/>
          </a:p>
          <a:p>
            <a:r>
              <a:rPr lang="en-IN" b="1" dirty="0">
                <a:hlinkClick r:id="rId5"/>
              </a:rPr>
              <a:t>Detach a network interface from an instance</a:t>
            </a:r>
            <a:endParaRPr lang="en-IN" b="1" dirty="0"/>
          </a:p>
          <a:p>
            <a:r>
              <a:rPr lang="en-IN" b="1" dirty="0">
                <a:hlinkClick r:id="rId6"/>
              </a:rPr>
              <a:t>Manage IP addresses</a:t>
            </a:r>
            <a:endParaRPr lang="en-IN" b="1" dirty="0"/>
          </a:p>
          <a:p>
            <a:r>
              <a:rPr lang="en-IN" b="1" dirty="0">
                <a:hlinkClick r:id="rId7"/>
              </a:rPr>
              <a:t>Modify network interface attributes</a:t>
            </a:r>
            <a:endParaRPr lang="en-IN" b="1" dirty="0"/>
          </a:p>
          <a:p>
            <a:r>
              <a:rPr lang="en-IN" b="1" dirty="0">
                <a:hlinkClick r:id="rId8"/>
              </a:rPr>
              <a:t>Add or edit tags</a:t>
            </a:r>
            <a:endParaRPr lang="en-IN" b="1" dirty="0"/>
          </a:p>
          <a:p>
            <a:r>
              <a:rPr lang="en-IN" b="1" dirty="0">
                <a:hlinkClick r:id="rId9"/>
              </a:rPr>
              <a:t>Delete a network interface</a:t>
            </a:r>
            <a:endParaRPr lang="en-IN" b="1" dirty="0"/>
          </a:p>
          <a:p>
            <a:endParaRPr lang="en-IN" dirty="0"/>
          </a:p>
        </p:txBody>
      </p:sp>
    </p:spTree>
    <p:extLst>
      <p:ext uri="{BB962C8B-B14F-4D97-AF65-F5344CB8AC3E}">
        <p14:creationId xmlns:p14="http://schemas.microsoft.com/office/powerpoint/2010/main" val="360819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DHCP Option&#10;sets&#10;• The DHCP options provides a standard for passing configuration&#10;information to hosts on a TCP/IP net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17" y="653143"/>
            <a:ext cx="11456126" cy="564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681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VPC Peering&#10;• A VPC peering connection is a networking&#10;connection between two VPCs that enables&#10;you to route traffic betw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43691"/>
            <a:ext cx="12192000" cy="638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95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VPC Endpoints&#10;• A VPC endpoint enables you to privately connect your VPC to supported AWS&#10;services and VPC endpoint serv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011" y="339634"/>
            <a:ext cx="11077303" cy="623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5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Client VPN</a:t>
            </a:r>
            <a:br>
              <a:rPr lang="en-IN" dirty="0"/>
            </a:br>
            <a:endParaRPr lang="en-IN" dirty="0"/>
          </a:p>
        </p:txBody>
      </p:sp>
      <p:sp>
        <p:nvSpPr>
          <p:cNvPr id="3" name="Content Placeholder 2"/>
          <p:cNvSpPr>
            <a:spLocks noGrp="1"/>
          </p:cNvSpPr>
          <p:nvPr>
            <p:ph idx="1"/>
          </p:nvPr>
        </p:nvSpPr>
        <p:spPr>
          <a:xfrm>
            <a:off x="1154954" y="2590437"/>
            <a:ext cx="8825659" cy="3416300"/>
          </a:xfrm>
        </p:spPr>
        <p:txBody>
          <a:bodyPr>
            <a:normAutofit fontScale="92500" lnSpcReduction="20000"/>
          </a:bodyPr>
          <a:lstStyle/>
          <a:p>
            <a:r>
              <a:rPr lang="en-US" b="1" dirty="0"/>
              <a:t>AWS Client VPN is a managed client-based VPN service that enables you to securely access your AWS resources and resources in your on-premises network. With Client VPN, you can access your resources from any location using an </a:t>
            </a:r>
            <a:r>
              <a:rPr lang="en-US" b="1" dirty="0" err="1"/>
              <a:t>OpenVPN</a:t>
            </a:r>
            <a:r>
              <a:rPr lang="en-US" b="1" dirty="0"/>
              <a:t>-based VPN client.</a:t>
            </a:r>
          </a:p>
          <a:p>
            <a:endParaRPr lang="en-US" b="1" dirty="0"/>
          </a:p>
          <a:p>
            <a:r>
              <a:rPr lang="en-US" b="1" dirty="0"/>
              <a:t>The </a:t>
            </a:r>
            <a:r>
              <a:rPr lang="en-US" b="1" i="1" dirty="0"/>
              <a:t>administrator</a:t>
            </a:r>
            <a:r>
              <a:rPr lang="en-US" b="1" dirty="0"/>
              <a:t> is responsible for setting up and configuring the service</a:t>
            </a:r>
          </a:p>
          <a:p>
            <a:r>
              <a:rPr lang="en-US" b="1" dirty="0"/>
              <a:t>After the Client VPN endpoint is set up and configured, the administrator downloads the Client VPN endpoint configuration file and distributes it to the clients who need access</a:t>
            </a:r>
          </a:p>
          <a:p>
            <a:r>
              <a:rPr lang="en-US" b="1" dirty="0"/>
              <a:t>The </a:t>
            </a:r>
            <a:r>
              <a:rPr lang="en-US" b="1" i="1" dirty="0"/>
              <a:t>client</a:t>
            </a:r>
            <a:r>
              <a:rPr lang="en-US" b="1" dirty="0"/>
              <a:t> is the end user. This is the person who connects to the Client VPN endpoint to establish a VPN session. The client establishes the VPN session from their local computer or mobile device using an </a:t>
            </a:r>
            <a:r>
              <a:rPr lang="en-US" b="1" dirty="0" err="1"/>
              <a:t>OpenVPN</a:t>
            </a:r>
            <a:r>
              <a:rPr lang="en-US" b="1" dirty="0"/>
              <a:t>-based VPN client application. </a:t>
            </a:r>
            <a:endParaRPr lang="en-IN" b="1" dirty="0"/>
          </a:p>
        </p:txBody>
      </p:sp>
    </p:spTree>
    <p:extLst>
      <p:ext uri="{BB962C8B-B14F-4D97-AF65-F5344CB8AC3E}">
        <p14:creationId xmlns:p14="http://schemas.microsoft.com/office/powerpoint/2010/main" val="3137002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10;   Client VPN architecture&#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57201"/>
            <a:ext cx="11482251" cy="63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643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to Site VPN in AWS</a:t>
            </a:r>
          </a:p>
        </p:txBody>
      </p:sp>
      <p:pic>
        <p:nvPicPr>
          <p:cNvPr id="1026" name="Picture 2" descr="&#10;        VPN layout&#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646" y="2534195"/>
            <a:ext cx="8921931" cy="35139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FEE5911-5D5D-447A-940E-2A3937FEF89C}"/>
              </a:ext>
            </a:extLst>
          </p:cNvPr>
          <p:cNvSpPr/>
          <p:nvPr/>
        </p:nvSpPr>
        <p:spPr>
          <a:xfrm flipH="1">
            <a:off x="9679576" y="2385392"/>
            <a:ext cx="2353397" cy="3970318"/>
          </a:xfrm>
          <a:prstGeom prst="rect">
            <a:avLst/>
          </a:prstGeom>
        </p:spPr>
        <p:txBody>
          <a:bodyPr wrap="square">
            <a:spAutoFit/>
          </a:bodyPr>
          <a:lstStyle/>
          <a:p>
            <a:r>
              <a:rPr lang="en-US" dirty="0">
                <a:solidFill>
                  <a:srgbClr val="202124"/>
                </a:solidFill>
                <a:latin typeface="Google Sans"/>
              </a:rPr>
              <a:t>A site-to-site virtual private network (VPN) refers to </a:t>
            </a:r>
            <a:r>
              <a:rPr lang="en-US" b="1" dirty="0">
                <a:solidFill>
                  <a:srgbClr val="202124"/>
                </a:solidFill>
                <a:latin typeface="Google Sans"/>
              </a:rPr>
              <a:t>a connection set up between multiple networks</a:t>
            </a:r>
            <a:r>
              <a:rPr lang="en-US" dirty="0">
                <a:solidFill>
                  <a:srgbClr val="202124"/>
                </a:solidFill>
                <a:latin typeface="Google Sans"/>
              </a:rPr>
              <a:t>. This could be a corporate network where multiple offices work in conjunction with each other or a branch office network with a central office and multiple branch locations.</a:t>
            </a:r>
            <a:endParaRPr lang="en-US" dirty="0"/>
          </a:p>
        </p:txBody>
      </p:sp>
    </p:spTree>
    <p:extLst>
      <p:ext uri="{BB962C8B-B14F-4D97-AF65-F5344CB8AC3E}">
        <p14:creationId xmlns:p14="http://schemas.microsoft.com/office/powerpoint/2010/main" val="64042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to Site VPN in AWS</a:t>
            </a:r>
          </a:p>
        </p:txBody>
      </p:sp>
      <p:sp>
        <p:nvSpPr>
          <p:cNvPr id="3" name="Content Placeholder 2"/>
          <p:cNvSpPr>
            <a:spLocks noGrp="1"/>
          </p:cNvSpPr>
          <p:nvPr>
            <p:ph idx="1"/>
          </p:nvPr>
        </p:nvSpPr>
        <p:spPr/>
        <p:txBody>
          <a:bodyPr>
            <a:normAutofit fontScale="92500"/>
          </a:bodyPr>
          <a:lstStyle/>
          <a:p>
            <a:r>
              <a:rPr lang="en-US" b="1" dirty="0"/>
              <a:t>The VPC has an attached virtual private gateway, and your on-premises (remote) network includes a customer gateway device, which you must configure to enable the Site-to-Site VPN connection.</a:t>
            </a:r>
          </a:p>
          <a:p>
            <a:r>
              <a:rPr lang="en-US" b="1" dirty="0"/>
              <a:t>You set up the routing so that any traffic from the VPC bound for your network is routed to the virtual private gateway.</a:t>
            </a:r>
          </a:p>
          <a:p>
            <a:r>
              <a:rPr lang="en-US" b="1" dirty="0">
                <a:solidFill>
                  <a:srgbClr val="FF0000"/>
                </a:solidFill>
              </a:rPr>
              <a:t>A </a:t>
            </a:r>
            <a:r>
              <a:rPr lang="en-US" b="1" i="1" dirty="0">
                <a:solidFill>
                  <a:srgbClr val="FF0000"/>
                </a:solidFill>
              </a:rPr>
              <a:t>virtual private gateway</a:t>
            </a:r>
            <a:r>
              <a:rPr lang="en-US" b="1" dirty="0"/>
              <a:t> is the VPN concentrator on the Amazon side of the Site-to-Site VPN connection. You create a virtual private gateway and attach it to the VPC from which you want to create the Site-to-Site VPN connection.</a:t>
            </a:r>
          </a:p>
          <a:p>
            <a:r>
              <a:rPr lang="en-US" b="1" dirty="0">
                <a:solidFill>
                  <a:srgbClr val="FF0000"/>
                </a:solidFill>
              </a:rPr>
              <a:t>A </a:t>
            </a:r>
            <a:r>
              <a:rPr lang="en-US" b="1" i="1" dirty="0">
                <a:solidFill>
                  <a:srgbClr val="FF0000"/>
                </a:solidFill>
              </a:rPr>
              <a:t>customer gateway </a:t>
            </a:r>
            <a:r>
              <a:rPr lang="en-US" b="1" i="1" dirty="0"/>
              <a:t>device</a:t>
            </a:r>
            <a:r>
              <a:rPr lang="en-US" b="1" dirty="0"/>
              <a:t> is a physical device or software application on your side of the Site-to-Site VPN connection. You configure the device to work with the Site-to-Site VPN connection. </a:t>
            </a:r>
          </a:p>
        </p:txBody>
      </p:sp>
    </p:spTree>
    <p:extLst>
      <p:ext uri="{BB962C8B-B14F-4D97-AF65-F5344CB8AC3E}">
        <p14:creationId xmlns:p14="http://schemas.microsoft.com/office/powerpoint/2010/main" val="110572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descr="Virtual  Private  Cloud  (VPC)&#10;• Logically  isolated  section  &#10;of  the  AWS  cloud,  virtual  &#10;network  defined  by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671513"/>
            <a:ext cx="11387138"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808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Transit Gateway</a:t>
            </a:r>
            <a:br>
              <a:rPr lang="en-IN" dirty="0"/>
            </a:br>
            <a:endParaRPr lang="en-IN" dirty="0"/>
          </a:p>
        </p:txBody>
      </p:sp>
      <p:sp>
        <p:nvSpPr>
          <p:cNvPr id="3" name="Content Placeholder 2"/>
          <p:cNvSpPr>
            <a:spLocks noGrp="1"/>
          </p:cNvSpPr>
          <p:nvPr>
            <p:ph idx="1"/>
          </p:nvPr>
        </p:nvSpPr>
        <p:spPr/>
        <p:txBody>
          <a:bodyPr/>
          <a:lstStyle/>
          <a:p>
            <a:r>
              <a:rPr lang="en-US" dirty="0"/>
              <a:t>AWS Transit Gateway connects VPCs and on-premises networks through a central hub. This simplifies your network and puts an end to complex peering relationships. It acts as a cloud router – each new connection is only made once.</a:t>
            </a:r>
          </a:p>
          <a:p>
            <a:r>
              <a:rPr lang="en-US" dirty="0"/>
              <a:t>As you expand globally, inter-Region peering connects AWS Transit Gateways together using the </a:t>
            </a:r>
            <a:r>
              <a:rPr lang="en-US" dirty="0">
                <a:hlinkClick r:id="rId2"/>
              </a:rPr>
              <a:t>AWS global network</a:t>
            </a:r>
            <a:endParaRPr lang="en-IN" dirty="0"/>
          </a:p>
        </p:txBody>
      </p:sp>
    </p:spTree>
    <p:extLst>
      <p:ext uri="{BB962C8B-B14F-4D97-AF65-F5344CB8AC3E}">
        <p14:creationId xmlns:p14="http://schemas.microsoft.com/office/powerpoint/2010/main" val="273158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Without AWS Transit Gateway</a:t>
            </a:r>
            <a:br>
              <a:rPr lang="en-IN" dirty="0"/>
            </a:br>
            <a:endParaRPr lang="en-IN" dirty="0"/>
          </a:p>
        </p:txBody>
      </p:sp>
      <p:pic>
        <p:nvPicPr>
          <p:cNvPr id="2050" name="Picture 2" descr="Without using AWS Transit Gatewa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6023" y="2603500"/>
            <a:ext cx="990164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5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 AWS Transit Gateway</a:t>
            </a:r>
            <a:br>
              <a:rPr lang="en-IN" dirty="0"/>
            </a:br>
            <a:endParaRPr lang="en-IN" dirty="0"/>
          </a:p>
        </p:txBody>
      </p:sp>
      <p:pic>
        <p:nvPicPr>
          <p:cNvPr id="3074" name="Picture 2" descr="With AWS Transit Gatewa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2325189"/>
            <a:ext cx="9157653" cy="369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93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Transit Gateway use cases</a:t>
            </a:r>
            <a:br>
              <a:rPr lang="en-US" dirty="0"/>
            </a:br>
            <a:endParaRPr lang="en-IN" dirty="0"/>
          </a:p>
        </p:txBody>
      </p:sp>
      <p:sp>
        <p:nvSpPr>
          <p:cNvPr id="3" name="Content Placeholder 2"/>
          <p:cNvSpPr>
            <a:spLocks noGrp="1"/>
          </p:cNvSpPr>
          <p:nvPr>
            <p:ph idx="1"/>
          </p:nvPr>
        </p:nvSpPr>
        <p:spPr/>
        <p:txBody>
          <a:bodyPr/>
          <a:lstStyle/>
          <a:p>
            <a:pPr marL="0" indent="0">
              <a:buNone/>
            </a:pPr>
            <a:r>
              <a:rPr lang="en-US" b="1" i="1" dirty="0"/>
              <a:t>Deliver applications around the world</a:t>
            </a:r>
          </a:p>
          <a:p>
            <a:pPr marL="0" indent="0">
              <a:buNone/>
            </a:pPr>
            <a:r>
              <a:rPr lang="en-US" dirty="0"/>
              <a:t>AWS Transit Gateway helps you build applications spanning thousands of Amazon VPCs. This means deploying new applications without updating massive route tables to create peering relationships. Everything is easier to deploy, manage, and troubleshoot.</a:t>
            </a:r>
          </a:p>
          <a:p>
            <a:pPr marL="0" indent="0">
              <a:buNone/>
            </a:pPr>
            <a:r>
              <a:rPr lang="en-US" b="1" i="1" dirty="0"/>
              <a:t>Smoothly respond to spikes in demand</a:t>
            </a:r>
          </a:p>
          <a:p>
            <a:pPr marL="0" indent="0">
              <a:buNone/>
            </a:pPr>
            <a:r>
              <a:rPr lang="en-US" dirty="0"/>
              <a:t>With AWS Transit Gateway, you can quickly add Amazon VPCs, AWS accounts, VPN capacity, or AWS Direct Connect gateways to meet unexpected demand, without having to wrestle with complex connections or massive routing tables.</a:t>
            </a:r>
            <a:endParaRPr lang="en-US" b="1" dirty="0"/>
          </a:p>
          <a:p>
            <a:pPr marL="0" indent="0">
              <a:buNone/>
            </a:pPr>
            <a:endParaRPr lang="en-US" dirty="0"/>
          </a:p>
          <a:p>
            <a:endParaRPr lang="en-IN" dirty="0"/>
          </a:p>
        </p:txBody>
      </p:sp>
    </p:spTree>
    <p:extLst>
      <p:ext uri="{BB962C8B-B14F-4D97-AF65-F5344CB8AC3E}">
        <p14:creationId xmlns:p14="http://schemas.microsoft.com/office/powerpoint/2010/main" val="2666024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AWS Transit Gateway</a:t>
            </a:r>
            <a:br>
              <a:rPr lang="en-US"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Easier connectivity</a:t>
            </a:r>
          </a:p>
          <a:p>
            <a:pPr marL="0" indent="0">
              <a:buNone/>
            </a:pPr>
            <a:r>
              <a:rPr lang="en-US" dirty="0"/>
              <a:t>AWS Transit Gateway acts as a cloud router to simplify your network architecture. As your network grows, the complexity of managing incremental connections doesn’t slow you down. When building global applications, you can connect AWS Transit Gateways using inter-Region peering.</a:t>
            </a:r>
          </a:p>
          <a:p>
            <a:pPr marL="0" indent="0">
              <a:buNone/>
            </a:pPr>
            <a:endParaRPr lang="en-US" dirty="0"/>
          </a:p>
          <a:p>
            <a:pPr marL="0" indent="0">
              <a:buNone/>
            </a:pPr>
            <a:r>
              <a:rPr lang="en-IN" b="1" dirty="0"/>
              <a:t>Better visibility and control</a:t>
            </a:r>
          </a:p>
          <a:p>
            <a:pPr marL="0" indent="0">
              <a:buNone/>
            </a:pPr>
            <a:r>
              <a:rPr lang="en-US" dirty="0"/>
              <a:t>With AWS Transit Gateway Network Manager, you can easily monitor your Amazon VPCs and edge connections from a central console. Integrated with popular SD-WAN devices, AWS Transit Gateway Network Manager helps you quickly identify issues and react to events on your global network.</a:t>
            </a:r>
            <a:endParaRPr lang="en-IN" dirty="0"/>
          </a:p>
        </p:txBody>
      </p:sp>
    </p:spTree>
    <p:extLst>
      <p:ext uri="{BB962C8B-B14F-4D97-AF65-F5344CB8AC3E}">
        <p14:creationId xmlns:p14="http://schemas.microsoft.com/office/powerpoint/2010/main" val="2850571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72937"/>
            <a:ext cx="9216955" cy="3971109"/>
          </a:xfrm>
        </p:spPr>
        <p:txBody>
          <a:bodyPr>
            <a:normAutofit/>
          </a:bodyPr>
          <a:lstStyle/>
          <a:p>
            <a:pPr marL="0" indent="0">
              <a:buNone/>
            </a:pPr>
            <a:r>
              <a:rPr lang="en-IN" b="1" dirty="0"/>
              <a:t>Improved security</a:t>
            </a:r>
          </a:p>
          <a:p>
            <a:pPr marL="0" indent="0">
              <a:buNone/>
            </a:pPr>
            <a:r>
              <a:rPr lang="en-US" dirty="0"/>
              <a:t>Traffic between an Amazon VPC and AWS Transit Gateway remains on the AWS global private network and is not exposed to the public internet. AWS Transit Gateway inter-Region peering encrypts all traffic, with no single point of failure or bandwidth bottleneck. This helps protect against distributed denial of service (</a:t>
            </a:r>
            <a:r>
              <a:rPr lang="en-US" dirty="0" err="1"/>
              <a:t>DDoS</a:t>
            </a:r>
            <a:r>
              <a:rPr lang="en-US" dirty="0"/>
              <a:t>) attacks and other common exploits.</a:t>
            </a:r>
          </a:p>
          <a:p>
            <a:pPr marL="0" indent="0">
              <a:buNone/>
            </a:pPr>
            <a:r>
              <a:rPr lang="en-IN" b="1" dirty="0"/>
              <a:t>Flexible multicast</a:t>
            </a:r>
          </a:p>
          <a:p>
            <a:pPr marL="0" indent="0">
              <a:buNone/>
            </a:pPr>
            <a:r>
              <a:rPr lang="en-US" dirty="0"/>
              <a:t>AWS Transit Gateway multicast support distributes the same content to multiple specific destinations. This eliminates the need for expensive on-premises multicast networks and reduces the bandwidth needed for high-throughput applications such as video conferencing, media, or teleconferencing.</a:t>
            </a:r>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2644738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AWS Direct Connect</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r>
              <a:rPr lang="en-US" b="1" dirty="0"/>
              <a:t>AWS Direct Connect bypasses the public Internet and establishes a secure, dedicated connection from your infrastructure into AWS. This dedicated connection occurs over a standard 1 GB or 10 GB Ethernet fiber-optic cable with one end of the cable connected to your router and the other to an AWS Direct Connect router. AWS has established these Direct Connect routers in large colocation facilities across the world, providing access to all AWS regions. With established connectivity via AWS Direct Connect, you can access your Amazon VPC and all AWS services.</a:t>
            </a:r>
          </a:p>
          <a:p>
            <a:r>
              <a:rPr lang="en-US" b="1" dirty="0"/>
              <a:t>AWS Direct Connect is a great option for businesses that are seeking secure, ultra-low latency connectivity into AWS. While provisioning AWS Direct Connect can sometimes be more involved, it is worth it once the connectivity is established the because of the ease of predictable network performance and 60% cost savings.</a:t>
            </a:r>
          </a:p>
          <a:p>
            <a:endParaRPr lang="en-US" b="1" dirty="0"/>
          </a:p>
          <a:p>
            <a:r>
              <a:rPr lang="en-US" b="1" dirty="0">
                <a:hlinkClick r:id="rId2"/>
              </a:rPr>
              <a:t>https://www.stormit.cloud/blog/comparison-aws-direct-connect-vs-vpn/#dx-vs-aws-vpn</a:t>
            </a:r>
            <a:r>
              <a:rPr lang="en-US" b="1" dirty="0"/>
              <a:t> ( diff between Site to site </a:t>
            </a:r>
            <a:r>
              <a:rPr lang="en-US" b="1" dirty="0" err="1"/>
              <a:t>vpn</a:t>
            </a:r>
            <a:r>
              <a:rPr lang="en-US" b="1" dirty="0"/>
              <a:t> and </a:t>
            </a:r>
            <a:r>
              <a:rPr lang="en-US" b="1"/>
              <a:t>direct connect)</a:t>
            </a:r>
            <a:endParaRPr lang="en-US" b="1" dirty="0"/>
          </a:p>
          <a:p>
            <a:endParaRPr lang="en-IN" dirty="0"/>
          </a:p>
        </p:txBody>
      </p:sp>
    </p:spTree>
    <p:extLst>
      <p:ext uri="{BB962C8B-B14F-4D97-AF65-F5344CB8AC3E}">
        <p14:creationId xmlns:p14="http://schemas.microsoft.com/office/powerpoint/2010/main" val="951824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What is AWS Direct Connect? - AWS Direct Conn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074" y="300446"/>
            <a:ext cx="11155679" cy="629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18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F9E9-DA78-4FB0-9B46-D7B75EB41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22C6C-1DE7-436C-8C48-580A18F13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5745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a:xfrm>
            <a:off x="748145" y="2466109"/>
            <a:ext cx="10612581" cy="3990109"/>
          </a:xfrm>
        </p:spPr>
        <p:txBody>
          <a:bodyPr>
            <a:normAutofit fontScale="92500" lnSpcReduction="10000"/>
          </a:bodyPr>
          <a:lstStyle/>
          <a:p>
            <a:pPr>
              <a:buFont typeface="+mj-lt"/>
              <a:buAutoNum type="arabicPeriod"/>
            </a:pPr>
            <a:r>
              <a:rPr lang="en-IN" b="1" dirty="0"/>
              <a:t> </a:t>
            </a:r>
            <a:r>
              <a:rPr lang="en-IN" b="1" u="sng" dirty="0"/>
              <a:t>VPC</a:t>
            </a:r>
            <a:r>
              <a:rPr lang="en-IN" b="1" dirty="0"/>
              <a:t>: Virtual Private Cloud </a:t>
            </a:r>
          </a:p>
          <a:p>
            <a:pPr>
              <a:buFont typeface="+mj-lt"/>
              <a:buAutoNum type="arabicPeriod"/>
            </a:pPr>
            <a:r>
              <a:rPr lang="en-IN" b="1" dirty="0"/>
              <a:t> </a:t>
            </a:r>
            <a:r>
              <a:rPr lang="en-IN" b="1" u="sng" dirty="0"/>
              <a:t>Subnets</a:t>
            </a:r>
            <a:r>
              <a:rPr lang="en-IN" b="1" dirty="0"/>
              <a:t>: Tied to an AZ, network partition of the VPC </a:t>
            </a:r>
          </a:p>
          <a:p>
            <a:pPr>
              <a:buFont typeface="+mj-lt"/>
              <a:buAutoNum type="arabicPeriod"/>
            </a:pPr>
            <a:r>
              <a:rPr lang="en-IN" b="1" u="sng" dirty="0"/>
              <a:t>Internet Gateway</a:t>
            </a:r>
            <a:r>
              <a:rPr lang="en-IN" b="1" dirty="0"/>
              <a:t>: at the VPC level, provide Internet Access</a:t>
            </a:r>
          </a:p>
          <a:p>
            <a:pPr>
              <a:buFont typeface="+mj-lt"/>
              <a:buAutoNum type="arabicPeriod"/>
            </a:pPr>
            <a:r>
              <a:rPr lang="en-IN" b="1" dirty="0"/>
              <a:t> </a:t>
            </a:r>
            <a:r>
              <a:rPr lang="en-IN" b="1" u="sng" dirty="0"/>
              <a:t>NAT Gateway / Instances</a:t>
            </a:r>
            <a:r>
              <a:rPr lang="en-IN" b="1" dirty="0"/>
              <a:t>: give internet access to private subnets</a:t>
            </a:r>
          </a:p>
          <a:p>
            <a:pPr>
              <a:buFont typeface="+mj-lt"/>
              <a:buAutoNum type="arabicPeriod"/>
            </a:pPr>
            <a:r>
              <a:rPr lang="en-IN" b="1" dirty="0"/>
              <a:t>  </a:t>
            </a:r>
            <a:r>
              <a:rPr lang="en-IN" b="1" u="sng" dirty="0"/>
              <a:t>NACL</a:t>
            </a:r>
            <a:r>
              <a:rPr lang="en-IN" b="1" dirty="0"/>
              <a:t>: Stateless, subnet rules for inbound and outbound </a:t>
            </a:r>
          </a:p>
          <a:p>
            <a:pPr>
              <a:buFont typeface="+mj-lt"/>
              <a:buAutoNum type="arabicPeriod"/>
            </a:pPr>
            <a:r>
              <a:rPr lang="en-IN" b="1" dirty="0"/>
              <a:t> </a:t>
            </a:r>
            <a:r>
              <a:rPr lang="en-IN" b="1" u="sng" dirty="0"/>
              <a:t>Security Groups</a:t>
            </a:r>
            <a:r>
              <a:rPr lang="en-IN" b="1" dirty="0"/>
              <a:t>:  </a:t>
            </a:r>
            <a:r>
              <a:rPr lang="en-IN" b="1" dirty="0" err="1"/>
              <a:t>Stateful</a:t>
            </a:r>
            <a:r>
              <a:rPr lang="en-IN" b="1" dirty="0"/>
              <a:t>, operate at the EC2 instance level or ENI </a:t>
            </a:r>
          </a:p>
          <a:p>
            <a:pPr>
              <a:buFont typeface="+mj-lt"/>
              <a:buAutoNum type="arabicPeriod"/>
            </a:pPr>
            <a:r>
              <a:rPr lang="en-IN" b="1" dirty="0"/>
              <a:t> </a:t>
            </a:r>
            <a:r>
              <a:rPr lang="en-IN" b="1" u="sng" dirty="0"/>
              <a:t>VPC Peering</a:t>
            </a:r>
            <a:r>
              <a:rPr lang="en-IN" b="1" dirty="0"/>
              <a:t>: Connect two VPC with non overlapping IP ranges, non transitive </a:t>
            </a:r>
          </a:p>
          <a:p>
            <a:pPr>
              <a:buFont typeface="+mj-lt"/>
              <a:buAutoNum type="arabicPeriod"/>
            </a:pPr>
            <a:r>
              <a:rPr lang="en-IN" b="1" u="sng" dirty="0"/>
              <a:t> VPC Endpoints: </a:t>
            </a:r>
            <a:r>
              <a:rPr lang="en-IN" b="1" dirty="0"/>
              <a:t>Provide private access to AWS Services within VPC</a:t>
            </a:r>
          </a:p>
          <a:p>
            <a:pPr>
              <a:buFont typeface="+mj-lt"/>
              <a:buAutoNum type="arabicPeriod"/>
            </a:pPr>
            <a:r>
              <a:rPr lang="en-IN" b="1" dirty="0"/>
              <a:t>  </a:t>
            </a:r>
            <a:r>
              <a:rPr lang="en-IN" b="1" u="sng" dirty="0"/>
              <a:t>VPC Flow Logs</a:t>
            </a:r>
            <a:r>
              <a:rPr lang="en-IN" b="1" dirty="0"/>
              <a:t>: network traffic logs </a:t>
            </a:r>
          </a:p>
          <a:p>
            <a:pPr>
              <a:buFont typeface="+mj-lt"/>
              <a:buAutoNum type="arabicPeriod"/>
            </a:pPr>
            <a:r>
              <a:rPr lang="en-IN" b="1" u="sng" dirty="0"/>
              <a:t>Site to Site VPN</a:t>
            </a:r>
            <a:r>
              <a:rPr lang="en-IN" b="1" dirty="0"/>
              <a:t>: VPN over public internet between on-premises DC and AWS</a:t>
            </a:r>
          </a:p>
          <a:p>
            <a:pPr>
              <a:buFont typeface="+mj-lt"/>
              <a:buAutoNum type="arabicPeriod"/>
            </a:pPr>
            <a:r>
              <a:rPr lang="en-IN" b="1" dirty="0"/>
              <a:t>  </a:t>
            </a:r>
            <a:r>
              <a:rPr lang="en-IN" b="1" u="sng" dirty="0"/>
              <a:t>Direct Connect</a:t>
            </a:r>
            <a:r>
              <a:rPr lang="en-IN" b="1" dirty="0"/>
              <a:t>: direct private connection to a AWS</a:t>
            </a:r>
          </a:p>
        </p:txBody>
      </p:sp>
    </p:spTree>
    <p:extLst>
      <p:ext uri="{BB962C8B-B14F-4D97-AF65-F5344CB8AC3E}">
        <p14:creationId xmlns:p14="http://schemas.microsoft.com/office/powerpoint/2010/main" val="126971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 </a:t>
            </a:r>
            <a:r>
              <a:rPr lang="en-US" b="1" dirty="0"/>
              <a:t>multi-tier web applications </a:t>
            </a:r>
            <a:br>
              <a:rPr lang="en-IN" dirty="0"/>
            </a:br>
            <a:endParaRPr lang="en-IN" dirty="0"/>
          </a:p>
        </p:txBody>
      </p:sp>
      <p:sp>
        <p:nvSpPr>
          <p:cNvPr id="3" name="Content Placeholder 2"/>
          <p:cNvSpPr>
            <a:spLocks noGrp="1"/>
          </p:cNvSpPr>
          <p:nvPr>
            <p:ph idx="1"/>
          </p:nvPr>
        </p:nvSpPr>
        <p:spPr/>
        <p:txBody>
          <a:bodyPr/>
          <a:lstStyle/>
          <a:p>
            <a:pPr marL="0" indent="0">
              <a:buNone/>
            </a:pPr>
            <a:r>
              <a:rPr lang="en-US" b="1" i="1" dirty="0"/>
              <a:t>Host multi-tier web applications and strictly enforce access and security restrictions between your web servers, application servers, and databases. Launch web servers in a publicly accessible subnet while running your application servers and databases in private subnets. This will ensure that application servers and databases cannot be directly accessed from the internet. You control access between the servers and subnets using inbound and outbound packet filtering provided by network access control lists and security groups. To create a VPC that supports this use case, you can select "VPC with Public and Private Subnets" in the Amazon VPC console wizard.</a:t>
            </a:r>
            <a:endParaRPr lang="en-IN" b="1" i="1" dirty="0"/>
          </a:p>
        </p:txBody>
      </p:sp>
    </p:spTree>
    <p:extLst>
      <p:ext uri="{BB962C8B-B14F-4D97-AF65-F5344CB8AC3E}">
        <p14:creationId xmlns:p14="http://schemas.microsoft.com/office/powerpoint/2010/main" val="132622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a:t>
            </a:r>
            <a:endParaRPr lang="en-IN" dirty="0"/>
          </a:p>
        </p:txBody>
      </p:sp>
      <p:sp>
        <p:nvSpPr>
          <p:cNvPr id="3" name="Content Placeholder 2"/>
          <p:cNvSpPr>
            <a:spLocks noGrp="1"/>
          </p:cNvSpPr>
          <p:nvPr>
            <p:ph idx="1"/>
          </p:nvPr>
        </p:nvSpPr>
        <p:spPr/>
        <p:txBody>
          <a:bodyPr>
            <a:noAutofit/>
          </a:bodyPr>
          <a:lstStyle/>
          <a:p>
            <a:r>
              <a:rPr lang="en-US" sz="1400" dirty="0"/>
              <a:t>CIDR are used for Security Groups rules, or AWS networking in general</a:t>
            </a:r>
          </a:p>
          <a:p>
            <a:r>
              <a:rPr lang="en-US" sz="1400" b="1" dirty="0"/>
              <a:t>Classless Inter-Domain Routing</a:t>
            </a:r>
            <a:r>
              <a:rPr lang="en-US" dirty="0"/>
              <a:t> </a:t>
            </a:r>
            <a:r>
              <a:rPr lang="en-US" sz="1400" dirty="0"/>
              <a:t>is a method for allocating </a:t>
            </a:r>
            <a:r>
              <a:rPr lang="en-US" sz="1400" dirty="0">
                <a:hlinkClick r:id="rId2" tooltip="IP address"/>
              </a:rPr>
              <a:t>IP addresses</a:t>
            </a:r>
            <a:r>
              <a:rPr lang="en-US" sz="1400" dirty="0"/>
              <a:t> </a:t>
            </a:r>
          </a:p>
          <a:p>
            <a:r>
              <a:rPr lang="en-US" sz="1400" dirty="0"/>
              <a:t>A CIDR has two components: </a:t>
            </a:r>
          </a:p>
          <a:p>
            <a:pPr marL="0" indent="0">
              <a:buNone/>
            </a:pPr>
            <a:r>
              <a:rPr lang="en-US" sz="1400" dirty="0"/>
              <a:t> The base IP (XX.XX.XX.XX) </a:t>
            </a:r>
          </a:p>
          <a:p>
            <a:pPr marL="0" indent="0">
              <a:buNone/>
            </a:pPr>
            <a:r>
              <a:rPr lang="en-US" sz="1400" dirty="0"/>
              <a:t> The Subnet Mask (/26) </a:t>
            </a:r>
          </a:p>
          <a:p>
            <a:pPr marL="0" indent="0">
              <a:buNone/>
            </a:pPr>
            <a:r>
              <a:rPr lang="en-US" sz="1400" dirty="0"/>
              <a:t>The base IP represents an IP contained in the range </a:t>
            </a:r>
          </a:p>
          <a:p>
            <a:pPr marL="0" indent="0">
              <a:buNone/>
            </a:pPr>
            <a:r>
              <a:rPr lang="en-US" sz="1400" dirty="0"/>
              <a:t>The subnet masks defines how many bits can change in the IP</a:t>
            </a:r>
          </a:p>
          <a:p>
            <a:pPr marL="0" indent="0">
              <a:buNone/>
            </a:pPr>
            <a:endParaRPr lang="en-US" sz="1400" dirty="0"/>
          </a:p>
          <a:p>
            <a:pPr marL="0" indent="0">
              <a:buNone/>
            </a:pPr>
            <a:r>
              <a:rPr lang="en-US" sz="1400" dirty="0"/>
              <a:t>They help to define an IP address range</a:t>
            </a:r>
          </a:p>
          <a:p>
            <a:r>
              <a:rPr lang="en-US" sz="1400" dirty="0"/>
              <a:t> We’ve seen AA.BB.CC.ZZ/32 == one IP </a:t>
            </a:r>
          </a:p>
          <a:p>
            <a:r>
              <a:rPr lang="en-US" sz="1400" dirty="0"/>
              <a:t>We’ve seen 0.0.0.0/0 == all IPs </a:t>
            </a:r>
          </a:p>
          <a:p>
            <a:r>
              <a:rPr lang="en-US" sz="1400" dirty="0"/>
              <a:t>But we can define for ex: </a:t>
            </a:r>
            <a:r>
              <a:rPr lang="en-US" sz="1400" b="1" dirty="0">
                <a:solidFill>
                  <a:srgbClr val="FF0000"/>
                </a:solidFill>
              </a:rPr>
              <a:t>192.168.0.0/26: 192.168.0.0 – 192.168.0.63 (64 IP)</a:t>
            </a:r>
            <a:endParaRPr lang="en-IN" sz="1400" b="1" dirty="0">
              <a:solidFill>
                <a:srgbClr val="FF0000"/>
              </a:solidFill>
            </a:endParaRPr>
          </a:p>
        </p:txBody>
      </p:sp>
    </p:spTree>
    <p:extLst>
      <p:ext uri="{BB962C8B-B14F-4D97-AF65-F5344CB8AC3E}">
        <p14:creationId xmlns:p14="http://schemas.microsoft.com/office/powerpoint/2010/main" val="223367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ubnet&#10;A subnet is a range of IP addresses in your VPC.&#10;You can launch AWS resources into a specified subnet&#10;Use a public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83" y="973669"/>
            <a:ext cx="10141526" cy="526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4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Subnet Masks</a:t>
            </a:r>
          </a:p>
        </p:txBody>
      </p:sp>
      <p:sp>
        <p:nvSpPr>
          <p:cNvPr id="3" name="Content Placeholder 2"/>
          <p:cNvSpPr>
            <a:spLocks noGrp="1"/>
          </p:cNvSpPr>
          <p:nvPr>
            <p:ph idx="1"/>
          </p:nvPr>
        </p:nvSpPr>
        <p:spPr>
          <a:xfrm>
            <a:off x="1154954" y="2603499"/>
            <a:ext cx="8825659" cy="3963555"/>
          </a:xfrm>
        </p:spPr>
        <p:txBody>
          <a:bodyPr>
            <a:normAutofit fontScale="85000" lnSpcReduction="20000"/>
          </a:bodyPr>
          <a:lstStyle/>
          <a:p>
            <a:pPr marL="0" indent="0">
              <a:buNone/>
            </a:pPr>
            <a:r>
              <a:rPr lang="en-IN" b="1" dirty="0"/>
              <a:t>The subnet masks basically allows part of the underlying IP to get additional next values from the base IP</a:t>
            </a:r>
          </a:p>
          <a:p>
            <a:pPr marL="0" indent="0">
              <a:buNone/>
            </a:pPr>
            <a:r>
              <a:rPr lang="en-IN" b="1" dirty="0"/>
              <a:t>  /32 allows for 1 IP = 2^0 </a:t>
            </a:r>
          </a:p>
          <a:p>
            <a:pPr marL="0" indent="0">
              <a:buNone/>
            </a:pPr>
            <a:r>
              <a:rPr lang="en-IN" b="1" dirty="0"/>
              <a:t> /31 allows for 2 IP = 2^1</a:t>
            </a:r>
          </a:p>
          <a:p>
            <a:pPr marL="0" indent="0">
              <a:buNone/>
            </a:pPr>
            <a:r>
              <a:rPr lang="en-IN" b="1" dirty="0"/>
              <a:t> /30 allows for 4 IP = 2^2 </a:t>
            </a:r>
          </a:p>
          <a:p>
            <a:pPr marL="0" indent="0">
              <a:buNone/>
            </a:pPr>
            <a:r>
              <a:rPr lang="en-IN" b="1" dirty="0"/>
              <a:t> /29 allows for 8 IP = 2^3</a:t>
            </a:r>
          </a:p>
          <a:p>
            <a:pPr marL="0" indent="0">
              <a:buNone/>
            </a:pPr>
            <a:r>
              <a:rPr lang="en-IN" b="1" dirty="0"/>
              <a:t>  /28 allows for 16 IP = 2^4</a:t>
            </a:r>
          </a:p>
          <a:p>
            <a:pPr marL="0" indent="0">
              <a:buNone/>
            </a:pPr>
            <a:r>
              <a:rPr lang="en-IN" b="1" dirty="0"/>
              <a:t>  /27 allows for 32 IP = 2^5 </a:t>
            </a:r>
          </a:p>
          <a:p>
            <a:pPr marL="0" indent="0">
              <a:buNone/>
            </a:pPr>
            <a:r>
              <a:rPr lang="en-IN" b="1" dirty="0"/>
              <a:t>/26 allows for 64 IP = 2^6 </a:t>
            </a:r>
          </a:p>
          <a:p>
            <a:pPr marL="0" indent="0">
              <a:buNone/>
            </a:pPr>
            <a:r>
              <a:rPr lang="en-IN" b="1" dirty="0"/>
              <a:t> /25 allows for 128 IP = 2^7 </a:t>
            </a:r>
          </a:p>
          <a:p>
            <a:pPr marL="0" indent="0">
              <a:buNone/>
            </a:pPr>
            <a:r>
              <a:rPr lang="en-IN" b="1" dirty="0"/>
              <a:t>/24 allows for 256 IP = 2^8</a:t>
            </a:r>
          </a:p>
          <a:p>
            <a:pPr marL="0" indent="0">
              <a:buNone/>
            </a:pPr>
            <a:r>
              <a:rPr lang="en-IN" b="1" dirty="0"/>
              <a:t> /16 allows for 65,536 IP = 2^16</a:t>
            </a:r>
          </a:p>
          <a:p>
            <a:pPr marL="0" indent="0">
              <a:buNone/>
            </a:pPr>
            <a:r>
              <a:rPr lang="en-IN" b="1" dirty="0"/>
              <a:t> 0 allows for all IPs = 2^32</a:t>
            </a:r>
          </a:p>
        </p:txBody>
      </p:sp>
    </p:spTree>
    <p:extLst>
      <p:ext uri="{BB962C8B-B14F-4D97-AF65-F5344CB8AC3E}">
        <p14:creationId xmlns:p14="http://schemas.microsoft.com/office/powerpoint/2010/main" val="232596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 Tips:</a:t>
            </a:r>
          </a:p>
        </p:txBody>
      </p:sp>
      <p:sp>
        <p:nvSpPr>
          <p:cNvPr id="3" name="Content Placeholder 2"/>
          <p:cNvSpPr>
            <a:spLocks noGrp="1"/>
          </p:cNvSpPr>
          <p:nvPr>
            <p:ph idx="1"/>
          </p:nvPr>
        </p:nvSpPr>
        <p:spPr>
          <a:xfrm>
            <a:off x="1154954" y="2603500"/>
            <a:ext cx="8825659" cy="2120900"/>
          </a:xfrm>
        </p:spPr>
        <p:txBody>
          <a:bodyPr>
            <a:noAutofit/>
          </a:bodyPr>
          <a:lstStyle/>
          <a:p>
            <a:r>
              <a:rPr lang="en-US" sz="2400" b="1" dirty="0"/>
              <a:t> /32 – no IP number can change </a:t>
            </a:r>
          </a:p>
          <a:p>
            <a:r>
              <a:rPr lang="en-US" sz="2400" b="1" dirty="0"/>
              <a:t> /24 - last IP number can change</a:t>
            </a:r>
          </a:p>
          <a:p>
            <a:r>
              <a:rPr lang="en-US" sz="2400" b="1" dirty="0"/>
              <a:t>  /16 – last IP two numbers can change </a:t>
            </a:r>
          </a:p>
          <a:p>
            <a:r>
              <a:rPr lang="en-US" sz="2400" b="1" dirty="0"/>
              <a:t>  /8 – last IP three numbers can change </a:t>
            </a:r>
          </a:p>
          <a:p>
            <a:r>
              <a:rPr lang="en-US" sz="2400" b="1" dirty="0"/>
              <a:t> /0 – all IP numbers can change</a:t>
            </a:r>
            <a:endParaRPr lang="en-IN" sz="2400" b="1" dirty="0"/>
          </a:p>
        </p:txBody>
      </p:sp>
    </p:spTree>
    <p:extLst>
      <p:ext uri="{BB962C8B-B14F-4D97-AF65-F5344CB8AC3E}">
        <p14:creationId xmlns:p14="http://schemas.microsoft.com/office/powerpoint/2010/main" val="46809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5766</TotalTime>
  <Words>2485</Words>
  <Application>Microsoft Office PowerPoint</Application>
  <PresentationFormat>Widescreen</PresentationFormat>
  <Paragraphs>241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Century Gothic</vt:lpstr>
      <vt:lpstr>Google Sans</vt:lpstr>
      <vt:lpstr>Wingdings 3</vt:lpstr>
      <vt:lpstr>Ion Boardroom</vt:lpstr>
      <vt:lpstr>PowerPoint Presentation</vt:lpstr>
      <vt:lpstr>Virtual Private Cloud (VPC)</vt:lpstr>
      <vt:lpstr>PowerPoint Presentation</vt:lpstr>
      <vt:lpstr>PowerPoint Presentation</vt:lpstr>
      <vt:lpstr>Use cases: multi-tier web applications  </vt:lpstr>
      <vt:lpstr>CIDR</vt:lpstr>
      <vt:lpstr>PowerPoint Presentation</vt:lpstr>
      <vt:lpstr>Subnet Masks</vt:lpstr>
      <vt:lpstr>On Tips:</vt:lpstr>
      <vt:lpstr>Practice CIDR &amp; Subnet Mask </vt:lpstr>
      <vt:lpstr>Private vs Public IP (IPv4) ranges</vt:lpstr>
      <vt:lpstr>Subnets - IPv4 </vt:lpstr>
      <vt:lpstr>VPC  Virtual Private Cloud  </vt:lpstr>
      <vt:lpstr>PowerPoint Presentation</vt:lpstr>
      <vt:lpstr> VPC</vt:lpstr>
      <vt:lpstr>Some More Points To Know</vt:lpstr>
      <vt:lpstr>PowerPoint Presentation</vt:lpstr>
      <vt:lpstr>Default VPC</vt:lpstr>
      <vt:lpstr>Public Subnet Vs Private Subnet</vt:lpstr>
      <vt:lpstr>Router &amp; Route Tables</vt:lpstr>
      <vt:lpstr>Route Table Contd</vt:lpstr>
      <vt:lpstr>Internet Gateway (IGW)</vt:lpstr>
      <vt:lpstr>NAT Gateway</vt:lpstr>
      <vt:lpstr>NAT (Contd)</vt:lpstr>
      <vt:lpstr>PowerPoint Presentation</vt:lpstr>
      <vt:lpstr>NACL</vt:lpstr>
      <vt:lpstr>Security Groups </vt:lpstr>
      <vt:lpstr>NACL (Contd)</vt:lpstr>
      <vt:lpstr>PowerPoint Presentation</vt:lpstr>
      <vt:lpstr>PowerPoint Presentation</vt:lpstr>
      <vt:lpstr>Elastic network interface</vt:lpstr>
      <vt:lpstr>Working with network interface</vt:lpstr>
      <vt:lpstr>PowerPoint Presentation</vt:lpstr>
      <vt:lpstr>PowerPoint Presentation</vt:lpstr>
      <vt:lpstr>PowerPoint Presentation</vt:lpstr>
      <vt:lpstr>AWS Client VPN </vt:lpstr>
      <vt:lpstr>PowerPoint Presentation</vt:lpstr>
      <vt:lpstr>Site to Site VPN in AWS</vt:lpstr>
      <vt:lpstr>Site to Site VPN in AWS</vt:lpstr>
      <vt:lpstr>AWS Transit Gateway </vt:lpstr>
      <vt:lpstr>Without AWS Transit Gateway </vt:lpstr>
      <vt:lpstr>With AWS Transit Gateway </vt:lpstr>
      <vt:lpstr>AWS Transit Gateway use cases </vt:lpstr>
      <vt:lpstr>Benefits of using AWS Transit Gateway </vt:lpstr>
      <vt:lpstr>PowerPoint Presentation</vt:lpstr>
      <vt:lpstr>AWS Direct Connect </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92</cp:revision>
  <dcterms:created xsi:type="dcterms:W3CDTF">2021-02-04T14:18:18Z</dcterms:created>
  <dcterms:modified xsi:type="dcterms:W3CDTF">2022-09-14T12:10:59Z</dcterms:modified>
</cp:coreProperties>
</file>