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55" r:id="rId2"/>
  </p:sldMasterIdLst>
  <p:notesMasterIdLst>
    <p:notesMasterId r:id="rId66"/>
  </p:notesMasterIdLst>
  <p:sldIdLst>
    <p:sldId id="362" r:id="rId3"/>
    <p:sldId id="380" r:id="rId4"/>
    <p:sldId id="384" r:id="rId5"/>
    <p:sldId id="378" r:id="rId6"/>
    <p:sldId id="389" r:id="rId7"/>
    <p:sldId id="390" r:id="rId8"/>
    <p:sldId id="391" r:id="rId9"/>
    <p:sldId id="393" r:id="rId10"/>
    <p:sldId id="474" r:id="rId11"/>
    <p:sldId id="385" r:id="rId12"/>
    <p:sldId id="475" r:id="rId13"/>
    <p:sldId id="363" r:id="rId14"/>
    <p:sldId id="364" r:id="rId15"/>
    <p:sldId id="405" r:id="rId16"/>
    <p:sldId id="397" r:id="rId17"/>
    <p:sldId id="398" r:id="rId18"/>
    <p:sldId id="399" r:id="rId19"/>
    <p:sldId id="400" r:id="rId20"/>
    <p:sldId id="383" r:id="rId21"/>
    <p:sldId id="394" r:id="rId22"/>
    <p:sldId id="401" r:id="rId23"/>
    <p:sldId id="395" r:id="rId24"/>
    <p:sldId id="396" r:id="rId25"/>
    <p:sldId id="403" r:id="rId26"/>
    <p:sldId id="406" r:id="rId27"/>
    <p:sldId id="404" r:id="rId28"/>
    <p:sldId id="407" r:id="rId29"/>
    <p:sldId id="408" r:id="rId30"/>
    <p:sldId id="412" r:id="rId31"/>
    <p:sldId id="410" r:id="rId32"/>
    <p:sldId id="417" r:id="rId33"/>
    <p:sldId id="420" r:id="rId34"/>
    <p:sldId id="463" r:id="rId35"/>
    <p:sldId id="464" r:id="rId36"/>
    <p:sldId id="465" r:id="rId37"/>
    <p:sldId id="371" r:id="rId38"/>
    <p:sldId id="428" r:id="rId39"/>
    <p:sldId id="461" r:id="rId40"/>
    <p:sldId id="429" r:id="rId41"/>
    <p:sldId id="477" r:id="rId42"/>
    <p:sldId id="467" r:id="rId43"/>
    <p:sldId id="473" r:id="rId44"/>
    <p:sldId id="478" r:id="rId45"/>
    <p:sldId id="479" r:id="rId46"/>
    <p:sldId id="480" r:id="rId47"/>
    <p:sldId id="443" r:id="rId48"/>
    <p:sldId id="373" r:id="rId49"/>
    <p:sldId id="447" r:id="rId50"/>
    <p:sldId id="451" r:id="rId51"/>
    <p:sldId id="449" r:id="rId52"/>
    <p:sldId id="452" r:id="rId53"/>
    <p:sldId id="448" r:id="rId54"/>
    <p:sldId id="453" r:id="rId55"/>
    <p:sldId id="450" r:id="rId56"/>
    <p:sldId id="454" r:id="rId57"/>
    <p:sldId id="377" r:id="rId58"/>
    <p:sldId id="456" r:id="rId59"/>
    <p:sldId id="457" r:id="rId60"/>
    <p:sldId id="455" r:id="rId61"/>
    <p:sldId id="350" r:id="rId62"/>
    <p:sldId id="481" r:id="rId63"/>
    <p:sldId id="436" r:id="rId64"/>
    <p:sldId id="437" r:id="rId65"/>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C8CCEA-A51B-4D8F-8E7B-635FAA8306DE}">
          <p14:sldIdLst>
            <p14:sldId id="362"/>
          </p14:sldIdLst>
        </p14:section>
        <p14:section name="Introduction" id="{FA4EE299-8C75-4491-B51D-9E3084AACF62}">
          <p14:sldIdLst>
            <p14:sldId id="380"/>
            <p14:sldId id="384"/>
            <p14:sldId id="378"/>
            <p14:sldId id="389"/>
            <p14:sldId id="390"/>
            <p14:sldId id="391"/>
            <p14:sldId id="393"/>
            <p14:sldId id="474"/>
            <p14:sldId id="385"/>
            <p14:sldId id="475"/>
            <p14:sldId id="363"/>
          </p14:sldIdLst>
        </p14:section>
        <p14:section name="Synthèses" id="{4CDA71FC-94F0-441A-A596-07381B4653CC}">
          <p14:sldIdLst>
            <p14:sldId id="364"/>
            <p14:sldId id="405"/>
            <p14:sldId id="397"/>
            <p14:sldId id="398"/>
            <p14:sldId id="399"/>
            <p14:sldId id="400"/>
            <p14:sldId id="383"/>
            <p14:sldId id="394"/>
            <p14:sldId id="401"/>
            <p14:sldId id="395"/>
            <p14:sldId id="396"/>
            <p14:sldId id="403"/>
            <p14:sldId id="406"/>
            <p14:sldId id="404"/>
            <p14:sldId id="407"/>
            <p14:sldId id="408"/>
            <p14:sldId id="412"/>
            <p14:sldId id="410"/>
            <p14:sldId id="417"/>
            <p14:sldId id="420"/>
            <p14:sldId id="463"/>
            <p14:sldId id="464"/>
            <p14:sldId id="465"/>
          </p14:sldIdLst>
        </p14:section>
        <p14:section name="Rests" id="{C014346F-471C-4FA9-9640-479741F3025B}">
          <p14:sldIdLst>
            <p14:sldId id="371"/>
            <p14:sldId id="428"/>
            <p14:sldId id="461"/>
            <p14:sldId id="429"/>
            <p14:sldId id="477"/>
            <p14:sldId id="467"/>
            <p14:sldId id="473"/>
            <p14:sldId id="478"/>
            <p14:sldId id="479"/>
            <p14:sldId id="480"/>
            <p14:sldId id="443"/>
            <p14:sldId id="373"/>
            <p14:sldId id="447"/>
            <p14:sldId id="451"/>
            <p14:sldId id="449"/>
            <p14:sldId id="452"/>
            <p14:sldId id="448"/>
            <p14:sldId id="453"/>
            <p14:sldId id="450"/>
            <p14:sldId id="454"/>
            <p14:sldId id="377"/>
            <p14:sldId id="456"/>
            <p14:sldId id="457"/>
            <p14:sldId id="455"/>
            <p14:sldId id="350"/>
            <p14:sldId id="481"/>
          </p14:sldIdLst>
        </p14:section>
        <p14:section name="Added" id="{29F18F25-0F3D-4357-BD6D-26E3AFC2C229}">
          <p14:sldIdLst>
            <p14:sldId id="436"/>
            <p14:sldId id="437"/>
          </p14:sldIdLst>
        </p14:section>
      </p14:sectionLst>
    </p:ex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27B"/>
    <a:srgbClr val="D9DAE7"/>
    <a:srgbClr val="8A8A8A"/>
    <a:srgbClr val="C9CBDD"/>
    <a:srgbClr val="C0C0C0"/>
    <a:srgbClr val="2A2A2A"/>
    <a:srgbClr val="F7F7F7"/>
    <a:srgbClr val="324A5E"/>
    <a:srgbClr val="00ACE2"/>
    <a:srgbClr val="C85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4" autoAdjust="0"/>
    <p:restoredTop sz="94384" autoAdjust="0"/>
  </p:normalViewPr>
  <p:slideViewPr>
    <p:cSldViewPr snapToGrid="0">
      <p:cViewPr>
        <p:scale>
          <a:sx n="33" d="100"/>
          <a:sy n="33" d="100"/>
        </p:scale>
        <p:origin x="1044" y="61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2017/9/7</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sz="2100" b="1" i="0" kern="1200" dirty="0">
                <a:solidFill>
                  <a:schemeClr val="tx1"/>
                </a:solidFill>
                <a:effectLst/>
                <a:latin typeface="+mn-lt"/>
                <a:ea typeface="+mn-ea"/>
                <a:cs typeface="+mn-cs"/>
              </a:rPr>
              <a:t>Slide 0</a:t>
            </a:r>
            <a:endParaRPr kumimoji="1" lang="fr-FR" sz="2100" b="0" i="0" kern="1200" dirty="0">
              <a:solidFill>
                <a:schemeClr val="tx1"/>
              </a:solidFill>
              <a:effectLst/>
              <a:latin typeface="+mn-lt"/>
              <a:ea typeface="+mn-ea"/>
              <a:cs typeface="+mn-cs"/>
            </a:endParaRPr>
          </a:p>
          <a:p>
            <a:r>
              <a:rPr kumimoji="1" lang="fr-FR" sz="2100" b="0" i="0" kern="1200" dirty="0">
                <a:solidFill>
                  <a:schemeClr val="tx1"/>
                </a:solidFill>
                <a:effectLst/>
                <a:latin typeface="+mn-lt"/>
                <a:ea typeface="+mn-ea"/>
                <a:cs typeface="+mn-cs"/>
              </a:rPr>
              <a:t>Mr président, madame et monsieur membres du jury :</a:t>
            </a:r>
          </a:p>
          <a:p>
            <a:r>
              <a:rPr kumimoji="1" lang="fr-FR" sz="2100" b="0" i="0" kern="1200" dirty="0">
                <a:solidFill>
                  <a:schemeClr val="tx1"/>
                </a:solidFill>
                <a:effectLst/>
                <a:latin typeface="+mn-lt"/>
                <a:ea typeface="+mn-ea"/>
                <a:cs typeface="+mn-cs"/>
              </a:rPr>
              <a:t>Avant de commencer notre présentation, mon binôme Kechida Fatima Zahra et </a:t>
            </a:r>
            <a:r>
              <a:rPr kumimoji="1" lang="fr-FR" sz="2100" b="0" i="0" kern="1200" dirty="0" err="1">
                <a:solidFill>
                  <a:schemeClr val="tx1"/>
                </a:solidFill>
                <a:effectLst/>
                <a:latin typeface="+mn-lt"/>
                <a:ea typeface="+mn-ea"/>
                <a:cs typeface="+mn-cs"/>
              </a:rPr>
              <a:t>moimême</a:t>
            </a:r>
            <a:r>
              <a:rPr kumimoji="1" lang="fr-FR" sz="2100" b="0" i="0" kern="1200" dirty="0">
                <a:solidFill>
                  <a:schemeClr val="tx1"/>
                </a:solidFill>
                <a:effectLst/>
                <a:latin typeface="+mn-lt"/>
                <a:ea typeface="+mn-ea"/>
                <a:cs typeface="+mn-cs"/>
              </a:rPr>
              <a:t> </a:t>
            </a:r>
            <a:r>
              <a:rPr kumimoji="1" lang="fr-FR" sz="2100" b="0" i="0" kern="1200" dirty="0" err="1">
                <a:solidFill>
                  <a:schemeClr val="tx1"/>
                </a:solidFill>
                <a:effectLst/>
                <a:latin typeface="+mn-lt"/>
                <a:ea typeface="+mn-ea"/>
                <a:cs typeface="+mn-cs"/>
              </a:rPr>
              <a:t>Kebaili</a:t>
            </a:r>
            <a:r>
              <a:rPr kumimoji="1" lang="fr-FR" sz="2100" b="0" i="0" kern="1200" dirty="0">
                <a:solidFill>
                  <a:schemeClr val="tx1"/>
                </a:solidFill>
                <a:effectLst/>
                <a:latin typeface="+mn-lt"/>
                <a:ea typeface="+mn-ea"/>
                <a:cs typeface="+mn-cs"/>
              </a:rPr>
              <a:t> Zohra </a:t>
            </a:r>
            <a:r>
              <a:rPr kumimoji="1" lang="fr-FR" sz="2100" b="0" i="0" kern="1200" dirty="0" err="1">
                <a:solidFill>
                  <a:schemeClr val="tx1"/>
                </a:solidFill>
                <a:effectLst/>
                <a:latin typeface="+mn-lt"/>
                <a:ea typeface="+mn-ea"/>
                <a:cs typeface="+mn-cs"/>
              </a:rPr>
              <a:t>Kaouter</a:t>
            </a:r>
            <a:r>
              <a:rPr kumimoji="1" lang="fr-FR" sz="2100" b="0" i="0" kern="1200" dirty="0">
                <a:solidFill>
                  <a:schemeClr val="tx1"/>
                </a:solidFill>
                <a:effectLst/>
                <a:latin typeface="+mn-lt"/>
                <a:ea typeface="+mn-ea"/>
                <a:cs typeface="+mn-cs"/>
              </a:rPr>
              <a:t> tenons à vous remercier pour votre présence et l'intérêt que vous avez  porté pour évaluer notre travail,</a:t>
            </a:r>
          </a:p>
          <a:p>
            <a:r>
              <a:rPr kumimoji="1" lang="fr-FR" sz="2100" b="0" i="0" kern="1200" dirty="0">
                <a:solidFill>
                  <a:schemeClr val="tx1"/>
                </a:solidFill>
                <a:effectLst/>
                <a:latin typeface="+mn-lt"/>
                <a:ea typeface="+mn-ea"/>
                <a:cs typeface="+mn-cs"/>
              </a:rPr>
              <a:t>Nous tenons également à remercier nos chères encadrante Mme </a:t>
            </a:r>
            <a:r>
              <a:rPr kumimoji="1" lang="fr-FR" sz="2100" b="0" i="0" kern="1200" dirty="0" err="1">
                <a:solidFill>
                  <a:schemeClr val="tx1"/>
                </a:solidFill>
                <a:effectLst/>
                <a:latin typeface="+mn-lt"/>
                <a:ea typeface="+mn-ea"/>
                <a:cs typeface="+mn-cs"/>
              </a:rPr>
              <a:t>Benatchba</a:t>
            </a:r>
            <a:r>
              <a:rPr kumimoji="1" lang="fr-FR" sz="2100" b="0" i="0" kern="1200" dirty="0">
                <a:solidFill>
                  <a:schemeClr val="tx1"/>
                </a:solidFill>
                <a:effectLst/>
                <a:latin typeface="+mn-lt"/>
                <a:ea typeface="+mn-ea"/>
                <a:cs typeface="+mn-cs"/>
              </a:rPr>
              <a:t> Karima et Mme </a:t>
            </a:r>
            <a:r>
              <a:rPr kumimoji="1" lang="fr-FR" sz="2100" b="0" i="0" kern="1200" dirty="0" err="1">
                <a:solidFill>
                  <a:schemeClr val="tx1"/>
                </a:solidFill>
                <a:effectLst/>
                <a:latin typeface="+mn-lt"/>
                <a:ea typeface="+mn-ea"/>
                <a:cs typeface="+mn-cs"/>
              </a:rPr>
              <a:t>Artabaz</a:t>
            </a:r>
            <a:r>
              <a:rPr kumimoji="1" lang="fr-FR" sz="2100" b="0" i="0" kern="1200" dirty="0">
                <a:solidFill>
                  <a:schemeClr val="tx1"/>
                </a:solidFill>
                <a:effectLst/>
                <a:latin typeface="+mn-lt"/>
                <a:ea typeface="+mn-ea"/>
                <a:cs typeface="+mn-cs"/>
              </a:rPr>
              <a:t> Saliha pour leur suivi et encouragement.</a:t>
            </a:r>
          </a:p>
          <a:p>
            <a:r>
              <a:rPr kumimoji="1" lang="fr-FR" sz="2100" b="0" i="0" kern="1200" dirty="0">
                <a:solidFill>
                  <a:schemeClr val="tx1"/>
                </a:solidFill>
                <a:effectLst/>
                <a:latin typeface="+mn-lt"/>
                <a:ea typeface="+mn-ea"/>
                <a:cs typeface="+mn-cs"/>
              </a:rPr>
              <a:t> Sans oublier  de remercier nos familles et amis qui sont présents  ici pour nous supporter.</a:t>
            </a:r>
          </a:p>
          <a:p>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Notre projet de fin d'études intitulé "</a:t>
            </a:r>
            <a:r>
              <a:rPr kumimoji="1" lang="fr-FR" sz="2100" b="0" i="0" kern="1200" dirty="0" err="1">
                <a:solidFill>
                  <a:schemeClr val="tx1"/>
                </a:solidFill>
                <a:effectLst/>
                <a:latin typeface="+mn-lt"/>
                <a:ea typeface="+mn-ea"/>
                <a:cs typeface="+mn-cs"/>
              </a:rPr>
              <a:t>jupiter</a:t>
            </a:r>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Plateforme de test de systèmes biométriques multimodaux</a:t>
            </a:r>
          </a:p>
          <a:p>
            <a:r>
              <a:rPr kumimoji="1" lang="fr-FR" sz="2100" b="0" i="0" kern="1200" dirty="0">
                <a:solidFill>
                  <a:schemeClr val="tx1"/>
                </a:solidFill>
                <a:effectLst/>
                <a:latin typeface="+mn-lt"/>
                <a:ea typeface="+mn-ea"/>
                <a:cs typeface="+mn-cs"/>
              </a:rPr>
              <a:t>Cas d'application : empreinte digitale et empreinte palmaire"</a:t>
            </a:r>
          </a:p>
          <a:p>
            <a:r>
              <a:rPr kumimoji="1" lang="fr-FR" sz="2100" b="0" i="0" kern="1200" dirty="0">
                <a:solidFill>
                  <a:schemeClr val="tx1"/>
                </a:solidFill>
                <a:effectLst/>
                <a:latin typeface="+mn-lt"/>
                <a:ea typeface="+mn-ea"/>
                <a:cs typeface="+mn-cs"/>
              </a:rPr>
              <a:t>Est issu du domaine de la biométrie, c'est pour cela ,nous vous invitons à découvrir  un petit peut ce que c'est la biométrie,</a:t>
            </a:r>
          </a:p>
          <a:p>
            <a:r>
              <a:rPr kumimoji="1" lang="fr-FR" sz="2100" b="0" i="0" kern="1200" dirty="0">
                <a:solidFill>
                  <a:schemeClr val="tx1"/>
                </a:solidFill>
                <a:effectLst/>
                <a:latin typeface="+mn-lt"/>
                <a:ea typeface="+mn-ea"/>
                <a:cs typeface="+mn-cs"/>
              </a:rPr>
              <a:t>Après nous essayons de vous positionner dans le contexte de notre projet  et éclaircissons  la problématique à laquelle nous somme amené à répondre.</a:t>
            </a:r>
          </a:p>
          <a:p>
            <a:r>
              <a:rPr kumimoji="1" lang="fr-FR" sz="2100" b="0" i="0" kern="1200" dirty="0">
                <a:solidFill>
                  <a:schemeClr val="tx1"/>
                </a:solidFill>
                <a:effectLst/>
                <a:latin typeface="+mn-lt"/>
                <a:ea typeface="+mn-ea"/>
                <a:cs typeface="+mn-cs"/>
              </a:rPr>
              <a:t> </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a:t>
            </a:fld>
            <a:endParaRPr kumimoji="1" lang="ja-JP" altLang="en-US"/>
          </a:p>
        </p:txBody>
      </p:sp>
    </p:spTree>
    <p:extLst>
      <p:ext uri="{BB962C8B-B14F-4D97-AF65-F5344CB8AC3E}">
        <p14:creationId xmlns:p14="http://schemas.microsoft.com/office/powerpoint/2010/main" val="42566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sz="2100" b="0" i="0" kern="1200" dirty="0">
                <a:solidFill>
                  <a:schemeClr val="tx1"/>
                </a:solidFill>
                <a:effectLst/>
                <a:latin typeface="+mn-lt"/>
                <a:ea typeface="+mn-ea"/>
                <a:cs typeface="+mn-cs"/>
              </a:rPr>
              <a:t>Sans plus tarder ,entrons dans le vif de notre projet :</a:t>
            </a:r>
          </a:p>
          <a:p>
            <a:r>
              <a:rPr kumimoji="1" lang="fr-FR" sz="2100" b="0" i="0" kern="1200" dirty="0">
                <a:solidFill>
                  <a:schemeClr val="tx1"/>
                </a:solidFill>
                <a:effectLst/>
                <a:latin typeface="+mn-lt"/>
                <a:ea typeface="+mn-ea"/>
                <a:cs typeface="+mn-cs"/>
              </a:rPr>
              <a:t>en présentant notre synthèse bibliographique concernant la biométrie, la reconnaissance d'empreinte digitale et d'empreinte palmaire.</a:t>
            </a:r>
          </a:p>
          <a:p>
            <a:r>
              <a:rPr kumimoji="1" lang="fr-FR" sz="2100" b="0" i="0" kern="1200" dirty="0">
                <a:solidFill>
                  <a:schemeClr val="tx1"/>
                </a:solidFill>
                <a:effectLst/>
                <a:latin typeface="+mn-lt"/>
                <a:ea typeface="+mn-ea"/>
                <a:cs typeface="+mn-cs"/>
              </a:rPr>
              <a:t>ensuite nous allons décrire notre solution répondant à la problématique en question.</a:t>
            </a:r>
          </a:p>
          <a:p>
            <a:r>
              <a:rPr kumimoji="1" lang="fr-FR" sz="2100" b="0" i="0" kern="1200" dirty="0">
                <a:solidFill>
                  <a:schemeClr val="tx1"/>
                </a:solidFill>
                <a:effectLst/>
                <a:latin typeface="+mn-lt"/>
                <a:ea typeface="+mn-ea"/>
                <a:cs typeface="+mn-cs"/>
              </a:rPr>
              <a:t>Nous présentons juste après, notre plateforme :sa conception et réalisation</a:t>
            </a:r>
            <a:br>
              <a:rPr kumimoji="1" lang="fr-FR" sz="2100" b="0" i="0" kern="1200" dirty="0">
                <a:solidFill>
                  <a:schemeClr val="tx1"/>
                </a:solidFill>
                <a:effectLst/>
                <a:latin typeface="+mn-lt"/>
                <a:ea typeface="+mn-ea"/>
                <a:cs typeface="+mn-cs"/>
              </a:rPr>
            </a:br>
            <a:r>
              <a:rPr kumimoji="1" lang="fr-FR" sz="2100" b="0" i="0" kern="1200" dirty="0">
                <a:solidFill>
                  <a:schemeClr val="tx1"/>
                </a:solidFill>
                <a:effectLst/>
                <a:latin typeface="+mn-lt"/>
                <a:ea typeface="+mn-ea"/>
                <a:cs typeface="+mn-cs"/>
              </a:rPr>
              <a:t>suivies par nos résultats de tests</a:t>
            </a:r>
          </a:p>
          <a:p>
            <a:r>
              <a:rPr kumimoji="1" lang="fr-FR" sz="2100" b="0" i="0" kern="1200" dirty="0">
                <a:solidFill>
                  <a:schemeClr val="tx1"/>
                </a:solidFill>
                <a:effectLst/>
                <a:latin typeface="+mn-lt"/>
                <a:ea typeface="+mn-ea"/>
                <a:cs typeface="+mn-cs"/>
              </a:rPr>
              <a:t>Et nous finirons par les perspectives d'amélioration envisagées.</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12</a:t>
            </a:fld>
            <a:endParaRPr kumimoji="1" lang="ja-JP" altLang="en-US"/>
          </a:p>
        </p:txBody>
      </p:sp>
    </p:spTree>
    <p:extLst>
      <p:ext uri="{BB962C8B-B14F-4D97-AF65-F5344CB8AC3E}">
        <p14:creationId xmlns:p14="http://schemas.microsoft.com/office/powerpoint/2010/main" val="167154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22</a:t>
            </a:fld>
            <a:endParaRPr kumimoji="1" lang="ja-JP" altLang="en-US"/>
          </a:p>
        </p:txBody>
      </p:sp>
    </p:spTree>
    <p:extLst>
      <p:ext uri="{BB962C8B-B14F-4D97-AF65-F5344CB8AC3E}">
        <p14:creationId xmlns:p14="http://schemas.microsoft.com/office/powerpoint/2010/main" val="248532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26</a:t>
            </a:fld>
            <a:endParaRPr kumimoji="1" lang="ja-JP" altLang="en-US"/>
          </a:p>
        </p:txBody>
      </p:sp>
    </p:spTree>
    <p:extLst>
      <p:ext uri="{BB962C8B-B14F-4D97-AF65-F5344CB8AC3E}">
        <p14:creationId xmlns:p14="http://schemas.microsoft.com/office/powerpoint/2010/main" val="243176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les méthodes locales nous formons des structures ensuite nous les comparons  </a:t>
            </a:r>
          </a:p>
          <a:p>
            <a:r>
              <a:rPr lang="fr-FR" dirty="0"/>
              <a:t>Exemple: Le voisin le plus proche </a:t>
            </a:r>
          </a:p>
        </p:txBody>
      </p:sp>
      <p:sp>
        <p:nvSpPr>
          <p:cNvPr id="4" name="Slide Number Placeholder 3"/>
          <p:cNvSpPr>
            <a:spLocks noGrp="1"/>
          </p:cNvSpPr>
          <p:nvPr>
            <p:ph type="sldNum" sz="quarter" idx="10"/>
          </p:nvPr>
        </p:nvSpPr>
        <p:spPr/>
        <p:txBody>
          <a:bodyPr/>
          <a:lstStyle/>
          <a:p>
            <a:pPr marL="0" marR="0" lvl="0" indent="0" algn="r" defTabSz="1632753" rtl="0" eaLnBrk="1" fontAlgn="auto" latinLnBrk="0" hangingPunct="1">
              <a:lnSpc>
                <a:spcPct val="100000"/>
              </a:lnSpc>
              <a:spcBef>
                <a:spcPts val="0"/>
              </a:spcBef>
              <a:spcAft>
                <a:spcPts val="0"/>
              </a:spcAft>
              <a:buClrTx/>
              <a:buSzTx/>
              <a:buFontTx/>
              <a:buNone/>
              <a:tabLst/>
              <a:defRPr/>
            </a:pPr>
            <a:fld id="{BA0F6D12-D0E5-42E3-AE9E-4CBB24513023}"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632753" rtl="0" eaLnBrk="1" fontAlgn="auto" latinLnBrk="0" hangingPunct="1">
                <a:lnSpc>
                  <a:spcPct val="100000"/>
                </a:lnSpc>
                <a:spcBef>
                  <a:spcPts val="0"/>
                </a:spcBef>
                <a:spcAft>
                  <a:spcPts val="0"/>
                </a:spcAft>
                <a:buClrTx/>
                <a:buSzTx/>
                <a:buFontTx/>
                <a:buNone/>
                <a:tabLst/>
                <a:defRPr/>
              </a:pPr>
              <a:t>29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337829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1632753" rtl="0" eaLnBrk="1" fontAlgn="auto" latinLnBrk="0" hangingPunct="1">
              <a:lnSpc>
                <a:spcPct val="100000"/>
              </a:lnSpc>
              <a:spcBef>
                <a:spcPts val="0"/>
              </a:spcBef>
              <a:spcAft>
                <a:spcPts val="0"/>
              </a:spcAft>
              <a:buClrTx/>
              <a:buSzTx/>
              <a:buFontTx/>
              <a:buNone/>
              <a:tabLst/>
              <a:defRPr/>
            </a:pPr>
            <a:fld id="{BA0F6D12-D0E5-42E3-AE9E-4CBB24513023}"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632753"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057167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travers </a:t>
            </a:r>
            <a:r>
              <a:rPr lang="fr-FR" dirty="0" err="1"/>
              <a:t>jupiter</a:t>
            </a:r>
            <a:r>
              <a:rPr lang="fr-FR" dirty="0"/>
              <a:t> , le chercheur peut </a:t>
            </a:r>
            <a:r>
              <a:rPr lang="fr-FR" dirty="0" err="1"/>
              <a:t>gerer</a:t>
            </a:r>
            <a:r>
              <a:rPr lang="fr-FR" dirty="0"/>
              <a:t> les méthodes </a:t>
            </a:r>
            <a:r>
              <a:rPr lang="fr-FR" dirty="0" err="1"/>
              <a:t>biometrique</a:t>
            </a:r>
            <a:r>
              <a:rPr lang="fr-FR" dirty="0"/>
              <a:t> , </a:t>
            </a:r>
            <a:r>
              <a:rPr lang="fr-FR" dirty="0" err="1"/>
              <a:t>gerer</a:t>
            </a:r>
            <a:r>
              <a:rPr lang="fr-FR" dirty="0"/>
              <a:t> les </a:t>
            </a:r>
            <a:r>
              <a:rPr lang="fr-FR" dirty="0" err="1"/>
              <a:t>bdd</a:t>
            </a:r>
            <a:r>
              <a:rPr lang="fr-FR" dirty="0"/>
              <a:t> de tests , il </a:t>
            </a:r>
            <a:r>
              <a:rPr lang="fr-FR" dirty="0" err="1"/>
              <a:t>prut</a:t>
            </a:r>
            <a:r>
              <a:rPr lang="fr-FR" dirty="0"/>
              <a:t> lancer des tests et visualiser les </a:t>
            </a:r>
            <a:r>
              <a:rPr lang="fr-FR" dirty="0" err="1"/>
              <a:t>resultats</a:t>
            </a:r>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37</a:t>
            </a:fld>
            <a:endParaRPr kumimoji="1" lang="ja-JP" altLang="en-US"/>
          </a:p>
        </p:txBody>
      </p:sp>
    </p:spTree>
    <p:extLst>
      <p:ext uri="{BB962C8B-B14F-4D97-AF65-F5344CB8AC3E}">
        <p14:creationId xmlns:p14="http://schemas.microsoft.com/office/powerpoint/2010/main" val="268998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38</a:t>
            </a:fld>
            <a:endParaRPr kumimoji="1" lang="ja-JP" altLang="en-US"/>
          </a:p>
        </p:txBody>
      </p:sp>
    </p:spTree>
    <p:extLst>
      <p:ext uri="{BB962C8B-B14F-4D97-AF65-F5344CB8AC3E}">
        <p14:creationId xmlns:p14="http://schemas.microsoft.com/office/powerpoint/2010/main" val="341617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 notre solution est une plateforme de test ;</a:t>
            </a:r>
            <a:br>
              <a:rPr lang="fr-FR" dirty="0"/>
            </a:br>
            <a:r>
              <a:rPr lang="fr-FR" dirty="0"/>
              <a:t>nous allons vous expliquer comment peut on lancer un test sur Jupiter </a:t>
            </a:r>
          </a:p>
          <a:p>
            <a:endParaRPr lang="fr-FR" dirty="0"/>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-La 1ere étape consiste à sélectionner la bases de données  des images d’empreinte digitale ou d’empreinte palmaire  ou une </a:t>
            </a:r>
            <a:r>
              <a:rPr lang="fr-FR" dirty="0" err="1"/>
              <a:t>bdd</a:t>
            </a:r>
            <a:r>
              <a:rPr lang="fr-FR" dirty="0"/>
              <a:t> multimodale ,ensuite  </a:t>
            </a:r>
            <a:r>
              <a:rPr lang="fr-FR" dirty="0" err="1"/>
              <a:t>selectionner</a:t>
            </a:r>
            <a:r>
              <a:rPr lang="fr-FR" dirty="0"/>
              <a:t> les méthode de </a:t>
            </a:r>
            <a:r>
              <a:rPr lang="fr-FR" dirty="0" err="1"/>
              <a:t>pretraitement</a:t>
            </a:r>
            <a:r>
              <a:rPr lang="fr-FR" dirty="0"/>
              <a:t>, </a:t>
            </a:r>
            <a:r>
              <a:rPr lang="fr-FR" dirty="0" err="1"/>
              <a:t>dextraction,et</a:t>
            </a:r>
            <a:r>
              <a:rPr lang="fr-FR" dirty="0"/>
              <a:t> d’appariement  composant un processus biométrique unimodal </a:t>
            </a:r>
            <a:r>
              <a:rPr lang="fr-FR" dirty="0" err="1"/>
              <a:t>oubien</a:t>
            </a:r>
            <a:r>
              <a:rPr lang="fr-FR" dirty="0"/>
              <a:t> la méthode de fusion si c’est un test de fusion multimodale</a:t>
            </a:r>
          </a:p>
          <a:p>
            <a:r>
              <a:rPr lang="fr-FR" dirty="0"/>
              <a:t>-Les données et les informations du test sont envoyé au serveur ,</a:t>
            </a:r>
            <a:br>
              <a:rPr lang="fr-FR" dirty="0"/>
            </a:br>
            <a:r>
              <a:rPr lang="fr-FR" dirty="0"/>
              <a:t>-nous passons à la 3eme </a:t>
            </a:r>
            <a:r>
              <a:rPr lang="fr-FR" dirty="0" err="1"/>
              <a:t>etape</a:t>
            </a:r>
            <a:r>
              <a:rPr lang="fr-FR" dirty="0"/>
              <a:t> qui est la </a:t>
            </a:r>
            <a:r>
              <a:rPr lang="fr-FR" dirty="0" err="1"/>
              <a:t>creation</a:t>
            </a:r>
            <a:r>
              <a:rPr lang="fr-FR" dirty="0"/>
              <a:t> du </a:t>
            </a:r>
            <a:r>
              <a:rPr lang="fr-FR" dirty="0" err="1"/>
              <a:t>scenarrio</a:t>
            </a:r>
            <a:r>
              <a:rPr lang="fr-FR" dirty="0"/>
              <a:t> du test ( ?)</a:t>
            </a:r>
          </a:p>
          <a:p>
            <a:r>
              <a:rPr lang="fr-FR" dirty="0"/>
              <a:t>-ensuite le scenario est </a:t>
            </a:r>
            <a:r>
              <a:rPr lang="fr-FR" dirty="0" err="1"/>
              <a:t>executé</a:t>
            </a:r>
            <a:r>
              <a:rPr lang="fr-FR" dirty="0"/>
              <a:t> par le serveur </a:t>
            </a:r>
            <a:r>
              <a:rPr lang="fr-FR" dirty="0" err="1"/>
              <a:t>matlab</a:t>
            </a:r>
            <a:r>
              <a:rPr lang="fr-FR" dirty="0"/>
              <a:t> </a:t>
            </a:r>
          </a:p>
          <a:p>
            <a:r>
              <a:rPr lang="fr-FR" dirty="0"/>
              <a:t> -sil </a:t>
            </a:r>
            <a:r>
              <a:rPr lang="fr-FR" dirty="0" err="1"/>
              <a:t>ya</a:t>
            </a:r>
            <a:r>
              <a:rPr lang="fr-FR" dirty="0"/>
              <a:t> pas </a:t>
            </a:r>
            <a:r>
              <a:rPr lang="fr-FR" dirty="0" err="1"/>
              <a:t>derreur</a:t>
            </a:r>
            <a:r>
              <a:rPr lang="fr-FR" dirty="0"/>
              <a:t> les </a:t>
            </a:r>
            <a:r>
              <a:rPr lang="fr-FR" dirty="0" err="1"/>
              <a:t>resultat</a:t>
            </a:r>
            <a:r>
              <a:rPr lang="fr-FR" dirty="0"/>
              <a:t> sont renvoyé au chercheur , </a:t>
            </a:r>
          </a:p>
          <a:p>
            <a:r>
              <a:rPr lang="fr-FR" dirty="0"/>
              <a:t>sinon , le message erreur survenu est affiché,</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39</a:t>
            </a:fld>
            <a:endParaRPr kumimoji="1" lang="ja-JP" altLang="en-US"/>
          </a:p>
        </p:txBody>
      </p:sp>
    </p:spTree>
    <p:extLst>
      <p:ext uri="{BB962C8B-B14F-4D97-AF65-F5344CB8AC3E}">
        <p14:creationId xmlns:p14="http://schemas.microsoft.com/office/powerpoint/2010/main" val="1075848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Nous avons implémenté dans notre système les approches et les méthodes démontré dans ce tableau.</a:t>
            </a:r>
          </a:p>
          <a:p>
            <a:r>
              <a:rPr lang="fr-FR" dirty="0"/>
              <a:t>Il est à noter que dans chaque approche plusieurs méthodes existent.</a:t>
            </a:r>
          </a:p>
          <a:p>
            <a:r>
              <a:rPr lang="fr-FR" dirty="0"/>
              <a:t>Dans la phase de pré-traitement, plusieurs approches assurant la segmentation, normalisation, filtrage, binarisation et squelettisation tel que l’approche de Hong et Khan</a:t>
            </a:r>
          </a:p>
          <a:p>
            <a:r>
              <a:rPr lang="fr-FR" dirty="0"/>
              <a:t>Ensuite l’extraction qui se fait sur l’empreinte digitale et l’empreinte palmaire</a:t>
            </a:r>
          </a:p>
          <a:p>
            <a:r>
              <a:rPr lang="fr-FR" dirty="0"/>
              <a:t>Pareil pour l’appariement</a:t>
            </a:r>
          </a:p>
          <a:p>
            <a:r>
              <a:rPr lang="fr-FR" dirty="0"/>
              <a:t>Ensuite la fusion qui se fait sur le niveau caractéristique bien que sur le niveau score</a:t>
            </a:r>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42</a:t>
            </a:fld>
            <a:endParaRPr kumimoji="1" lang="ja-JP" altLang="en-US"/>
          </a:p>
        </p:txBody>
      </p:sp>
    </p:spTree>
    <p:extLst>
      <p:ext uri="{BB962C8B-B14F-4D97-AF65-F5344CB8AC3E}">
        <p14:creationId xmlns:p14="http://schemas.microsoft.com/office/powerpoint/2010/main" val="1697102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Nous avons implémenté dans notre système les approches et les méthodes démontré dans ce tableau.</a:t>
            </a:r>
          </a:p>
          <a:p>
            <a:r>
              <a:rPr lang="fr-FR" dirty="0"/>
              <a:t>Il est à noter que dans chaque approche plusieurs méthodes existent.</a:t>
            </a:r>
          </a:p>
          <a:p>
            <a:r>
              <a:rPr lang="fr-FR" dirty="0"/>
              <a:t>Dans la phase de pré-traitement, plusieurs approches assurant la segmentation, normalisation, filtrage, binarisation et squelettisation tel que l’approche de Hong et Khan</a:t>
            </a:r>
          </a:p>
          <a:p>
            <a:r>
              <a:rPr lang="fr-FR" dirty="0"/>
              <a:t>Ensuite l’extraction qui se fait sur l’empreinte digitale et l’empreinte palmaire</a:t>
            </a:r>
          </a:p>
          <a:p>
            <a:r>
              <a:rPr lang="fr-FR" dirty="0"/>
              <a:t>Pareil pour l’appariement</a:t>
            </a:r>
          </a:p>
          <a:p>
            <a:r>
              <a:rPr lang="fr-FR" dirty="0"/>
              <a:t>Ensuite la fusion qui se fait sur le niveau caractéristique bien que sur le niveau score</a:t>
            </a:r>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43</a:t>
            </a:fld>
            <a:endParaRPr kumimoji="1" lang="ja-JP" altLang="en-US"/>
          </a:p>
        </p:txBody>
      </p:sp>
    </p:spTree>
    <p:extLst>
      <p:ext uri="{BB962C8B-B14F-4D97-AF65-F5344CB8AC3E}">
        <p14:creationId xmlns:p14="http://schemas.microsoft.com/office/powerpoint/2010/main" val="120294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kumimoji="1" lang="fr-FR" sz="2100" b="1" i="0" kern="1200" dirty="0">
                <a:solidFill>
                  <a:schemeClr val="tx1"/>
                </a:solidFill>
                <a:effectLst/>
                <a:latin typeface="+mn-lt"/>
                <a:ea typeface="+mn-ea"/>
                <a:cs typeface="+mn-cs"/>
              </a:rPr>
            </a:br>
            <a:r>
              <a:rPr kumimoji="1" lang="fr-FR" sz="2100" b="1" i="0" kern="1200" dirty="0">
                <a:solidFill>
                  <a:schemeClr val="tx1"/>
                </a:solidFill>
                <a:effectLst/>
                <a:latin typeface="+mn-lt"/>
                <a:ea typeface="+mn-ea"/>
                <a:cs typeface="+mn-cs"/>
              </a:rPr>
              <a:t>Slide 01</a:t>
            </a:r>
            <a:endParaRPr kumimoji="1" lang="fr-FR" sz="2100" b="0" i="0" kern="1200" dirty="0">
              <a:solidFill>
                <a:schemeClr val="tx1"/>
              </a:solidFill>
              <a:effectLst/>
              <a:latin typeface="+mn-lt"/>
              <a:ea typeface="+mn-ea"/>
              <a:cs typeface="+mn-cs"/>
            </a:endParaRPr>
          </a:p>
          <a:p>
            <a:r>
              <a:rPr kumimoji="1" lang="fr-FR" sz="2100" b="0" i="0" kern="1200" dirty="0">
                <a:solidFill>
                  <a:schemeClr val="tx1"/>
                </a:solidFill>
                <a:effectLst/>
                <a:latin typeface="+mn-lt"/>
                <a:ea typeface="+mn-ea"/>
                <a:cs typeface="+mn-cs"/>
              </a:rPr>
              <a:t>Pour vérifier l'identité d'un individu,  il existe des méthodes basés sur la connaissance d'une information comme un mot de passe, ou la possession d'un objet comme une clé ou un badge, cependant, ces méthodes classiques montrent des insuffisances, les informations et les objets peuvent être partagés, les informations risquent d'être oublié et les objet d'être volés.</a:t>
            </a:r>
          </a:p>
          <a:p>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Donc, le recours à la biométrie permet de combler ces insuffisances en exploitant des caractéristiques humaines uniques, distinctives et permanente</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2</a:t>
            </a:fld>
            <a:endParaRPr kumimoji="1" lang="ja-JP" altLang="en-US"/>
          </a:p>
        </p:txBody>
      </p:sp>
    </p:spTree>
    <p:extLst>
      <p:ext uri="{BB962C8B-B14F-4D97-AF65-F5344CB8AC3E}">
        <p14:creationId xmlns:p14="http://schemas.microsoft.com/office/powerpoint/2010/main" val="179784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Nous avons implémenté dans notre système les approches et les méthodes démontré dans ce tableau.</a:t>
            </a:r>
          </a:p>
          <a:p>
            <a:r>
              <a:rPr lang="fr-FR" dirty="0"/>
              <a:t>Il est à noter que dans chaque approche plusieurs méthodes existent.</a:t>
            </a:r>
          </a:p>
          <a:p>
            <a:r>
              <a:rPr lang="fr-FR" dirty="0"/>
              <a:t>Dans la phase de pré-traitement, plusieurs approches assurant la segmentation, normalisation, filtrage, binarisation et squelettisation tel que l’approche de Hong et Khan</a:t>
            </a:r>
          </a:p>
          <a:p>
            <a:r>
              <a:rPr lang="fr-FR" dirty="0"/>
              <a:t>Ensuite l’extraction qui se fait sur l’empreinte digitale et l’empreinte palmaire</a:t>
            </a:r>
          </a:p>
          <a:p>
            <a:r>
              <a:rPr lang="fr-FR" dirty="0"/>
              <a:t>Pareil pour l’appariement</a:t>
            </a:r>
          </a:p>
          <a:p>
            <a:r>
              <a:rPr lang="fr-FR" dirty="0"/>
              <a:t>Ensuite la fusion qui se fait sur le niveau caractéristique bien que sur le niveau score</a:t>
            </a:r>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44</a:t>
            </a:fld>
            <a:endParaRPr kumimoji="1" lang="ja-JP" altLang="en-US"/>
          </a:p>
        </p:txBody>
      </p:sp>
    </p:spTree>
    <p:extLst>
      <p:ext uri="{BB962C8B-B14F-4D97-AF65-F5344CB8AC3E}">
        <p14:creationId xmlns:p14="http://schemas.microsoft.com/office/powerpoint/2010/main" val="2671420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Nous avons implémenté dans notre système les approches et les méthodes démontré dans ce tableau.</a:t>
            </a:r>
          </a:p>
          <a:p>
            <a:r>
              <a:rPr lang="fr-FR" dirty="0"/>
              <a:t>Il est à noter que dans chaque approche plusieurs méthodes existent.</a:t>
            </a:r>
          </a:p>
          <a:p>
            <a:r>
              <a:rPr lang="fr-FR" dirty="0"/>
              <a:t>Dans la phase de pré-traitement, plusieurs approches assurant la segmentation, normalisation, filtrage, binarisation et squelettisation tel que l’approche de Hong et Khan</a:t>
            </a:r>
          </a:p>
          <a:p>
            <a:r>
              <a:rPr lang="fr-FR" dirty="0"/>
              <a:t>Ensuite l’extraction qui se fait sur l’empreinte digitale et l’empreinte palmaire</a:t>
            </a:r>
          </a:p>
          <a:p>
            <a:r>
              <a:rPr lang="fr-FR" dirty="0"/>
              <a:t>Pareil pour l’appariement</a:t>
            </a:r>
          </a:p>
          <a:p>
            <a:r>
              <a:rPr lang="fr-FR" dirty="0"/>
              <a:t>Ensuite la fusion qui se fait sur le niveau caractéristique bien que sur le niveau score</a:t>
            </a:r>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45</a:t>
            </a:fld>
            <a:endParaRPr kumimoji="1" lang="ja-JP" altLang="en-US"/>
          </a:p>
        </p:txBody>
      </p:sp>
    </p:spTree>
    <p:extLst>
      <p:ext uri="{BB962C8B-B14F-4D97-AF65-F5344CB8AC3E}">
        <p14:creationId xmlns:p14="http://schemas.microsoft.com/office/powerpoint/2010/main" val="418186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Nous allons </a:t>
            </a:r>
            <a:r>
              <a:rPr lang="fr-FR" dirty="0" err="1"/>
              <a:t>presenter</a:t>
            </a:r>
            <a:r>
              <a:rPr lang="fr-FR" dirty="0"/>
              <a:t> chaque type de test </a:t>
            </a:r>
            <a:r>
              <a:rPr lang="fr-FR" dirty="0" err="1"/>
              <a:t>séparement</a:t>
            </a:r>
            <a:r>
              <a:rPr lang="fr-FR" dirty="0"/>
              <a:t> , </a:t>
            </a:r>
          </a:p>
          <a:p>
            <a:endParaRPr lang="fr-FR" dirty="0"/>
          </a:p>
          <a:p>
            <a:r>
              <a:rPr lang="fr-FR" dirty="0"/>
              <a:t>Commençons par le test d’un système </a:t>
            </a:r>
            <a:r>
              <a:rPr lang="fr-FR" dirty="0" err="1"/>
              <a:t>biometrique</a:t>
            </a:r>
            <a:r>
              <a:rPr lang="fr-FR" dirty="0"/>
              <a:t> d’empreinte digitale , </a:t>
            </a:r>
          </a:p>
          <a:p>
            <a:r>
              <a:rPr lang="fr-FR" dirty="0"/>
              <a:t>Pour l’effectuer , nous avons utilisé l’ensemble B de la 2eme base de donnée de FSV 2002</a:t>
            </a:r>
          </a:p>
          <a:p>
            <a:r>
              <a:rPr lang="fr-FR" dirty="0"/>
              <a:t> qui contient 10 individu et 8 scan par individu</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48</a:t>
            </a:fld>
            <a:endParaRPr kumimoji="1" lang="ja-JP" altLang="en-US"/>
          </a:p>
        </p:txBody>
      </p:sp>
    </p:spTree>
    <p:extLst>
      <p:ext uri="{BB962C8B-B14F-4D97-AF65-F5344CB8AC3E}">
        <p14:creationId xmlns:p14="http://schemas.microsoft.com/office/powerpoint/2010/main" val="3622909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comparant la </a:t>
            </a:r>
            <a:r>
              <a:rPr lang="fr-FR" dirty="0" err="1"/>
              <a:t>methode</a:t>
            </a:r>
            <a:r>
              <a:rPr lang="fr-FR" dirty="0"/>
              <a:t> globale de la transformé de </a:t>
            </a:r>
            <a:r>
              <a:rPr lang="fr-FR" dirty="0" err="1"/>
              <a:t>houg</a:t>
            </a:r>
            <a:r>
              <a:rPr lang="fr-FR" dirty="0"/>
              <a:t> avec la méthode  locale MCC</a:t>
            </a:r>
          </a:p>
          <a:p>
            <a:r>
              <a:rPr lang="fr-FR" dirty="0"/>
              <a:t> nous  avons </a:t>
            </a:r>
            <a:r>
              <a:rPr lang="fr-FR" dirty="0" err="1"/>
              <a:t>toruvé</a:t>
            </a:r>
            <a:r>
              <a:rPr lang="fr-FR" dirty="0"/>
              <a:t> que  la méthode  de transformé de </a:t>
            </a:r>
            <a:r>
              <a:rPr lang="fr-FR" dirty="0" err="1"/>
              <a:t>houg</a:t>
            </a:r>
            <a:r>
              <a:rPr lang="fr-FR" dirty="0"/>
              <a:t> donne de meilleur </a:t>
            </a:r>
            <a:r>
              <a:rPr lang="fr-FR" dirty="0" err="1"/>
              <a:t>resultat</a:t>
            </a:r>
            <a:r>
              <a:rPr lang="fr-FR" dirty="0"/>
              <a:t> en terme de tau de </a:t>
            </a:r>
            <a:r>
              <a:rPr lang="fr-FR" dirty="0" err="1"/>
              <a:t>reconnaisance</a:t>
            </a:r>
            <a:r>
              <a:rPr lang="fr-FR" dirty="0"/>
              <a:t> et en terme de tau d’erreur </a:t>
            </a:r>
            <a:r>
              <a:rPr lang="fr-FR" dirty="0" err="1"/>
              <a:t>egale</a:t>
            </a:r>
            <a:r>
              <a:rPr lang="fr-FR" dirty="0"/>
              <a:t> , par contre elle plus </a:t>
            </a:r>
            <a:r>
              <a:rPr lang="fr-FR" dirty="0" err="1"/>
              <a:t>lentre</a:t>
            </a:r>
            <a:r>
              <a:rPr lang="fr-FR" dirty="0"/>
              <a:t> que la méthode mcc</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49</a:t>
            </a:fld>
            <a:endParaRPr kumimoji="1" lang="ja-JP" altLang="en-US"/>
          </a:p>
        </p:txBody>
      </p:sp>
    </p:spTree>
    <p:extLst>
      <p:ext uri="{BB962C8B-B14F-4D97-AF65-F5344CB8AC3E}">
        <p14:creationId xmlns:p14="http://schemas.microsoft.com/office/powerpoint/2010/main" val="775296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2eme test effectué concerne la reconnaissance d’empreinte palmaire , ou nous avons </a:t>
            </a:r>
            <a:r>
              <a:rPr lang="fr-FR" dirty="0" err="1"/>
              <a:t>exmploité</a:t>
            </a:r>
            <a:r>
              <a:rPr lang="fr-FR" dirty="0"/>
              <a:t> la </a:t>
            </a:r>
            <a:r>
              <a:rPr lang="fr-FR" dirty="0" err="1"/>
              <a:t>bdd</a:t>
            </a:r>
            <a:r>
              <a:rPr lang="fr-FR" dirty="0"/>
              <a:t> </a:t>
            </a:r>
            <a:r>
              <a:rPr lang="fr-FR" dirty="0" err="1"/>
              <a:t>multispectral</a:t>
            </a:r>
            <a:r>
              <a:rPr lang="fr-FR" dirty="0"/>
              <a:t> de l’université de </a:t>
            </a:r>
            <a:r>
              <a:rPr lang="fr-FR" dirty="0" err="1"/>
              <a:t>PolyU</a:t>
            </a:r>
            <a:endParaRPr lang="fr-FR" dirty="0"/>
          </a:p>
          <a:p>
            <a:r>
              <a:rPr lang="fr-FR" dirty="0"/>
              <a:t> qui contient 500 individu et 8  scan par individu</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50</a:t>
            </a:fld>
            <a:endParaRPr kumimoji="1" lang="ja-JP" altLang="en-US"/>
          </a:p>
        </p:txBody>
      </p:sp>
    </p:spTree>
    <p:extLst>
      <p:ext uri="{BB962C8B-B14F-4D97-AF65-F5344CB8AC3E}">
        <p14:creationId xmlns:p14="http://schemas.microsoft.com/office/powerpoint/2010/main" val="1138508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Ce tableau montre la </a:t>
            </a:r>
            <a:r>
              <a:rPr lang="fr-FR" dirty="0" err="1"/>
              <a:t>comparaion</a:t>
            </a:r>
            <a:r>
              <a:rPr lang="fr-FR" dirty="0"/>
              <a:t> entre les </a:t>
            </a:r>
            <a:r>
              <a:rPr lang="fr-FR" dirty="0" err="1"/>
              <a:t>resultat</a:t>
            </a:r>
            <a:r>
              <a:rPr lang="fr-FR" dirty="0"/>
              <a:t> de test de la </a:t>
            </a:r>
            <a:r>
              <a:rPr lang="fr-FR" dirty="0" err="1"/>
              <a:t>methode</a:t>
            </a:r>
            <a:r>
              <a:rPr lang="fr-FR" dirty="0"/>
              <a:t> globale ACP et la </a:t>
            </a:r>
            <a:r>
              <a:rPr lang="fr-FR" dirty="0" err="1"/>
              <a:t>méthoe</a:t>
            </a:r>
            <a:r>
              <a:rPr lang="fr-FR" dirty="0"/>
              <a:t> locale basé sur la codification , la méthode globale est beaucoup plu lente que la méthode locale mais elle donne des </a:t>
            </a:r>
            <a:r>
              <a:rPr lang="fr-FR" dirty="0" err="1"/>
              <a:t>resultat</a:t>
            </a:r>
            <a:r>
              <a:rPr lang="fr-FR" dirty="0"/>
              <a:t> meilleur en terme de tau </a:t>
            </a:r>
            <a:r>
              <a:rPr lang="fr-FR" dirty="0" err="1"/>
              <a:t>derreur</a:t>
            </a:r>
            <a:r>
              <a:rPr lang="fr-FR" dirty="0"/>
              <a:t> </a:t>
            </a:r>
            <a:r>
              <a:rPr lang="fr-FR" dirty="0" err="1"/>
              <a:t>egale</a:t>
            </a:r>
            <a:r>
              <a:rPr lang="fr-FR" dirty="0"/>
              <a:t> et de taux de reconnaissance</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51</a:t>
            </a:fld>
            <a:endParaRPr kumimoji="1" lang="ja-JP" altLang="en-US"/>
          </a:p>
        </p:txBody>
      </p:sp>
    </p:spTree>
    <p:extLst>
      <p:ext uri="{BB962C8B-B14F-4D97-AF65-F5344CB8AC3E}">
        <p14:creationId xmlns:p14="http://schemas.microsoft.com/office/powerpoint/2010/main" val="3430556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54</a:t>
            </a:fld>
            <a:endParaRPr kumimoji="1" lang="ja-JP" altLang="en-US"/>
          </a:p>
        </p:txBody>
      </p:sp>
    </p:spTree>
    <p:extLst>
      <p:ext uri="{BB962C8B-B14F-4D97-AF65-F5344CB8AC3E}">
        <p14:creationId xmlns:p14="http://schemas.microsoft.com/office/powerpoint/2010/main" val="3673892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Nous avons implémenté dans notre système les approches et les méthodes démontré dans ce tableau.</a:t>
            </a:r>
          </a:p>
          <a:p>
            <a:r>
              <a:rPr lang="fr-FR" dirty="0"/>
              <a:t>Il est à noter que dans chaque approche plusieurs méthodes existent.</a:t>
            </a:r>
          </a:p>
          <a:p>
            <a:r>
              <a:rPr lang="fr-FR" dirty="0"/>
              <a:t>Dans la phase de pré-traitement, plusieurs approches assurant la segmentation, normalisation, filtrage, binarisation et squelettisation tel que l’approche de Hong et Khan</a:t>
            </a:r>
          </a:p>
          <a:p>
            <a:r>
              <a:rPr lang="fr-FR" dirty="0"/>
              <a:t>Ensuite l’extraction qui se fait sur l’empreinte digitale et l’empreinte palmaire</a:t>
            </a:r>
          </a:p>
          <a:p>
            <a:r>
              <a:rPr lang="fr-FR" dirty="0"/>
              <a:t>Pareil pour l’appariement</a:t>
            </a:r>
          </a:p>
          <a:p>
            <a:r>
              <a:rPr lang="fr-FR" dirty="0"/>
              <a:t>Ensuite la fusion qui se fait sur le niveau caractéristique bien que sur le niveau score</a:t>
            </a:r>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61</a:t>
            </a:fld>
            <a:endParaRPr kumimoji="1" lang="ja-JP" altLang="en-US"/>
          </a:p>
        </p:txBody>
      </p:sp>
    </p:spTree>
    <p:extLst>
      <p:ext uri="{BB962C8B-B14F-4D97-AF65-F5344CB8AC3E}">
        <p14:creationId xmlns:p14="http://schemas.microsoft.com/office/powerpoint/2010/main" val="400790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sz="2100" b="1" i="0" kern="1200" dirty="0">
                <a:solidFill>
                  <a:schemeClr val="tx1"/>
                </a:solidFill>
                <a:effectLst/>
                <a:latin typeface="+mn-lt"/>
                <a:ea typeface="+mn-ea"/>
                <a:cs typeface="+mn-cs"/>
              </a:rPr>
              <a:t>Slide 02</a:t>
            </a:r>
            <a:endParaRPr kumimoji="1" lang="fr-FR" sz="2100" b="0" i="0" kern="1200" dirty="0">
              <a:solidFill>
                <a:schemeClr val="tx1"/>
              </a:solidFill>
              <a:effectLst/>
              <a:latin typeface="+mn-lt"/>
              <a:ea typeface="+mn-ea"/>
              <a:cs typeface="+mn-cs"/>
            </a:endParaRPr>
          </a:p>
          <a:p>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La biométrie est définie par </a:t>
            </a:r>
            <a:r>
              <a:rPr kumimoji="1" lang="fr-FR" sz="2100" b="0" i="0" kern="1200" dirty="0" err="1">
                <a:solidFill>
                  <a:schemeClr val="tx1"/>
                </a:solidFill>
                <a:effectLst/>
                <a:latin typeface="+mn-lt"/>
                <a:ea typeface="+mn-ea"/>
                <a:cs typeface="+mn-cs"/>
              </a:rPr>
              <a:t>Peronnin</a:t>
            </a:r>
            <a:r>
              <a:rPr kumimoji="1" lang="fr-FR" sz="2100" b="0" i="0" kern="1200" dirty="0">
                <a:solidFill>
                  <a:schemeClr val="tx1"/>
                </a:solidFill>
                <a:effectLst/>
                <a:latin typeface="+mn-lt"/>
                <a:ea typeface="+mn-ea"/>
                <a:cs typeface="+mn-cs"/>
              </a:rPr>
              <a:t> et </a:t>
            </a:r>
            <a:r>
              <a:rPr kumimoji="1" lang="fr-FR" sz="2100" b="0" i="0" kern="1200" dirty="0" err="1">
                <a:solidFill>
                  <a:schemeClr val="tx1"/>
                </a:solidFill>
                <a:effectLst/>
                <a:latin typeface="+mn-lt"/>
                <a:ea typeface="+mn-ea"/>
                <a:cs typeface="+mn-cs"/>
              </a:rPr>
              <a:t>Dugelay</a:t>
            </a:r>
            <a:r>
              <a:rPr kumimoji="1" lang="fr-FR" sz="2100" b="0" i="0" kern="1200" dirty="0">
                <a:solidFill>
                  <a:schemeClr val="tx1"/>
                </a:solidFill>
                <a:effectLst/>
                <a:latin typeface="+mn-lt"/>
                <a:ea typeface="+mn-ea"/>
                <a:cs typeface="+mn-cs"/>
              </a:rPr>
              <a:t> par l'identification d'une personne à partir de ses caractéristiques physiques, comportementales ou biologiques dites modalités biométriques.</a:t>
            </a:r>
          </a:p>
          <a:p>
            <a:r>
              <a:rPr kumimoji="1" lang="fr-FR" sz="2100" b="0" i="0" kern="1200" dirty="0">
                <a:solidFill>
                  <a:schemeClr val="tx1"/>
                </a:solidFill>
                <a:effectLst/>
                <a:latin typeface="+mn-lt"/>
                <a:ea typeface="+mn-ea"/>
                <a:cs typeface="+mn-cs"/>
              </a:rPr>
              <a:t> </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a:t>
            </a:fld>
            <a:endParaRPr kumimoji="1" lang="ja-JP" altLang="en-US"/>
          </a:p>
        </p:txBody>
      </p:sp>
    </p:spTree>
    <p:extLst>
      <p:ext uri="{BB962C8B-B14F-4D97-AF65-F5344CB8AC3E}">
        <p14:creationId xmlns:p14="http://schemas.microsoft.com/office/powerpoint/2010/main" val="193038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sz="2100" b="1" i="0" kern="1200" dirty="0">
                <a:solidFill>
                  <a:schemeClr val="tx1"/>
                </a:solidFill>
                <a:effectLst/>
                <a:latin typeface="+mn-lt"/>
                <a:ea typeface="+mn-ea"/>
                <a:cs typeface="+mn-cs"/>
              </a:rPr>
              <a:t>Slides 03</a:t>
            </a:r>
            <a:endParaRPr kumimoji="1" lang="fr-FR" sz="2100" b="0" i="0" kern="1200" dirty="0">
              <a:solidFill>
                <a:schemeClr val="tx1"/>
              </a:solidFill>
              <a:effectLst/>
              <a:latin typeface="+mn-lt"/>
              <a:ea typeface="+mn-ea"/>
              <a:cs typeface="+mn-cs"/>
            </a:endParaRPr>
          </a:p>
          <a:p>
            <a:r>
              <a:rPr kumimoji="1" lang="fr-FR" sz="2100" b="0" i="0" kern="1200" dirty="0">
                <a:solidFill>
                  <a:schemeClr val="tx1"/>
                </a:solidFill>
                <a:effectLst/>
                <a:latin typeface="+mn-lt"/>
                <a:ea typeface="+mn-ea"/>
                <a:cs typeface="+mn-cs"/>
              </a:rPr>
              <a:t>Une caractéristique physique comme : l'empreinte digitale, l'empreinte palmaire, l'iris</a:t>
            </a:r>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a:t>
            </a:fld>
            <a:endParaRPr kumimoji="1" lang="ja-JP" altLang="en-US"/>
          </a:p>
        </p:txBody>
      </p:sp>
    </p:spTree>
    <p:extLst>
      <p:ext uri="{BB962C8B-B14F-4D97-AF65-F5344CB8AC3E}">
        <p14:creationId xmlns:p14="http://schemas.microsoft.com/office/powerpoint/2010/main" val="259659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sz="2100" b="0" i="0" kern="1200" dirty="0">
                <a:solidFill>
                  <a:schemeClr val="tx1"/>
                </a:solidFill>
                <a:effectLst/>
                <a:latin typeface="+mn-lt"/>
                <a:ea typeface="+mn-ea"/>
                <a:cs typeface="+mn-cs"/>
              </a:rPr>
              <a:t>La biométrie avec ses différentes modalités présente une variété de méthodes qui permettent la reconnaissance des individus</a:t>
            </a:r>
          </a:p>
          <a:p>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 de plus, une multitude de bases de données d'images, d'audios et de vidéos  sont collectées pour tester ces méthodes</a:t>
            </a:r>
          </a:p>
          <a:p>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Donc la question qui se pose à ce </a:t>
            </a:r>
            <a:r>
              <a:rPr kumimoji="1" lang="fr-FR" sz="2100" b="0" i="0" kern="1200" dirty="0" err="1">
                <a:solidFill>
                  <a:schemeClr val="tx1"/>
                </a:solidFill>
                <a:effectLst/>
                <a:latin typeface="+mn-lt"/>
                <a:ea typeface="+mn-ea"/>
                <a:cs typeface="+mn-cs"/>
              </a:rPr>
              <a:t>niveaulà</a:t>
            </a:r>
            <a:r>
              <a:rPr kumimoji="1" lang="fr-FR" sz="2100" b="0" i="0" kern="1200" dirty="0">
                <a:solidFill>
                  <a:schemeClr val="tx1"/>
                </a:solidFill>
                <a:effectLst/>
                <a:latin typeface="+mn-lt"/>
                <a:ea typeface="+mn-ea"/>
                <a:cs typeface="+mn-cs"/>
              </a:rPr>
              <a:t> est comment peut ont évaluer une méthode biométrique ou une combinaison de méthodes biométriques ?</a:t>
            </a:r>
          </a:p>
          <a:p>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pour  répondre à cette question, des plateformes de test sont mises en œuvre</a:t>
            </a:r>
            <a:br>
              <a:rPr kumimoji="1" lang="fr-FR" sz="2100" b="0" i="0" kern="1200" dirty="0">
                <a:solidFill>
                  <a:schemeClr val="tx1"/>
                </a:solidFill>
                <a:effectLst/>
                <a:latin typeface="+mn-lt"/>
                <a:ea typeface="+mn-ea"/>
                <a:cs typeface="+mn-cs"/>
              </a:rPr>
            </a:br>
            <a:r>
              <a:rPr kumimoji="1" lang="fr-FR" sz="2100" b="0" i="0" kern="1200" dirty="0">
                <a:solidFill>
                  <a:schemeClr val="tx1"/>
                </a:solidFill>
                <a:effectLst/>
                <a:latin typeface="+mn-lt"/>
                <a:ea typeface="+mn-ea"/>
                <a:cs typeface="+mn-cs"/>
              </a:rPr>
              <a:t> </a:t>
            </a:r>
          </a:p>
          <a:p>
            <a:r>
              <a:rPr kumimoji="1" lang="fr-FR" sz="2100" b="0" i="0" kern="1200" dirty="0">
                <a:solidFill>
                  <a:schemeClr val="tx1"/>
                </a:solidFill>
                <a:effectLst/>
                <a:latin typeface="+mn-lt"/>
                <a:ea typeface="+mn-ea"/>
                <a:cs typeface="+mn-cs"/>
              </a:rPr>
              <a:t>Mais elle sont rares, dédiées à une seule modalité et le chercheur pour tester sa méthode, il doit l'envoyer au responsable de la plateforme ,et attendre une période de 30 jour ou plus pour qu'il reçoive les résultats de son test.</a:t>
            </a:r>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5</a:t>
            </a:fld>
            <a:endParaRPr kumimoji="1" lang="ja-JP" altLang="en-US"/>
          </a:p>
        </p:txBody>
      </p:sp>
    </p:spTree>
    <p:extLst>
      <p:ext uri="{BB962C8B-B14F-4D97-AF65-F5344CB8AC3E}">
        <p14:creationId xmlns:p14="http://schemas.microsoft.com/office/powerpoint/2010/main" val="350893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6</a:t>
            </a:fld>
            <a:endParaRPr kumimoji="1" lang="ja-JP" altLang="en-US"/>
          </a:p>
        </p:txBody>
      </p:sp>
    </p:spTree>
    <p:extLst>
      <p:ext uri="{BB962C8B-B14F-4D97-AF65-F5344CB8AC3E}">
        <p14:creationId xmlns:p14="http://schemas.microsoft.com/office/powerpoint/2010/main" val="41047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7</a:t>
            </a:fld>
            <a:endParaRPr kumimoji="1" lang="ja-JP" altLang="en-US"/>
          </a:p>
        </p:txBody>
      </p:sp>
    </p:spTree>
    <p:extLst>
      <p:ext uri="{BB962C8B-B14F-4D97-AF65-F5344CB8AC3E}">
        <p14:creationId xmlns:p14="http://schemas.microsoft.com/office/powerpoint/2010/main" val="329863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8</a:t>
            </a:fld>
            <a:endParaRPr kumimoji="1" lang="ja-JP" altLang="en-US"/>
          </a:p>
        </p:txBody>
      </p:sp>
    </p:spTree>
    <p:extLst>
      <p:ext uri="{BB962C8B-B14F-4D97-AF65-F5344CB8AC3E}">
        <p14:creationId xmlns:p14="http://schemas.microsoft.com/office/powerpoint/2010/main" val="1631402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sz="2100" b="0" i="0" kern="1200" dirty="0">
                <a:solidFill>
                  <a:schemeClr val="tx1"/>
                </a:solidFill>
                <a:effectLst/>
                <a:latin typeface="+mn-lt"/>
                <a:ea typeface="+mn-ea"/>
                <a:cs typeface="+mn-cs"/>
              </a:rPr>
              <a:t>Après  l'analyse de ce contexte ;</a:t>
            </a:r>
            <a:br>
              <a:rPr kumimoji="1" lang="fr-FR" sz="2100" b="0" i="0" kern="1200" dirty="0">
                <a:solidFill>
                  <a:schemeClr val="tx1"/>
                </a:solidFill>
                <a:effectLst/>
                <a:latin typeface="+mn-lt"/>
                <a:ea typeface="+mn-ea"/>
                <a:cs typeface="+mn-cs"/>
              </a:rPr>
            </a:br>
            <a:r>
              <a:rPr kumimoji="1" lang="fr-FR" sz="2100" b="0" i="0" kern="1200" dirty="0">
                <a:solidFill>
                  <a:schemeClr val="tx1"/>
                </a:solidFill>
                <a:effectLst/>
                <a:latin typeface="+mn-lt"/>
                <a:ea typeface="+mn-ea"/>
                <a:cs typeface="+mn-cs"/>
              </a:rPr>
              <a:t>Nous visons quatre objectifs :</a:t>
            </a:r>
          </a:p>
          <a:p>
            <a:r>
              <a:rPr kumimoji="1" lang="fr-FR" sz="2100" b="0" i="0" kern="1200" dirty="0">
                <a:solidFill>
                  <a:schemeClr val="tx1"/>
                </a:solidFill>
                <a:effectLst/>
                <a:latin typeface="+mn-lt"/>
                <a:ea typeface="+mn-ea"/>
                <a:cs typeface="+mn-cs"/>
              </a:rPr>
              <a:t>Simplifier la tâche d'évaluation des méthodes biométrique de reconnaissance d'empreinte digitale et d'empreinte palmaire au chercheur en biométrie en réduisant le temps et l'effort investis pour effectuer un test.</a:t>
            </a:r>
          </a:p>
          <a:p>
            <a:r>
              <a:rPr kumimoji="1" lang="fr-FR" sz="2100" b="0" i="0" kern="1200" dirty="0">
                <a:solidFill>
                  <a:schemeClr val="tx1"/>
                </a:solidFill>
                <a:effectLst/>
                <a:latin typeface="+mn-lt"/>
                <a:ea typeface="+mn-ea"/>
                <a:cs typeface="+mn-cs"/>
              </a:rPr>
              <a:t>Permettre le partages des bases de données et les méthodes biométriques</a:t>
            </a:r>
          </a:p>
          <a:p>
            <a:r>
              <a:rPr kumimoji="1" lang="fr-FR" sz="2100" b="0" i="0" kern="1200" dirty="0">
                <a:solidFill>
                  <a:schemeClr val="tx1"/>
                </a:solidFill>
                <a:effectLst/>
                <a:latin typeface="+mn-lt"/>
                <a:ea typeface="+mn-ea"/>
                <a:cs typeface="+mn-cs"/>
              </a:rPr>
              <a:t>Offrir une solution extensible vers d'autres modalités et d'autres catégories de méthodes.</a:t>
            </a:r>
          </a:p>
          <a:p>
            <a:r>
              <a:rPr kumimoji="1" lang="fr-FR" sz="2100" b="0" i="0" kern="1200" dirty="0">
                <a:solidFill>
                  <a:schemeClr val="tx1"/>
                </a:solidFill>
                <a:effectLst/>
                <a:latin typeface="+mn-lt"/>
                <a:ea typeface="+mn-ea"/>
                <a:cs typeface="+mn-cs"/>
              </a:rPr>
              <a:t>Donner la possibilité d'effectuer plusieurs tests sous même environnement, même machine, même configuration, afin de pouvoir comparer entre les résultats.</a:t>
            </a:r>
          </a:p>
          <a:p>
            <a:endParaRPr lang="fr-FR" dirty="0"/>
          </a:p>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10</a:t>
            </a:fld>
            <a:endParaRPr kumimoji="1" lang="ja-JP" altLang="en-US"/>
          </a:p>
        </p:txBody>
      </p:sp>
    </p:spTree>
    <p:extLst>
      <p:ext uri="{BB962C8B-B14F-4D97-AF65-F5344CB8AC3E}">
        <p14:creationId xmlns:p14="http://schemas.microsoft.com/office/powerpoint/2010/main" val="283226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animEffect transition="in" filter="wipe(right)">
                                      <p:cBhvr>
                                        <p:cTn id="24" dur="500"/>
                                        <p:tgtEl>
                                          <p:spTgt spid="3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ppt_x"/>
                                          </p:val>
                                        </p:tav>
                                        <p:tav tm="100000">
                                          <p:val>
                                            <p:strVal val="#ppt_x"/>
                                          </p:val>
                                        </p:tav>
                                      </p:tavLst>
                                    </p:anim>
                                    <p:anim calcmode="lin" valueType="num">
                                      <p:cBhvr additive="base">
                                        <p:cTn id="29" dur="500" fill="hold"/>
                                        <p:tgtEl>
                                          <p:spTgt spid="34"/>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2" decel="100000" fill="hold" grpId="0" nodeType="afterEffect">
                                  <p:stCondLst>
                                    <p:cond delay="0"/>
                                  </p:stCondLst>
                                  <p:iterate type="wd">
                                    <p:tmPct val="10000"/>
                                  </p:iterate>
                                  <p:childTnLst>
                                    <p:set>
                                      <p:cBhvr>
                                        <p:cTn id="32" dur="1" fill="hold">
                                          <p:stCondLst>
                                            <p:cond delay="0"/>
                                          </p:stCondLst>
                                        </p:cTn>
                                        <p:tgtEl>
                                          <p:spTgt spid="33">
                                            <p:txEl>
                                              <p:pRg st="0" end="0"/>
                                            </p:txEl>
                                          </p:spTgt>
                                        </p:tgtEl>
                                        <p:attrNameLst>
                                          <p:attrName>style.visibility</p:attrName>
                                        </p:attrNameLst>
                                      </p:cBhvr>
                                      <p:to>
                                        <p:strVal val="visible"/>
                                      </p:to>
                                    </p:set>
                                    <p:anim calcmode="lin" valueType="num">
                                      <p:cBhvr additive="base">
                                        <p:cTn id="3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3">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1" decel="10000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0-#ppt_h/2"/>
                                          </p:val>
                                        </p:tav>
                                        <p:tav tm="100000">
                                          <p:val>
                                            <p:strVal val="#ppt_y"/>
                                          </p:val>
                                        </p:tav>
                                      </p:tavLst>
                                    </p:anim>
                                  </p:childTnLst>
                                </p:cTn>
                              </p:par>
                            </p:childTnLst>
                          </p:cTn>
                        </p:par>
                        <p:par>
                          <p:cTn id="39" fill="hold">
                            <p:stCondLst>
                              <p:cond delay="3100"/>
                            </p:stCondLst>
                            <p:childTnLst>
                              <p:par>
                                <p:cTn id="40" presetID="22" presetClass="entr" presetSubtype="8" fill="hold" grpId="0" nodeType="afterEffect">
                                  <p:stCondLst>
                                    <p:cond delay="0"/>
                                  </p:stCondLst>
                                  <p:childTnLst>
                                    <p:set>
                                      <p:cBhvr>
                                        <p:cTn id="41" dur="1" fill="hold">
                                          <p:stCondLst>
                                            <p:cond delay="0"/>
                                          </p:stCondLst>
                                        </p:cTn>
                                        <p:tgtEl>
                                          <p:spTgt spid="36">
                                            <p:txEl>
                                              <p:pRg st="0" end="0"/>
                                            </p:txEl>
                                          </p:spTgt>
                                        </p:tgtEl>
                                        <p:attrNameLst>
                                          <p:attrName>style.visibility</p:attrName>
                                        </p:attrNameLst>
                                      </p:cBhvr>
                                      <p:to>
                                        <p:strVal val="visible"/>
                                      </p:to>
                                    </p:set>
                                    <p:animEffect transition="in" filter="wipe(left)">
                                      <p:cBhvr>
                                        <p:cTn id="42" dur="500"/>
                                        <p:tgtEl>
                                          <p:spTgt spid="36">
                                            <p:txEl>
                                              <p:pRg st="0" end="0"/>
                                            </p:txEl>
                                          </p:spTgt>
                                        </p:tgtEl>
                                      </p:cBhvr>
                                    </p:animEffect>
                                  </p:childTnLst>
                                </p:cTn>
                              </p:par>
                            </p:childTnLst>
                          </p:cTn>
                        </p:par>
                        <p:par>
                          <p:cTn id="43" fill="hold">
                            <p:stCondLst>
                              <p:cond delay="3600"/>
                            </p:stCondLst>
                            <p:childTnLst>
                              <p:par>
                                <p:cTn id="44" presetID="2" presetClass="entr" presetSubtype="1" decel="10000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ppt_x"/>
                                          </p:val>
                                        </p:tav>
                                        <p:tav tm="100000">
                                          <p:val>
                                            <p:strVal val="#ppt_x"/>
                                          </p:val>
                                        </p:tav>
                                      </p:tavLst>
                                    </p:anim>
                                    <p:anim calcmode="lin" valueType="num">
                                      <p:cBhvr additive="base">
                                        <p:cTn id="47" dur="500" fill="hold"/>
                                        <p:tgtEl>
                                          <p:spTgt spid="42"/>
                                        </p:tgtEl>
                                        <p:attrNameLst>
                                          <p:attrName>ppt_y</p:attrName>
                                        </p:attrNameLst>
                                      </p:cBhvr>
                                      <p:tavLst>
                                        <p:tav tm="0">
                                          <p:val>
                                            <p:strVal val="0-#ppt_h/2"/>
                                          </p:val>
                                        </p:tav>
                                        <p:tav tm="100000">
                                          <p:val>
                                            <p:strVal val="#ppt_y"/>
                                          </p:val>
                                        </p:tav>
                                      </p:tavLst>
                                    </p:anim>
                                  </p:childTnLst>
                                </p:cTn>
                              </p:par>
                            </p:childTnLst>
                          </p:cTn>
                        </p:par>
                        <p:par>
                          <p:cTn id="48" fill="hold">
                            <p:stCondLst>
                              <p:cond delay="41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41">
                                            <p:txEl>
                                              <p:pRg st="0" end="0"/>
                                            </p:txEl>
                                          </p:spTgt>
                                        </p:tgtEl>
                                        <p:attrNameLst>
                                          <p:attrName>style.visibility</p:attrName>
                                        </p:attrNameLst>
                                      </p:cBhvr>
                                      <p:to>
                                        <p:strVal val="visible"/>
                                      </p:to>
                                    </p:set>
                                    <p:anim calcmode="lin" valueType="num">
                                      <p:cBhvr additive="base">
                                        <p:cTn id="5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0-#ppt_h/2"/>
                                          </p:val>
                                        </p:tav>
                                        <p:tav tm="100000">
                                          <p:val>
                                            <p:strVal val="#ppt_y"/>
                                          </p:val>
                                        </p:tav>
                                      </p:tavLst>
                                    </p:anim>
                                  </p:childTnLst>
                                </p:cTn>
                              </p:par>
                            </p:childTnLst>
                          </p:cTn>
                        </p:par>
                        <p:par>
                          <p:cTn id="57" fill="hold">
                            <p:stCondLst>
                              <p:cond delay="4700"/>
                            </p:stCondLst>
                            <p:childTnLst>
                              <p:par>
                                <p:cTn id="58" presetID="22" presetClass="entr" presetSubtype="2" fill="hold" grpId="0" nodeType="afterEffect">
                                  <p:stCondLst>
                                    <p:cond delay="0"/>
                                  </p:stCondLst>
                                  <p:childTnLst>
                                    <p:set>
                                      <p:cBhvr>
                                        <p:cTn id="59" dur="1" fill="hold">
                                          <p:stCondLst>
                                            <p:cond delay="0"/>
                                          </p:stCondLst>
                                        </p:cTn>
                                        <p:tgtEl>
                                          <p:spTgt spid="43">
                                            <p:txEl>
                                              <p:pRg st="0" end="0"/>
                                            </p:txEl>
                                          </p:spTgt>
                                        </p:tgtEl>
                                        <p:attrNameLst>
                                          <p:attrName>style.visibility</p:attrName>
                                        </p:attrNameLst>
                                      </p:cBhvr>
                                      <p:to>
                                        <p:strVal val="visible"/>
                                      </p:to>
                                    </p:set>
                                    <p:animEffect transition="in" filter="wipe(right)">
                                      <p:cBhvr>
                                        <p:cTn id="60" dur="500"/>
                                        <p:tgtEl>
                                          <p:spTgt spid="43">
                                            <p:txEl>
                                              <p:pRg st="0" end="0"/>
                                            </p:txEl>
                                          </p:spTgt>
                                        </p:tgtEl>
                                      </p:cBhvr>
                                    </p:animEffect>
                                  </p:childTnLst>
                                </p:cTn>
                              </p:par>
                            </p:childTnLst>
                          </p:cTn>
                        </p:par>
                        <p:par>
                          <p:cTn id="61" fill="hold">
                            <p:stCondLst>
                              <p:cond delay="5200"/>
                            </p:stCondLst>
                            <p:childTnLst>
                              <p:par>
                                <p:cTn id="62" presetID="2" presetClass="entr" presetSubtype="1" decel="10000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0-#ppt_h/2"/>
                                          </p:val>
                                        </p:tav>
                                        <p:tav tm="100000">
                                          <p:val>
                                            <p:strVal val="#ppt_y"/>
                                          </p:val>
                                        </p:tav>
                                      </p:tavLst>
                                    </p:anim>
                                  </p:childTnLst>
                                </p:cTn>
                              </p:par>
                            </p:childTnLst>
                          </p:cTn>
                        </p:par>
                        <p:par>
                          <p:cTn id="66" fill="hold">
                            <p:stCondLst>
                              <p:cond delay="5700"/>
                            </p:stCondLst>
                            <p:childTnLst>
                              <p:par>
                                <p:cTn id="67" presetID="2" presetClass="entr" presetSubtype="2" decel="100000" fill="hold" grpId="0" nodeType="afterEffect">
                                  <p:stCondLst>
                                    <p:cond delay="0"/>
                                  </p:stCondLst>
                                  <p:iterate type="wd">
                                    <p:tmPct val="10000"/>
                                  </p:iterate>
                                  <p:childTnLst>
                                    <p:set>
                                      <p:cBhvr>
                                        <p:cTn id="68" dur="1" fill="hold">
                                          <p:stCondLst>
                                            <p:cond delay="0"/>
                                          </p:stCondLst>
                                        </p:cTn>
                                        <p:tgtEl>
                                          <p:spTgt spid="48">
                                            <p:txEl>
                                              <p:pRg st="0" end="0"/>
                                            </p:txEl>
                                          </p:spTgt>
                                        </p:tgtEl>
                                        <p:attrNameLst>
                                          <p:attrName>style.visibility</p:attrName>
                                        </p:attrNameLst>
                                      </p:cBhvr>
                                      <p:to>
                                        <p:strVal val="visible"/>
                                      </p:to>
                                    </p:set>
                                    <p:anim calcmode="lin" valueType="num">
                                      <p:cBhvr additive="base">
                                        <p:cTn id="69"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8">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1" decel="10000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0-#ppt_h/2"/>
                                          </p:val>
                                        </p:tav>
                                        <p:tav tm="100000">
                                          <p:val>
                                            <p:strVal val="#ppt_y"/>
                                          </p:val>
                                        </p:tav>
                                      </p:tavLst>
                                    </p:anim>
                                  </p:childTnLst>
                                </p:cTn>
                              </p:par>
                            </p:childTnLst>
                          </p:cTn>
                        </p:par>
                        <p:par>
                          <p:cTn id="75" fill="hold">
                            <p:stCondLst>
                              <p:cond delay="6300"/>
                            </p:stCondLst>
                            <p:childTnLst>
                              <p:par>
                                <p:cTn id="76" presetID="22" presetClass="entr" presetSubtype="8" fill="hold" grpId="0" nodeType="afterEffect">
                                  <p:stCondLst>
                                    <p:cond delay="0"/>
                                  </p:stCondLst>
                                  <p:childTnLst>
                                    <p:set>
                                      <p:cBhvr>
                                        <p:cTn id="77" dur="1" fill="hold">
                                          <p:stCondLst>
                                            <p:cond delay="0"/>
                                          </p:stCondLst>
                                        </p:cTn>
                                        <p:tgtEl>
                                          <p:spTgt spid="50">
                                            <p:txEl>
                                              <p:pRg st="0" end="0"/>
                                            </p:txEl>
                                          </p:spTgt>
                                        </p:tgtEl>
                                        <p:attrNameLst>
                                          <p:attrName>style.visibility</p:attrName>
                                        </p:attrNameLst>
                                      </p:cBhvr>
                                      <p:to>
                                        <p:strVal val="visible"/>
                                      </p:to>
                                    </p:set>
                                    <p:animEffect transition="in" filter="wipe(left)">
                                      <p:cBhvr>
                                        <p:cTn id="78" dur="500"/>
                                        <p:tgtEl>
                                          <p:spTgt spid="50">
                                            <p:txEl>
                                              <p:pRg st="0" end="0"/>
                                            </p:txEl>
                                          </p:spTgt>
                                        </p:tgtEl>
                                      </p:cBhvr>
                                    </p:animEffect>
                                  </p:childTnLst>
                                </p:cTn>
                              </p:par>
                            </p:childTnLst>
                          </p:cTn>
                        </p:par>
                        <p:par>
                          <p:cTn id="79" fill="hold">
                            <p:stCondLst>
                              <p:cond delay="6800"/>
                            </p:stCondLst>
                            <p:childTnLst>
                              <p:par>
                                <p:cTn id="80" presetID="2" presetClass="entr" presetSubtype="1" decel="100000" fill="hold" grpId="0" nodeType="after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500" fill="hold"/>
                                        <p:tgtEl>
                                          <p:spTgt spid="63"/>
                                        </p:tgtEl>
                                        <p:attrNameLst>
                                          <p:attrName>ppt_x</p:attrName>
                                        </p:attrNameLst>
                                      </p:cBhvr>
                                      <p:tavLst>
                                        <p:tav tm="0">
                                          <p:val>
                                            <p:strVal val="#ppt_x"/>
                                          </p:val>
                                        </p:tav>
                                        <p:tav tm="100000">
                                          <p:val>
                                            <p:strVal val="#ppt_x"/>
                                          </p:val>
                                        </p:tav>
                                      </p:tavLst>
                                    </p:anim>
                                    <p:anim calcmode="lin" valueType="num">
                                      <p:cBhvr additive="base">
                                        <p:cTn id="83" dur="50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300"/>
                            </p:stCondLst>
                            <p:childTnLst>
                              <p:par>
                                <p:cTn id="85" presetID="2" presetClass="entr" presetSubtype="8" decel="100000" fill="hold" grpId="0" nodeType="afterEffect">
                                  <p:stCondLst>
                                    <p:cond delay="0"/>
                                  </p:stCondLst>
                                  <p:iterate type="wd">
                                    <p:tmPct val="10000"/>
                                  </p:iterate>
                                  <p:childTnLst>
                                    <p:set>
                                      <p:cBhvr>
                                        <p:cTn id="86" dur="1" fill="hold">
                                          <p:stCondLst>
                                            <p:cond delay="0"/>
                                          </p:stCondLst>
                                        </p:cTn>
                                        <p:tgtEl>
                                          <p:spTgt spid="62">
                                            <p:txEl>
                                              <p:pRg st="0" end="0"/>
                                            </p:txEl>
                                          </p:spTgt>
                                        </p:tgtEl>
                                        <p:attrNameLst>
                                          <p:attrName>style.visibility</p:attrName>
                                        </p:attrNameLst>
                                      </p:cBhvr>
                                      <p:to>
                                        <p:strVal val="visible"/>
                                      </p:to>
                                    </p:set>
                                    <p:anim calcmode="lin" valueType="num">
                                      <p:cBhvr additive="base">
                                        <p:cTn id="8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62">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1" decel="10000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 calcmode="lin" valueType="num">
                                      <p:cBhvr additive="base">
                                        <p:cTn id="91" dur="500" fill="hold"/>
                                        <p:tgtEl>
                                          <p:spTgt spid="58"/>
                                        </p:tgtEl>
                                        <p:attrNameLst>
                                          <p:attrName>ppt_x</p:attrName>
                                        </p:attrNameLst>
                                      </p:cBhvr>
                                      <p:tavLst>
                                        <p:tav tm="0">
                                          <p:val>
                                            <p:strVal val="#ppt_x"/>
                                          </p:val>
                                        </p:tav>
                                        <p:tav tm="100000">
                                          <p:val>
                                            <p:strVal val="#ppt_x"/>
                                          </p:val>
                                        </p:tav>
                                      </p:tavLst>
                                    </p:anim>
                                    <p:anim calcmode="lin" valueType="num">
                                      <p:cBhvr additive="base">
                                        <p:cTn id="92" dur="500" fill="hold"/>
                                        <p:tgtEl>
                                          <p:spTgt spid="58"/>
                                        </p:tgtEl>
                                        <p:attrNameLst>
                                          <p:attrName>ppt_y</p:attrName>
                                        </p:attrNameLst>
                                      </p:cBhvr>
                                      <p:tavLst>
                                        <p:tav tm="0">
                                          <p:val>
                                            <p:strVal val="0-#ppt_h/2"/>
                                          </p:val>
                                        </p:tav>
                                        <p:tav tm="100000">
                                          <p:val>
                                            <p:strVal val="#ppt_y"/>
                                          </p:val>
                                        </p:tav>
                                      </p:tavLst>
                                    </p:anim>
                                  </p:childTnLst>
                                </p:cTn>
                              </p:par>
                            </p:childTnLst>
                          </p:cTn>
                        </p:par>
                        <p:par>
                          <p:cTn id="93" fill="hold">
                            <p:stCondLst>
                              <p:cond delay="7900"/>
                            </p:stCondLst>
                            <p:childTnLst>
                              <p:par>
                                <p:cTn id="94" presetID="22" presetClass="entr" presetSubtype="2" fill="hold" grpId="0" nodeType="afterEffect">
                                  <p:stCondLst>
                                    <p:cond delay="0"/>
                                  </p:stCondLst>
                                  <p:childTnLst>
                                    <p:set>
                                      <p:cBhvr>
                                        <p:cTn id="95" dur="1" fill="hold">
                                          <p:stCondLst>
                                            <p:cond delay="0"/>
                                          </p:stCondLst>
                                        </p:cTn>
                                        <p:tgtEl>
                                          <p:spTgt spid="64">
                                            <p:txEl>
                                              <p:pRg st="0" end="0"/>
                                            </p:txEl>
                                          </p:spTgt>
                                        </p:tgtEl>
                                        <p:attrNameLst>
                                          <p:attrName>style.visibility</p:attrName>
                                        </p:attrNameLst>
                                      </p:cBhvr>
                                      <p:to>
                                        <p:strVal val="visible"/>
                                      </p:to>
                                    </p:set>
                                    <p:animEffect transition="in" filter="wipe(right)">
                                      <p:cBhvr>
                                        <p:cTn id="9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userDrawn="1">
            <p:ph type="sldNum" sz="quarter" idx="11"/>
          </p:nvPr>
        </p:nvSpPr>
        <p:spPr>
          <a:xfrm>
            <a:off x="17210963" y="9394687"/>
            <a:ext cx="1080120" cy="547688"/>
          </a:xfr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4" name="スライド番号プレースホルダー 3"/>
          <p:cNvSpPr>
            <a:spLocks noGrp="1"/>
          </p:cNvSpPr>
          <p:nvPr userDrawn="1">
            <p:ph type="sldNum" sz="quarter" idx="11"/>
          </p:nvPr>
        </p:nvSpPr>
        <p:spPr/>
        <p:txBody>
          <a:bodyPr/>
          <a:lstStyle>
            <a:lvl1pPr>
              <a:defRPr b="0">
                <a:latin typeface="Dosis" panose="02010503020202060003" pitchFamily="2" charset="0"/>
              </a:defRPr>
            </a:lvl1pPr>
          </a:lstStyle>
          <a:p>
            <a:fld id="{E6459DFB-86F3-43FA-8567-2EA6E426AE90}" type="slidenum">
              <a:rPr lang="ja-JP" altLang="en-US" smtClean="0"/>
              <a:pPr/>
              <a:t>‹#›</a:t>
            </a:fld>
            <a:endParaRPr lang="ja-JP" altLang="en-US" dirty="0"/>
          </a:p>
        </p:txBody>
      </p:sp>
      <p:sp>
        <p:nvSpPr>
          <p:cNvPr id="5" name="正方形/長方形 4"/>
          <p:cNvSpPr/>
          <p:nvPr userDrawn="1"/>
        </p:nvSpPr>
        <p:spPr>
          <a:xfrm>
            <a:off x="-1" y="0"/>
            <a:ext cx="18286413" cy="111818"/>
          </a:xfrm>
          <a:prstGeom prst="rect">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39527B"/>
              </a:solidFill>
            </a:endParaRPr>
          </a:p>
        </p:txBody>
      </p:sp>
    </p:spTree>
    <p:extLst>
      <p:ext uri="{BB962C8B-B14F-4D97-AF65-F5344CB8AC3E}">
        <p14:creationId xmlns:p14="http://schemas.microsoft.com/office/powerpoint/2010/main" val="2537151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lvl1pPr>
              <a:defRPr b="0">
                <a:latin typeface="Dosis" panose="02010503020202060003" pitchFamily="2" charset="0"/>
              </a:defRPr>
            </a:lvl1pPr>
          </a:lstStyle>
          <a:p>
            <a:fld id="{E6459DFB-86F3-43FA-8567-2EA6E426AE90}" type="slidenum">
              <a:rPr lang="ja-JP" altLang="en-US" smtClean="0"/>
              <a:pPr/>
              <a:t>‹#›</a:t>
            </a:fld>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046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lvl1pPr>
              <a:defRPr b="0">
                <a:latin typeface="Dosis" panose="02010503020202060003" pitchFamily="2" charset="0"/>
              </a:defRPr>
            </a:lvl1pPr>
          </a:lstStyle>
          <a:p>
            <a:fld id="{E6459DFB-86F3-43FA-8567-2EA6E426AE90}" type="slidenum">
              <a:rPr lang="ja-JP" altLang="en-US" smtClean="0"/>
              <a:pPr/>
              <a:t>‹#›</a:t>
            </a:fld>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266041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266041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266041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590916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5909162"/>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590916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51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build="p">
        <p:tmplLst>
          <p:tmpl lvl="1">
            <p:tnLst>
              <p:par>
                <p:cTn presetID="1"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30" grpId="0" animBg="1"/>
      <p:bldP spid="31" grpId="0" animBg="1"/>
      <p:bldP spid="43" grpId="0" build="p">
        <p:tmplLst>
          <p:tmpl lvl="1">
            <p:tnLst>
              <p:par>
                <p:cTn presetID="1"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P spid="44" grpId="0" animBg="1"/>
      <p:bldP spid="45" grpId="0" animBg="1"/>
      <p:bldP spid="48" grpId="0" build="p">
        <p:tmplLst>
          <p:tmpl lvl="1">
            <p:tnLst>
              <p:par>
                <p:cTn presetID="1"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childTnLst>
                </p:cTn>
              </p:par>
            </p:tnLst>
          </p:tmpl>
        </p:tmplLst>
      </p:bldP>
      <p:bldP spid="49" grpId="0" animBg="1"/>
      <p:bldP spid="50" grpId="0" animBg="1"/>
      <p:bldP spid="53" grpId="0" build="p">
        <p:tmplLst>
          <p:tmpl lvl="1">
            <p:tnLst>
              <p:par>
                <p:cTn presetID="1"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childTnLst>
                </p:cTn>
              </p:par>
            </p:tnLst>
          </p:tmpl>
        </p:tmplLst>
      </p:bldP>
      <p:bldP spid="54" grpId="0" animBg="1"/>
      <p:bldP spid="55" grpId="0" animBg="1"/>
      <p:bldP spid="58" grpId="0" build="p">
        <p:tmplLst>
          <p:tmpl lvl="1">
            <p:tnLst>
              <p:par>
                <p:cTn presetID="1"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P spid="59" grpId="0" animBg="1"/>
      <p:bldP spid="60" grpId="0" animBg="1"/>
      <p:bldP spid="63" grpId="0" build="p">
        <p:tmplLst>
          <p:tmpl lvl="1">
            <p:tnLst>
              <p:par>
                <p:cTn presetID="1"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childTnLst>
                </p:cTn>
              </p:par>
            </p:tnLst>
          </p:tmpl>
        </p:tmplLst>
      </p:bldP>
      <p:bldP spid="6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Jupiter">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0-#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950"/>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childTnLst>
                          </p:cTn>
                        </p:par>
                        <p:par>
                          <p:cTn id="154" fill="hold">
                            <p:stCondLst>
                              <p:cond delay="4300"/>
                            </p:stCondLst>
                            <p:childTnLst>
                              <p:par>
                                <p:cTn id="155" presetID="10" presetClass="entr" presetSubtype="0" fill="hold" nodeType="afterEffect">
                                  <p:stCondLst>
                                    <p:cond delay="500"/>
                                  </p:stCondLst>
                                  <p:childTnLst>
                                    <p:set>
                                      <p:cBhvr>
                                        <p:cTn id="156" dur="1" fill="hold">
                                          <p:stCondLst>
                                            <p:cond delay="0"/>
                                          </p:stCondLst>
                                        </p:cTn>
                                        <p:tgtEl>
                                          <p:spTgt spid="35"/>
                                        </p:tgtEl>
                                        <p:attrNameLst>
                                          <p:attrName>style.visibility</p:attrName>
                                        </p:attrNameLst>
                                      </p:cBhvr>
                                      <p:to>
                                        <p:strVal val="visible"/>
                                      </p:to>
                                    </p:set>
                                    <p:animEffect transition="in" filter="fade">
                                      <p:cBhvr>
                                        <p:cTn id="157" dur="500"/>
                                        <p:tgtEl>
                                          <p:spTgt spid="35"/>
                                        </p:tgtEl>
                                      </p:cBhvr>
                                    </p:animEffect>
                                  </p:childTnLst>
                                </p:cTn>
                              </p:par>
                            </p:childTnLst>
                          </p:cTn>
                        </p:par>
                        <p:par>
                          <p:cTn id="158" fill="hold">
                            <p:stCondLst>
                              <p:cond delay="5300"/>
                            </p:stCondLst>
                            <p:childTnLst>
                              <p:par>
                                <p:cTn id="159" presetID="10" presetClass="entr" presetSubtype="0" fill="hold" grpId="0" nodeType="afterEffect">
                                  <p:stCondLst>
                                    <p:cond delay="0"/>
                                  </p:stCondLst>
                                  <p:childTnLst>
                                    <p:set>
                                      <p:cBhvr>
                                        <p:cTn id="160" dur="1" fill="hold">
                                          <p:stCondLst>
                                            <p:cond delay="0"/>
                                          </p:stCondLst>
                                        </p:cTn>
                                        <p:tgtEl>
                                          <p:spTgt spid="34">
                                            <p:txEl>
                                              <p:pRg st="0" end="0"/>
                                            </p:txEl>
                                          </p:spTgt>
                                        </p:tgtEl>
                                        <p:attrNameLst>
                                          <p:attrName>style.visibility</p:attrName>
                                        </p:attrNameLst>
                                      </p:cBhvr>
                                      <p:to>
                                        <p:strVal val="visible"/>
                                      </p:to>
                                    </p:set>
                                    <p:animEffect transition="in" filter="fade">
                                      <p:cBhvr>
                                        <p:cTn id="161"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39527B"/>
              </a:solidFill>
              <a:latin typeface="+mn-lt"/>
            </a:endParaRPr>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rgbClr val="F7F7F7"/>
                </a:solidFill>
                <a:latin typeface="Dosis" panose="02010503020202060003" pitchFamily="2"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lvl1pPr>
              <a:defRPr>
                <a:solidFill>
                  <a:srgbClr val="39527B"/>
                </a:solidFill>
                <a:latin typeface="+mn-lt"/>
              </a:defRPr>
            </a:lvl1pPr>
          </a:lstStyle>
          <a:p>
            <a:r>
              <a:rPr lang="en-US" altLang="ja-JP"/>
              <a:t>The Power of PowerPoint | thepopp.com</a:t>
            </a:r>
            <a:endParaRPr lang="ja-JP" altLang="en-US" dirty="0"/>
          </a:p>
        </p:txBody>
      </p:sp>
      <p:sp>
        <p:nvSpPr>
          <p:cNvPr id="5" name="円/楕円 4"/>
          <p:cNvSpPr/>
          <p:nvPr userDrawn="1"/>
        </p:nvSpPr>
        <p:spPr>
          <a:xfrm>
            <a:off x="8135094" y="1807189"/>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7F7F7"/>
                </a:solidFill>
                <a:latin typeface="Dosis" panose="02010503020202060003" pitchFamily="2" charset="0"/>
              </a:rPr>
              <a:t>1</a:t>
            </a:r>
            <a:endParaRPr kumimoji="1" lang="ja-JP" altLang="en-US" b="1" dirty="0">
              <a:solidFill>
                <a:srgbClr val="F7F7F7"/>
              </a:solidFill>
              <a:latin typeface="Dosis" panose="02010503020202060003" pitchFamily="2" charset="0"/>
            </a:endParaRPr>
          </a:p>
        </p:txBody>
      </p:sp>
      <p:sp>
        <p:nvSpPr>
          <p:cNvPr id="7" name="円/楕円 6"/>
          <p:cNvSpPr/>
          <p:nvPr userDrawn="1"/>
        </p:nvSpPr>
        <p:spPr>
          <a:xfrm>
            <a:off x="8135094" y="3168079"/>
            <a:ext cx="648072" cy="648072"/>
          </a:xfrm>
          <a:prstGeom prst="ellipse">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7F7F7"/>
                </a:solidFill>
                <a:latin typeface="Dosis" panose="02010503020202060003" pitchFamily="2" charset="0"/>
              </a:rPr>
              <a:t>2</a:t>
            </a:r>
            <a:endParaRPr kumimoji="1" lang="ja-JP" altLang="en-US" b="1" dirty="0">
              <a:solidFill>
                <a:srgbClr val="F7F7F7"/>
              </a:solidFill>
              <a:latin typeface="Dosis" panose="02010503020202060003" pitchFamily="2" charset="0"/>
            </a:endParaRPr>
          </a:p>
        </p:txBody>
      </p:sp>
      <p:sp>
        <p:nvSpPr>
          <p:cNvPr id="8" name="円/楕円 7"/>
          <p:cNvSpPr/>
          <p:nvPr userDrawn="1"/>
        </p:nvSpPr>
        <p:spPr>
          <a:xfrm>
            <a:off x="8135094" y="4528969"/>
            <a:ext cx="648072" cy="648072"/>
          </a:xfrm>
          <a:prstGeom prst="ellipse">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7F7F7"/>
                </a:solidFill>
                <a:latin typeface="Dosis" panose="02010503020202060003" pitchFamily="2" charset="0"/>
              </a:rPr>
              <a:t>3</a:t>
            </a:r>
            <a:endParaRPr kumimoji="1" lang="ja-JP" altLang="en-US" b="1" dirty="0">
              <a:solidFill>
                <a:srgbClr val="F7F7F7"/>
              </a:solidFill>
              <a:latin typeface="Dosis" panose="02010503020202060003" pitchFamily="2" charset="0"/>
            </a:endParaRPr>
          </a:p>
        </p:txBody>
      </p:sp>
      <p:sp>
        <p:nvSpPr>
          <p:cNvPr id="9" name="円/楕円 8"/>
          <p:cNvSpPr/>
          <p:nvPr userDrawn="1"/>
        </p:nvSpPr>
        <p:spPr>
          <a:xfrm>
            <a:off x="8135094" y="5889859"/>
            <a:ext cx="648072" cy="648072"/>
          </a:xfrm>
          <a:prstGeom prst="ellipse">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7F7F7"/>
                </a:solidFill>
                <a:latin typeface="Dosis" panose="02010503020202060003" pitchFamily="2" charset="0"/>
              </a:rPr>
              <a:t>4</a:t>
            </a:r>
            <a:endParaRPr kumimoji="1" lang="ja-JP" altLang="en-US" b="1" dirty="0">
              <a:solidFill>
                <a:srgbClr val="F7F7F7"/>
              </a:solidFill>
              <a:latin typeface="Dosis" panose="02010503020202060003" pitchFamily="2" charset="0"/>
            </a:endParaRPr>
          </a:p>
        </p:txBody>
      </p:sp>
      <p:sp>
        <p:nvSpPr>
          <p:cNvPr id="10" name="円/楕円 9"/>
          <p:cNvSpPr/>
          <p:nvPr userDrawn="1"/>
        </p:nvSpPr>
        <p:spPr>
          <a:xfrm>
            <a:off x="8135094" y="7250749"/>
            <a:ext cx="648072" cy="648072"/>
          </a:xfrm>
          <a:prstGeom prst="ellipse">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7F7F7"/>
                </a:solidFill>
                <a:latin typeface="Dosis" panose="02010503020202060003" pitchFamily="2" charset="0"/>
              </a:rPr>
              <a:t>5</a:t>
            </a:r>
            <a:endParaRPr kumimoji="1" lang="ja-JP" altLang="en-US" b="1" dirty="0">
              <a:solidFill>
                <a:srgbClr val="F7F7F7"/>
              </a:solidFill>
              <a:latin typeface="Dosis" panose="02010503020202060003" pitchFamily="2" charset="0"/>
            </a:endParaRPr>
          </a:p>
        </p:txBody>
      </p:sp>
      <p:sp>
        <p:nvSpPr>
          <p:cNvPr id="12" name="テキスト プレースホルダー 6"/>
          <p:cNvSpPr>
            <a:spLocks noGrp="1"/>
          </p:cNvSpPr>
          <p:nvPr>
            <p:ph type="body" sz="quarter" idx="15" hasCustomPrompt="1"/>
          </p:nvPr>
        </p:nvSpPr>
        <p:spPr>
          <a:xfrm>
            <a:off x="9000327" y="1554856"/>
            <a:ext cx="8279783" cy="936104"/>
          </a:xfrm>
        </p:spPr>
        <p:txBody>
          <a:bodyPr anchor="b">
            <a:normAutofit/>
          </a:bodyPr>
          <a:lstStyle>
            <a:lvl1pPr algn="l">
              <a:defRPr sz="3600" baseline="0">
                <a:solidFill>
                  <a:srgbClr val="39527B"/>
                </a:solidFill>
                <a:latin typeface="+mn-lt"/>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274936"/>
            <a:ext cx="8279783" cy="603684"/>
          </a:xfrm>
        </p:spPr>
        <p:txBody>
          <a:bodyPr anchor="t">
            <a:normAutofit/>
          </a:bodyPr>
          <a:lstStyle>
            <a:lvl1pPr algn="l">
              <a:defRPr sz="2000" i="1" baseline="0">
                <a:solidFill>
                  <a:srgbClr val="39527B"/>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rgbClr val="F7F7F7"/>
                </a:solidFill>
                <a:latin typeface="Dosis" panose="02010503020202060003" pitchFamily="2"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917484"/>
            <a:ext cx="8279783" cy="936104"/>
          </a:xfrm>
        </p:spPr>
        <p:txBody>
          <a:bodyPr anchor="b">
            <a:normAutofit/>
          </a:bodyPr>
          <a:lstStyle>
            <a:lvl1pPr algn="l">
              <a:defRPr sz="3600" baseline="0">
                <a:solidFill>
                  <a:srgbClr val="39527B"/>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637564"/>
            <a:ext cx="8279783" cy="603684"/>
          </a:xfrm>
        </p:spPr>
        <p:txBody>
          <a:bodyPr anchor="t">
            <a:normAutofit/>
          </a:bodyPr>
          <a:lstStyle>
            <a:lvl1pPr algn="l">
              <a:defRPr sz="2000" i="1" baseline="0">
                <a:solidFill>
                  <a:srgbClr val="39527B"/>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280112"/>
            <a:ext cx="8279783" cy="936104"/>
          </a:xfrm>
        </p:spPr>
        <p:txBody>
          <a:bodyPr anchor="b">
            <a:normAutofit/>
          </a:bodyPr>
          <a:lstStyle>
            <a:lvl1pPr algn="l">
              <a:defRPr sz="3600" baseline="0">
                <a:solidFill>
                  <a:srgbClr val="39527B"/>
                </a:solidFill>
                <a:latin typeface="+mn-lt"/>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000192"/>
            <a:ext cx="8279783" cy="603684"/>
          </a:xfrm>
        </p:spPr>
        <p:txBody>
          <a:bodyPr anchor="t">
            <a:normAutofit/>
          </a:bodyPr>
          <a:lstStyle>
            <a:lvl1pPr algn="l">
              <a:defRPr sz="2000" i="1" baseline="0">
                <a:solidFill>
                  <a:srgbClr val="39527B"/>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642740"/>
            <a:ext cx="8279783" cy="936104"/>
          </a:xfrm>
        </p:spPr>
        <p:txBody>
          <a:bodyPr anchor="b">
            <a:normAutofit/>
          </a:bodyPr>
          <a:lstStyle>
            <a:lvl1pPr algn="l">
              <a:defRPr sz="3600" baseline="0">
                <a:solidFill>
                  <a:srgbClr val="39527B"/>
                </a:solidFill>
                <a:latin typeface="+mn-lt"/>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362820"/>
            <a:ext cx="8279783" cy="603684"/>
          </a:xfrm>
        </p:spPr>
        <p:txBody>
          <a:bodyPr anchor="t">
            <a:normAutofit/>
          </a:bodyPr>
          <a:lstStyle>
            <a:lvl1pPr algn="l">
              <a:defRPr sz="2000" i="1" baseline="0">
                <a:solidFill>
                  <a:srgbClr val="39527B"/>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005368"/>
            <a:ext cx="8279783" cy="936104"/>
          </a:xfrm>
        </p:spPr>
        <p:txBody>
          <a:bodyPr anchor="b">
            <a:normAutofit/>
          </a:bodyPr>
          <a:lstStyle>
            <a:lvl1pPr algn="l">
              <a:defRPr sz="3600" baseline="0">
                <a:solidFill>
                  <a:srgbClr val="39527B"/>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725448"/>
            <a:ext cx="8279783" cy="603684"/>
          </a:xfrm>
        </p:spPr>
        <p:txBody>
          <a:bodyPr anchor="t">
            <a:normAutofit/>
          </a:bodyPr>
          <a:lstStyle>
            <a:lvl1pPr algn="l">
              <a:defRPr sz="2000" i="1" baseline="0">
                <a:solidFill>
                  <a:srgbClr val="39527B"/>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rgbClr val="F7F7F7"/>
                </a:solidFill>
                <a:latin typeface="Dosis" panose="02010503020202060003" pitchFamily="2" charset="0"/>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858424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lvl1pPr>
              <a:defRPr b="0">
                <a:latin typeface="Dosis" panose="02010503020202060003" pitchFamily="2" charset="0"/>
              </a:defRPr>
            </a:lvl1pPr>
          </a:lstStyle>
          <a:p>
            <a:fld id="{E6459DFB-86F3-43FA-8567-2EA6E426AE90}" type="slidenum">
              <a:rPr lang="ja-JP" altLang="en-US" smtClean="0"/>
              <a:pPr/>
              <a:t>‹#›</a:t>
            </a:fld>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39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a:t>The Power of PowerPoint | thepopp.com</a:t>
            </a:r>
            <a:endParaRPr lang="ja-JP" altLang="en-US" dirty="0"/>
          </a:p>
        </p:txBody>
      </p:sp>
      <p:pic>
        <p:nvPicPr>
          <p:cNvPr id="10" name="Picture 9">
            <a:extLst>
              <a:ext uri="{FF2B5EF4-FFF2-40B4-BE49-F238E27FC236}">
                <a16:creationId xmlns:a16="http://schemas.microsoft.com/office/drawing/2014/main" id="{AA196693-D9E7-4199-87AC-6F390AD2BE2D}"/>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17326948" y="9327701"/>
            <a:ext cx="757861" cy="757861"/>
          </a:xfrm>
          <a:prstGeom prst="rect">
            <a:avLst/>
          </a:prstGeom>
        </p:spPr>
      </p:pic>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80" r:id="rId28"/>
    <p:sldLayoutId id="2147483676" r:id="rId29"/>
    <p:sldLayoutId id="2147483718" r:id="rId30"/>
    <p:sldLayoutId id="2147483749" r:id="rId31"/>
    <p:sldLayoutId id="2147483716" r:id="rId32"/>
    <p:sldLayoutId id="2147483714" r:id="rId33"/>
    <p:sldLayoutId id="2147483819" r:id="rId34"/>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818" r:id="rId24"/>
    <p:sldLayoutId id="2147483820" r:id="rId25"/>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8.xml"/><Relationship Id="rId5" Type="http://schemas.openxmlformats.org/officeDocument/2006/relationships/image" Target="../media/image2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3" Type="http://schemas.openxmlformats.org/officeDocument/2006/relationships/image" Target="../media/image44.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43.png"/><Relationship Id="rId1" Type="http://schemas.openxmlformats.org/officeDocument/2006/relationships/slideLayout" Target="../slideLayouts/slideLayout28.xml"/><Relationship Id="rId6" Type="http://schemas.openxmlformats.org/officeDocument/2006/relationships/image" Target="../media/image35.png"/><Relationship Id="rId11" Type="http://schemas.openxmlformats.org/officeDocument/2006/relationships/image" Target="../media/image50.png"/><Relationship Id="rId5" Type="http://schemas.openxmlformats.org/officeDocument/2006/relationships/image" Target="../media/image46.png"/><Relationship Id="rId10" Type="http://schemas.openxmlformats.org/officeDocument/2006/relationships/image" Target="../media/image19.png"/><Relationship Id="rId4" Type="http://schemas.openxmlformats.org/officeDocument/2006/relationships/image" Target="../media/image45.png"/><Relationship Id="rId9" Type="http://schemas.openxmlformats.org/officeDocument/2006/relationships/image" Target="../media/image49.png"/><Relationship Id="rId14"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8.png"/><Relationship Id="rId12" Type="http://schemas.openxmlformats.org/officeDocument/2006/relationships/image" Target="../media/image55.png"/><Relationship Id="rId2" Type="http://schemas.openxmlformats.org/officeDocument/2006/relationships/image" Target="../media/image43.png"/><Relationship Id="rId1" Type="http://schemas.openxmlformats.org/officeDocument/2006/relationships/slideLayout" Target="../slideLayouts/slideLayout28.xml"/><Relationship Id="rId6" Type="http://schemas.openxmlformats.org/officeDocument/2006/relationships/image" Target="../media/image47.png"/><Relationship Id="rId11" Type="http://schemas.openxmlformats.org/officeDocument/2006/relationships/image" Target="../media/image54.png"/><Relationship Id="rId5" Type="http://schemas.openxmlformats.org/officeDocument/2006/relationships/image" Target="../media/image35.png"/><Relationship Id="rId10" Type="http://schemas.openxmlformats.org/officeDocument/2006/relationships/image" Target="../media/image44.png"/><Relationship Id="rId4" Type="http://schemas.openxmlformats.org/officeDocument/2006/relationships/image" Target="../media/image46.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57.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6.png"/><Relationship Id="rId2" Type="http://schemas.openxmlformats.org/officeDocument/2006/relationships/image" Target="../media/image43.png"/><Relationship Id="rId1" Type="http://schemas.openxmlformats.org/officeDocument/2006/relationships/slideLayout" Target="../slideLayouts/slideLayout28.xml"/><Relationship Id="rId6" Type="http://schemas.openxmlformats.org/officeDocument/2006/relationships/image" Target="../media/image48.png"/><Relationship Id="rId11" Type="http://schemas.openxmlformats.org/officeDocument/2006/relationships/image" Target="../media/image45.png"/><Relationship Id="rId5" Type="http://schemas.openxmlformats.org/officeDocument/2006/relationships/image" Target="../media/image47.pn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8.png"/><Relationship Id="rId7"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8.xml"/><Relationship Id="rId6" Type="http://schemas.openxmlformats.org/officeDocument/2006/relationships/image" Target="../media/image44.png"/><Relationship Id="rId11" Type="http://schemas.openxmlformats.org/officeDocument/2006/relationships/image" Target="../media/image57.png"/><Relationship Id="rId5" Type="http://schemas.openxmlformats.org/officeDocument/2006/relationships/image" Target="../media/image19.png"/><Relationship Id="rId10" Type="http://schemas.openxmlformats.org/officeDocument/2006/relationships/image" Target="../media/image47.png"/><Relationship Id="rId4" Type="http://schemas.openxmlformats.org/officeDocument/2006/relationships/image" Target="../media/image49.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8.xml"/><Relationship Id="rId6" Type="http://schemas.openxmlformats.org/officeDocument/2006/relationships/image" Target="../media/image35.png"/><Relationship Id="rId5" Type="http://schemas.openxmlformats.org/officeDocument/2006/relationships/image" Target="../media/image46.png"/><Relationship Id="rId10" Type="http://schemas.openxmlformats.org/officeDocument/2006/relationships/image" Target="../media/image19.png"/><Relationship Id="rId4" Type="http://schemas.openxmlformats.org/officeDocument/2006/relationships/image" Target="../media/image45.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8.xml"/><Relationship Id="rId6" Type="http://schemas.openxmlformats.org/officeDocument/2006/relationships/image" Target="../media/image46.png"/><Relationship Id="rId11" Type="http://schemas.openxmlformats.org/officeDocument/2006/relationships/image" Target="../media/image19.png"/><Relationship Id="rId5" Type="http://schemas.openxmlformats.org/officeDocument/2006/relationships/image" Target="../media/image45.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28.xml"/><Relationship Id="rId6" Type="http://schemas.openxmlformats.org/officeDocument/2006/relationships/image" Target="../media/image35.png"/><Relationship Id="rId11" Type="http://schemas.openxmlformats.org/officeDocument/2006/relationships/image" Target="../media/image57.png"/><Relationship Id="rId5" Type="http://schemas.openxmlformats.org/officeDocument/2006/relationships/image" Target="../media/image61.png"/><Relationship Id="rId10" Type="http://schemas.openxmlformats.org/officeDocument/2006/relationships/image" Target="../media/image19.png"/><Relationship Id="rId4" Type="http://schemas.openxmlformats.org/officeDocument/2006/relationships/image" Target="../media/image60.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28.xml"/><Relationship Id="rId6" Type="http://schemas.openxmlformats.org/officeDocument/2006/relationships/image" Target="../media/image35.png"/><Relationship Id="rId5" Type="http://schemas.openxmlformats.org/officeDocument/2006/relationships/image" Target="../media/image61.png"/><Relationship Id="rId10" Type="http://schemas.openxmlformats.org/officeDocument/2006/relationships/image" Target="../media/image19.png"/><Relationship Id="rId4" Type="http://schemas.openxmlformats.org/officeDocument/2006/relationships/image" Target="../media/image60.png"/><Relationship Id="rId9" Type="http://schemas.openxmlformats.org/officeDocument/2006/relationships/image" Target="../media/image6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8.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6.xml"/><Relationship Id="rId1" Type="http://schemas.openxmlformats.org/officeDocument/2006/relationships/slideLayout" Target="../slideLayouts/slideLayout28.xml"/><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5.png"/><Relationship Id="rId7" Type="http://schemas.openxmlformats.org/officeDocument/2006/relationships/image" Target="../media/image74.png"/><Relationship Id="rId2" Type="http://schemas.openxmlformats.org/officeDocument/2006/relationships/notesSlide" Target="../notesSlides/notesSlide17.xml"/><Relationship Id="rId1" Type="http://schemas.openxmlformats.org/officeDocument/2006/relationships/slideLayout" Target="../slideLayouts/slideLayout28.xml"/><Relationship Id="rId6" Type="http://schemas.openxmlformats.org/officeDocument/2006/relationships/image" Target="../media/image76.png"/><Relationship Id="rId5" Type="http://schemas.openxmlformats.org/officeDocument/2006/relationships/image" Target="../media/image73.png"/><Relationship Id="rId4" Type="http://schemas.openxmlformats.org/officeDocument/2006/relationships/image" Target="../media/image33.png"/><Relationship Id="rId9" Type="http://schemas.openxmlformats.org/officeDocument/2006/relationships/image" Target="../media/image39.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25.png"/><Relationship Id="rId11" Type="http://schemas.microsoft.com/office/2007/relationships/hdphoto" Target="../media/hdphoto1.wdp"/><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4.png"/><Relationship Id="rId7" Type="http://schemas.openxmlformats.org/officeDocument/2006/relationships/image" Target="../media/image81.png"/><Relationship Id="rId2" Type="http://schemas.openxmlformats.org/officeDocument/2006/relationships/image" Target="../media/image73.png"/><Relationship Id="rId1" Type="http://schemas.openxmlformats.org/officeDocument/2006/relationships/slideLayout" Target="../slideLayouts/slideLayout28.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5.png"/><Relationship Id="rId9" Type="http://schemas.openxmlformats.org/officeDocument/2006/relationships/image" Target="../media/image8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8.xml"/><Relationship Id="rId4" Type="http://schemas.openxmlformats.org/officeDocument/2006/relationships/image" Target="../media/image8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28.xml"/><Relationship Id="rId4" Type="http://schemas.openxmlformats.org/officeDocument/2006/relationships/image" Target="../media/image8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5.png"/><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28.xml"/><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8.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image" Target="../media/image32.png"/><Relationship Id="rId5" Type="http://schemas.openxmlformats.org/officeDocument/2006/relationships/image" Target="../media/image19.png"/><Relationship Id="rId4" Type="http://schemas.openxmlformats.org/officeDocument/2006/relationships/image" Target="../media/image3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9.xml"/></Relationships>
</file>

<file path=ppt/slides/_rels/slide6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7.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image" Target="../media/image19.png"/><Relationship Id="rId5" Type="http://schemas.openxmlformats.org/officeDocument/2006/relationships/image" Target="../media/image36.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19.png"/><Relationship Id="rId5" Type="http://schemas.openxmlformats.org/officeDocument/2006/relationships/image" Target="../media/image36.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A295C46-1803-4645-9EBE-B7D4E364471C}"/>
              </a:ext>
            </a:extLst>
          </p:cNvPr>
          <p:cNvSpPr/>
          <p:nvPr/>
        </p:nvSpPr>
        <p:spPr>
          <a:xfrm>
            <a:off x="0" y="5587172"/>
            <a:ext cx="18286413" cy="469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テキスト プレースホルダー 6"/>
          <p:cNvSpPr>
            <a:spLocks noGrp="1"/>
          </p:cNvSpPr>
          <p:nvPr>
            <p:ph type="body" sz="quarter" idx="10"/>
          </p:nvPr>
        </p:nvSpPr>
        <p:spPr>
          <a:xfrm>
            <a:off x="1986399" y="4389312"/>
            <a:ext cx="15553728" cy="864046"/>
          </a:xfrm>
        </p:spPr>
        <p:txBody>
          <a:bodyPr/>
          <a:lstStyle/>
          <a:p>
            <a:r>
              <a:rPr lang="fr-FR" sz="4400" dirty="0">
                <a:solidFill>
                  <a:schemeClr val="tx1"/>
                </a:solidFill>
                <a:latin typeface="Roboto" panose="02000000000000000000" pitchFamily="2" charset="0"/>
                <a:ea typeface="Roboto" panose="02000000000000000000" pitchFamily="2" charset="0"/>
                <a:cs typeface="Roboto" panose="02000000000000000000" pitchFamily="2" charset="0"/>
              </a:rPr>
              <a:t>Plateforme de test de systèmes biométriques multimodaux</a:t>
            </a:r>
          </a:p>
          <a:p>
            <a:r>
              <a:rPr lang="fr-FR" sz="4400" dirty="0">
                <a:solidFill>
                  <a:schemeClr val="tx1"/>
                </a:solidFill>
                <a:latin typeface="Roboto" panose="02000000000000000000" pitchFamily="2" charset="0"/>
                <a:ea typeface="Roboto" panose="02000000000000000000" pitchFamily="2" charset="0"/>
                <a:cs typeface="Roboto" panose="02000000000000000000" pitchFamily="2" charset="0"/>
              </a:rPr>
              <a:t>Cas d'application : empreinte digitale et empreinte palmaire.</a:t>
            </a:r>
            <a:endParaRPr lang="ja-JP" altLang="en-US" sz="4400" dirty="0">
              <a:solidFill>
                <a:schemeClr val="tx1"/>
              </a:solidFill>
              <a:latin typeface="Roboto" panose="02000000000000000000" pitchFamily="2" charset="0"/>
              <a:cs typeface="Roboto" panose="02000000000000000000" pitchFamily="2" charset="0"/>
            </a:endParaRPr>
          </a:p>
        </p:txBody>
      </p:sp>
      <p:grpSp>
        <p:nvGrpSpPr>
          <p:cNvPr id="8" name="Group 7">
            <a:extLst>
              <a:ext uri="{FF2B5EF4-FFF2-40B4-BE49-F238E27FC236}">
                <a16:creationId xmlns:a16="http://schemas.microsoft.com/office/drawing/2014/main" id="{9DEA23C6-0E82-438F-9079-EE86915C8BF8}"/>
              </a:ext>
            </a:extLst>
          </p:cNvPr>
          <p:cNvGrpSpPr/>
          <p:nvPr/>
        </p:nvGrpSpPr>
        <p:grpSpPr>
          <a:xfrm>
            <a:off x="6711611" y="1487553"/>
            <a:ext cx="5900974" cy="1569660"/>
            <a:chOff x="1366342" y="2853810"/>
            <a:chExt cx="5900974" cy="1569660"/>
          </a:xfrm>
        </p:grpSpPr>
        <p:sp>
          <p:nvSpPr>
            <p:cNvPr id="9" name="TextBox 8">
              <a:extLst>
                <a:ext uri="{FF2B5EF4-FFF2-40B4-BE49-F238E27FC236}">
                  <a16:creationId xmlns:a16="http://schemas.microsoft.com/office/drawing/2014/main" id="{ACD08C08-48EA-4C62-9582-38858B762B89}"/>
                </a:ext>
              </a:extLst>
            </p:cNvPr>
            <p:cNvSpPr txBox="1"/>
            <p:nvPr/>
          </p:nvSpPr>
          <p:spPr>
            <a:xfrm>
              <a:off x="1366342" y="2853810"/>
              <a:ext cx="5900974" cy="1569660"/>
            </a:xfrm>
            <a:prstGeom prst="rect">
              <a:avLst/>
            </a:prstGeom>
            <a:noFill/>
          </p:spPr>
          <p:txBody>
            <a:bodyPr wrap="none" rtlCol="0">
              <a:spAutoFit/>
            </a:bodyPr>
            <a:lstStyle/>
            <a:p>
              <a:r>
                <a:rPr lang="en-US" altLang="ja-JP" sz="9600" dirty="0">
                  <a:solidFill>
                    <a:srgbClr val="39527B"/>
                  </a:solidFill>
                  <a:latin typeface="Dosis" panose="02010503020202060003" pitchFamily="2" charset="0"/>
                </a:rPr>
                <a:t> &lt; Jupiter /&gt;</a:t>
              </a:r>
              <a:endParaRPr lang="fr-FR" sz="9600" dirty="0"/>
            </a:p>
          </p:txBody>
        </p:sp>
        <p:pic>
          <p:nvPicPr>
            <p:cNvPr id="10" name="Picture 9">
              <a:extLst>
                <a:ext uri="{FF2B5EF4-FFF2-40B4-BE49-F238E27FC236}">
                  <a16:creationId xmlns:a16="http://schemas.microsoft.com/office/drawing/2014/main" id="{948C7A6E-DB52-4EA4-A44D-06D5708DF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182255" y="3087661"/>
              <a:ext cx="345136" cy="345136"/>
            </a:xfrm>
            <a:prstGeom prst="rect">
              <a:avLst/>
            </a:prstGeom>
          </p:spPr>
        </p:pic>
      </p:grpSp>
      <p:grpSp>
        <p:nvGrpSpPr>
          <p:cNvPr id="21" name="Group 20">
            <a:extLst>
              <a:ext uri="{FF2B5EF4-FFF2-40B4-BE49-F238E27FC236}">
                <a16:creationId xmlns:a16="http://schemas.microsoft.com/office/drawing/2014/main" id="{2CE57601-9350-4F24-8AC4-73FEFD4B10AC}"/>
              </a:ext>
            </a:extLst>
          </p:cNvPr>
          <p:cNvGrpSpPr/>
          <p:nvPr/>
        </p:nvGrpSpPr>
        <p:grpSpPr>
          <a:xfrm>
            <a:off x="9355151" y="5676414"/>
            <a:ext cx="196253" cy="3427027"/>
            <a:chOff x="9496431" y="5727556"/>
            <a:chExt cx="196253" cy="3427027"/>
          </a:xfrm>
          <a:solidFill>
            <a:srgbClr val="F7F7F7"/>
          </a:solidFill>
        </p:grpSpPr>
        <p:sp>
          <p:nvSpPr>
            <p:cNvPr id="15" name="円/楕円 23">
              <a:extLst>
                <a:ext uri="{FF2B5EF4-FFF2-40B4-BE49-F238E27FC236}">
                  <a16:creationId xmlns:a16="http://schemas.microsoft.com/office/drawing/2014/main" id="{52FE2FC5-1284-43BF-929A-16298E504211}"/>
                </a:ext>
              </a:extLst>
            </p:cNvPr>
            <p:cNvSpPr/>
            <p:nvPr/>
          </p:nvSpPr>
          <p:spPr>
            <a:xfrm>
              <a:off x="9504157" y="5727556"/>
              <a:ext cx="188527" cy="1885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23">
              <a:extLst>
                <a:ext uri="{FF2B5EF4-FFF2-40B4-BE49-F238E27FC236}">
                  <a16:creationId xmlns:a16="http://schemas.microsoft.com/office/drawing/2014/main" id="{45D76B30-6D27-4BE7-A6C0-D5FC3A7A433F}"/>
                </a:ext>
              </a:extLst>
            </p:cNvPr>
            <p:cNvSpPr/>
            <p:nvPr/>
          </p:nvSpPr>
          <p:spPr>
            <a:xfrm>
              <a:off x="9496431" y="8966056"/>
              <a:ext cx="188527" cy="1885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7" name="Straight Connector 16">
              <a:extLst>
                <a:ext uri="{FF2B5EF4-FFF2-40B4-BE49-F238E27FC236}">
                  <a16:creationId xmlns:a16="http://schemas.microsoft.com/office/drawing/2014/main" id="{7275EFAA-AA8C-46DE-B423-32707B4B85DD}"/>
                </a:ext>
              </a:extLst>
            </p:cNvPr>
            <p:cNvCxnSpPr>
              <a:cxnSpLocks/>
            </p:cNvCxnSpPr>
            <p:nvPr/>
          </p:nvCxnSpPr>
          <p:spPr>
            <a:xfrm flipH="1">
              <a:off x="9575560" y="5916082"/>
              <a:ext cx="1" cy="3132000"/>
            </a:xfrm>
            <a:prstGeom prst="line">
              <a:avLst/>
            </a:prstGeom>
            <a:grpFill/>
            <a:ln>
              <a:solidFill>
                <a:srgbClr val="F7F7F7"/>
              </a:solidFill>
              <a:prstDash val="sys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89395BD1-D00A-460E-96FB-40C3CF6DB5EE}"/>
              </a:ext>
            </a:extLst>
          </p:cNvPr>
          <p:cNvSpPr txBox="1"/>
          <p:nvPr/>
        </p:nvSpPr>
        <p:spPr>
          <a:xfrm>
            <a:off x="1531620" y="6247642"/>
            <a:ext cx="6949440" cy="707886"/>
          </a:xfrm>
          <a:prstGeom prst="rect">
            <a:avLst/>
          </a:prstGeom>
          <a:noFill/>
        </p:spPr>
        <p:txBody>
          <a:bodyPr wrap="square" rtlCol="0">
            <a:spAutoFit/>
          </a:bodyPr>
          <a:lstStyle/>
          <a:p>
            <a:r>
              <a:rPr lang="fr-FR" sz="4000" dirty="0">
                <a:solidFill>
                  <a:srgbClr val="F7F7F7"/>
                </a:solidFill>
                <a:latin typeface="Roboto" panose="02000000000000000000" pitchFamily="2" charset="0"/>
                <a:ea typeface="Roboto" panose="02000000000000000000" pitchFamily="2" charset="0"/>
                <a:cs typeface="Roboto" panose="02000000000000000000" pitchFamily="2" charset="0"/>
              </a:rPr>
              <a:t>Réalisé par : 			</a:t>
            </a:r>
          </a:p>
        </p:txBody>
      </p:sp>
      <p:sp>
        <p:nvSpPr>
          <p:cNvPr id="25" name="TextBox 24">
            <a:extLst>
              <a:ext uri="{FF2B5EF4-FFF2-40B4-BE49-F238E27FC236}">
                <a16:creationId xmlns:a16="http://schemas.microsoft.com/office/drawing/2014/main" id="{049350BC-0751-4919-AEBD-65D2EBE1AB0E}"/>
              </a:ext>
            </a:extLst>
          </p:cNvPr>
          <p:cNvSpPr txBox="1"/>
          <p:nvPr/>
        </p:nvSpPr>
        <p:spPr>
          <a:xfrm>
            <a:off x="11336973" y="6210891"/>
            <a:ext cx="6949440" cy="2468880"/>
          </a:xfrm>
          <a:prstGeom prst="rect">
            <a:avLst/>
          </a:prstGeom>
          <a:noFill/>
        </p:spPr>
        <p:txBody>
          <a:bodyPr wrap="square" rtlCol="0">
            <a:spAutoFit/>
          </a:bodyPr>
          <a:lstStyle/>
          <a:p>
            <a:endParaRPr lang="fr-FR" dirty="0"/>
          </a:p>
        </p:txBody>
      </p:sp>
      <p:sp>
        <p:nvSpPr>
          <p:cNvPr id="26" name="TextBox 25">
            <a:extLst>
              <a:ext uri="{FF2B5EF4-FFF2-40B4-BE49-F238E27FC236}">
                <a16:creationId xmlns:a16="http://schemas.microsoft.com/office/drawing/2014/main" id="{96980DB0-71C6-4E3F-B2CE-DE7E0AA2D102}"/>
              </a:ext>
            </a:extLst>
          </p:cNvPr>
          <p:cNvSpPr txBox="1"/>
          <p:nvPr/>
        </p:nvSpPr>
        <p:spPr>
          <a:xfrm>
            <a:off x="10904806" y="6223902"/>
            <a:ext cx="6949440" cy="707886"/>
          </a:xfrm>
          <a:prstGeom prst="rect">
            <a:avLst/>
          </a:prstGeom>
          <a:noFill/>
        </p:spPr>
        <p:txBody>
          <a:bodyPr wrap="square" rtlCol="0">
            <a:spAutoFit/>
          </a:bodyPr>
          <a:lstStyle/>
          <a:p>
            <a:r>
              <a:rPr lang="fr-FR" sz="4000" dirty="0">
                <a:solidFill>
                  <a:srgbClr val="F7F7F7"/>
                </a:solidFill>
                <a:latin typeface="Roboto" panose="02000000000000000000" pitchFamily="2" charset="0"/>
                <a:ea typeface="Roboto" panose="02000000000000000000" pitchFamily="2" charset="0"/>
                <a:cs typeface="Roboto" panose="02000000000000000000" pitchFamily="2" charset="0"/>
              </a:rPr>
              <a:t>Encadré par :</a:t>
            </a:r>
          </a:p>
        </p:txBody>
      </p:sp>
      <p:pic>
        <p:nvPicPr>
          <p:cNvPr id="27" name="Picture 26">
            <a:extLst>
              <a:ext uri="{FF2B5EF4-FFF2-40B4-BE49-F238E27FC236}">
                <a16:creationId xmlns:a16="http://schemas.microsoft.com/office/drawing/2014/main" id="{DFE1A156-F2D8-4096-803E-3C5DBD273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163" y="183591"/>
            <a:ext cx="2918668" cy="685089"/>
          </a:xfrm>
          <a:prstGeom prst="rect">
            <a:avLst/>
          </a:prstGeom>
        </p:spPr>
      </p:pic>
      <p:sp>
        <p:nvSpPr>
          <p:cNvPr id="29" name="TextBox 28">
            <a:extLst>
              <a:ext uri="{FF2B5EF4-FFF2-40B4-BE49-F238E27FC236}">
                <a16:creationId xmlns:a16="http://schemas.microsoft.com/office/drawing/2014/main" id="{48AC25C1-1F00-43EA-BFA9-7CA7991FE69F}"/>
              </a:ext>
            </a:extLst>
          </p:cNvPr>
          <p:cNvSpPr txBox="1"/>
          <p:nvPr/>
        </p:nvSpPr>
        <p:spPr>
          <a:xfrm>
            <a:off x="1795497" y="7162093"/>
            <a:ext cx="6949440" cy="1384995"/>
          </a:xfrm>
          <a:prstGeom prst="rect">
            <a:avLst/>
          </a:prstGeom>
          <a:noFill/>
        </p:spPr>
        <p:txBody>
          <a:bodyPr wrap="square" rtlCol="0">
            <a:spAutoFit/>
          </a:bodyPr>
          <a:lstStyle/>
          <a:p>
            <a:pPr marL="457200" indent="-457200">
              <a:lnSpc>
                <a:spcPct val="150000"/>
              </a:lnSpc>
              <a:buClr>
                <a:srgbClr val="39527B"/>
              </a:buClr>
              <a:buFont typeface="Arial" panose="020B0604020202020204" pitchFamily="34" charset="0"/>
              <a:buChar char="•"/>
            </a:pPr>
            <a:r>
              <a:rPr lang="fr-FR" sz="2800" dirty="0">
                <a:solidFill>
                  <a:srgbClr val="F7F7F7"/>
                </a:solidFill>
                <a:latin typeface="Roboto" panose="02000000000000000000" pitchFamily="2" charset="0"/>
                <a:ea typeface="Roboto" panose="02000000000000000000" pitchFamily="2" charset="0"/>
                <a:cs typeface="Roboto" panose="02000000000000000000" pitchFamily="2" charset="0"/>
              </a:rPr>
              <a:t>Mlle. KEBAILI Zohra </a:t>
            </a:r>
            <a:r>
              <a:rPr lang="fr-FR" sz="2800" dirty="0" err="1">
                <a:solidFill>
                  <a:srgbClr val="F7F7F7"/>
                </a:solidFill>
              </a:rPr>
              <a:t>Kaouter</a:t>
            </a:r>
            <a:endParaRPr lang="fr-FR" sz="2800" dirty="0">
              <a:solidFill>
                <a:srgbClr val="F7F7F7"/>
              </a:solidFill>
            </a:endParaRPr>
          </a:p>
          <a:p>
            <a:pPr marL="457200" indent="-457200">
              <a:lnSpc>
                <a:spcPct val="150000"/>
              </a:lnSpc>
              <a:buClr>
                <a:srgbClr val="39527B"/>
              </a:buClr>
              <a:buFont typeface="Arial" panose="020B0604020202020204" pitchFamily="34" charset="0"/>
              <a:buChar char="•"/>
            </a:pPr>
            <a:r>
              <a:rPr lang="fr-FR" sz="2800" dirty="0">
                <a:solidFill>
                  <a:srgbClr val="F7F7F7"/>
                </a:solidFill>
              </a:rPr>
              <a:t>Mlle. KECHIDA Fatima Zahra </a:t>
            </a:r>
            <a:endParaRPr lang="fr-FR" sz="2800" dirty="0">
              <a:solidFill>
                <a:srgbClr val="F7F7F7"/>
              </a:solidFill>
              <a:latin typeface="Roboto" panose="02000000000000000000" pitchFamily="2" charset="0"/>
              <a:ea typeface="Roboto" panose="02000000000000000000" pitchFamily="2" charset="0"/>
              <a:cs typeface="Roboto" panose="02000000000000000000" pitchFamily="2" charset="0"/>
            </a:endParaRPr>
          </a:p>
        </p:txBody>
      </p:sp>
      <p:sp>
        <p:nvSpPr>
          <p:cNvPr id="31" name="TextBox 30">
            <a:extLst>
              <a:ext uri="{FF2B5EF4-FFF2-40B4-BE49-F238E27FC236}">
                <a16:creationId xmlns:a16="http://schemas.microsoft.com/office/drawing/2014/main" id="{56C6C500-FD4F-4FBA-ADAA-AC0B3825F30C}"/>
              </a:ext>
            </a:extLst>
          </p:cNvPr>
          <p:cNvSpPr txBox="1"/>
          <p:nvPr/>
        </p:nvSpPr>
        <p:spPr>
          <a:xfrm>
            <a:off x="11255489" y="7125342"/>
            <a:ext cx="6949440" cy="1384995"/>
          </a:xfrm>
          <a:prstGeom prst="rect">
            <a:avLst/>
          </a:prstGeom>
          <a:noFill/>
        </p:spPr>
        <p:txBody>
          <a:bodyPr wrap="square" rtlCol="0">
            <a:spAutoFit/>
          </a:bodyPr>
          <a:lstStyle/>
          <a:p>
            <a:pPr marL="457200" indent="-457200">
              <a:lnSpc>
                <a:spcPct val="150000"/>
              </a:lnSpc>
              <a:buClr>
                <a:srgbClr val="39527B"/>
              </a:buClr>
              <a:buFont typeface="Arial" panose="020B0604020202020204" pitchFamily="34" charset="0"/>
              <a:buChar char="•"/>
            </a:pPr>
            <a:r>
              <a:rPr lang="fr-FR" sz="2800" dirty="0">
                <a:solidFill>
                  <a:srgbClr val="F7F7F7"/>
                </a:solidFill>
                <a:latin typeface="Roboto" panose="02000000000000000000" pitchFamily="2" charset="0"/>
                <a:ea typeface="Roboto" panose="02000000000000000000" pitchFamily="2" charset="0"/>
                <a:cs typeface="Roboto" panose="02000000000000000000" pitchFamily="2" charset="0"/>
              </a:rPr>
              <a:t>Mme. ARTABAZ Saliha</a:t>
            </a:r>
            <a:endParaRPr lang="fr-FR" sz="2800" dirty="0">
              <a:solidFill>
                <a:srgbClr val="F7F7F7"/>
              </a:solidFill>
            </a:endParaRPr>
          </a:p>
          <a:p>
            <a:pPr marL="457200" indent="-457200">
              <a:lnSpc>
                <a:spcPct val="150000"/>
              </a:lnSpc>
              <a:buClr>
                <a:srgbClr val="39527B"/>
              </a:buClr>
              <a:buFont typeface="Arial" panose="020B0604020202020204" pitchFamily="34" charset="0"/>
              <a:buChar char="•"/>
            </a:pPr>
            <a:r>
              <a:rPr lang="fr-FR" sz="2800" dirty="0">
                <a:solidFill>
                  <a:srgbClr val="F7F7F7"/>
                </a:solidFill>
              </a:rPr>
              <a:t>Mme. BENATCHBA Karima</a:t>
            </a:r>
            <a:endParaRPr lang="fr-FR" sz="2800" dirty="0">
              <a:solidFill>
                <a:srgbClr val="F7F7F7"/>
              </a:solidFill>
              <a:latin typeface="Roboto" panose="02000000000000000000" pitchFamily="2" charset="0"/>
              <a:ea typeface="Roboto" panose="02000000000000000000" pitchFamily="2" charset="0"/>
              <a:cs typeface="Roboto" panose="02000000000000000000" pitchFamily="2" charset="0"/>
            </a:endParaRPr>
          </a:p>
        </p:txBody>
      </p:sp>
      <p:sp>
        <p:nvSpPr>
          <p:cNvPr id="32" name="TextBox 31">
            <a:extLst>
              <a:ext uri="{FF2B5EF4-FFF2-40B4-BE49-F238E27FC236}">
                <a16:creationId xmlns:a16="http://schemas.microsoft.com/office/drawing/2014/main" id="{4E761204-6DED-4153-AE9E-E6B176645447}"/>
              </a:ext>
            </a:extLst>
          </p:cNvPr>
          <p:cNvSpPr txBox="1"/>
          <p:nvPr/>
        </p:nvSpPr>
        <p:spPr>
          <a:xfrm>
            <a:off x="8091748" y="9482281"/>
            <a:ext cx="2730783" cy="523220"/>
          </a:xfrm>
          <a:prstGeom prst="rect">
            <a:avLst/>
          </a:prstGeom>
          <a:noFill/>
        </p:spPr>
        <p:txBody>
          <a:bodyPr wrap="square" rtlCol="0">
            <a:spAutoFit/>
          </a:bodyPr>
          <a:lstStyle/>
          <a:p>
            <a:pPr algn="ctr"/>
            <a:r>
              <a:rPr lang="fr-FR" sz="2800" b="1" dirty="0">
                <a:solidFill>
                  <a:srgbClr val="F7F7F7"/>
                </a:solidFill>
                <a:latin typeface="Dosis" panose="02010503020202060003" pitchFamily="2" charset="0"/>
                <a:ea typeface="Roboto" panose="02000000000000000000" pitchFamily="2" charset="0"/>
                <a:cs typeface="Roboto" panose="02000000000000000000" pitchFamily="2" charset="0"/>
              </a:rPr>
              <a:t>2016-2017</a:t>
            </a:r>
          </a:p>
        </p:txBody>
      </p:sp>
      <p:sp>
        <p:nvSpPr>
          <p:cNvPr id="33" name="ZoneTexte 1">
            <a:extLst>
              <a:ext uri="{FF2B5EF4-FFF2-40B4-BE49-F238E27FC236}">
                <a16:creationId xmlns:a16="http://schemas.microsoft.com/office/drawing/2014/main" id="{678682CC-1F97-411B-90C2-772F1D08DF9C}"/>
              </a:ext>
            </a:extLst>
          </p:cNvPr>
          <p:cNvSpPr txBox="1"/>
          <p:nvPr/>
        </p:nvSpPr>
        <p:spPr>
          <a:xfrm>
            <a:off x="5684470" y="158416"/>
            <a:ext cx="7782180" cy="113877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b="1" dirty="0">
                <a:latin typeface="Roboto" panose="02000000000000000000" pitchFamily="2" charset="0"/>
                <a:ea typeface="Roboto" panose="02000000000000000000" pitchFamily="2" charset="0"/>
              </a:rPr>
              <a:t>Soutenance en vue de l’obtention du diplôme d’Ingénieur d’Etat en Informatique</a:t>
            </a:r>
          </a:p>
          <a:p>
            <a:pPr algn="ctr"/>
            <a:r>
              <a:rPr lang="fr-FR" sz="2000" b="1" dirty="0">
                <a:latin typeface="Roboto" panose="02000000000000000000" pitchFamily="2" charset="0"/>
                <a:ea typeface="Roboto" panose="02000000000000000000" pitchFamily="2" charset="0"/>
              </a:rPr>
              <a:t>Option : </a:t>
            </a:r>
            <a:r>
              <a:rPr lang="fr-FR" sz="2000" dirty="0">
                <a:latin typeface="Roboto" panose="02000000000000000000" pitchFamily="2" charset="0"/>
                <a:ea typeface="Roboto" panose="02000000000000000000" pitchFamily="2" charset="0"/>
              </a:rPr>
              <a:t>Systèmes et Ingénierie du Logiciel</a:t>
            </a:r>
          </a:p>
        </p:txBody>
      </p:sp>
    </p:spTree>
    <p:extLst>
      <p:ext uri="{BB962C8B-B14F-4D97-AF65-F5344CB8AC3E}">
        <p14:creationId xmlns:p14="http://schemas.microsoft.com/office/powerpoint/2010/main" val="427080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a:xfrm>
            <a:off x="914322" y="246956"/>
            <a:ext cx="16507876" cy="1203151"/>
          </a:xfrm>
        </p:spPr>
        <p:txBody>
          <a:bodyPr/>
          <a:lstStyle/>
          <a:p>
            <a:r>
              <a:rPr lang="fr-FR" dirty="0"/>
              <a:t>Objectifs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10</a:t>
            </a:fld>
            <a:endParaRPr lang="ja-JP" altLang="en-US"/>
          </a:p>
        </p:txBody>
      </p:sp>
      <p:pic>
        <p:nvPicPr>
          <p:cNvPr id="6" name="Picture 5">
            <a:extLst>
              <a:ext uri="{FF2B5EF4-FFF2-40B4-BE49-F238E27FC236}">
                <a16:creationId xmlns:a16="http://schemas.microsoft.com/office/drawing/2014/main" id="{DA3B35C1-C928-4E36-A8DA-790AFB6D2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458" y="3989642"/>
            <a:ext cx="4155665" cy="4155665"/>
          </a:xfrm>
          <a:prstGeom prst="rect">
            <a:avLst/>
          </a:prstGeom>
        </p:spPr>
      </p:pic>
      <p:grpSp>
        <p:nvGrpSpPr>
          <p:cNvPr id="21" name="Group 20">
            <a:extLst>
              <a:ext uri="{FF2B5EF4-FFF2-40B4-BE49-F238E27FC236}">
                <a16:creationId xmlns:a16="http://schemas.microsoft.com/office/drawing/2014/main" id="{7D75AB3F-8198-4DD4-B7D6-47CC3B1E36FD}"/>
              </a:ext>
            </a:extLst>
          </p:cNvPr>
          <p:cNvGrpSpPr/>
          <p:nvPr/>
        </p:nvGrpSpPr>
        <p:grpSpPr>
          <a:xfrm>
            <a:off x="11348658" y="1883717"/>
            <a:ext cx="5900974" cy="1569660"/>
            <a:chOff x="1366342" y="2853810"/>
            <a:chExt cx="5900974" cy="1569660"/>
          </a:xfrm>
        </p:grpSpPr>
        <p:sp>
          <p:nvSpPr>
            <p:cNvPr id="22" name="TextBox 21">
              <a:extLst>
                <a:ext uri="{FF2B5EF4-FFF2-40B4-BE49-F238E27FC236}">
                  <a16:creationId xmlns:a16="http://schemas.microsoft.com/office/drawing/2014/main" id="{F606769E-AF96-40BD-ADA5-10741759B978}"/>
                </a:ext>
              </a:extLst>
            </p:cNvPr>
            <p:cNvSpPr txBox="1"/>
            <p:nvPr/>
          </p:nvSpPr>
          <p:spPr>
            <a:xfrm>
              <a:off x="1366342" y="2853810"/>
              <a:ext cx="5900974" cy="1569660"/>
            </a:xfrm>
            <a:prstGeom prst="rect">
              <a:avLst/>
            </a:prstGeom>
            <a:noFill/>
          </p:spPr>
          <p:txBody>
            <a:bodyPr wrap="none" rtlCol="0">
              <a:spAutoFit/>
            </a:bodyPr>
            <a:lstStyle/>
            <a:p>
              <a:r>
                <a:rPr lang="en-US" altLang="ja-JP" sz="9600" dirty="0">
                  <a:solidFill>
                    <a:srgbClr val="39527B"/>
                  </a:solidFill>
                  <a:latin typeface="Dosis" panose="02010503020202060003" pitchFamily="2" charset="0"/>
                </a:rPr>
                <a:t> &lt; Jupiter /&gt;</a:t>
              </a:r>
              <a:endParaRPr lang="fr-FR" sz="9600" dirty="0"/>
            </a:p>
          </p:txBody>
        </p:sp>
        <p:pic>
          <p:nvPicPr>
            <p:cNvPr id="23" name="Picture 22">
              <a:extLst>
                <a:ext uri="{FF2B5EF4-FFF2-40B4-BE49-F238E27FC236}">
                  <a16:creationId xmlns:a16="http://schemas.microsoft.com/office/drawing/2014/main" id="{9C907DBD-7B79-4A04-8813-50B568365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82255" y="3087661"/>
              <a:ext cx="345136" cy="345136"/>
            </a:xfrm>
            <a:prstGeom prst="rect">
              <a:avLst/>
            </a:prstGeom>
          </p:spPr>
        </p:pic>
      </p:grpSp>
      <p:sp>
        <p:nvSpPr>
          <p:cNvPr id="27" name="テキスト プレースホルダー 6">
            <a:extLst>
              <a:ext uri="{FF2B5EF4-FFF2-40B4-BE49-F238E27FC236}">
                <a16:creationId xmlns:a16="http://schemas.microsoft.com/office/drawing/2014/main" id="{D78DAD63-D8F0-45A7-A1BB-8EBCDF4FAE0D}"/>
              </a:ext>
            </a:extLst>
          </p:cNvPr>
          <p:cNvSpPr txBox="1">
            <a:spLocks/>
          </p:cNvSpPr>
          <p:nvPr/>
        </p:nvSpPr>
        <p:spPr>
          <a:xfrm>
            <a:off x="914322" y="6642266"/>
            <a:ext cx="16507876"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571500" indent="-571500">
              <a:lnSpc>
                <a:spcPct val="150000"/>
              </a:lnSpc>
              <a:buBlip>
                <a:blip r:embed="rId5"/>
              </a:buBlip>
            </a:pPr>
            <a:r>
              <a:rPr lang="fr-FR" altLang="ja-JP" sz="3200" dirty="0">
                <a:solidFill>
                  <a:srgbClr val="2A2A2A"/>
                </a:solidFill>
                <a:latin typeface="+mn-lt"/>
              </a:rPr>
              <a:t>Extensibilité vers d’autres modalités et</a:t>
            </a:r>
          </a:p>
          <a:p>
            <a:pPr>
              <a:lnSpc>
                <a:spcPct val="150000"/>
              </a:lnSpc>
            </a:pPr>
            <a:r>
              <a:rPr lang="fr-FR" altLang="ja-JP" sz="3200" dirty="0">
                <a:solidFill>
                  <a:srgbClr val="2A2A2A"/>
                </a:solidFill>
                <a:latin typeface="+mn-lt"/>
              </a:rPr>
              <a:t> d’autres catégories des méthodes</a:t>
            </a:r>
          </a:p>
          <a:p>
            <a:pPr marL="571500" indent="-571500">
              <a:lnSpc>
                <a:spcPct val="150000"/>
              </a:lnSpc>
              <a:buBlip>
                <a:blip r:embed="rId5"/>
              </a:buBlip>
            </a:pPr>
            <a:r>
              <a:rPr lang="fr-FR" altLang="ja-JP" sz="3200" dirty="0">
                <a:solidFill>
                  <a:srgbClr val="2A2A2A"/>
                </a:solidFill>
                <a:latin typeface="+mn-lt"/>
              </a:rPr>
              <a:t>Partage des bases de données et des méthodes</a:t>
            </a:r>
          </a:p>
          <a:p>
            <a:pPr marL="571500" indent="-571500">
              <a:lnSpc>
                <a:spcPct val="150000"/>
              </a:lnSpc>
              <a:buBlip>
                <a:blip r:embed="rId5"/>
              </a:buBlip>
            </a:pPr>
            <a:r>
              <a:rPr lang="fr-FR" altLang="ja-JP" sz="3200" dirty="0">
                <a:solidFill>
                  <a:srgbClr val="2A2A2A"/>
                </a:solidFill>
                <a:latin typeface="+mn-lt"/>
              </a:rPr>
              <a:t>Tests sous le même environnement</a:t>
            </a:r>
          </a:p>
          <a:p>
            <a:pPr marL="571500" indent="-571500">
              <a:lnSpc>
                <a:spcPct val="150000"/>
              </a:lnSpc>
              <a:buBlip>
                <a:blip r:embed="rId5"/>
              </a:buBlip>
            </a:pPr>
            <a:r>
              <a:rPr lang="fr-FR" altLang="ja-JP" sz="3200" dirty="0">
                <a:solidFill>
                  <a:srgbClr val="2A2A2A"/>
                </a:solidFill>
                <a:latin typeface="+mn-lt"/>
              </a:rPr>
              <a:t>Réduire le temps et l’effort de tests des méthodes</a:t>
            </a:r>
          </a:p>
          <a:p>
            <a:pPr>
              <a:lnSpc>
                <a:spcPct val="150000"/>
              </a:lnSpc>
            </a:pPr>
            <a:endParaRPr lang="fr-FR" altLang="ja-JP" sz="3200" dirty="0">
              <a:solidFill>
                <a:srgbClr val="2A2A2A"/>
              </a:solidFill>
              <a:latin typeface="+mn-lt"/>
            </a:endParaRPr>
          </a:p>
        </p:txBody>
      </p:sp>
    </p:spTree>
    <p:extLst>
      <p:ext uri="{BB962C8B-B14F-4D97-AF65-F5344CB8AC3E}">
        <p14:creationId xmlns:p14="http://schemas.microsoft.com/office/powerpoint/2010/main" val="155054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 Caractéristiques de la plateforme</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fld id="{E6459DFB-86F3-43FA-8567-2EA6E426AE90}" type="slidenum">
              <a:rPr lang="ja-JP" altLang="en-US" smtClean="0"/>
              <a:pPr/>
              <a:t>11</a:t>
            </a:fld>
            <a:endParaRPr lang="ja-JP" altLang="en-US" dirty="0"/>
          </a:p>
        </p:txBody>
      </p:sp>
      <p:graphicFrame>
        <p:nvGraphicFramePr>
          <p:cNvPr id="5" name="Table 4">
            <a:extLst>
              <a:ext uri="{FF2B5EF4-FFF2-40B4-BE49-F238E27FC236}">
                <a16:creationId xmlns:a16="http://schemas.microsoft.com/office/drawing/2014/main" id="{EDCD9151-0DD6-4075-B210-7EA1A26A008A}"/>
              </a:ext>
            </a:extLst>
          </p:cNvPr>
          <p:cNvGraphicFramePr>
            <a:graphicFrameLocks noGrp="1"/>
          </p:cNvGraphicFramePr>
          <p:nvPr>
            <p:extLst>
              <p:ext uri="{D42A27DB-BD31-4B8C-83A1-F6EECF244321}">
                <p14:modId xmlns:p14="http://schemas.microsoft.com/office/powerpoint/2010/main" val="904514239"/>
              </p:ext>
            </p:extLst>
          </p:nvPr>
        </p:nvGraphicFramePr>
        <p:xfrm>
          <a:off x="726830" y="2533513"/>
          <a:ext cx="16975014" cy="6933241"/>
        </p:xfrm>
        <a:graphic>
          <a:graphicData uri="http://schemas.openxmlformats.org/drawingml/2006/table">
            <a:tbl>
              <a:tblPr firstRow="1" bandRow="1">
                <a:tableStyleId>{2D5ABB26-0587-4C30-8999-92F81FD0307C}</a:tableStyleId>
              </a:tblPr>
              <a:tblGrid>
                <a:gridCol w="2425002">
                  <a:extLst>
                    <a:ext uri="{9D8B030D-6E8A-4147-A177-3AD203B41FA5}">
                      <a16:colId xmlns:a16="http://schemas.microsoft.com/office/drawing/2014/main" val="856297354"/>
                    </a:ext>
                  </a:extLst>
                </a:gridCol>
                <a:gridCol w="2100106">
                  <a:extLst>
                    <a:ext uri="{9D8B030D-6E8A-4147-A177-3AD203B41FA5}">
                      <a16:colId xmlns:a16="http://schemas.microsoft.com/office/drawing/2014/main" val="33501965"/>
                    </a:ext>
                  </a:extLst>
                </a:gridCol>
                <a:gridCol w="2368062">
                  <a:extLst>
                    <a:ext uri="{9D8B030D-6E8A-4147-A177-3AD203B41FA5}">
                      <a16:colId xmlns:a16="http://schemas.microsoft.com/office/drawing/2014/main" val="1493623981"/>
                    </a:ext>
                  </a:extLst>
                </a:gridCol>
                <a:gridCol w="2438400">
                  <a:extLst>
                    <a:ext uri="{9D8B030D-6E8A-4147-A177-3AD203B41FA5}">
                      <a16:colId xmlns:a16="http://schemas.microsoft.com/office/drawing/2014/main" val="645732706"/>
                    </a:ext>
                  </a:extLst>
                </a:gridCol>
                <a:gridCol w="2793440">
                  <a:extLst>
                    <a:ext uri="{9D8B030D-6E8A-4147-A177-3AD203B41FA5}">
                      <a16:colId xmlns:a16="http://schemas.microsoft.com/office/drawing/2014/main" val="2735855842"/>
                    </a:ext>
                  </a:extLst>
                </a:gridCol>
                <a:gridCol w="2425002">
                  <a:extLst>
                    <a:ext uri="{9D8B030D-6E8A-4147-A177-3AD203B41FA5}">
                      <a16:colId xmlns:a16="http://schemas.microsoft.com/office/drawing/2014/main" val="4069789319"/>
                    </a:ext>
                  </a:extLst>
                </a:gridCol>
                <a:gridCol w="2425002">
                  <a:extLst>
                    <a:ext uri="{9D8B030D-6E8A-4147-A177-3AD203B41FA5}">
                      <a16:colId xmlns:a16="http://schemas.microsoft.com/office/drawing/2014/main" val="4212590396"/>
                    </a:ext>
                  </a:extLst>
                </a:gridCol>
              </a:tblGrid>
              <a:tr h="1216391">
                <a:tc>
                  <a:txBody>
                    <a:bodyPr/>
                    <a:lstStyle/>
                    <a:p>
                      <a:pPr algn="ctr"/>
                      <a:r>
                        <a:rPr lang="fr-FR" sz="2800" b="1" dirty="0">
                          <a:solidFill>
                            <a:srgbClr val="39527B"/>
                          </a:solidFill>
                          <a:latin typeface="+mn-lt"/>
                          <a:cs typeface="Lateef" panose="01000506020000020003" pitchFamily="2" charset="-78"/>
                        </a:rPr>
                        <a:t>Solution</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Gratuite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Extensible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Open source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Personnalisée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Protocole de test</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Résultats instantanés</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8117761"/>
                  </a:ext>
                </a:extLst>
              </a:tr>
              <a:tr h="1143370">
                <a:tc>
                  <a:txBody>
                    <a:bodyPr/>
                    <a:lstStyle/>
                    <a:p>
                      <a:r>
                        <a:rPr lang="fr-FR" sz="2400" dirty="0">
                          <a:solidFill>
                            <a:srgbClr val="9F9F9F"/>
                          </a:solidFill>
                          <a:latin typeface="+mn-lt"/>
                          <a:cs typeface="Lateef" panose="01000506020000020003" pitchFamily="2" charset="-78"/>
                        </a:rPr>
                        <a:t>NIST</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84208326"/>
                  </a:ext>
                </a:extLst>
              </a:tr>
              <a:tr h="1143370">
                <a:tc>
                  <a:txBody>
                    <a:bodyPr/>
                    <a:lstStyle/>
                    <a:p>
                      <a:r>
                        <a:rPr lang="fr-FR" sz="2400" dirty="0" err="1">
                          <a:solidFill>
                            <a:srgbClr val="9F9F9F"/>
                          </a:solidFill>
                          <a:latin typeface="+mn-lt"/>
                          <a:cs typeface="Lateef" panose="01000506020000020003" pitchFamily="2" charset="-78"/>
                        </a:rPr>
                        <a:t>FVConGoing</a:t>
                      </a:r>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959299158"/>
                  </a:ext>
                </a:extLst>
              </a:tr>
              <a:tr h="1143370">
                <a:tc>
                  <a:txBody>
                    <a:bodyPr/>
                    <a:lstStyle/>
                    <a:p>
                      <a:r>
                        <a:rPr lang="fr-FR" sz="2400" dirty="0">
                          <a:solidFill>
                            <a:srgbClr val="9F9F9F"/>
                          </a:solidFill>
                          <a:latin typeface="+mn-lt"/>
                          <a:cs typeface="Lateef" panose="01000506020000020003" pitchFamily="2" charset="-78"/>
                        </a:rPr>
                        <a:t>MCC SDK </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604832891"/>
                  </a:ext>
                </a:extLst>
              </a:tr>
              <a:tr h="1143370">
                <a:tc>
                  <a:txBody>
                    <a:bodyPr/>
                    <a:lstStyle/>
                    <a:p>
                      <a:r>
                        <a:rPr lang="fr-FR" sz="2400" dirty="0" err="1">
                          <a:solidFill>
                            <a:srgbClr val="9F9F9F"/>
                          </a:solidFill>
                          <a:latin typeface="+mn-lt"/>
                          <a:cs typeface="Lateef" panose="01000506020000020003" pitchFamily="2" charset="-78"/>
                        </a:rPr>
                        <a:t>Biometric</a:t>
                      </a:r>
                      <a:r>
                        <a:rPr lang="fr-FR" sz="2400" dirty="0">
                          <a:solidFill>
                            <a:srgbClr val="9F9F9F"/>
                          </a:solidFill>
                          <a:latin typeface="+mn-lt"/>
                          <a:cs typeface="Lateef" panose="01000506020000020003" pitchFamily="2" charset="-78"/>
                        </a:rPr>
                        <a:t> SDK </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9F9F9F"/>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22041356"/>
                  </a:ext>
                </a:extLst>
              </a:tr>
              <a:tr h="1143370">
                <a:tc>
                  <a:txBody>
                    <a:bodyPr/>
                    <a:lstStyle/>
                    <a:p>
                      <a:r>
                        <a:rPr lang="fr-FR" sz="2800" b="1" dirty="0">
                          <a:solidFill>
                            <a:srgbClr val="39527B"/>
                          </a:solidFill>
                          <a:latin typeface="+mn-lt"/>
                          <a:cs typeface="Lateef" panose="01000506020000020003" pitchFamily="2" charset="-78"/>
                        </a:rPr>
                        <a:t>Jupiter</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872805728"/>
                  </a:ext>
                </a:extLst>
              </a:tr>
            </a:tbl>
          </a:graphicData>
        </a:graphic>
      </p:graphicFrame>
      <p:pic>
        <p:nvPicPr>
          <p:cNvPr id="7" name="Picture 6">
            <a:extLst>
              <a:ext uri="{FF2B5EF4-FFF2-40B4-BE49-F238E27FC236}">
                <a16:creationId xmlns:a16="http://schemas.microsoft.com/office/drawing/2014/main" id="{F2363CBA-C7E1-4784-B6F3-C46BDE49142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98821" y="4111075"/>
            <a:ext cx="491825" cy="491825"/>
          </a:xfrm>
          <a:prstGeom prst="rect">
            <a:avLst/>
          </a:prstGeom>
        </p:spPr>
      </p:pic>
      <p:pic>
        <p:nvPicPr>
          <p:cNvPr id="8" name="Picture 7">
            <a:extLst>
              <a:ext uri="{FF2B5EF4-FFF2-40B4-BE49-F238E27FC236}">
                <a16:creationId xmlns:a16="http://schemas.microsoft.com/office/drawing/2014/main" id="{7D0F6B1B-C891-477C-839D-BFF30387AD4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99775" y="4111075"/>
            <a:ext cx="491825" cy="491825"/>
          </a:xfrm>
          <a:prstGeom prst="rect">
            <a:avLst/>
          </a:prstGeom>
        </p:spPr>
      </p:pic>
      <p:pic>
        <p:nvPicPr>
          <p:cNvPr id="9" name="Picture 8">
            <a:extLst>
              <a:ext uri="{FF2B5EF4-FFF2-40B4-BE49-F238E27FC236}">
                <a16:creationId xmlns:a16="http://schemas.microsoft.com/office/drawing/2014/main" id="{F9DCF9FF-083F-4E83-9F4C-A988364217B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207805" y="4111075"/>
            <a:ext cx="491825" cy="491825"/>
          </a:xfrm>
          <a:prstGeom prst="rect">
            <a:avLst/>
          </a:prstGeom>
        </p:spPr>
      </p:pic>
      <p:pic>
        <p:nvPicPr>
          <p:cNvPr id="10" name="Picture 9">
            <a:extLst>
              <a:ext uri="{FF2B5EF4-FFF2-40B4-BE49-F238E27FC236}">
                <a16:creationId xmlns:a16="http://schemas.microsoft.com/office/drawing/2014/main" id="{CE6DA4F1-1ABD-437C-ADF4-AA419230964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43437" y="5182535"/>
            <a:ext cx="491825" cy="491825"/>
          </a:xfrm>
          <a:prstGeom prst="rect">
            <a:avLst/>
          </a:prstGeom>
        </p:spPr>
      </p:pic>
      <p:pic>
        <p:nvPicPr>
          <p:cNvPr id="12" name="Picture 11">
            <a:extLst>
              <a:ext uri="{FF2B5EF4-FFF2-40B4-BE49-F238E27FC236}">
                <a16:creationId xmlns:a16="http://schemas.microsoft.com/office/drawing/2014/main" id="{A02212F9-0BD9-4E06-A61D-218D1FD857B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283898" y="6319673"/>
            <a:ext cx="491825" cy="491825"/>
          </a:xfrm>
          <a:prstGeom prst="rect">
            <a:avLst/>
          </a:prstGeom>
        </p:spPr>
      </p:pic>
      <p:pic>
        <p:nvPicPr>
          <p:cNvPr id="13" name="Picture 12">
            <a:extLst>
              <a:ext uri="{FF2B5EF4-FFF2-40B4-BE49-F238E27FC236}">
                <a16:creationId xmlns:a16="http://schemas.microsoft.com/office/drawing/2014/main" id="{2F9DC978-9FE3-4CE2-81AF-913015F2BFB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207805" y="6319673"/>
            <a:ext cx="491825" cy="491825"/>
          </a:xfrm>
          <a:prstGeom prst="rect">
            <a:avLst/>
          </a:prstGeom>
        </p:spPr>
      </p:pic>
      <p:pic>
        <p:nvPicPr>
          <p:cNvPr id="14" name="Picture 13">
            <a:extLst>
              <a:ext uri="{FF2B5EF4-FFF2-40B4-BE49-F238E27FC236}">
                <a16:creationId xmlns:a16="http://schemas.microsoft.com/office/drawing/2014/main" id="{404976A9-2D19-488D-A2BF-78BE0D05010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34262" y="6319673"/>
            <a:ext cx="491825" cy="491825"/>
          </a:xfrm>
          <a:prstGeom prst="rect">
            <a:avLst/>
          </a:prstGeom>
        </p:spPr>
      </p:pic>
      <p:pic>
        <p:nvPicPr>
          <p:cNvPr id="16" name="Picture 15">
            <a:extLst>
              <a:ext uri="{FF2B5EF4-FFF2-40B4-BE49-F238E27FC236}">
                <a16:creationId xmlns:a16="http://schemas.microsoft.com/office/drawing/2014/main" id="{E5620645-B077-4863-9918-2A0D1A84455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98820" y="7403079"/>
            <a:ext cx="491825" cy="491825"/>
          </a:xfrm>
          <a:prstGeom prst="rect">
            <a:avLst/>
          </a:prstGeom>
        </p:spPr>
      </p:pic>
      <p:pic>
        <p:nvPicPr>
          <p:cNvPr id="17" name="Picture 16">
            <a:extLst>
              <a:ext uri="{FF2B5EF4-FFF2-40B4-BE49-F238E27FC236}">
                <a16:creationId xmlns:a16="http://schemas.microsoft.com/office/drawing/2014/main" id="{CDA15A72-28A6-4067-8C34-0294CB9C8A5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99774" y="7482188"/>
            <a:ext cx="491825" cy="491825"/>
          </a:xfrm>
          <a:prstGeom prst="rect">
            <a:avLst/>
          </a:prstGeom>
        </p:spPr>
      </p:pic>
      <p:pic>
        <p:nvPicPr>
          <p:cNvPr id="18" name="Picture 17">
            <a:extLst>
              <a:ext uri="{FF2B5EF4-FFF2-40B4-BE49-F238E27FC236}">
                <a16:creationId xmlns:a16="http://schemas.microsoft.com/office/drawing/2014/main" id="{9BB742AF-6F21-4FB7-9F53-8FC3A334C9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207805" y="7443521"/>
            <a:ext cx="491825" cy="491825"/>
          </a:xfrm>
          <a:prstGeom prst="rect">
            <a:avLst/>
          </a:prstGeom>
        </p:spPr>
      </p:pic>
      <p:pic>
        <p:nvPicPr>
          <p:cNvPr id="19" name="Picture 18">
            <a:extLst>
              <a:ext uri="{FF2B5EF4-FFF2-40B4-BE49-F238E27FC236}">
                <a16:creationId xmlns:a16="http://schemas.microsoft.com/office/drawing/2014/main" id="{EABF6624-36CC-4A7A-A15C-3E894536C30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716543" y="5183967"/>
            <a:ext cx="491825" cy="491825"/>
          </a:xfrm>
          <a:prstGeom prst="rect">
            <a:avLst/>
          </a:prstGeom>
        </p:spPr>
      </p:pic>
      <p:pic>
        <p:nvPicPr>
          <p:cNvPr id="21" name="Picture 20">
            <a:extLst>
              <a:ext uri="{FF2B5EF4-FFF2-40B4-BE49-F238E27FC236}">
                <a16:creationId xmlns:a16="http://schemas.microsoft.com/office/drawing/2014/main" id="{4FC74B1E-797B-4E88-8AF4-E6BFCAD5D83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295620" y="7483620"/>
            <a:ext cx="491825" cy="491825"/>
          </a:xfrm>
          <a:prstGeom prst="rect">
            <a:avLst/>
          </a:prstGeom>
        </p:spPr>
      </p:pic>
      <p:pic>
        <p:nvPicPr>
          <p:cNvPr id="22" name="Picture 21">
            <a:extLst>
              <a:ext uri="{FF2B5EF4-FFF2-40B4-BE49-F238E27FC236}">
                <a16:creationId xmlns:a16="http://schemas.microsoft.com/office/drawing/2014/main" id="{B22847A2-CC6C-4191-BBA3-588CF4C65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8819" y="8608400"/>
            <a:ext cx="491825" cy="491825"/>
          </a:xfrm>
          <a:prstGeom prst="rect">
            <a:avLst/>
          </a:prstGeom>
        </p:spPr>
      </p:pic>
      <p:pic>
        <p:nvPicPr>
          <p:cNvPr id="23" name="Picture 22">
            <a:extLst>
              <a:ext uri="{FF2B5EF4-FFF2-40B4-BE49-F238E27FC236}">
                <a16:creationId xmlns:a16="http://schemas.microsoft.com/office/drawing/2014/main" id="{AD6BDF70-47F7-4219-9CB0-FE7D3CD43F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9554" y="8608400"/>
            <a:ext cx="491825" cy="491825"/>
          </a:xfrm>
          <a:prstGeom prst="rect">
            <a:avLst/>
          </a:prstGeom>
        </p:spPr>
      </p:pic>
      <p:pic>
        <p:nvPicPr>
          <p:cNvPr id="24" name="Picture 23">
            <a:extLst>
              <a:ext uri="{FF2B5EF4-FFF2-40B4-BE49-F238E27FC236}">
                <a16:creationId xmlns:a16="http://schemas.microsoft.com/office/drawing/2014/main" id="{E77E558A-69D8-4636-9565-8365620519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9773" y="8608400"/>
            <a:ext cx="491825" cy="491825"/>
          </a:xfrm>
          <a:prstGeom prst="rect">
            <a:avLst/>
          </a:prstGeom>
        </p:spPr>
      </p:pic>
      <p:pic>
        <p:nvPicPr>
          <p:cNvPr id="25" name="Picture 24">
            <a:extLst>
              <a:ext uri="{FF2B5EF4-FFF2-40B4-BE49-F238E27FC236}">
                <a16:creationId xmlns:a16="http://schemas.microsoft.com/office/drawing/2014/main" id="{D344343D-FB63-4770-AE55-1B4CD8A112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7804" y="8608400"/>
            <a:ext cx="491825" cy="491825"/>
          </a:xfrm>
          <a:prstGeom prst="rect">
            <a:avLst/>
          </a:prstGeom>
        </p:spPr>
      </p:pic>
      <p:pic>
        <p:nvPicPr>
          <p:cNvPr id="26" name="Picture 25">
            <a:extLst>
              <a:ext uri="{FF2B5EF4-FFF2-40B4-BE49-F238E27FC236}">
                <a16:creationId xmlns:a16="http://schemas.microsoft.com/office/drawing/2014/main" id="{E50A194D-1372-448A-9563-2E5F5992B9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69922" y="8608400"/>
            <a:ext cx="491825" cy="491825"/>
          </a:xfrm>
          <a:prstGeom prst="rect">
            <a:avLst/>
          </a:prstGeom>
        </p:spPr>
      </p:pic>
      <p:pic>
        <p:nvPicPr>
          <p:cNvPr id="27" name="Picture 26">
            <a:extLst>
              <a:ext uri="{FF2B5EF4-FFF2-40B4-BE49-F238E27FC236}">
                <a16:creationId xmlns:a16="http://schemas.microsoft.com/office/drawing/2014/main" id="{1DC3FD6E-9A5A-41E4-9415-45EB4FB2A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5620" y="8608400"/>
            <a:ext cx="491825" cy="491825"/>
          </a:xfrm>
          <a:prstGeom prst="rect">
            <a:avLst/>
          </a:prstGeom>
        </p:spPr>
      </p:pic>
    </p:spTree>
    <p:extLst>
      <p:ext uri="{BB962C8B-B14F-4D97-AF65-F5344CB8AC3E}">
        <p14:creationId xmlns:p14="http://schemas.microsoft.com/office/powerpoint/2010/main" val="337068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normAutofit/>
          </a:bodyPr>
          <a:lstStyle/>
          <a:p>
            <a:r>
              <a:rPr kumimoji="1" lang="en-US" altLang="ja-JP" sz="13800" dirty="0"/>
              <a:t>Plan</a:t>
            </a:r>
            <a:endParaRPr kumimoji="1" lang="ja-JP" altLang="en-US" sz="13800" dirty="0">
              <a:solidFill>
                <a:schemeClr val="accent1"/>
              </a:solidFill>
            </a:endParaRPr>
          </a:p>
        </p:txBody>
      </p:sp>
      <p:sp>
        <p:nvSpPr>
          <p:cNvPr id="10" name="テキスト プレースホルダー 9"/>
          <p:cNvSpPr>
            <a:spLocks noGrp="1"/>
          </p:cNvSpPr>
          <p:nvPr>
            <p:ph type="body" sz="quarter" idx="15"/>
          </p:nvPr>
        </p:nvSpPr>
        <p:spPr/>
        <p:txBody>
          <a:bodyPr/>
          <a:lstStyle/>
          <a:p>
            <a:r>
              <a:rPr lang="fr-FR" dirty="0">
                <a:latin typeface="+mn-lt"/>
              </a:rPr>
              <a:t>Synthèse bibliographique</a:t>
            </a:r>
          </a:p>
        </p:txBody>
      </p:sp>
      <p:sp>
        <p:nvSpPr>
          <p:cNvPr id="14" name="テキスト プレースホルダー 13"/>
          <p:cNvSpPr>
            <a:spLocks noGrp="1"/>
          </p:cNvSpPr>
          <p:nvPr>
            <p:ph type="body" sz="quarter" idx="19"/>
          </p:nvPr>
        </p:nvSpPr>
        <p:spPr/>
        <p:txBody>
          <a:bodyPr/>
          <a:lstStyle/>
          <a:p>
            <a:r>
              <a:rPr lang="fr-FR" dirty="0"/>
              <a:t>Conception			</a:t>
            </a:r>
          </a:p>
        </p:txBody>
      </p:sp>
      <p:sp>
        <p:nvSpPr>
          <p:cNvPr id="16" name="テキスト プレースホルダー 15"/>
          <p:cNvSpPr>
            <a:spLocks noGrp="1"/>
          </p:cNvSpPr>
          <p:nvPr>
            <p:ph type="body" sz="quarter" idx="21"/>
          </p:nvPr>
        </p:nvSpPr>
        <p:spPr>
          <a:xfrm>
            <a:off x="9000326" y="6984072"/>
            <a:ext cx="8279783" cy="936104"/>
          </a:xfrm>
        </p:spPr>
        <p:txBody>
          <a:bodyPr/>
          <a:lstStyle/>
          <a:p>
            <a:r>
              <a:rPr lang="fr-FR" dirty="0">
                <a:latin typeface="+mn-lt"/>
              </a:rPr>
              <a:t>Conclusion et perspectives</a:t>
            </a:r>
          </a:p>
        </p:txBody>
      </p:sp>
      <p:sp>
        <p:nvSpPr>
          <p:cNvPr id="18" name="テキスト プレースホルダー 17"/>
          <p:cNvSpPr>
            <a:spLocks noGrp="1"/>
          </p:cNvSpPr>
          <p:nvPr>
            <p:ph type="body" sz="quarter" idx="23"/>
          </p:nvPr>
        </p:nvSpPr>
        <p:spPr>
          <a:xfrm>
            <a:off x="9000327" y="4430096"/>
            <a:ext cx="8279783" cy="936104"/>
          </a:xfrm>
        </p:spPr>
        <p:txBody>
          <a:bodyPr/>
          <a:lstStyle/>
          <a:p>
            <a:r>
              <a:rPr lang="fr-FR" altLang="ja-JP" dirty="0"/>
              <a:t>Réalisation</a:t>
            </a:r>
          </a:p>
        </p:txBody>
      </p:sp>
      <p:sp>
        <p:nvSpPr>
          <p:cNvPr id="20" name="テキスト プレースホルダー 19"/>
          <p:cNvSpPr>
            <a:spLocks noGrp="1"/>
          </p:cNvSpPr>
          <p:nvPr>
            <p:ph type="body" sz="quarter" idx="25"/>
          </p:nvPr>
        </p:nvSpPr>
        <p:spPr>
          <a:xfrm>
            <a:off x="9000327" y="5707084"/>
            <a:ext cx="8279783" cy="936104"/>
          </a:xfrm>
        </p:spPr>
        <p:txBody>
          <a:bodyPr/>
          <a:lstStyle/>
          <a:p>
            <a:r>
              <a:rPr lang="fr-FR" dirty="0"/>
              <a:t>Tests</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12</a:t>
            </a:fld>
            <a:endParaRPr lang="ja-JP" altLang="en-US"/>
          </a:p>
        </p:txBody>
      </p:sp>
    </p:spTree>
    <p:extLst>
      <p:ext uri="{BB962C8B-B14F-4D97-AF65-F5344CB8AC3E}">
        <p14:creationId xmlns:p14="http://schemas.microsoft.com/office/powerpoint/2010/main" val="390553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a:solidFill>
            <a:srgbClr val="C85561">
              <a:alpha val="80000"/>
            </a:srgbClr>
          </a:solidFill>
        </p:spPr>
        <p:txBody>
          <a:bodyPr/>
          <a:lstStyle/>
          <a:p>
            <a:endParaRPr kumimoji="1" lang="ja-JP" altLang="en-US" dirty="0"/>
          </a:p>
        </p:txBody>
      </p:sp>
      <p:sp>
        <p:nvSpPr>
          <p:cNvPr id="11" name="テキスト プレースホルダー 10"/>
          <p:cNvSpPr>
            <a:spLocks noGrp="1"/>
          </p:cNvSpPr>
          <p:nvPr>
            <p:ph type="body" sz="quarter" idx="13"/>
          </p:nvPr>
        </p:nvSpPr>
        <p:spPr>
          <a:solidFill>
            <a:schemeClr val="accent3">
              <a:lumMod val="60000"/>
              <a:lumOff val="40000"/>
              <a:alpha val="80000"/>
            </a:schemeClr>
          </a:solidFill>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1</a:t>
            </a:r>
            <a:endParaRPr kumimoji="1" lang="ja-JP" altLang="en-US" dirty="0"/>
          </a:p>
        </p:txBody>
      </p:sp>
      <p:sp>
        <p:nvSpPr>
          <p:cNvPr id="4" name="テキスト プレースホルダー 3"/>
          <p:cNvSpPr>
            <a:spLocks noGrp="1"/>
          </p:cNvSpPr>
          <p:nvPr>
            <p:ph type="body" sz="quarter" idx="17"/>
          </p:nvPr>
        </p:nvSpPr>
        <p:spPr>
          <a:xfrm>
            <a:off x="2878508" y="5143500"/>
            <a:ext cx="4299531" cy="1828800"/>
          </a:xfrm>
        </p:spPr>
        <p:txBody>
          <a:bodyPr>
            <a:normAutofit/>
          </a:bodyPr>
          <a:lstStyle/>
          <a:p>
            <a:pPr algn="l"/>
            <a:r>
              <a:rPr lang="fr-FR" sz="4000" dirty="0">
                <a:latin typeface="Dosis" panose="02010503020202060003" pitchFamily="2" charset="0"/>
              </a:rPr>
              <a:t>Synthèse </a:t>
            </a:r>
          </a:p>
          <a:p>
            <a:pPr algn="l"/>
            <a:r>
              <a:rPr lang="fr-FR" sz="4000" dirty="0">
                <a:latin typeface="Dosis" panose="02010503020202060003" pitchFamily="2" charset="0"/>
              </a:rPr>
              <a:t>bibliographique</a:t>
            </a:r>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1486820" y="5374952"/>
            <a:ext cx="1391688" cy="1391688"/>
          </a:xfrm>
        </p:spPr>
      </p:pic>
    </p:spTree>
    <p:extLst>
      <p:ext uri="{BB962C8B-B14F-4D97-AF65-F5344CB8AC3E}">
        <p14:creationId xmlns:p14="http://schemas.microsoft.com/office/powerpoint/2010/main" val="139196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normAutofit fontScale="90000"/>
          </a:bodyPr>
          <a:lstStyle/>
          <a:p>
            <a:r>
              <a:rPr lang="fr-FR" altLang="ja-JP" dirty="0"/>
              <a:t>Généralités sur la biométrie</a:t>
            </a:r>
            <a:endParaRPr kumimoji="1" lang="fr-FR" altLang="ja-JP" dirty="0">
              <a:latin typeface="Route 159 Bold" pitchFamily="50" charset="0"/>
            </a:endParaRP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14</a:t>
            </a:fld>
            <a:endParaRPr lang="ja-JP" altLang="en-US"/>
          </a:p>
        </p:txBody>
      </p:sp>
    </p:spTree>
    <p:extLst>
      <p:ext uri="{BB962C8B-B14F-4D97-AF65-F5344CB8AC3E}">
        <p14:creationId xmlns:p14="http://schemas.microsoft.com/office/powerpoint/2010/main" val="39160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Système biométrique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15</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6237" y="2468880"/>
            <a:ext cx="1321025" cy="1321025"/>
          </a:xfrm>
          <a:prstGeom prst="rect">
            <a:avLst/>
          </a:prstGeom>
        </p:spPr>
      </p:pic>
      <p:pic>
        <p:nvPicPr>
          <p:cNvPr id="8" name="Picture 7">
            <a:extLst>
              <a:ext uri="{FF2B5EF4-FFF2-40B4-BE49-F238E27FC236}">
                <a16:creationId xmlns:a16="http://schemas.microsoft.com/office/drawing/2014/main" id="{AF194CBE-52F5-450D-977D-38C3988F7865}"/>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05421" y="2366637"/>
            <a:ext cx="1572485" cy="1572485"/>
          </a:xfrm>
          <a:prstGeom prst="rect">
            <a:avLst/>
          </a:prstGeom>
        </p:spPr>
      </p:pic>
      <p:pic>
        <p:nvPicPr>
          <p:cNvPr id="10" name="Picture 9">
            <a:extLst>
              <a:ext uri="{FF2B5EF4-FFF2-40B4-BE49-F238E27FC236}">
                <a16:creationId xmlns:a16="http://schemas.microsoft.com/office/drawing/2014/main" id="{C5815F82-9FEB-47E2-87B2-69CF6C62AD0E}"/>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39574" y="2468880"/>
            <a:ext cx="1321819" cy="1321819"/>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1469530" y="2336679"/>
            <a:ext cx="2736412" cy="1411070"/>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3C2BB"/>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437702" y="1957177"/>
            <a:ext cx="1870857" cy="2283867"/>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827497" y="443747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1</a:t>
            </a:r>
            <a:endParaRPr kumimoji="1" lang="ja-JP" altLang="en-US" sz="24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551849" y="4428046"/>
            <a:ext cx="2031325" cy="523220"/>
          </a:xfrm>
          <a:prstGeom prst="rect">
            <a:avLst/>
          </a:prstGeom>
          <a:noFill/>
        </p:spPr>
        <p:txBody>
          <a:bodyPr wrap="none" rtlCol="0">
            <a:spAutoFit/>
          </a:bodyPr>
          <a:lstStyle/>
          <a:p>
            <a:r>
              <a:rPr lang="fr-FR" sz="28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4381069" y="4446900"/>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2</a:t>
            </a:r>
            <a:endParaRPr kumimoji="1" lang="ja-JP" altLang="en-US"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5105421" y="4437473"/>
            <a:ext cx="2509085" cy="523220"/>
          </a:xfrm>
          <a:prstGeom prst="rect">
            <a:avLst/>
          </a:prstGeom>
          <a:noFill/>
        </p:spPr>
        <p:txBody>
          <a:bodyPr wrap="none" rtlCol="0">
            <a:spAutoFit/>
          </a:bodyPr>
          <a:lstStyle/>
          <a:p>
            <a:r>
              <a:rPr lang="fr-FR" sz="2800" dirty="0">
                <a:solidFill>
                  <a:srgbClr val="CCCBC4"/>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956203" y="4456327"/>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3</a:t>
            </a:r>
            <a:endParaRPr kumimoji="1" lang="ja-JP" altLang="en-US"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8680555" y="4446900"/>
            <a:ext cx="1863844" cy="523220"/>
          </a:xfrm>
          <a:prstGeom prst="rect">
            <a:avLst/>
          </a:prstGeom>
          <a:noFill/>
        </p:spPr>
        <p:txBody>
          <a:bodyPr wrap="none" rtlCol="0">
            <a:spAutoFit/>
          </a:bodyPr>
          <a:lstStyle/>
          <a:p>
            <a:r>
              <a:rPr lang="fr-FR" sz="2800" dirty="0">
                <a:solidFill>
                  <a:srgbClr val="CCCBC4"/>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531337" y="4483266"/>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sz="24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255689" y="4473839"/>
            <a:ext cx="2372765" cy="523220"/>
          </a:xfrm>
          <a:prstGeom prst="rect">
            <a:avLst/>
          </a:prstGeom>
          <a:noFill/>
        </p:spPr>
        <p:txBody>
          <a:bodyPr wrap="none" rtlCol="0">
            <a:spAutoFit/>
          </a:bodyPr>
          <a:lstStyle/>
          <a:p>
            <a:r>
              <a:rPr lang="fr-FR" sz="2800" dirty="0">
                <a:solidFill>
                  <a:srgbClr val="CCCBC4"/>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88110" y="4492693"/>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5</a:t>
            </a:r>
            <a:endParaRPr kumimoji="1" lang="ja-JP" altLang="en-US" sz="24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812462" y="4483266"/>
            <a:ext cx="1609736" cy="523220"/>
          </a:xfrm>
          <a:prstGeom prst="rect">
            <a:avLst/>
          </a:prstGeom>
          <a:noFill/>
        </p:spPr>
        <p:txBody>
          <a:bodyPr wrap="none" rtlCol="0">
            <a:spAutoFit/>
          </a:bodyPr>
          <a:lstStyle/>
          <a:p>
            <a:r>
              <a:rPr lang="fr-FR" sz="2800" dirty="0">
                <a:solidFill>
                  <a:srgbClr val="CCCBC4"/>
                </a:solidFill>
              </a:rPr>
              <a:t>Décision</a:t>
            </a:r>
          </a:p>
        </p:txBody>
      </p:sp>
      <p:pic>
        <p:nvPicPr>
          <p:cNvPr id="9" name="Picture 8">
            <a:extLst>
              <a:ext uri="{FF2B5EF4-FFF2-40B4-BE49-F238E27FC236}">
                <a16:creationId xmlns:a16="http://schemas.microsoft.com/office/drawing/2014/main" id="{C49BA502-900C-474A-89AC-40DD9FE0D5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11660" y="5986453"/>
            <a:ext cx="2987521" cy="2987521"/>
          </a:xfrm>
          <a:prstGeom prst="rect">
            <a:avLst/>
          </a:prstGeom>
        </p:spPr>
      </p:pic>
      <p:pic>
        <p:nvPicPr>
          <p:cNvPr id="37" name="Picture 36">
            <a:extLst>
              <a:ext uri="{FF2B5EF4-FFF2-40B4-BE49-F238E27FC236}">
                <a16:creationId xmlns:a16="http://schemas.microsoft.com/office/drawing/2014/main" id="{7810F8E8-3939-4260-8CB7-263A8D737D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11660" y="5986452"/>
            <a:ext cx="2987521" cy="2987521"/>
          </a:xfrm>
          <a:prstGeom prst="rect">
            <a:avLst/>
          </a:prstGeom>
        </p:spPr>
      </p:pic>
      <p:pic>
        <p:nvPicPr>
          <p:cNvPr id="18" name="Picture 17">
            <a:extLst>
              <a:ext uri="{FF2B5EF4-FFF2-40B4-BE49-F238E27FC236}">
                <a16:creationId xmlns:a16="http://schemas.microsoft.com/office/drawing/2014/main" id="{26647490-A9B6-4472-91E0-CF6219821651}"/>
              </a:ext>
            </a:extLst>
          </p:cNvPr>
          <p:cNvPicPr>
            <a:picLocks noChangeAspect="1"/>
          </p:cNvPicPr>
          <p:nvPr/>
        </p:nvPicPr>
        <p:blipFill rotWithShape="1">
          <a:blip r:embed="rId13">
            <a:extLst>
              <a:ext uri="{28A0092B-C50C-407E-A947-70E740481C1C}">
                <a14:useLocalDpi xmlns:a14="http://schemas.microsoft.com/office/drawing/2010/main" val="0"/>
              </a:ext>
            </a:extLst>
          </a:blip>
          <a:srcRect l="63786" t="26257"/>
          <a:stretch/>
        </p:blipFill>
        <p:spPr>
          <a:xfrm>
            <a:off x="4000219" y="6918499"/>
            <a:ext cx="1105201" cy="2250576"/>
          </a:xfrm>
          <a:prstGeom prst="rect">
            <a:avLst/>
          </a:prstGeom>
        </p:spPr>
      </p:pic>
      <p:pic>
        <p:nvPicPr>
          <p:cNvPr id="20" name="Picture 19">
            <a:extLst>
              <a:ext uri="{FF2B5EF4-FFF2-40B4-BE49-F238E27FC236}">
                <a16:creationId xmlns:a16="http://schemas.microsoft.com/office/drawing/2014/main" id="{75AC81A7-A179-46B8-84D5-7A633B718EA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13822" y="6539121"/>
            <a:ext cx="1882182" cy="1882182"/>
          </a:xfrm>
          <a:prstGeom prst="rect">
            <a:avLst/>
          </a:prstGeom>
        </p:spPr>
      </p:pic>
      <p:cxnSp>
        <p:nvCxnSpPr>
          <p:cNvPr id="23" name="Straight Arrow Connector 22">
            <a:extLst>
              <a:ext uri="{FF2B5EF4-FFF2-40B4-BE49-F238E27FC236}">
                <a16:creationId xmlns:a16="http://schemas.microsoft.com/office/drawing/2014/main" id="{5DDBC51D-3B20-4D65-B1AC-45DD27F43885}"/>
              </a:ext>
            </a:extLst>
          </p:cNvPr>
          <p:cNvCxnSpPr>
            <a:cxnSpLocks/>
            <a:endCxn id="20" idx="1"/>
          </p:cNvCxnSpPr>
          <p:nvPr/>
        </p:nvCxnSpPr>
        <p:spPr>
          <a:xfrm>
            <a:off x="5891663" y="7480212"/>
            <a:ext cx="2422159" cy="0"/>
          </a:xfrm>
          <a:prstGeom prst="straightConnector1">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8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Système biométrique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16</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6237" y="2468880"/>
            <a:ext cx="1321025" cy="1321025"/>
          </a:xfrm>
          <a:prstGeom prst="rect">
            <a:avLst/>
          </a:prstGeom>
        </p:spPr>
      </p:pic>
      <p:pic>
        <p:nvPicPr>
          <p:cNvPr id="10" name="Picture 9">
            <a:extLst>
              <a:ext uri="{FF2B5EF4-FFF2-40B4-BE49-F238E27FC236}">
                <a16:creationId xmlns:a16="http://schemas.microsoft.com/office/drawing/2014/main" id="{C5815F82-9FEB-47E2-87B2-69CF6C62AD0E}"/>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39574" y="2468880"/>
            <a:ext cx="1321819" cy="1321819"/>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1469530" y="2336679"/>
            <a:ext cx="2736412" cy="1411070"/>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3C2BB"/>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437702" y="1957177"/>
            <a:ext cx="1870857" cy="2283867"/>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827497" y="443747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1</a:t>
            </a:r>
            <a:endParaRPr kumimoji="1" lang="ja-JP" altLang="en-US" sz="24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551849" y="4428046"/>
            <a:ext cx="2031325" cy="523220"/>
          </a:xfrm>
          <a:prstGeom prst="rect">
            <a:avLst/>
          </a:prstGeom>
          <a:noFill/>
        </p:spPr>
        <p:txBody>
          <a:bodyPr wrap="none" rtlCol="0">
            <a:spAutoFit/>
          </a:bodyPr>
          <a:lstStyle/>
          <a:p>
            <a:r>
              <a:rPr lang="fr-FR" sz="28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4381069" y="444690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2</a:t>
            </a:r>
            <a:endParaRPr kumimoji="1" lang="ja-JP" altLang="en-US"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5105421" y="4437473"/>
            <a:ext cx="2509085" cy="523220"/>
          </a:xfrm>
          <a:prstGeom prst="rect">
            <a:avLst/>
          </a:prstGeom>
          <a:noFill/>
        </p:spPr>
        <p:txBody>
          <a:bodyPr wrap="none" rtlCol="0">
            <a:spAutoFit/>
          </a:bodyPr>
          <a:lstStyle/>
          <a:p>
            <a:r>
              <a:rPr lang="fr-FR" sz="28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956203" y="4456327"/>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3</a:t>
            </a:r>
            <a:endParaRPr kumimoji="1" lang="ja-JP" altLang="en-US"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8680555" y="4446900"/>
            <a:ext cx="1863844" cy="523220"/>
          </a:xfrm>
          <a:prstGeom prst="rect">
            <a:avLst/>
          </a:prstGeom>
          <a:noFill/>
        </p:spPr>
        <p:txBody>
          <a:bodyPr wrap="none" rtlCol="0">
            <a:spAutoFit/>
          </a:bodyPr>
          <a:lstStyle/>
          <a:p>
            <a:r>
              <a:rPr lang="fr-FR" sz="2800" dirty="0">
                <a:solidFill>
                  <a:srgbClr val="CCCBC4"/>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531337" y="4483266"/>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sz="24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255689" y="4473839"/>
            <a:ext cx="2372765" cy="523220"/>
          </a:xfrm>
          <a:prstGeom prst="rect">
            <a:avLst/>
          </a:prstGeom>
          <a:noFill/>
        </p:spPr>
        <p:txBody>
          <a:bodyPr wrap="none" rtlCol="0">
            <a:spAutoFit/>
          </a:bodyPr>
          <a:lstStyle/>
          <a:p>
            <a:r>
              <a:rPr lang="fr-FR" sz="2800" dirty="0">
                <a:solidFill>
                  <a:srgbClr val="CCCBC4"/>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88110" y="4492693"/>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5</a:t>
            </a:r>
            <a:endParaRPr kumimoji="1" lang="ja-JP" altLang="en-US" sz="24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812462" y="4483266"/>
            <a:ext cx="1609736" cy="523220"/>
          </a:xfrm>
          <a:prstGeom prst="rect">
            <a:avLst/>
          </a:prstGeom>
          <a:noFill/>
        </p:spPr>
        <p:txBody>
          <a:bodyPr wrap="none" rtlCol="0">
            <a:spAutoFit/>
          </a:bodyPr>
          <a:lstStyle/>
          <a:p>
            <a:r>
              <a:rPr lang="fr-FR" sz="2800" dirty="0">
                <a:solidFill>
                  <a:srgbClr val="CCCBC4"/>
                </a:solidFill>
              </a:rPr>
              <a:t>Décision</a:t>
            </a:r>
          </a:p>
        </p:txBody>
      </p:sp>
      <p:pic>
        <p:nvPicPr>
          <p:cNvPr id="28" name="Picture 27">
            <a:extLst>
              <a:ext uri="{FF2B5EF4-FFF2-40B4-BE49-F238E27FC236}">
                <a16:creationId xmlns:a16="http://schemas.microsoft.com/office/drawing/2014/main" id="{56DFC62B-F518-4D69-B50D-A4758982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81744" y="2471440"/>
            <a:ext cx="1572485" cy="1572485"/>
          </a:xfrm>
          <a:prstGeom prst="rect">
            <a:avLst/>
          </a:prstGeom>
        </p:spPr>
      </p:pic>
      <p:sp>
        <p:nvSpPr>
          <p:cNvPr id="7" name="Rectangle 6">
            <a:extLst>
              <a:ext uri="{FF2B5EF4-FFF2-40B4-BE49-F238E27FC236}">
                <a16:creationId xmlns:a16="http://schemas.microsoft.com/office/drawing/2014/main" id="{3FC5F6B1-BB28-4633-83FA-AAA898B4642E}"/>
              </a:ext>
            </a:extLst>
          </p:cNvPr>
          <p:cNvSpPr/>
          <p:nvPr/>
        </p:nvSpPr>
        <p:spPr>
          <a:xfrm>
            <a:off x="3032850" y="6675120"/>
            <a:ext cx="1851660" cy="1572485"/>
          </a:xfrm>
          <a:prstGeom prst="rect">
            <a:avLst/>
          </a:prstGeom>
          <a:solidFill>
            <a:srgbClr val="C3C2B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5" name="Picture 4">
            <a:extLst>
              <a:ext uri="{FF2B5EF4-FFF2-40B4-BE49-F238E27FC236}">
                <a16:creationId xmlns:a16="http://schemas.microsoft.com/office/drawing/2014/main" id="{2BD9B5BA-E3AD-41D8-B3ED-324933E54094}"/>
              </a:ext>
            </a:extLst>
          </p:cNvPr>
          <p:cNvPicPr>
            <a:picLocks noChangeAspect="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29826" y="6846569"/>
            <a:ext cx="1229585" cy="1229585"/>
          </a:xfrm>
          <a:prstGeom prst="rect">
            <a:avLst/>
          </a:prstGeom>
        </p:spPr>
      </p:pic>
      <p:sp>
        <p:nvSpPr>
          <p:cNvPr id="42" name="Rectangle 41">
            <a:extLst>
              <a:ext uri="{FF2B5EF4-FFF2-40B4-BE49-F238E27FC236}">
                <a16:creationId xmlns:a16="http://schemas.microsoft.com/office/drawing/2014/main" id="{6D864E09-C7E7-451F-B226-3A4122832C9C}"/>
              </a:ext>
            </a:extLst>
          </p:cNvPr>
          <p:cNvSpPr/>
          <p:nvPr/>
        </p:nvSpPr>
        <p:spPr>
          <a:xfrm>
            <a:off x="13415732" y="6675120"/>
            <a:ext cx="1851660" cy="1572485"/>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43" name="Picture 42">
            <a:extLst>
              <a:ext uri="{FF2B5EF4-FFF2-40B4-BE49-F238E27FC236}">
                <a16:creationId xmlns:a16="http://schemas.microsoft.com/office/drawing/2014/main" id="{54960A39-CD00-4EB0-B675-029FCB30138C}"/>
              </a:ext>
            </a:extLst>
          </p:cNvPr>
          <p:cNvPicPr>
            <a:picLocks noChangeAspect="1"/>
          </p:cNvPicPr>
          <p:nvPr/>
        </p:nvPicPr>
        <p:blipFill>
          <a:blip r:embed="rId12" cstate="print">
            <a:biLevel thresh="75000"/>
            <a:extLst>
              <a:ext uri="{28A0092B-C50C-407E-A947-70E740481C1C}">
                <a14:useLocalDpi xmlns:a14="http://schemas.microsoft.com/office/drawing/2010/main" val="0"/>
              </a:ext>
            </a:extLst>
          </a:blip>
          <a:stretch>
            <a:fillRect/>
          </a:stretch>
        </p:blipFill>
        <p:spPr>
          <a:xfrm>
            <a:off x="13712708" y="6846569"/>
            <a:ext cx="1229585" cy="1229585"/>
          </a:xfrm>
          <a:prstGeom prst="rect">
            <a:avLst/>
          </a:prstGeom>
        </p:spPr>
      </p:pic>
      <p:sp>
        <p:nvSpPr>
          <p:cNvPr id="44" name="TextBox 43">
            <a:extLst>
              <a:ext uri="{FF2B5EF4-FFF2-40B4-BE49-F238E27FC236}">
                <a16:creationId xmlns:a16="http://schemas.microsoft.com/office/drawing/2014/main" id="{D402D204-33FF-4DF5-8A94-FCB4990397E8}"/>
              </a:ext>
            </a:extLst>
          </p:cNvPr>
          <p:cNvSpPr txBox="1"/>
          <p:nvPr/>
        </p:nvSpPr>
        <p:spPr>
          <a:xfrm>
            <a:off x="2835616" y="8553253"/>
            <a:ext cx="2246128" cy="461665"/>
          </a:xfrm>
          <a:prstGeom prst="rect">
            <a:avLst/>
          </a:prstGeom>
          <a:noFill/>
        </p:spPr>
        <p:txBody>
          <a:bodyPr wrap="none" rtlCol="0">
            <a:spAutoFit/>
          </a:bodyPr>
          <a:lstStyle/>
          <a:p>
            <a:pPr algn="ctr"/>
            <a:r>
              <a:rPr lang="fr-FR" sz="2400" dirty="0">
                <a:solidFill>
                  <a:schemeClr val="tx1">
                    <a:lumMod val="90000"/>
                    <a:lumOff val="10000"/>
                  </a:schemeClr>
                </a:solidFill>
              </a:rPr>
              <a:t>Image acquise</a:t>
            </a:r>
          </a:p>
        </p:txBody>
      </p:sp>
      <p:sp>
        <p:nvSpPr>
          <p:cNvPr id="49" name="TextBox 48">
            <a:extLst>
              <a:ext uri="{FF2B5EF4-FFF2-40B4-BE49-F238E27FC236}">
                <a16:creationId xmlns:a16="http://schemas.microsoft.com/office/drawing/2014/main" id="{D18D6267-B6DF-4E13-B45E-067AEECA43A1}"/>
              </a:ext>
            </a:extLst>
          </p:cNvPr>
          <p:cNvSpPr txBox="1"/>
          <p:nvPr/>
        </p:nvSpPr>
        <p:spPr>
          <a:xfrm>
            <a:off x="13113738" y="8542465"/>
            <a:ext cx="2565639" cy="461665"/>
          </a:xfrm>
          <a:prstGeom prst="rect">
            <a:avLst/>
          </a:prstGeom>
          <a:noFill/>
        </p:spPr>
        <p:txBody>
          <a:bodyPr wrap="none" rtlCol="0">
            <a:spAutoFit/>
          </a:bodyPr>
          <a:lstStyle/>
          <a:p>
            <a:pPr algn="ctr"/>
            <a:r>
              <a:rPr lang="fr-FR" sz="2400" dirty="0">
                <a:solidFill>
                  <a:schemeClr val="tx1">
                    <a:lumMod val="90000"/>
                    <a:lumOff val="10000"/>
                  </a:schemeClr>
                </a:solidFill>
              </a:rPr>
              <a:t>Image prétraitée</a:t>
            </a:r>
          </a:p>
        </p:txBody>
      </p:sp>
      <p:cxnSp>
        <p:nvCxnSpPr>
          <p:cNvPr id="8" name="Straight Arrow Connector 7">
            <a:extLst>
              <a:ext uri="{FF2B5EF4-FFF2-40B4-BE49-F238E27FC236}">
                <a16:creationId xmlns:a16="http://schemas.microsoft.com/office/drawing/2014/main" id="{50D9C555-A5EF-4A5C-8511-02A45D97F071}"/>
              </a:ext>
            </a:extLst>
          </p:cNvPr>
          <p:cNvCxnSpPr>
            <a:stCxn id="7" idx="3"/>
            <a:endCxn id="42" idx="1"/>
          </p:cNvCxnSpPr>
          <p:nvPr/>
        </p:nvCxnSpPr>
        <p:spPr>
          <a:xfrm>
            <a:off x="4884510" y="7461363"/>
            <a:ext cx="8531222" cy="0"/>
          </a:xfrm>
          <a:prstGeom prst="straightConnector1">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Système biométrique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17</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6237" y="2468880"/>
            <a:ext cx="1321025" cy="1321025"/>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1469530" y="2336679"/>
            <a:ext cx="2736412" cy="1411070"/>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3C2BB"/>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437702" y="1957177"/>
            <a:ext cx="1870857" cy="2283867"/>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827497" y="443747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1</a:t>
            </a:r>
            <a:endParaRPr kumimoji="1" lang="ja-JP" altLang="en-US" sz="24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551849" y="4428046"/>
            <a:ext cx="2031325" cy="523220"/>
          </a:xfrm>
          <a:prstGeom prst="rect">
            <a:avLst/>
          </a:prstGeom>
          <a:noFill/>
        </p:spPr>
        <p:txBody>
          <a:bodyPr wrap="none" rtlCol="0">
            <a:spAutoFit/>
          </a:bodyPr>
          <a:lstStyle/>
          <a:p>
            <a:r>
              <a:rPr lang="fr-FR" sz="28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4381069" y="444690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2</a:t>
            </a:r>
            <a:endParaRPr kumimoji="1" lang="ja-JP" altLang="en-US"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5105421" y="4437473"/>
            <a:ext cx="2509085" cy="523220"/>
          </a:xfrm>
          <a:prstGeom prst="rect">
            <a:avLst/>
          </a:prstGeom>
          <a:noFill/>
        </p:spPr>
        <p:txBody>
          <a:bodyPr wrap="none" rtlCol="0">
            <a:spAutoFit/>
          </a:bodyPr>
          <a:lstStyle/>
          <a:p>
            <a:r>
              <a:rPr lang="fr-FR" sz="28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956203" y="4456327"/>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3</a:t>
            </a:r>
            <a:endParaRPr kumimoji="1" lang="ja-JP" altLang="en-US"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8680555" y="4446900"/>
            <a:ext cx="1863844" cy="523220"/>
          </a:xfrm>
          <a:prstGeom prst="rect">
            <a:avLst/>
          </a:prstGeom>
          <a:noFill/>
        </p:spPr>
        <p:txBody>
          <a:bodyPr wrap="none" rtlCol="0">
            <a:spAutoFit/>
          </a:bodyPr>
          <a:lstStyle/>
          <a:p>
            <a:r>
              <a:rPr lang="fr-FR" sz="2800" dirty="0">
                <a:solidFill>
                  <a:srgbClr val="39527B"/>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531337" y="4483266"/>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sz="24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255689" y="4473839"/>
            <a:ext cx="2372765" cy="523220"/>
          </a:xfrm>
          <a:prstGeom prst="rect">
            <a:avLst/>
          </a:prstGeom>
          <a:noFill/>
        </p:spPr>
        <p:txBody>
          <a:bodyPr wrap="none" rtlCol="0">
            <a:spAutoFit/>
          </a:bodyPr>
          <a:lstStyle/>
          <a:p>
            <a:r>
              <a:rPr lang="fr-FR" sz="2800" dirty="0">
                <a:solidFill>
                  <a:srgbClr val="CCCBC4"/>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88110" y="4492693"/>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5</a:t>
            </a:r>
            <a:endParaRPr kumimoji="1" lang="ja-JP" altLang="en-US" sz="24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812462" y="4483266"/>
            <a:ext cx="1609736" cy="523220"/>
          </a:xfrm>
          <a:prstGeom prst="rect">
            <a:avLst/>
          </a:prstGeom>
          <a:noFill/>
        </p:spPr>
        <p:txBody>
          <a:bodyPr wrap="none" rtlCol="0">
            <a:spAutoFit/>
          </a:bodyPr>
          <a:lstStyle/>
          <a:p>
            <a:r>
              <a:rPr lang="fr-FR" sz="2800" dirty="0">
                <a:solidFill>
                  <a:srgbClr val="CCCBC4"/>
                </a:solidFill>
              </a:rPr>
              <a:t>Décision</a:t>
            </a:r>
          </a:p>
        </p:txBody>
      </p:sp>
      <p:pic>
        <p:nvPicPr>
          <p:cNvPr id="28" name="Picture 27">
            <a:extLst>
              <a:ext uri="{FF2B5EF4-FFF2-40B4-BE49-F238E27FC236}">
                <a16:creationId xmlns:a16="http://schemas.microsoft.com/office/drawing/2014/main" id="{56DFC62B-F518-4D69-B50D-A47589822D1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81744" y="2471440"/>
            <a:ext cx="1572485" cy="1572485"/>
          </a:xfrm>
          <a:prstGeom prst="rect">
            <a:avLst/>
          </a:prstGeom>
        </p:spPr>
      </p:pic>
      <p:sp>
        <p:nvSpPr>
          <p:cNvPr id="42" name="Rectangle 41">
            <a:extLst>
              <a:ext uri="{FF2B5EF4-FFF2-40B4-BE49-F238E27FC236}">
                <a16:creationId xmlns:a16="http://schemas.microsoft.com/office/drawing/2014/main" id="{6D864E09-C7E7-451F-B226-3A4122832C9C}"/>
              </a:ext>
            </a:extLst>
          </p:cNvPr>
          <p:cNvSpPr/>
          <p:nvPr/>
        </p:nvSpPr>
        <p:spPr>
          <a:xfrm>
            <a:off x="1731514" y="6356720"/>
            <a:ext cx="1851660" cy="1572485"/>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43" name="Picture 42">
            <a:extLst>
              <a:ext uri="{FF2B5EF4-FFF2-40B4-BE49-F238E27FC236}">
                <a16:creationId xmlns:a16="http://schemas.microsoft.com/office/drawing/2014/main" id="{54960A39-CD00-4EB0-B675-029FCB30138C}"/>
              </a:ext>
            </a:extLst>
          </p:cNvPr>
          <p:cNvPicPr>
            <a:picLocks noChangeAspect="1"/>
          </p:cNvPicPr>
          <p:nvPr/>
        </p:nvPicPr>
        <p:blipFill>
          <a:blip r:embed="rId10" cstate="print">
            <a:biLevel thresh="75000"/>
            <a:extLst>
              <a:ext uri="{28A0092B-C50C-407E-A947-70E740481C1C}">
                <a14:useLocalDpi xmlns:a14="http://schemas.microsoft.com/office/drawing/2010/main" val="0"/>
              </a:ext>
            </a:extLst>
          </a:blip>
          <a:stretch>
            <a:fillRect/>
          </a:stretch>
        </p:blipFill>
        <p:spPr>
          <a:xfrm>
            <a:off x="2028490" y="6528169"/>
            <a:ext cx="1229585" cy="1229585"/>
          </a:xfrm>
          <a:prstGeom prst="rect">
            <a:avLst/>
          </a:prstGeom>
        </p:spPr>
      </p:pic>
      <p:sp>
        <p:nvSpPr>
          <p:cNvPr id="49" name="TextBox 48">
            <a:extLst>
              <a:ext uri="{FF2B5EF4-FFF2-40B4-BE49-F238E27FC236}">
                <a16:creationId xmlns:a16="http://schemas.microsoft.com/office/drawing/2014/main" id="{D18D6267-B6DF-4E13-B45E-067AEECA43A1}"/>
              </a:ext>
            </a:extLst>
          </p:cNvPr>
          <p:cNvSpPr txBox="1"/>
          <p:nvPr/>
        </p:nvSpPr>
        <p:spPr>
          <a:xfrm>
            <a:off x="1429521" y="8224065"/>
            <a:ext cx="2565639" cy="461665"/>
          </a:xfrm>
          <a:prstGeom prst="rect">
            <a:avLst/>
          </a:prstGeom>
          <a:noFill/>
        </p:spPr>
        <p:txBody>
          <a:bodyPr wrap="none" rtlCol="0">
            <a:spAutoFit/>
          </a:bodyPr>
          <a:lstStyle/>
          <a:p>
            <a:pPr algn="ctr"/>
            <a:r>
              <a:rPr lang="fr-FR" sz="2400" dirty="0">
                <a:solidFill>
                  <a:schemeClr val="tx1">
                    <a:lumMod val="90000"/>
                    <a:lumOff val="10000"/>
                  </a:schemeClr>
                </a:solidFill>
              </a:rPr>
              <a:t>Image prétraitée</a:t>
            </a:r>
          </a:p>
        </p:txBody>
      </p:sp>
      <p:pic>
        <p:nvPicPr>
          <p:cNvPr id="50" name="Picture 49">
            <a:extLst>
              <a:ext uri="{FF2B5EF4-FFF2-40B4-BE49-F238E27FC236}">
                <a16:creationId xmlns:a16="http://schemas.microsoft.com/office/drawing/2014/main" id="{0FE3AD1B-D68C-4CB2-9493-E012059E585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32240" y="2560302"/>
            <a:ext cx="1321819" cy="1321819"/>
          </a:xfrm>
          <a:prstGeom prst="rect">
            <a:avLst/>
          </a:prstGeom>
        </p:spPr>
      </p:pic>
      <p:pic>
        <p:nvPicPr>
          <p:cNvPr id="8" name="Picture 7">
            <a:extLst>
              <a:ext uri="{FF2B5EF4-FFF2-40B4-BE49-F238E27FC236}">
                <a16:creationId xmlns:a16="http://schemas.microsoft.com/office/drawing/2014/main" id="{FA81F078-9266-4C58-A09F-EBAE855D874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58075" y="6848209"/>
            <a:ext cx="909545" cy="909545"/>
          </a:xfrm>
          <a:prstGeom prst="rect">
            <a:avLst/>
          </a:prstGeom>
        </p:spPr>
      </p:pic>
      <p:pic>
        <p:nvPicPr>
          <p:cNvPr id="11" name="Picture 10">
            <a:extLst>
              <a:ext uri="{FF2B5EF4-FFF2-40B4-BE49-F238E27FC236}">
                <a16:creationId xmlns:a16="http://schemas.microsoft.com/office/drawing/2014/main" id="{BA0FC09E-0C07-4378-B32F-9E5CA356716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76604" y="6685269"/>
            <a:ext cx="1072485" cy="1072485"/>
          </a:xfrm>
          <a:prstGeom prst="rect">
            <a:avLst/>
          </a:prstGeom>
        </p:spPr>
      </p:pic>
      <p:sp>
        <p:nvSpPr>
          <p:cNvPr id="51" name="TextBox 50">
            <a:extLst>
              <a:ext uri="{FF2B5EF4-FFF2-40B4-BE49-F238E27FC236}">
                <a16:creationId xmlns:a16="http://schemas.microsoft.com/office/drawing/2014/main" id="{F01A8DE7-1C50-4A38-BF9B-EBBFF4B37E17}"/>
              </a:ext>
            </a:extLst>
          </p:cNvPr>
          <p:cNvSpPr txBox="1"/>
          <p:nvPr/>
        </p:nvSpPr>
        <p:spPr>
          <a:xfrm>
            <a:off x="12880442" y="8224065"/>
            <a:ext cx="4072462" cy="461665"/>
          </a:xfrm>
          <a:prstGeom prst="rect">
            <a:avLst/>
          </a:prstGeom>
          <a:noFill/>
        </p:spPr>
        <p:txBody>
          <a:bodyPr wrap="none" rtlCol="0">
            <a:spAutoFit/>
          </a:bodyPr>
          <a:lstStyle/>
          <a:p>
            <a:pPr algn="ctr"/>
            <a:r>
              <a:rPr lang="fr-FR" sz="2400" dirty="0">
                <a:solidFill>
                  <a:schemeClr val="tx1">
                    <a:lumMod val="90000"/>
                    <a:lumOff val="10000"/>
                  </a:schemeClr>
                </a:solidFill>
              </a:rPr>
              <a:t>Vecteur de caractéristiques</a:t>
            </a:r>
          </a:p>
        </p:txBody>
      </p:sp>
    </p:spTree>
    <p:extLst>
      <p:ext uri="{BB962C8B-B14F-4D97-AF65-F5344CB8AC3E}">
        <p14:creationId xmlns:p14="http://schemas.microsoft.com/office/powerpoint/2010/main" val="263162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4445 -0.01883 C -0.02874 -0.01883 -0.01589 0.00061 -0.01589 0.02453 C -0.01589 0.04845 -0.02874 0.06805 -0.04445 0.06805 C -0.06016 0.06805 -0.07292 0.04845 -0.07292 0.02453 C -0.07292 0.00061 -0.06016 -0.01883 -0.04445 -0.01883 Z " pathEditMode="relative" rAng="0" ptsTypes="AAAAA">
                                      <p:cBhvr>
                                        <p:cTn id="6" dur="2000" fill="hold"/>
                                        <p:tgtEl>
                                          <p:spTgt spid="8"/>
                                        </p:tgtEl>
                                        <p:attrNameLst>
                                          <p:attrName>ppt_x</p:attrName>
                                          <p:attrName>ppt_y</p:attrName>
                                        </p:attrNameLst>
                                      </p:cBhvr>
                                      <p:rCtr x="0" y="433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4.17918E-6 3.82716E-6 L 0.59692 -0.01513 " pathEditMode="relative" rAng="0" ptsTypes="AA">
                                      <p:cBhvr>
                                        <p:cTn id="9" dur="2000" fill="hold"/>
                                        <p:tgtEl>
                                          <p:spTgt spid="11"/>
                                        </p:tgtEl>
                                        <p:attrNameLst>
                                          <p:attrName>ppt_x</p:attrName>
                                          <p:attrName>ppt_y</p:attrName>
                                        </p:attrNameLst>
                                      </p:cBhvr>
                                      <p:rCtr x="29846" y="-756"/>
                                    </p:animMotion>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Système biométrique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18</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6237" y="2468880"/>
            <a:ext cx="1321025" cy="1321025"/>
          </a:xfrm>
          <a:prstGeom prst="rect">
            <a:avLst/>
          </a:prstGeom>
        </p:spPr>
      </p:pic>
      <p:grpSp>
        <p:nvGrpSpPr>
          <p:cNvPr id="87" name="Group 86">
            <a:extLst>
              <a:ext uri="{FF2B5EF4-FFF2-40B4-BE49-F238E27FC236}">
                <a16:creationId xmlns:a16="http://schemas.microsoft.com/office/drawing/2014/main" id="{3E027481-5F77-4DBA-8A10-0552875DE03B}"/>
              </a:ext>
            </a:extLst>
          </p:cNvPr>
          <p:cNvGrpSpPr/>
          <p:nvPr/>
        </p:nvGrpSpPr>
        <p:grpSpPr>
          <a:xfrm>
            <a:off x="15437702" y="1957177"/>
            <a:ext cx="1870857" cy="2283867"/>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3C2BB"/>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827497" y="443747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1</a:t>
            </a:r>
            <a:endParaRPr kumimoji="1" lang="ja-JP" altLang="en-US" sz="24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551849" y="4428046"/>
            <a:ext cx="2031325" cy="523220"/>
          </a:xfrm>
          <a:prstGeom prst="rect">
            <a:avLst/>
          </a:prstGeom>
          <a:noFill/>
        </p:spPr>
        <p:txBody>
          <a:bodyPr wrap="none" rtlCol="0">
            <a:spAutoFit/>
          </a:bodyPr>
          <a:lstStyle/>
          <a:p>
            <a:r>
              <a:rPr lang="fr-FR" sz="28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4381069" y="444690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2</a:t>
            </a:r>
            <a:endParaRPr kumimoji="1" lang="ja-JP" altLang="en-US"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5105421" y="4437473"/>
            <a:ext cx="2509085" cy="523220"/>
          </a:xfrm>
          <a:prstGeom prst="rect">
            <a:avLst/>
          </a:prstGeom>
          <a:noFill/>
        </p:spPr>
        <p:txBody>
          <a:bodyPr wrap="none" rtlCol="0">
            <a:spAutoFit/>
          </a:bodyPr>
          <a:lstStyle/>
          <a:p>
            <a:r>
              <a:rPr lang="fr-FR" sz="28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956203" y="4456327"/>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3</a:t>
            </a:r>
            <a:endParaRPr kumimoji="1" lang="ja-JP" altLang="en-US"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8680555" y="4446900"/>
            <a:ext cx="1863844" cy="523220"/>
          </a:xfrm>
          <a:prstGeom prst="rect">
            <a:avLst/>
          </a:prstGeom>
          <a:noFill/>
        </p:spPr>
        <p:txBody>
          <a:bodyPr wrap="none" rtlCol="0">
            <a:spAutoFit/>
          </a:bodyPr>
          <a:lstStyle/>
          <a:p>
            <a:r>
              <a:rPr lang="fr-FR" sz="2800" dirty="0">
                <a:solidFill>
                  <a:srgbClr val="39527B"/>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531337" y="4483266"/>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sz="24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255689" y="4473839"/>
            <a:ext cx="2372765" cy="523220"/>
          </a:xfrm>
          <a:prstGeom prst="rect">
            <a:avLst/>
          </a:prstGeom>
          <a:noFill/>
        </p:spPr>
        <p:txBody>
          <a:bodyPr wrap="none" rtlCol="0">
            <a:spAutoFit/>
          </a:bodyPr>
          <a:lstStyle/>
          <a:p>
            <a:r>
              <a:rPr lang="fr-FR" sz="2800" dirty="0">
                <a:solidFill>
                  <a:srgbClr val="39527B"/>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88110" y="4492693"/>
            <a:ext cx="468000" cy="468000"/>
          </a:xfrm>
          <a:prstGeom prst="ellipse">
            <a:avLst/>
          </a:prstGeom>
          <a:solidFill>
            <a:srgbClr val="C3C2BB"/>
          </a:solidFill>
          <a:ln>
            <a:solidFill>
              <a:srgbClr val="C3C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5</a:t>
            </a:r>
            <a:endParaRPr kumimoji="1" lang="ja-JP" altLang="en-US" sz="24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812462" y="4483266"/>
            <a:ext cx="1609736" cy="523220"/>
          </a:xfrm>
          <a:prstGeom prst="rect">
            <a:avLst/>
          </a:prstGeom>
          <a:noFill/>
        </p:spPr>
        <p:txBody>
          <a:bodyPr wrap="none" rtlCol="0">
            <a:spAutoFit/>
          </a:bodyPr>
          <a:lstStyle/>
          <a:p>
            <a:r>
              <a:rPr lang="fr-FR" sz="2800" dirty="0">
                <a:solidFill>
                  <a:srgbClr val="CCCBC4"/>
                </a:solidFill>
              </a:rPr>
              <a:t>Décision</a:t>
            </a:r>
          </a:p>
        </p:txBody>
      </p:sp>
      <p:pic>
        <p:nvPicPr>
          <p:cNvPr id="28" name="Picture 27">
            <a:extLst>
              <a:ext uri="{FF2B5EF4-FFF2-40B4-BE49-F238E27FC236}">
                <a16:creationId xmlns:a16="http://schemas.microsoft.com/office/drawing/2014/main" id="{56DFC62B-F518-4D69-B50D-A47589822D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81744" y="2471440"/>
            <a:ext cx="1572485" cy="1572485"/>
          </a:xfrm>
          <a:prstGeom prst="rect">
            <a:avLst/>
          </a:prstGeom>
        </p:spPr>
      </p:pic>
      <p:pic>
        <p:nvPicPr>
          <p:cNvPr id="50" name="Picture 49">
            <a:extLst>
              <a:ext uri="{FF2B5EF4-FFF2-40B4-BE49-F238E27FC236}">
                <a16:creationId xmlns:a16="http://schemas.microsoft.com/office/drawing/2014/main" id="{0FE3AD1B-D68C-4CB2-9493-E012059E58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2240" y="2560302"/>
            <a:ext cx="1321819" cy="1321819"/>
          </a:xfrm>
          <a:prstGeom prst="rect">
            <a:avLst/>
          </a:prstGeom>
        </p:spPr>
      </p:pic>
      <p:grpSp>
        <p:nvGrpSpPr>
          <p:cNvPr id="34" name="Group 33">
            <a:extLst>
              <a:ext uri="{FF2B5EF4-FFF2-40B4-BE49-F238E27FC236}">
                <a16:creationId xmlns:a16="http://schemas.microsoft.com/office/drawing/2014/main" id="{152AA759-4888-40A1-9821-58DF6BD20EB9}"/>
              </a:ext>
            </a:extLst>
          </p:cNvPr>
          <p:cNvGrpSpPr/>
          <p:nvPr/>
        </p:nvGrpSpPr>
        <p:grpSpPr>
          <a:xfrm>
            <a:off x="11531337" y="2378835"/>
            <a:ext cx="2736412" cy="1411070"/>
            <a:chOff x="9699832" y="3047367"/>
            <a:chExt cx="2736412" cy="1411070"/>
          </a:xfrm>
        </p:grpSpPr>
        <p:pic>
          <p:nvPicPr>
            <p:cNvPr id="35" name="Picture 34">
              <a:extLst>
                <a:ext uri="{FF2B5EF4-FFF2-40B4-BE49-F238E27FC236}">
                  <a16:creationId xmlns:a16="http://schemas.microsoft.com/office/drawing/2014/main" id="{335D26AE-E7DF-42DD-B576-7B1C74042B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36" name="Picture 35">
              <a:extLst>
                <a:ext uri="{FF2B5EF4-FFF2-40B4-BE49-F238E27FC236}">
                  <a16:creationId xmlns:a16="http://schemas.microsoft.com/office/drawing/2014/main" id="{DF172C3B-BBE0-4743-94FD-61CFF350FD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37" name="Picture 36">
              <a:extLst>
                <a:ext uri="{FF2B5EF4-FFF2-40B4-BE49-F238E27FC236}">
                  <a16:creationId xmlns:a16="http://schemas.microsoft.com/office/drawing/2014/main" id="{CD391068-2B5E-4F9F-BEF2-89E3C37BB0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39" name="Straight Arrow Connector 38">
              <a:extLst>
                <a:ext uri="{FF2B5EF4-FFF2-40B4-BE49-F238E27FC236}">
                  <a16:creationId xmlns:a16="http://schemas.microsoft.com/office/drawing/2014/main" id="{718DCAD5-7067-4541-AE0B-F6092D6F6FB3}"/>
                </a:ext>
              </a:extLst>
            </p:cNvPr>
            <p:cNvCxnSpPr>
              <a:cxnSpLocks/>
            </p:cNvCxnSpPr>
            <p:nvPr/>
          </p:nvCxnSpPr>
          <p:spPr>
            <a:xfrm flipV="1">
              <a:off x="10472869" y="3849482"/>
              <a:ext cx="1040727" cy="15232"/>
            </a:xfrm>
            <a:prstGeom prst="straightConnector1">
              <a:avLst/>
            </a:prstGeom>
            <a:ln>
              <a:solidFill>
                <a:srgbClr val="C855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0" name="Picture 39">
            <a:extLst>
              <a:ext uri="{FF2B5EF4-FFF2-40B4-BE49-F238E27FC236}">
                <a16:creationId xmlns:a16="http://schemas.microsoft.com/office/drawing/2014/main" id="{846CBAFB-0765-4650-A3D4-A9E37356003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08584" y="8163487"/>
            <a:ext cx="1072485" cy="1072485"/>
          </a:xfrm>
          <a:prstGeom prst="rect">
            <a:avLst/>
          </a:prstGeom>
        </p:spPr>
      </p:pic>
      <p:sp>
        <p:nvSpPr>
          <p:cNvPr id="41" name="TextBox 40">
            <a:extLst>
              <a:ext uri="{FF2B5EF4-FFF2-40B4-BE49-F238E27FC236}">
                <a16:creationId xmlns:a16="http://schemas.microsoft.com/office/drawing/2014/main" id="{D20E34CE-A17D-4078-8ED9-ADDB20996BB4}"/>
              </a:ext>
            </a:extLst>
          </p:cNvPr>
          <p:cNvSpPr txBox="1"/>
          <p:nvPr/>
        </p:nvSpPr>
        <p:spPr>
          <a:xfrm>
            <a:off x="2116373" y="9374577"/>
            <a:ext cx="3456908" cy="830997"/>
          </a:xfrm>
          <a:prstGeom prst="rect">
            <a:avLst/>
          </a:prstGeom>
          <a:noFill/>
        </p:spPr>
        <p:txBody>
          <a:bodyPr wrap="none" rtlCol="0">
            <a:spAutoFit/>
          </a:bodyPr>
          <a:lstStyle/>
          <a:p>
            <a:pPr algn="ctr"/>
            <a:r>
              <a:rPr lang="fr-FR" sz="2400" dirty="0">
                <a:solidFill>
                  <a:schemeClr val="tx1">
                    <a:lumMod val="90000"/>
                    <a:lumOff val="10000"/>
                  </a:schemeClr>
                </a:solidFill>
              </a:rPr>
              <a:t>Vecteur de </a:t>
            </a:r>
          </a:p>
          <a:p>
            <a:pPr algn="ctr"/>
            <a:r>
              <a:rPr lang="fr-FR" sz="2400" dirty="0">
                <a:solidFill>
                  <a:schemeClr val="tx1">
                    <a:lumMod val="90000"/>
                    <a:lumOff val="10000"/>
                  </a:schemeClr>
                </a:solidFill>
              </a:rPr>
              <a:t>caractéristiques enrôlé</a:t>
            </a:r>
          </a:p>
        </p:txBody>
      </p:sp>
      <p:pic>
        <p:nvPicPr>
          <p:cNvPr id="44" name="Picture 43">
            <a:extLst>
              <a:ext uri="{FF2B5EF4-FFF2-40B4-BE49-F238E27FC236}">
                <a16:creationId xmlns:a16="http://schemas.microsoft.com/office/drawing/2014/main" id="{4898F937-E42F-4ED3-8F5C-1F5DB0B04DD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94178" y="5690420"/>
            <a:ext cx="1072485" cy="1072485"/>
          </a:xfrm>
          <a:prstGeom prst="rect">
            <a:avLst/>
          </a:prstGeom>
        </p:spPr>
      </p:pic>
      <p:sp>
        <p:nvSpPr>
          <p:cNvPr id="45" name="TextBox 44">
            <a:extLst>
              <a:ext uri="{FF2B5EF4-FFF2-40B4-BE49-F238E27FC236}">
                <a16:creationId xmlns:a16="http://schemas.microsoft.com/office/drawing/2014/main" id="{E31308A4-2863-4027-BE5E-CEE6472CC6DC}"/>
              </a:ext>
            </a:extLst>
          </p:cNvPr>
          <p:cNvSpPr txBox="1"/>
          <p:nvPr/>
        </p:nvSpPr>
        <p:spPr>
          <a:xfrm>
            <a:off x="2203442" y="6901510"/>
            <a:ext cx="3453959" cy="830997"/>
          </a:xfrm>
          <a:prstGeom prst="rect">
            <a:avLst/>
          </a:prstGeom>
          <a:noFill/>
        </p:spPr>
        <p:txBody>
          <a:bodyPr wrap="none" rtlCol="0">
            <a:spAutoFit/>
          </a:bodyPr>
          <a:lstStyle/>
          <a:p>
            <a:pPr algn="ctr"/>
            <a:r>
              <a:rPr lang="fr-FR" sz="2400" dirty="0">
                <a:solidFill>
                  <a:schemeClr val="tx1">
                    <a:lumMod val="90000"/>
                    <a:lumOff val="10000"/>
                  </a:schemeClr>
                </a:solidFill>
              </a:rPr>
              <a:t>Vecteur de </a:t>
            </a:r>
          </a:p>
          <a:p>
            <a:pPr algn="ctr"/>
            <a:r>
              <a:rPr lang="fr-FR" sz="2400" dirty="0">
                <a:solidFill>
                  <a:schemeClr val="tx1">
                    <a:lumMod val="90000"/>
                    <a:lumOff val="10000"/>
                  </a:schemeClr>
                </a:solidFill>
              </a:rPr>
              <a:t>caractéristiques extrait</a:t>
            </a:r>
          </a:p>
        </p:txBody>
      </p:sp>
      <p:sp>
        <p:nvSpPr>
          <p:cNvPr id="3" name="Rectangle: Rounded Corners 2">
            <a:extLst>
              <a:ext uri="{FF2B5EF4-FFF2-40B4-BE49-F238E27FC236}">
                <a16:creationId xmlns:a16="http://schemas.microsoft.com/office/drawing/2014/main" id="{5616EB1C-E6DF-4AD5-8A65-5B670109BA0D}"/>
              </a:ext>
            </a:extLst>
          </p:cNvPr>
          <p:cNvSpPr/>
          <p:nvPr/>
        </p:nvSpPr>
        <p:spPr>
          <a:xfrm>
            <a:off x="7711024" y="6762905"/>
            <a:ext cx="3038411" cy="1595859"/>
          </a:xfrm>
          <a:prstGeom prst="roundRect">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Appariement</a:t>
            </a:r>
            <a:endParaRPr kumimoji="1" lang="fr-FR" dirty="0"/>
          </a:p>
        </p:txBody>
      </p:sp>
      <p:cxnSp>
        <p:nvCxnSpPr>
          <p:cNvPr id="7" name="Connector: Elbow 6">
            <a:extLst>
              <a:ext uri="{FF2B5EF4-FFF2-40B4-BE49-F238E27FC236}">
                <a16:creationId xmlns:a16="http://schemas.microsoft.com/office/drawing/2014/main" id="{08DBC982-F631-461C-845F-6A57328F32EF}"/>
              </a:ext>
            </a:extLst>
          </p:cNvPr>
          <p:cNvCxnSpPr>
            <a:stCxn id="44" idx="3"/>
            <a:endCxn id="3" idx="1"/>
          </p:cNvCxnSpPr>
          <p:nvPr/>
        </p:nvCxnSpPr>
        <p:spPr>
          <a:xfrm>
            <a:off x="4466663" y="6226663"/>
            <a:ext cx="3244361" cy="1334172"/>
          </a:xfrm>
          <a:prstGeom prst="bentConnector3">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B27E03C1-E70F-4383-ACEB-7F48353FA4D2}"/>
              </a:ext>
            </a:extLst>
          </p:cNvPr>
          <p:cNvCxnSpPr>
            <a:cxnSpLocks/>
            <a:stCxn id="40" idx="3"/>
          </p:cNvCxnSpPr>
          <p:nvPr/>
        </p:nvCxnSpPr>
        <p:spPr>
          <a:xfrm flipV="1">
            <a:off x="4381069" y="7699440"/>
            <a:ext cx="3329955" cy="1000290"/>
          </a:xfrm>
          <a:prstGeom prst="bentConnector3">
            <a:avLst>
              <a:gd name="adj1" fmla="val 50687"/>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050DC9-927C-4524-AC68-25FFC1F91356}"/>
              </a:ext>
            </a:extLst>
          </p:cNvPr>
          <p:cNvCxnSpPr>
            <a:stCxn id="3" idx="3"/>
          </p:cNvCxnSpPr>
          <p:nvPr/>
        </p:nvCxnSpPr>
        <p:spPr>
          <a:xfrm>
            <a:off x="10749435" y="7560835"/>
            <a:ext cx="1838697" cy="0"/>
          </a:xfrm>
          <a:prstGeom prst="straightConnector1">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26E4748-D25A-4831-8803-35595013ADBD}"/>
              </a:ext>
            </a:extLst>
          </p:cNvPr>
          <p:cNvSpPr txBox="1"/>
          <p:nvPr/>
        </p:nvSpPr>
        <p:spPr>
          <a:xfrm>
            <a:off x="12455665" y="7259508"/>
            <a:ext cx="1996220" cy="602652"/>
          </a:xfrm>
          <a:prstGeom prst="rect">
            <a:avLst/>
          </a:prstGeom>
          <a:noFill/>
        </p:spPr>
        <p:txBody>
          <a:bodyPr wrap="square" rtlCol="0">
            <a:spAutoFit/>
          </a:bodyPr>
          <a:lstStyle/>
          <a:p>
            <a:pPr algn="ctr"/>
            <a:r>
              <a:rPr lang="fr-FR" b="1" dirty="0">
                <a:solidFill>
                  <a:srgbClr val="39527B"/>
                </a:solidFill>
              </a:rPr>
              <a:t>Score</a:t>
            </a:r>
          </a:p>
        </p:txBody>
      </p:sp>
    </p:spTree>
    <p:extLst>
      <p:ext uri="{BB962C8B-B14F-4D97-AF65-F5344CB8AC3E}">
        <p14:creationId xmlns:p14="http://schemas.microsoft.com/office/powerpoint/2010/main" val="4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Système biométrique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19</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6237" y="2468880"/>
            <a:ext cx="1321025" cy="1321025"/>
          </a:xfrm>
          <a:prstGeom prst="rect">
            <a:avLst/>
          </a:prstGeom>
        </p:spPr>
      </p:pic>
      <p:pic>
        <p:nvPicPr>
          <p:cNvPr id="8" name="Picture 7">
            <a:extLst>
              <a:ext uri="{FF2B5EF4-FFF2-40B4-BE49-F238E27FC236}">
                <a16:creationId xmlns:a16="http://schemas.microsoft.com/office/drawing/2014/main" id="{AF194CBE-52F5-450D-977D-38C3988F78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21" y="2366637"/>
            <a:ext cx="1572485" cy="1572485"/>
          </a:xfrm>
          <a:prstGeom prst="rect">
            <a:avLst/>
          </a:prstGeom>
        </p:spPr>
      </p:pic>
      <p:pic>
        <p:nvPicPr>
          <p:cNvPr id="10" name="Picture 9">
            <a:extLst>
              <a:ext uri="{FF2B5EF4-FFF2-40B4-BE49-F238E27FC236}">
                <a16:creationId xmlns:a16="http://schemas.microsoft.com/office/drawing/2014/main" id="{C5815F82-9FEB-47E2-87B2-69CF6C62A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9574" y="2468880"/>
            <a:ext cx="1321819" cy="1321819"/>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1469530" y="2336679"/>
            <a:ext cx="2736412" cy="1411070"/>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855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437702" y="1957177"/>
            <a:ext cx="1870857" cy="2283867"/>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827497" y="443747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1</a:t>
            </a:r>
            <a:endParaRPr kumimoji="1" lang="ja-JP" altLang="en-US" sz="24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551849" y="4428046"/>
            <a:ext cx="2031325" cy="523220"/>
          </a:xfrm>
          <a:prstGeom prst="rect">
            <a:avLst/>
          </a:prstGeom>
          <a:noFill/>
        </p:spPr>
        <p:txBody>
          <a:bodyPr wrap="none" rtlCol="0">
            <a:spAutoFit/>
          </a:bodyPr>
          <a:lstStyle/>
          <a:p>
            <a:r>
              <a:rPr lang="fr-FR" sz="28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4381069" y="444690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2</a:t>
            </a:r>
            <a:endParaRPr kumimoji="1" lang="ja-JP" altLang="en-US"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5105421" y="4437473"/>
            <a:ext cx="2509085" cy="523220"/>
          </a:xfrm>
          <a:prstGeom prst="rect">
            <a:avLst/>
          </a:prstGeom>
          <a:noFill/>
        </p:spPr>
        <p:txBody>
          <a:bodyPr wrap="none" rtlCol="0">
            <a:spAutoFit/>
          </a:bodyPr>
          <a:lstStyle/>
          <a:p>
            <a:r>
              <a:rPr lang="fr-FR" sz="28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956203" y="4456327"/>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3</a:t>
            </a:r>
            <a:endParaRPr kumimoji="1" lang="ja-JP" altLang="en-US"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8680555" y="4446900"/>
            <a:ext cx="1863844" cy="523220"/>
          </a:xfrm>
          <a:prstGeom prst="rect">
            <a:avLst/>
          </a:prstGeom>
          <a:noFill/>
        </p:spPr>
        <p:txBody>
          <a:bodyPr wrap="none" rtlCol="0">
            <a:spAutoFit/>
          </a:bodyPr>
          <a:lstStyle/>
          <a:p>
            <a:r>
              <a:rPr lang="fr-FR" sz="2800" dirty="0">
                <a:solidFill>
                  <a:srgbClr val="39527B"/>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531337" y="4483266"/>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sz="24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255689" y="4473839"/>
            <a:ext cx="2372765" cy="523220"/>
          </a:xfrm>
          <a:prstGeom prst="rect">
            <a:avLst/>
          </a:prstGeom>
          <a:noFill/>
        </p:spPr>
        <p:txBody>
          <a:bodyPr wrap="none" rtlCol="0">
            <a:spAutoFit/>
          </a:bodyPr>
          <a:lstStyle/>
          <a:p>
            <a:r>
              <a:rPr lang="fr-FR" sz="2800" dirty="0">
                <a:solidFill>
                  <a:srgbClr val="39527B"/>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88110" y="449269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5</a:t>
            </a:r>
            <a:endParaRPr kumimoji="1" lang="ja-JP" altLang="en-US" sz="24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812462" y="4483266"/>
            <a:ext cx="1609736" cy="523220"/>
          </a:xfrm>
          <a:prstGeom prst="rect">
            <a:avLst/>
          </a:prstGeom>
          <a:noFill/>
        </p:spPr>
        <p:txBody>
          <a:bodyPr wrap="none" rtlCol="0">
            <a:spAutoFit/>
          </a:bodyPr>
          <a:lstStyle/>
          <a:p>
            <a:r>
              <a:rPr lang="fr-FR" sz="2800" dirty="0">
                <a:solidFill>
                  <a:srgbClr val="39527B"/>
                </a:solidFill>
              </a:rPr>
              <a:t>Décision</a:t>
            </a:r>
          </a:p>
        </p:txBody>
      </p:sp>
      <p:sp>
        <p:nvSpPr>
          <p:cNvPr id="99" name="TextBox 98">
            <a:extLst>
              <a:ext uri="{FF2B5EF4-FFF2-40B4-BE49-F238E27FC236}">
                <a16:creationId xmlns:a16="http://schemas.microsoft.com/office/drawing/2014/main" id="{9C5FF2F2-8095-4C79-8B91-4AA675EAA0AF}"/>
              </a:ext>
            </a:extLst>
          </p:cNvPr>
          <p:cNvSpPr txBox="1"/>
          <p:nvPr/>
        </p:nvSpPr>
        <p:spPr>
          <a:xfrm>
            <a:off x="3423684" y="6548107"/>
            <a:ext cx="1996220" cy="602652"/>
          </a:xfrm>
          <a:prstGeom prst="rect">
            <a:avLst/>
          </a:prstGeom>
          <a:noFill/>
        </p:spPr>
        <p:txBody>
          <a:bodyPr wrap="square" rtlCol="0">
            <a:spAutoFit/>
          </a:bodyPr>
          <a:lstStyle/>
          <a:p>
            <a:pPr algn="ctr"/>
            <a:r>
              <a:rPr lang="fr-FR" b="1" dirty="0">
                <a:solidFill>
                  <a:srgbClr val="39527B"/>
                </a:solidFill>
              </a:rPr>
              <a:t>Seuil</a:t>
            </a:r>
          </a:p>
        </p:txBody>
      </p:sp>
      <p:sp>
        <p:nvSpPr>
          <p:cNvPr id="100" name="TextBox 99">
            <a:extLst>
              <a:ext uri="{FF2B5EF4-FFF2-40B4-BE49-F238E27FC236}">
                <a16:creationId xmlns:a16="http://schemas.microsoft.com/office/drawing/2014/main" id="{E14ADE96-48BE-4378-ADEA-A2FFB80050CC}"/>
              </a:ext>
            </a:extLst>
          </p:cNvPr>
          <p:cNvSpPr txBox="1"/>
          <p:nvPr/>
        </p:nvSpPr>
        <p:spPr>
          <a:xfrm>
            <a:off x="3423684" y="8072786"/>
            <a:ext cx="1996220" cy="602652"/>
          </a:xfrm>
          <a:prstGeom prst="rect">
            <a:avLst/>
          </a:prstGeom>
          <a:noFill/>
        </p:spPr>
        <p:txBody>
          <a:bodyPr wrap="square" rtlCol="0">
            <a:spAutoFit/>
          </a:bodyPr>
          <a:lstStyle/>
          <a:p>
            <a:pPr algn="ctr"/>
            <a:r>
              <a:rPr lang="fr-FR" b="1" dirty="0">
                <a:solidFill>
                  <a:srgbClr val="39527B"/>
                </a:solidFill>
              </a:rPr>
              <a:t>Score</a:t>
            </a:r>
          </a:p>
        </p:txBody>
      </p:sp>
      <p:sp>
        <p:nvSpPr>
          <p:cNvPr id="101" name="Diamond 100">
            <a:extLst>
              <a:ext uri="{FF2B5EF4-FFF2-40B4-BE49-F238E27FC236}">
                <a16:creationId xmlns:a16="http://schemas.microsoft.com/office/drawing/2014/main" id="{BBCABF6A-4C4A-4BF9-8E83-01BFAA2E47EB}"/>
              </a:ext>
            </a:extLst>
          </p:cNvPr>
          <p:cNvSpPr/>
          <p:nvPr/>
        </p:nvSpPr>
        <p:spPr>
          <a:xfrm>
            <a:off x="7134667" y="7150759"/>
            <a:ext cx="821536" cy="797300"/>
          </a:xfrm>
          <a:prstGeom prst="diamond">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cxnSp>
        <p:nvCxnSpPr>
          <p:cNvPr id="104" name="Connector: Elbow 103">
            <a:extLst>
              <a:ext uri="{FF2B5EF4-FFF2-40B4-BE49-F238E27FC236}">
                <a16:creationId xmlns:a16="http://schemas.microsoft.com/office/drawing/2014/main" id="{0A781BCE-3330-48D4-8E32-C4DB096C3152}"/>
              </a:ext>
            </a:extLst>
          </p:cNvPr>
          <p:cNvCxnSpPr>
            <a:stCxn id="99" idx="3"/>
            <a:endCxn id="101" idx="1"/>
          </p:cNvCxnSpPr>
          <p:nvPr/>
        </p:nvCxnSpPr>
        <p:spPr>
          <a:xfrm>
            <a:off x="5419904" y="6849433"/>
            <a:ext cx="1714763" cy="699976"/>
          </a:xfrm>
          <a:prstGeom prst="bentConnector3">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36A517EC-0E2E-48DD-84B1-E71CADF94028}"/>
              </a:ext>
            </a:extLst>
          </p:cNvPr>
          <p:cNvCxnSpPr>
            <a:cxnSpLocks/>
            <a:stCxn id="100" idx="3"/>
            <a:endCxn id="101" idx="1"/>
          </p:cNvCxnSpPr>
          <p:nvPr/>
        </p:nvCxnSpPr>
        <p:spPr>
          <a:xfrm flipV="1">
            <a:off x="5419904" y="7549409"/>
            <a:ext cx="1714763" cy="824703"/>
          </a:xfrm>
          <a:prstGeom prst="bentConnector3">
            <a:avLst>
              <a:gd name="adj1" fmla="val 50000"/>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9" name="Picture 108">
            <a:extLst>
              <a:ext uri="{FF2B5EF4-FFF2-40B4-BE49-F238E27FC236}">
                <a16:creationId xmlns:a16="http://schemas.microsoft.com/office/drawing/2014/main" id="{38B5131A-AF70-4C24-8EC0-B95CDE4742C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63031" y="8104112"/>
            <a:ext cx="540000" cy="540000"/>
          </a:xfrm>
          <a:prstGeom prst="rect">
            <a:avLst/>
          </a:prstGeom>
        </p:spPr>
      </p:pic>
      <p:pic>
        <p:nvPicPr>
          <p:cNvPr id="110" name="Picture 109">
            <a:extLst>
              <a:ext uri="{FF2B5EF4-FFF2-40B4-BE49-F238E27FC236}">
                <a16:creationId xmlns:a16="http://schemas.microsoft.com/office/drawing/2014/main" id="{E7A649C1-8D32-42A4-BB8C-B737C6EE3B6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91416" y="6360245"/>
            <a:ext cx="540000" cy="540000"/>
          </a:xfrm>
          <a:prstGeom prst="rect">
            <a:avLst/>
          </a:prstGeom>
        </p:spPr>
      </p:pic>
      <p:cxnSp>
        <p:nvCxnSpPr>
          <p:cNvPr id="112" name="Connector: Elbow 111">
            <a:extLst>
              <a:ext uri="{FF2B5EF4-FFF2-40B4-BE49-F238E27FC236}">
                <a16:creationId xmlns:a16="http://schemas.microsoft.com/office/drawing/2014/main" id="{C8E9CDAD-E84D-4774-8E39-4ED1D39AD4F6}"/>
              </a:ext>
            </a:extLst>
          </p:cNvPr>
          <p:cNvCxnSpPr>
            <a:stCxn id="101" idx="3"/>
            <a:endCxn id="110" idx="1"/>
          </p:cNvCxnSpPr>
          <p:nvPr/>
        </p:nvCxnSpPr>
        <p:spPr>
          <a:xfrm flipV="1">
            <a:off x="7956203" y="6630245"/>
            <a:ext cx="1135213" cy="919164"/>
          </a:xfrm>
          <a:prstGeom prst="bentConnector3">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1D60D5B0-4D04-478C-B9C0-2254D69823EB}"/>
              </a:ext>
            </a:extLst>
          </p:cNvPr>
          <p:cNvCxnSpPr>
            <a:stCxn id="101" idx="3"/>
            <a:endCxn id="109" idx="1"/>
          </p:cNvCxnSpPr>
          <p:nvPr/>
        </p:nvCxnSpPr>
        <p:spPr>
          <a:xfrm>
            <a:off x="7956203" y="7549409"/>
            <a:ext cx="1106828" cy="824703"/>
          </a:xfrm>
          <a:prstGeom prst="bentConnector3">
            <a:avLst>
              <a:gd name="adj1" fmla="val 52066"/>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7CB34B0-6218-4906-AF4D-004AE311E203}"/>
              </a:ext>
            </a:extLst>
          </p:cNvPr>
          <p:cNvSpPr txBox="1"/>
          <p:nvPr/>
        </p:nvSpPr>
        <p:spPr>
          <a:xfrm>
            <a:off x="9769116" y="6367726"/>
            <a:ext cx="4460441" cy="523220"/>
          </a:xfrm>
          <a:prstGeom prst="rect">
            <a:avLst/>
          </a:prstGeom>
          <a:noFill/>
        </p:spPr>
        <p:txBody>
          <a:bodyPr wrap="square" rtlCol="0">
            <a:spAutoFit/>
          </a:bodyPr>
          <a:lstStyle/>
          <a:p>
            <a:r>
              <a:rPr lang="fr-FR" sz="2800" dirty="0">
                <a:solidFill>
                  <a:srgbClr val="C85561"/>
                </a:solidFill>
              </a:rPr>
              <a:t>Non appariée</a:t>
            </a:r>
          </a:p>
        </p:txBody>
      </p:sp>
      <p:sp>
        <p:nvSpPr>
          <p:cNvPr id="118" name="TextBox 117">
            <a:extLst>
              <a:ext uri="{FF2B5EF4-FFF2-40B4-BE49-F238E27FC236}">
                <a16:creationId xmlns:a16="http://schemas.microsoft.com/office/drawing/2014/main" id="{70F497AA-4DB2-44B2-B1EB-120F92EBAB63}"/>
              </a:ext>
            </a:extLst>
          </p:cNvPr>
          <p:cNvSpPr txBox="1"/>
          <p:nvPr/>
        </p:nvSpPr>
        <p:spPr>
          <a:xfrm>
            <a:off x="9769116" y="8104112"/>
            <a:ext cx="3205675" cy="523220"/>
          </a:xfrm>
          <a:prstGeom prst="rect">
            <a:avLst/>
          </a:prstGeom>
          <a:noFill/>
        </p:spPr>
        <p:txBody>
          <a:bodyPr wrap="square" rtlCol="0">
            <a:spAutoFit/>
          </a:bodyPr>
          <a:lstStyle/>
          <a:p>
            <a:r>
              <a:rPr lang="fr-FR" sz="2800" dirty="0">
                <a:solidFill>
                  <a:srgbClr val="39527B"/>
                </a:solidFill>
              </a:rPr>
              <a:t>Appariée</a:t>
            </a:r>
          </a:p>
        </p:txBody>
      </p:sp>
    </p:spTree>
    <p:extLst>
      <p:ext uri="{BB962C8B-B14F-4D97-AF65-F5344CB8AC3E}">
        <p14:creationId xmlns:p14="http://schemas.microsoft.com/office/powerpoint/2010/main" val="316108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BDCBD0-2F2D-4AE0-97E2-F6E059569411}"/>
              </a:ext>
            </a:extLst>
          </p:cNvPr>
          <p:cNvSpPr>
            <a:spLocks noGrp="1"/>
          </p:cNvSpPr>
          <p:nvPr>
            <p:ph type="sldNum" sz="quarter" idx="11"/>
          </p:nvPr>
        </p:nvSpPr>
        <p:spPr/>
        <p:txBody>
          <a:bodyPr/>
          <a:lstStyle/>
          <a:p>
            <a:fld id="{E6459DFB-86F3-43FA-8567-2EA6E426AE90}" type="slidenum">
              <a:rPr lang="ja-JP" altLang="en-US" smtClean="0"/>
              <a:pPr/>
              <a:t>2</a:t>
            </a:fld>
            <a:endParaRPr lang="ja-JP" altLang="en-US"/>
          </a:p>
        </p:txBody>
      </p:sp>
      <p:pic>
        <p:nvPicPr>
          <p:cNvPr id="5" name="Picture 4">
            <a:extLst>
              <a:ext uri="{FF2B5EF4-FFF2-40B4-BE49-F238E27FC236}">
                <a16:creationId xmlns:a16="http://schemas.microsoft.com/office/drawing/2014/main" id="{BC24BED8-7771-4BEE-B5BF-558C77757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738" y="5578610"/>
            <a:ext cx="1800000" cy="1800000"/>
          </a:xfrm>
          <a:prstGeom prst="rect">
            <a:avLst/>
          </a:prstGeom>
        </p:spPr>
      </p:pic>
      <p:pic>
        <p:nvPicPr>
          <p:cNvPr id="7" name="Picture 6">
            <a:extLst>
              <a:ext uri="{FF2B5EF4-FFF2-40B4-BE49-F238E27FC236}">
                <a16:creationId xmlns:a16="http://schemas.microsoft.com/office/drawing/2014/main" id="{C857B607-DE58-49DF-9262-AC606D7F2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738" y="1050766"/>
            <a:ext cx="1801145" cy="1801145"/>
          </a:xfrm>
          <a:prstGeom prst="rect">
            <a:avLst/>
          </a:prstGeom>
        </p:spPr>
      </p:pic>
      <p:sp>
        <p:nvSpPr>
          <p:cNvPr id="8" name="Rectangle 7">
            <a:extLst>
              <a:ext uri="{FF2B5EF4-FFF2-40B4-BE49-F238E27FC236}">
                <a16:creationId xmlns:a16="http://schemas.microsoft.com/office/drawing/2014/main" id="{95CF2D41-8704-4BCA-97DB-54CD69CACB06}"/>
              </a:ext>
            </a:extLst>
          </p:cNvPr>
          <p:cNvSpPr/>
          <p:nvPr/>
        </p:nvSpPr>
        <p:spPr>
          <a:xfrm>
            <a:off x="917598" y="7484518"/>
            <a:ext cx="2824812" cy="584775"/>
          </a:xfrm>
          <a:prstGeom prst="rect">
            <a:avLst/>
          </a:prstGeom>
        </p:spPr>
        <p:txBody>
          <a:bodyPr wrap="none">
            <a:spAutoFit/>
          </a:bodyPr>
          <a:lstStyle/>
          <a:p>
            <a:r>
              <a:rPr lang="fr-FR" dirty="0">
                <a:solidFill>
                  <a:srgbClr val="39527B"/>
                </a:solidFill>
              </a:rPr>
              <a:t>Connaissance</a:t>
            </a:r>
          </a:p>
        </p:txBody>
      </p:sp>
      <p:sp>
        <p:nvSpPr>
          <p:cNvPr id="9" name="Rectangle 8">
            <a:extLst>
              <a:ext uri="{FF2B5EF4-FFF2-40B4-BE49-F238E27FC236}">
                <a16:creationId xmlns:a16="http://schemas.microsoft.com/office/drawing/2014/main" id="{0AA020F2-1C2F-439B-824E-5774B1899FBA}"/>
              </a:ext>
            </a:extLst>
          </p:cNvPr>
          <p:cNvSpPr/>
          <p:nvPr/>
        </p:nvSpPr>
        <p:spPr>
          <a:xfrm>
            <a:off x="917598" y="2976944"/>
            <a:ext cx="2297424" cy="584775"/>
          </a:xfrm>
          <a:prstGeom prst="rect">
            <a:avLst/>
          </a:prstGeom>
        </p:spPr>
        <p:txBody>
          <a:bodyPr wrap="none">
            <a:spAutoFit/>
          </a:bodyPr>
          <a:lstStyle/>
          <a:p>
            <a:r>
              <a:rPr lang="fr-FR" dirty="0">
                <a:solidFill>
                  <a:srgbClr val="39527B"/>
                </a:solidFill>
              </a:rPr>
              <a:t>Possession</a:t>
            </a:r>
          </a:p>
        </p:txBody>
      </p:sp>
      <p:cxnSp>
        <p:nvCxnSpPr>
          <p:cNvPr id="11" name="Connector: Elbow 10">
            <a:extLst>
              <a:ext uri="{FF2B5EF4-FFF2-40B4-BE49-F238E27FC236}">
                <a16:creationId xmlns:a16="http://schemas.microsoft.com/office/drawing/2014/main" id="{FF9FCD5B-943B-48B9-96EA-5DE1D2A49AAE}"/>
              </a:ext>
            </a:extLst>
          </p:cNvPr>
          <p:cNvCxnSpPr>
            <a:cxnSpLocks/>
            <a:stCxn id="7" idx="3"/>
          </p:cNvCxnSpPr>
          <p:nvPr/>
        </p:nvCxnSpPr>
        <p:spPr>
          <a:xfrm>
            <a:off x="2966883" y="1951339"/>
            <a:ext cx="2222337" cy="2117741"/>
          </a:xfrm>
          <a:prstGeom prst="bentConnector3">
            <a:avLst/>
          </a:prstGeom>
          <a:ln w="3175">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088012C-E425-4880-B5C6-0523A9650D50}"/>
              </a:ext>
            </a:extLst>
          </p:cNvPr>
          <p:cNvCxnSpPr>
            <a:cxnSpLocks/>
            <a:stCxn id="5" idx="3"/>
          </p:cNvCxnSpPr>
          <p:nvPr/>
        </p:nvCxnSpPr>
        <p:spPr>
          <a:xfrm flipV="1">
            <a:off x="2965738" y="4361441"/>
            <a:ext cx="2223482" cy="2117169"/>
          </a:xfrm>
          <a:prstGeom prst="bentConnector3">
            <a:avLst/>
          </a:prstGeom>
          <a:ln w="3175">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D505AE-7AB7-4183-95F6-5E4E302E59BA}"/>
              </a:ext>
            </a:extLst>
          </p:cNvPr>
          <p:cNvSpPr txBox="1"/>
          <p:nvPr/>
        </p:nvSpPr>
        <p:spPr>
          <a:xfrm>
            <a:off x="5554980" y="2615733"/>
            <a:ext cx="5417820" cy="4031873"/>
          </a:xfrm>
          <a:prstGeom prst="rect">
            <a:avLst/>
          </a:prstGeom>
          <a:noFill/>
        </p:spPr>
        <p:txBody>
          <a:bodyPr wrap="square" rtlCol="0">
            <a:spAutoFit/>
          </a:bodyPr>
          <a:lstStyle/>
          <a:p>
            <a:pPr marL="457200" indent="-457200">
              <a:lnSpc>
                <a:spcPct val="200000"/>
              </a:lnSpc>
              <a:buClr>
                <a:srgbClr val="39527B"/>
              </a:buClr>
              <a:buBlip>
                <a:blip r:embed="rId5"/>
              </a:buBlip>
            </a:pPr>
            <a:r>
              <a:rPr lang="fr-FR" dirty="0"/>
              <a:t>Vol</a:t>
            </a:r>
          </a:p>
          <a:p>
            <a:pPr marL="457200" indent="-457200">
              <a:lnSpc>
                <a:spcPct val="200000"/>
              </a:lnSpc>
              <a:buClr>
                <a:srgbClr val="39527B"/>
              </a:buClr>
              <a:buBlip>
                <a:blip r:embed="rId5"/>
              </a:buBlip>
            </a:pPr>
            <a:r>
              <a:rPr lang="fr-FR" dirty="0"/>
              <a:t>Oubli</a:t>
            </a:r>
          </a:p>
          <a:p>
            <a:pPr marL="457200" indent="-457200">
              <a:lnSpc>
                <a:spcPct val="200000"/>
              </a:lnSpc>
              <a:buClr>
                <a:srgbClr val="39527B"/>
              </a:buClr>
              <a:buBlip>
                <a:blip r:embed="rId5"/>
              </a:buBlip>
            </a:pPr>
            <a:r>
              <a:rPr lang="fr-FR" dirty="0"/>
              <a:t>Partage</a:t>
            </a:r>
          </a:p>
          <a:p>
            <a:pPr marL="457200" indent="-457200">
              <a:lnSpc>
                <a:spcPct val="200000"/>
              </a:lnSpc>
              <a:buClr>
                <a:srgbClr val="39527B"/>
              </a:buClr>
              <a:buBlip>
                <a:blip r:embed="rId5"/>
              </a:buBlip>
            </a:pPr>
            <a:endParaRPr lang="fr-FR" dirty="0"/>
          </a:p>
        </p:txBody>
      </p:sp>
      <p:grpSp>
        <p:nvGrpSpPr>
          <p:cNvPr id="23" name="Group 22">
            <a:extLst>
              <a:ext uri="{FF2B5EF4-FFF2-40B4-BE49-F238E27FC236}">
                <a16:creationId xmlns:a16="http://schemas.microsoft.com/office/drawing/2014/main" id="{DD08F654-3C6E-43AF-940C-47CC87022614}"/>
              </a:ext>
            </a:extLst>
          </p:cNvPr>
          <p:cNvGrpSpPr/>
          <p:nvPr/>
        </p:nvGrpSpPr>
        <p:grpSpPr>
          <a:xfrm>
            <a:off x="8061030" y="1951338"/>
            <a:ext cx="180000" cy="5951567"/>
            <a:chOff x="8526780" y="1951338"/>
            <a:chExt cx="180000" cy="5951567"/>
          </a:xfrm>
          <a:solidFill>
            <a:srgbClr val="C85561"/>
          </a:solidFill>
        </p:grpSpPr>
        <p:sp>
          <p:nvSpPr>
            <p:cNvPr id="19" name="Oval 18">
              <a:extLst>
                <a:ext uri="{FF2B5EF4-FFF2-40B4-BE49-F238E27FC236}">
                  <a16:creationId xmlns:a16="http://schemas.microsoft.com/office/drawing/2014/main" id="{7BF8D479-5683-44C7-929E-1199A877FF48}"/>
                </a:ext>
              </a:extLst>
            </p:cNvPr>
            <p:cNvSpPr/>
            <p:nvPr/>
          </p:nvSpPr>
          <p:spPr>
            <a:xfrm>
              <a:off x="8526780" y="1951338"/>
              <a:ext cx="180000" cy="1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0" name="Oval 19">
              <a:extLst>
                <a:ext uri="{FF2B5EF4-FFF2-40B4-BE49-F238E27FC236}">
                  <a16:creationId xmlns:a16="http://schemas.microsoft.com/office/drawing/2014/main" id="{88FF5ACC-6AC1-4DD6-8FA4-A8BDE751A0D3}"/>
                </a:ext>
              </a:extLst>
            </p:cNvPr>
            <p:cNvSpPr/>
            <p:nvPr/>
          </p:nvSpPr>
          <p:spPr>
            <a:xfrm>
              <a:off x="8526780" y="7722905"/>
              <a:ext cx="180000" cy="1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cxnSp>
          <p:nvCxnSpPr>
            <p:cNvPr id="22" name="Straight Connector 21">
              <a:extLst>
                <a:ext uri="{FF2B5EF4-FFF2-40B4-BE49-F238E27FC236}">
                  <a16:creationId xmlns:a16="http://schemas.microsoft.com/office/drawing/2014/main" id="{08BDCFB3-8984-4ED7-9ECD-5F7D1B33EE52}"/>
                </a:ext>
              </a:extLst>
            </p:cNvPr>
            <p:cNvCxnSpPr>
              <a:cxnSpLocks/>
            </p:cNvCxnSpPr>
            <p:nvPr/>
          </p:nvCxnSpPr>
          <p:spPr>
            <a:xfrm flipH="1">
              <a:off x="8596104" y="2005338"/>
              <a:ext cx="15816" cy="5733383"/>
            </a:xfrm>
            <a:prstGeom prst="line">
              <a:avLst/>
            </a:prstGeom>
            <a:grpFill/>
            <a:ln w="3175">
              <a:solidFill>
                <a:srgbClr val="C85561"/>
              </a:solidFill>
              <a:prstDash val="dash"/>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6C4270CE-27A1-413F-8D7E-94644406B4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8462" y="2111939"/>
            <a:ext cx="5202371" cy="5202371"/>
          </a:xfrm>
          <a:prstGeom prst="rect">
            <a:avLst/>
          </a:prstGeom>
        </p:spPr>
      </p:pic>
      <p:sp>
        <p:nvSpPr>
          <p:cNvPr id="42" name="Rectangle 41">
            <a:extLst>
              <a:ext uri="{FF2B5EF4-FFF2-40B4-BE49-F238E27FC236}">
                <a16:creationId xmlns:a16="http://schemas.microsoft.com/office/drawing/2014/main" id="{4022EAF9-8532-4C3F-BD5A-DB41EC3B2604}"/>
              </a:ext>
            </a:extLst>
          </p:cNvPr>
          <p:cNvSpPr/>
          <p:nvPr/>
        </p:nvSpPr>
        <p:spPr>
          <a:xfrm>
            <a:off x="9347463" y="7685062"/>
            <a:ext cx="2063385" cy="584775"/>
          </a:xfrm>
          <a:prstGeom prst="rect">
            <a:avLst/>
          </a:prstGeom>
        </p:spPr>
        <p:txBody>
          <a:bodyPr wrap="none">
            <a:spAutoFit/>
          </a:bodyPr>
          <a:lstStyle/>
          <a:p>
            <a:r>
              <a:rPr lang="fr-FR" dirty="0">
                <a:solidFill>
                  <a:srgbClr val="39527B"/>
                </a:solidFill>
              </a:rPr>
              <a:t>Biométrie</a:t>
            </a:r>
          </a:p>
        </p:txBody>
      </p:sp>
      <p:sp>
        <p:nvSpPr>
          <p:cNvPr id="43" name="テキスト プレースホルダー 6">
            <a:extLst>
              <a:ext uri="{FF2B5EF4-FFF2-40B4-BE49-F238E27FC236}">
                <a16:creationId xmlns:a16="http://schemas.microsoft.com/office/drawing/2014/main" id="{96953BB7-5D39-481B-9F56-F2293EDCF590}"/>
              </a:ext>
            </a:extLst>
          </p:cNvPr>
          <p:cNvSpPr txBox="1">
            <a:spLocks/>
          </p:cNvSpPr>
          <p:nvPr/>
        </p:nvSpPr>
        <p:spPr>
          <a:xfrm>
            <a:off x="12762101" y="4562359"/>
            <a:ext cx="7426863"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571500" indent="-571500">
              <a:buBlip>
                <a:blip r:embed="rId7"/>
              </a:buBlip>
            </a:pPr>
            <a:r>
              <a:rPr lang="en-US" altLang="ja-JP" dirty="0">
                <a:solidFill>
                  <a:srgbClr val="39527B"/>
                </a:solidFill>
                <a:latin typeface="+mn-lt"/>
              </a:rPr>
              <a:t>Unique</a:t>
            </a:r>
          </a:p>
          <a:p>
            <a:pPr marL="571500" indent="-571500">
              <a:buBlip>
                <a:blip r:embed="rId7"/>
              </a:buBlip>
            </a:pPr>
            <a:r>
              <a:rPr lang="fr-FR" altLang="ja-JP" dirty="0">
                <a:solidFill>
                  <a:srgbClr val="39527B"/>
                </a:solidFill>
                <a:latin typeface="+mn-lt"/>
              </a:rPr>
              <a:t>Distinctive</a:t>
            </a:r>
          </a:p>
          <a:p>
            <a:pPr marL="571500" indent="-571500">
              <a:buBlip>
                <a:blip r:embed="rId7"/>
              </a:buBlip>
            </a:pPr>
            <a:r>
              <a:rPr lang="fr-FR" altLang="ja-JP" dirty="0">
                <a:solidFill>
                  <a:srgbClr val="39527B"/>
                </a:solidFill>
                <a:latin typeface="+mn-lt"/>
              </a:rPr>
              <a:t>Permanente </a:t>
            </a:r>
            <a:endParaRPr lang="ja-JP" altLang="en-US" dirty="0">
              <a:solidFill>
                <a:srgbClr val="39527B"/>
              </a:solidFill>
              <a:latin typeface="+mn-lt"/>
            </a:endParaRPr>
          </a:p>
        </p:txBody>
      </p:sp>
    </p:spTree>
    <p:extLst>
      <p:ext uri="{BB962C8B-B14F-4D97-AF65-F5344CB8AC3E}">
        <p14:creationId xmlns:p14="http://schemas.microsoft.com/office/powerpoint/2010/main" val="1678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subTnLst>
                                    <p:animClr clrSpc="rgb" dir="cw">
                                      <p:cBhvr override="childStyle">
                                        <p:cTn dur="1" fill="hold" display="0" masterRel="nextClick" afterEffect="1"/>
                                        <p:tgtEl>
                                          <p:spTgt spid="23"/>
                                        </p:tgtEl>
                                        <p:attrNameLst>
                                          <p:attrName>ppt_c</p:attrName>
                                        </p:attrNameLst>
                                      </p:cBhvr>
                                      <p:to>
                                        <a:schemeClr val="bg2"/>
                                      </p:to>
                                    </p:animClr>
                                  </p:subTnLst>
                                </p:cTn>
                              </p:par>
                              <p:par>
                                <p:cTn id="40" presetID="1"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wd">
                                    <p:tmAbs val="500"/>
                                  </p:iterate>
                                  <p:childTnLst>
                                    <p:set>
                                      <p:cBhvr>
                                        <p:cTn id="47"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wd">
                                    <p:tmAbs val="500"/>
                                  </p:iterate>
                                  <p:childTnLst>
                                    <p:set>
                                      <p:cBhvr>
                                        <p:cTn id="51"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wd">
                                    <p:tmAbs val="500"/>
                                  </p:iterate>
                                  <p:childTnLst>
                                    <p:set>
                                      <p:cBhvr>
                                        <p:cTn id="55"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2" grpId="0"/>
      <p:bldP spid="43"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Insuffisances de la biométrie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3" name="Rectangle 2">
            <a:extLst>
              <a:ext uri="{FF2B5EF4-FFF2-40B4-BE49-F238E27FC236}">
                <a16:creationId xmlns:a16="http://schemas.microsoft.com/office/drawing/2014/main" id="{963117D4-EF23-4AFA-9409-CFEB856C6099}"/>
              </a:ext>
            </a:extLst>
          </p:cNvPr>
          <p:cNvSpPr/>
          <p:nvPr/>
        </p:nvSpPr>
        <p:spPr>
          <a:xfrm>
            <a:off x="1450818" y="2534754"/>
            <a:ext cx="6888424" cy="4524315"/>
          </a:xfrm>
          <a:prstGeom prst="rect">
            <a:avLst/>
          </a:prstGeom>
        </p:spPr>
        <p:txBody>
          <a:bodyPr wrap="none">
            <a:spAutoFit/>
          </a:bodyPr>
          <a:lstStyle/>
          <a:p>
            <a:pPr marL="457200" indent="-457200">
              <a:lnSpc>
                <a:spcPct val="300000"/>
              </a:lnSpc>
              <a:buBlip>
                <a:blip r:embed="rId2"/>
              </a:buBlip>
            </a:pPr>
            <a:r>
              <a:rPr lang="fr-FR" dirty="0"/>
              <a:t>Bruit dans les données acquises </a:t>
            </a:r>
          </a:p>
          <a:p>
            <a:pPr marL="457200" indent="-457200">
              <a:lnSpc>
                <a:spcPct val="300000"/>
              </a:lnSpc>
              <a:buBlip>
                <a:blip r:embed="rId2"/>
              </a:buBlip>
            </a:pPr>
            <a:r>
              <a:rPr lang="fr-FR" dirty="0"/>
              <a:t>Non-universalité</a:t>
            </a:r>
          </a:p>
          <a:p>
            <a:pPr marL="457200" indent="-457200">
              <a:lnSpc>
                <a:spcPct val="300000"/>
              </a:lnSpc>
              <a:buBlip>
                <a:blip r:embed="rId2"/>
              </a:buBlip>
            </a:pPr>
            <a:r>
              <a:rPr lang="fr-FR" dirty="0"/>
              <a:t>Sensibilité aux attaques</a:t>
            </a:r>
          </a:p>
        </p:txBody>
      </p:sp>
    </p:spTree>
    <p:extLst>
      <p:ext uri="{BB962C8B-B14F-4D97-AF65-F5344CB8AC3E}">
        <p14:creationId xmlns:p14="http://schemas.microsoft.com/office/powerpoint/2010/main" val="17853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CA96-A91D-4AD7-8677-56AB85C7BED1}"/>
              </a:ext>
            </a:extLst>
          </p:cNvPr>
          <p:cNvSpPr>
            <a:spLocks noGrp="1"/>
          </p:cNvSpPr>
          <p:nvPr>
            <p:ph type="title"/>
          </p:nvPr>
        </p:nvSpPr>
        <p:spPr/>
        <p:txBody>
          <a:bodyPr/>
          <a:lstStyle/>
          <a:p>
            <a:r>
              <a:rPr lang="fr-FR" dirty="0"/>
              <a:t>Multimodalité</a:t>
            </a:r>
          </a:p>
        </p:txBody>
      </p:sp>
      <p:sp>
        <p:nvSpPr>
          <p:cNvPr id="3" name="Slide Number Placeholder 2">
            <a:extLst>
              <a:ext uri="{FF2B5EF4-FFF2-40B4-BE49-F238E27FC236}">
                <a16:creationId xmlns:a16="http://schemas.microsoft.com/office/drawing/2014/main" id="{02166449-9F96-4ED3-8CB8-1C4462BC7B95}"/>
              </a:ext>
            </a:extLst>
          </p:cNvPr>
          <p:cNvSpPr>
            <a:spLocks noGrp="1"/>
          </p:cNvSpPr>
          <p:nvPr>
            <p:ph type="sldNum" sz="quarter" idx="11"/>
          </p:nvPr>
        </p:nvSpPr>
        <p:spPr/>
        <p:txBody>
          <a:bodyPr/>
          <a:lstStyle/>
          <a:p>
            <a:fld id="{E6459DFB-86F3-43FA-8567-2EA6E426AE90}" type="slidenum">
              <a:rPr lang="ja-JP" altLang="en-US" smtClean="0"/>
              <a:pPr/>
              <a:t>21</a:t>
            </a:fld>
            <a:endParaRPr lang="ja-JP" altLang="en-US" dirty="0"/>
          </a:p>
        </p:txBody>
      </p:sp>
      <p:sp>
        <p:nvSpPr>
          <p:cNvPr id="7" name="Text Placeholder 4">
            <a:extLst>
              <a:ext uri="{FF2B5EF4-FFF2-40B4-BE49-F238E27FC236}">
                <a16:creationId xmlns:a16="http://schemas.microsoft.com/office/drawing/2014/main" id="{C2A56F94-26ED-4B56-ACA1-85494901D8F4}"/>
              </a:ext>
            </a:extLst>
          </p:cNvPr>
          <p:cNvSpPr txBox="1">
            <a:spLocks/>
          </p:cNvSpPr>
          <p:nvPr/>
        </p:nvSpPr>
        <p:spPr>
          <a:xfrm>
            <a:off x="12886302" y="4753960"/>
            <a:ext cx="4535896" cy="687487"/>
          </a:xfrm>
          <a:prstGeom prst="rect">
            <a:avLst/>
          </a:prstGeom>
        </p:spPr>
        <p:txBody>
          <a:bodyPr vert="horz" lIns="163275" tIns="81638" rIns="163275" bIns="81638" rtlCol="0">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400" i="1" kern="1200" baseline="0">
                <a:solidFill>
                  <a:schemeClr val="tx1">
                    <a:lumMod val="50000"/>
                    <a:lumOff val="50000"/>
                  </a:schemeClr>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t> (Ross and Jain, 2003)</a:t>
            </a:r>
            <a:endParaRPr lang="fr-FR" dirty="0"/>
          </a:p>
        </p:txBody>
      </p:sp>
      <p:sp>
        <p:nvSpPr>
          <p:cNvPr id="8" name="Rectangle 7">
            <a:extLst>
              <a:ext uri="{FF2B5EF4-FFF2-40B4-BE49-F238E27FC236}">
                <a16:creationId xmlns:a16="http://schemas.microsoft.com/office/drawing/2014/main" id="{433812AF-950B-402C-8008-927C6E32D196}"/>
              </a:ext>
            </a:extLst>
          </p:cNvPr>
          <p:cNvSpPr/>
          <p:nvPr/>
        </p:nvSpPr>
        <p:spPr>
          <a:xfrm>
            <a:off x="914322" y="2317203"/>
            <a:ext cx="16236848" cy="2308324"/>
          </a:xfrm>
          <a:prstGeom prst="rect">
            <a:avLst/>
          </a:prstGeom>
        </p:spPr>
        <p:txBody>
          <a:bodyPr wrap="square">
            <a:spAutoFit/>
          </a:bodyPr>
          <a:lstStyle/>
          <a:p>
            <a:pPr algn="just">
              <a:lnSpc>
                <a:spcPct val="150000"/>
              </a:lnSpc>
            </a:pPr>
            <a:r>
              <a:rPr lang="fr-FR" dirty="0"/>
              <a:t>La multimodalité consiste à fusionner plusieurs preuves présentées par différentes modalités biométriques, afin d’établir l’identité d’un individu, et d’obtenir des meilleures performances de reconnaissance que les systèmes unimodaux.</a:t>
            </a:r>
          </a:p>
        </p:txBody>
      </p:sp>
    </p:spTree>
    <p:extLst>
      <p:ext uri="{BB962C8B-B14F-4D97-AF65-F5344CB8AC3E}">
        <p14:creationId xmlns:p14="http://schemas.microsoft.com/office/powerpoint/2010/main" val="237608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Fusion multimodale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22</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848" y="3154680"/>
            <a:ext cx="1321025" cy="1321025"/>
          </a:xfrm>
          <a:prstGeom prst="rect">
            <a:avLst/>
          </a:prstGeom>
        </p:spPr>
      </p:pic>
      <p:pic>
        <p:nvPicPr>
          <p:cNvPr id="8" name="Picture 7">
            <a:extLst>
              <a:ext uri="{FF2B5EF4-FFF2-40B4-BE49-F238E27FC236}">
                <a16:creationId xmlns:a16="http://schemas.microsoft.com/office/drawing/2014/main" id="{AF194CBE-52F5-450D-977D-38C3988F78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8032" y="3052437"/>
            <a:ext cx="1572485" cy="1572485"/>
          </a:xfrm>
          <a:prstGeom prst="rect">
            <a:avLst/>
          </a:prstGeom>
        </p:spPr>
      </p:pic>
      <p:pic>
        <p:nvPicPr>
          <p:cNvPr id="10" name="Picture 9">
            <a:extLst>
              <a:ext uri="{FF2B5EF4-FFF2-40B4-BE49-F238E27FC236}">
                <a16:creationId xmlns:a16="http://schemas.microsoft.com/office/drawing/2014/main" id="{C5815F82-9FEB-47E2-87B2-69CF6C62AD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82185" y="3154680"/>
            <a:ext cx="1321819" cy="1321819"/>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1312141" y="3022479"/>
            <a:ext cx="2736412" cy="1411070"/>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855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280313" y="2642977"/>
            <a:ext cx="1870857" cy="2283867"/>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670108" y="512327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1</a:t>
            </a:r>
            <a:endParaRPr kumimoji="1" lang="ja-JP" altLang="en-US" sz="24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394460" y="5113846"/>
            <a:ext cx="2031325" cy="523220"/>
          </a:xfrm>
          <a:prstGeom prst="rect">
            <a:avLst/>
          </a:prstGeom>
          <a:noFill/>
        </p:spPr>
        <p:txBody>
          <a:bodyPr wrap="none" rtlCol="0">
            <a:spAutoFit/>
          </a:bodyPr>
          <a:lstStyle/>
          <a:p>
            <a:r>
              <a:rPr lang="fr-FR" sz="28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4223680" y="513270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2</a:t>
            </a:r>
            <a:endParaRPr kumimoji="1" lang="ja-JP" altLang="en-US"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4948032" y="5123273"/>
            <a:ext cx="2509085" cy="523220"/>
          </a:xfrm>
          <a:prstGeom prst="rect">
            <a:avLst/>
          </a:prstGeom>
          <a:noFill/>
        </p:spPr>
        <p:txBody>
          <a:bodyPr wrap="none" rtlCol="0">
            <a:spAutoFit/>
          </a:bodyPr>
          <a:lstStyle/>
          <a:p>
            <a:r>
              <a:rPr lang="fr-FR" sz="28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798814" y="5142127"/>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3</a:t>
            </a:r>
            <a:endParaRPr kumimoji="1" lang="ja-JP" altLang="en-US"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8523166" y="5132700"/>
            <a:ext cx="1863844" cy="523220"/>
          </a:xfrm>
          <a:prstGeom prst="rect">
            <a:avLst/>
          </a:prstGeom>
          <a:noFill/>
        </p:spPr>
        <p:txBody>
          <a:bodyPr wrap="none" rtlCol="0">
            <a:spAutoFit/>
          </a:bodyPr>
          <a:lstStyle/>
          <a:p>
            <a:r>
              <a:rPr lang="fr-FR" sz="2800" dirty="0">
                <a:solidFill>
                  <a:srgbClr val="39527B"/>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373948" y="5169066"/>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sz="24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098300" y="5159639"/>
            <a:ext cx="2372765" cy="523220"/>
          </a:xfrm>
          <a:prstGeom prst="rect">
            <a:avLst/>
          </a:prstGeom>
          <a:noFill/>
        </p:spPr>
        <p:txBody>
          <a:bodyPr wrap="none" rtlCol="0">
            <a:spAutoFit/>
          </a:bodyPr>
          <a:lstStyle/>
          <a:p>
            <a:r>
              <a:rPr lang="fr-FR" sz="2800" dirty="0">
                <a:solidFill>
                  <a:srgbClr val="39527B"/>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4930721" y="517849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Dosis" panose="02010503020202060003" pitchFamily="2" charset="0"/>
              </a:rPr>
              <a:t>5</a:t>
            </a:r>
            <a:endParaRPr kumimoji="1" lang="ja-JP" altLang="en-US" sz="24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655073" y="5169066"/>
            <a:ext cx="1609736" cy="523220"/>
          </a:xfrm>
          <a:prstGeom prst="rect">
            <a:avLst/>
          </a:prstGeom>
          <a:noFill/>
        </p:spPr>
        <p:txBody>
          <a:bodyPr wrap="none" rtlCol="0">
            <a:spAutoFit/>
          </a:bodyPr>
          <a:lstStyle/>
          <a:p>
            <a:r>
              <a:rPr lang="fr-FR" sz="2800" dirty="0">
                <a:solidFill>
                  <a:srgbClr val="39527B"/>
                </a:solidFill>
              </a:rPr>
              <a:t>Décision</a:t>
            </a:r>
          </a:p>
        </p:txBody>
      </p:sp>
      <p:sp>
        <p:nvSpPr>
          <p:cNvPr id="5" name="Rectangle 4">
            <a:extLst>
              <a:ext uri="{FF2B5EF4-FFF2-40B4-BE49-F238E27FC236}">
                <a16:creationId xmlns:a16="http://schemas.microsoft.com/office/drawing/2014/main" id="{C2F35F64-2397-40E7-8DAC-AB73505387EE}"/>
              </a:ext>
            </a:extLst>
          </p:cNvPr>
          <p:cNvSpPr/>
          <p:nvPr/>
        </p:nvSpPr>
        <p:spPr>
          <a:xfrm>
            <a:off x="8523166" y="7631981"/>
            <a:ext cx="1606530" cy="646331"/>
          </a:xfrm>
          <a:prstGeom prst="rect">
            <a:avLst/>
          </a:prstGeom>
        </p:spPr>
        <p:txBody>
          <a:bodyPr wrap="none">
            <a:spAutoFit/>
          </a:bodyPr>
          <a:lstStyle/>
          <a:p>
            <a:r>
              <a:rPr lang="fr-FR" sz="3600" dirty="0">
                <a:solidFill>
                  <a:srgbClr val="39527B"/>
                </a:solidFill>
              </a:rPr>
              <a:t>Fusion</a:t>
            </a:r>
          </a:p>
        </p:txBody>
      </p:sp>
      <p:cxnSp>
        <p:nvCxnSpPr>
          <p:cNvPr id="9" name="Straight Connector 8">
            <a:extLst>
              <a:ext uri="{FF2B5EF4-FFF2-40B4-BE49-F238E27FC236}">
                <a16:creationId xmlns:a16="http://schemas.microsoft.com/office/drawing/2014/main" id="{44C2BFB3-E70B-4B0E-BD70-D9B7D533ABF0}"/>
              </a:ext>
            </a:extLst>
          </p:cNvPr>
          <p:cNvCxnSpPr>
            <a:cxnSpLocks/>
          </p:cNvCxnSpPr>
          <p:nvPr/>
        </p:nvCxnSpPr>
        <p:spPr>
          <a:xfrm>
            <a:off x="8010878" y="8278312"/>
            <a:ext cx="2624454"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43D3C7-C287-424F-9EA1-C9A6847661DC}"/>
              </a:ext>
            </a:extLst>
          </p:cNvPr>
          <p:cNvCxnSpPr>
            <a:cxnSpLocks/>
          </p:cNvCxnSpPr>
          <p:nvPr/>
        </p:nvCxnSpPr>
        <p:spPr>
          <a:xfrm>
            <a:off x="8497502" y="8453572"/>
            <a:ext cx="1840726"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D408A6F-A817-44E5-8950-718E173DFEF7}"/>
              </a:ext>
            </a:extLst>
          </p:cNvPr>
          <p:cNvCxnSpPr>
            <a:cxnSpLocks/>
          </p:cNvCxnSpPr>
          <p:nvPr/>
        </p:nvCxnSpPr>
        <p:spPr>
          <a:xfrm rot="16200000" flipV="1">
            <a:off x="4844632" y="3176370"/>
            <a:ext cx="1994915" cy="6916308"/>
          </a:xfrm>
          <a:prstGeom prst="bentConnector3">
            <a:avLst>
              <a:gd name="adj1" fmla="val 47650"/>
            </a:avLst>
          </a:prstGeom>
          <a:ln w="3175">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56C4800-9FDD-4A95-A9FC-F9C584E1AF33}"/>
              </a:ext>
            </a:extLst>
          </p:cNvPr>
          <p:cNvCxnSpPr>
            <a:cxnSpLocks/>
          </p:cNvCxnSpPr>
          <p:nvPr/>
        </p:nvCxnSpPr>
        <p:spPr>
          <a:xfrm flipV="1">
            <a:off x="9300245" y="5738006"/>
            <a:ext cx="7159696" cy="956924"/>
          </a:xfrm>
          <a:prstGeom prst="bentConnector2">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FD9BC3-261E-4CB6-B18F-EBADBE50B515}"/>
              </a:ext>
            </a:extLst>
          </p:cNvPr>
          <p:cNvCxnSpPr/>
          <p:nvPr/>
        </p:nvCxnSpPr>
        <p:spPr>
          <a:xfrm flipV="1">
            <a:off x="6202574" y="5692286"/>
            <a:ext cx="0" cy="956924"/>
          </a:xfrm>
          <a:prstGeom prst="straightConnector1">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B98F5DF-5563-43D2-B244-B0A308DA6A6E}"/>
              </a:ext>
            </a:extLst>
          </p:cNvPr>
          <p:cNvCxnSpPr/>
          <p:nvPr/>
        </p:nvCxnSpPr>
        <p:spPr>
          <a:xfrm flipV="1">
            <a:off x="9300245" y="5600700"/>
            <a:ext cx="0" cy="1033824"/>
          </a:xfrm>
          <a:prstGeom prst="straightConnector1">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C7BC1F6-E8E7-4C71-98D6-DE47C9E1A69E}"/>
              </a:ext>
            </a:extLst>
          </p:cNvPr>
          <p:cNvCxnSpPr>
            <a:cxnSpLocks/>
            <a:endCxn id="96" idx="2"/>
          </p:cNvCxnSpPr>
          <p:nvPr/>
        </p:nvCxnSpPr>
        <p:spPr>
          <a:xfrm flipV="1">
            <a:off x="13284682" y="5682859"/>
            <a:ext cx="1" cy="951665"/>
          </a:xfrm>
          <a:prstGeom prst="straightConnector1">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2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Fusion niveau caractéristiques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23</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2077" y="2147834"/>
            <a:ext cx="928283" cy="928283"/>
          </a:xfrm>
          <a:prstGeom prst="rect">
            <a:avLst/>
          </a:prstGeom>
        </p:spPr>
      </p:pic>
      <p:pic>
        <p:nvPicPr>
          <p:cNvPr id="8" name="Picture 7">
            <a:extLst>
              <a:ext uri="{FF2B5EF4-FFF2-40B4-BE49-F238E27FC236}">
                <a16:creationId xmlns:a16="http://schemas.microsoft.com/office/drawing/2014/main" id="{AF194CBE-52F5-450D-977D-38C3988F78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0263" y="2119154"/>
            <a:ext cx="972379" cy="972379"/>
          </a:xfrm>
          <a:prstGeom prst="rect">
            <a:avLst/>
          </a:prstGeom>
        </p:spPr>
      </p:pic>
      <p:pic>
        <p:nvPicPr>
          <p:cNvPr id="10" name="Picture 9">
            <a:extLst>
              <a:ext uri="{FF2B5EF4-FFF2-40B4-BE49-F238E27FC236}">
                <a16:creationId xmlns:a16="http://schemas.microsoft.com/office/drawing/2014/main" id="{C5815F82-9FEB-47E2-87B2-69CF6C62A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9041" y="2106684"/>
            <a:ext cx="941546" cy="941546"/>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3044924" y="4290455"/>
            <a:ext cx="1583530" cy="970321"/>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855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998340" y="3819836"/>
            <a:ext cx="1237979" cy="1413998"/>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647577" y="3722891"/>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1</a:t>
            </a:r>
            <a:endParaRPr kumimoji="1" lang="ja-JP" altLang="en-US" sz="20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371929" y="3713464"/>
            <a:ext cx="1771639" cy="461665"/>
          </a:xfrm>
          <a:prstGeom prst="rect">
            <a:avLst/>
          </a:prstGeom>
          <a:noFill/>
        </p:spPr>
        <p:txBody>
          <a:bodyPr wrap="none" rtlCol="0">
            <a:spAutoFit/>
          </a:bodyPr>
          <a:lstStyle/>
          <a:p>
            <a:r>
              <a:rPr lang="fr-FR" sz="24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3553637" y="3730045"/>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2</a:t>
            </a:r>
            <a:endParaRPr kumimoji="1" lang="ja-JP" altLang="en-US" sz="2800"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4277989" y="3720618"/>
            <a:ext cx="2180918" cy="461665"/>
          </a:xfrm>
          <a:prstGeom prst="rect">
            <a:avLst/>
          </a:prstGeom>
          <a:noFill/>
        </p:spPr>
        <p:txBody>
          <a:bodyPr wrap="none" rtlCol="0">
            <a:spAutoFit/>
          </a:bodyPr>
          <a:lstStyle/>
          <a:p>
            <a:r>
              <a:rPr lang="fr-FR" sz="24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128771" y="3739472"/>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3</a:t>
            </a:r>
            <a:endParaRPr kumimoji="1" lang="ja-JP" altLang="en-US" sz="2800"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7853123" y="3730045"/>
            <a:ext cx="1626023" cy="461665"/>
          </a:xfrm>
          <a:prstGeom prst="rect">
            <a:avLst/>
          </a:prstGeom>
          <a:noFill/>
        </p:spPr>
        <p:txBody>
          <a:bodyPr wrap="none" rtlCol="0">
            <a:spAutoFit/>
          </a:bodyPr>
          <a:lstStyle/>
          <a:p>
            <a:r>
              <a:rPr lang="fr-FR" sz="2400" dirty="0">
                <a:solidFill>
                  <a:srgbClr val="39527B"/>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11462287" y="5597327"/>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latin typeface="Dosis" panose="02010503020202060003" pitchFamily="2" charset="0"/>
              </a:rPr>
              <a:t>5</a:t>
            </a:r>
            <a:endParaRPr kumimoji="1" lang="ja-JP" altLang="en-US" sz="20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2186639" y="5587900"/>
            <a:ext cx="2064989" cy="461665"/>
          </a:xfrm>
          <a:prstGeom prst="rect">
            <a:avLst/>
          </a:prstGeom>
          <a:noFill/>
        </p:spPr>
        <p:txBody>
          <a:bodyPr wrap="none" rtlCol="0">
            <a:spAutoFit/>
          </a:bodyPr>
          <a:lstStyle/>
          <a:p>
            <a:r>
              <a:rPr lang="fr-FR" sz="2400" dirty="0">
                <a:solidFill>
                  <a:srgbClr val="39527B"/>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19060" y="5606754"/>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6</a:t>
            </a:r>
            <a:endParaRPr kumimoji="1" lang="ja-JP" altLang="en-US" sz="20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743412" y="5597327"/>
            <a:ext cx="1407758" cy="461665"/>
          </a:xfrm>
          <a:prstGeom prst="rect">
            <a:avLst/>
          </a:prstGeom>
          <a:noFill/>
        </p:spPr>
        <p:txBody>
          <a:bodyPr wrap="none" rtlCol="0">
            <a:spAutoFit/>
          </a:bodyPr>
          <a:lstStyle/>
          <a:p>
            <a:r>
              <a:rPr lang="fr-FR" sz="2400" dirty="0">
                <a:solidFill>
                  <a:srgbClr val="39527B"/>
                </a:solidFill>
              </a:rPr>
              <a:t>Décision</a:t>
            </a:r>
          </a:p>
        </p:txBody>
      </p:sp>
      <p:sp>
        <p:nvSpPr>
          <p:cNvPr id="28" name="円/楕円 18">
            <a:extLst>
              <a:ext uri="{FF2B5EF4-FFF2-40B4-BE49-F238E27FC236}">
                <a16:creationId xmlns:a16="http://schemas.microsoft.com/office/drawing/2014/main" id="{182CA5B5-331D-4768-B48A-D2ABCE9C05FA}"/>
              </a:ext>
            </a:extLst>
          </p:cNvPr>
          <p:cNvSpPr/>
          <p:nvPr/>
        </p:nvSpPr>
        <p:spPr>
          <a:xfrm>
            <a:off x="898657" y="8110552"/>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1</a:t>
            </a:r>
            <a:endParaRPr kumimoji="1" lang="ja-JP" altLang="en-US" sz="2000" b="1" dirty="0">
              <a:latin typeface="Dosis" panose="02010503020202060003" pitchFamily="2" charset="0"/>
            </a:endParaRPr>
          </a:p>
        </p:txBody>
      </p:sp>
      <p:sp>
        <p:nvSpPr>
          <p:cNvPr id="29" name="TextBox 28">
            <a:extLst>
              <a:ext uri="{FF2B5EF4-FFF2-40B4-BE49-F238E27FC236}">
                <a16:creationId xmlns:a16="http://schemas.microsoft.com/office/drawing/2014/main" id="{37724170-74C1-43EB-8E80-84082A755194}"/>
              </a:ext>
            </a:extLst>
          </p:cNvPr>
          <p:cNvSpPr txBox="1"/>
          <p:nvPr/>
        </p:nvSpPr>
        <p:spPr>
          <a:xfrm>
            <a:off x="1615913" y="8101125"/>
            <a:ext cx="1771639" cy="461665"/>
          </a:xfrm>
          <a:prstGeom prst="rect">
            <a:avLst/>
          </a:prstGeom>
          <a:noFill/>
        </p:spPr>
        <p:txBody>
          <a:bodyPr wrap="none" rtlCol="0">
            <a:spAutoFit/>
          </a:bodyPr>
          <a:lstStyle/>
          <a:p>
            <a:r>
              <a:rPr lang="fr-FR" sz="2400" dirty="0">
                <a:solidFill>
                  <a:srgbClr val="39527B"/>
                </a:solidFill>
              </a:rPr>
              <a:t>Acquisition</a:t>
            </a:r>
          </a:p>
        </p:txBody>
      </p:sp>
      <p:sp>
        <p:nvSpPr>
          <p:cNvPr id="30" name="円/楕円 18">
            <a:extLst>
              <a:ext uri="{FF2B5EF4-FFF2-40B4-BE49-F238E27FC236}">
                <a16:creationId xmlns:a16="http://schemas.microsoft.com/office/drawing/2014/main" id="{AA814898-C05C-4114-969D-53748E31A6DB}"/>
              </a:ext>
            </a:extLst>
          </p:cNvPr>
          <p:cNvSpPr/>
          <p:nvPr/>
        </p:nvSpPr>
        <p:spPr>
          <a:xfrm>
            <a:off x="3572119" y="811093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2</a:t>
            </a:r>
            <a:endParaRPr kumimoji="1" lang="ja-JP" altLang="en-US" sz="2800" b="1" dirty="0">
              <a:latin typeface="Dosis" panose="02010503020202060003" pitchFamily="2" charset="0"/>
            </a:endParaRPr>
          </a:p>
        </p:txBody>
      </p:sp>
      <p:sp>
        <p:nvSpPr>
          <p:cNvPr id="31" name="TextBox 30">
            <a:extLst>
              <a:ext uri="{FF2B5EF4-FFF2-40B4-BE49-F238E27FC236}">
                <a16:creationId xmlns:a16="http://schemas.microsoft.com/office/drawing/2014/main" id="{0CD99EB7-1E43-453F-9A42-CD1268DB86FF}"/>
              </a:ext>
            </a:extLst>
          </p:cNvPr>
          <p:cNvSpPr txBox="1"/>
          <p:nvPr/>
        </p:nvSpPr>
        <p:spPr>
          <a:xfrm>
            <a:off x="4296471" y="8101506"/>
            <a:ext cx="2180918" cy="461665"/>
          </a:xfrm>
          <a:prstGeom prst="rect">
            <a:avLst/>
          </a:prstGeom>
          <a:noFill/>
        </p:spPr>
        <p:txBody>
          <a:bodyPr wrap="none" rtlCol="0">
            <a:spAutoFit/>
          </a:bodyPr>
          <a:lstStyle/>
          <a:p>
            <a:r>
              <a:rPr lang="fr-FR" sz="2400" dirty="0">
                <a:solidFill>
                  <a:srgbClr val="39527B"/>
                </a:solidFill>
              </a:rPr>
              <a:t>Prétraitement</a:t>
            </a:r>
          </a:p>
        </p:txBody>
      </p:sp>
      <p:sp>
        <p:nvSpPr>
          <p:cNvPr id="32" name="円/楕円 18">
            <a:extLst>
              <a:ext uri="{FF2B5EF4-FFF2-40B4-BE49-F238E27FC236}">
                <a16:creationId xmlns:a16="http://schemas.microsoft.com/office/drawing/2014/main" id="{C912828A-33D1-4BB9-9207-FF352CD5D6D9}"/>
              </a:ext>
            </a:extLst>
          </p:cNvPr>
          <p:cNvSpPr/>
          <p:nvPr/>
        </p:nvSpPr>
        <p:spPr>
          <a:xfrm>
            <a:off x="7072451" y="806514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3</a:t>
            </a:r>
            <a:endParaRPr kumimoji="1" lang="ja-JP" altLang="en-US" sz="2800" b="1" dirty="0">
              <a:latin typeface="Dosis" panose="02010503020202060003" pitchFamily="2" charset="0"/>
            </a:endParaRPr>
          </a:p>
        </p:txBody>
      </p:sp>
      <p:sp>
        <p:nvSpPr>
          <p:cNvPr id="34" name="TextBox 33">
            <a:extLst>
              <a:ext uri="{FF2B5EF4-FFF2-40B4-BE49-F238E27FC236}">
                <a16:creationId xmlns:a16="http://schemas.microsoft.com/office/drawing/2014/main" id="{54F4CA86-1584-494C-88A6-63EDBFDFED8C}"/>
              </a:ext>
            </a:extLst>
          </p:cNvPr>
          <p:cNvSpPr txBox="1"/>
          <p:nvPr/>
        </p:nvSpPr>
        <p:spPr>
          <a:xfrm>
            <a:off x="7796803" y="8055713"/>
            <a:ext cx="1626023" cy="461665"/>
          </a:xfrm>
          <a:prstGeom prst="rect">
            <a:avLst/>
          </a:prstGeom>
          <a:noFill/>
        </p:spPr>
        <p:txBody>
          <a:bodyPr wrap="none" rtlCol="0">
            <a:spAutoFit/>
          </a:bodyPr>
          <a:lstStyle/>
          <a:p>
            <a:r>
              <a:rPr lang="fr-FR" sz="2400" dirty="0">
                <a:solidFill>
                  <a:srgbClr val="39527B"/>
                </a:solidFill>
              </a:rPr>
              <a:t>Extraction</a:t>
            </a:r>
          </a:p>
        </p:txBody>
      </p:sp>
      <p:sp>
        <p:nvSpPr>
          <p:cNvPr id="35" name="円/楕円 18">
            <a:extLst>
              <a:ext uri="{FF2B5EF4-FFF2-40B4-BE49-F238E27FC236}">
                <a16:creationId xmlns:a16="http://schemas.microsoft.com/office/drawing/2014/main" id="{1B78DD38-FC8B-4560-A3D4-2931F491C174}"/>
              </a:ext>
            </a:extLst>
          </p:cNvPr>
          <p:cNvSpPr/>
          <p:nvPr/>
        </p:nvSpPr>
        <p:spPr>
          <a:xfrm>
            <a:off x="9367201" y="5609619"/>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4</a:t>
            </a:r>
            <a:endParaRPr kumimoji="1" lang="ja-JP" altLang="en-US" b="1" dirty="0">
              <a:latin typeface="Dosis" panose="02010503020202060003" pitchFamily="2" charset="0"/>
            </a:endParaRPr>
          </a:p>
        </p:txBody>
      </p:sp>
      <p:pic>
        <p:nvPicPr>
          <p:cNvPr id="36" name="Picture 35">
            <a:extLst>
              <a:ext uri="{FF2B5EF4-FFF2-40B4-BE49-F238E27FC236}">
                <a16:creationId xmlns:a16="http://schemas.microsoft.com/office/drawing/2014/main" id="{71ABA975-54D0-4FF8-9246-3572690C1F23}"/>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47708" y="6687211"/>
            <a:ext cx="928283" cy="928283"/>
          </a:xfrm>
          <a:prstGeom prst="rect">
            <a:avLst/>
          </a:prstGeom>
        </p:spPr>
      </p:pic>
      <p:pic>
        <p:nvPicPr>
          <p:cNvPr id="37" name="Picture 36">
            <a:extLst>
              <a:ext uri="{FF2B5EF4-FFF2-40B4-BE49-F238E27FC236}">
                <a16:creationId xmlns:a16="http://schemas.microsoft.com/office/drawing/2014/main" id="{26793AA7-F433-4B84-99BC-7D03313B1F7B}"/>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33861" y="6643115"/>
            <a:ext cx="972379" cy="972379"/>
          </a:xfrm>
          <a:prstGeom prst="rect">
            <a:avLst/>
          </a:prstGeom>
        </p:spPr>
      </p:pic>
      <p:pic>
        <p:nvPicPr>
          <p:cNvPr id="39" name="Picture 38">
            <a:extLst>
              <a:ext uri="{FF2B5EF4-FFF2-40B4-BE49-F238E27FC236}">
                <a16:creationId xmlns:a16="http://schemas.microsoft.com/office/drawing/2014/main" id="{0FCB6B17-C6AB-4F3D-8809-B2DFCFC0076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039418" y="6749481"/>
            <a:ext cx="941546" cy="941546"/>
          </a:xfrm>
          <a:prstGeom prst="rect">
            <a:avLst/>
          </a:prstGeom>
        </p:spPr>
      </p:pic>
      <p:cxnSp>
        <p:nvCxnSpPr>
          <p:cNvPr id="5" name="Connector: Elbow 4">
            <a:extLst>
              <a:ext uri="{FF2B5EF4-FFF2-40B4-BE49-F238E27FC236}">
                <a16:creationId xmlns:a16="http://schemas.microsoft.com/office/drawing/2014/main" id="{5CE9FCA0-3743-4A1A-A135-418651F3C188}"/>
              </a:ext>
            </a:extLst>
          </p:cNvPr>
          <p:cNvCxnSpPr>
            <a:cxnSpLocks/>
            <a:stCxn id="94" idx="3"/>
            <a:endCxn id="50" idx="0"/>
          </p:cNvCxnSpPr>
          <p:nvPr/>
        </p:nvCxnSpPr>
        <p:spPr>
          <a:xfrm>
            <a:off x="9479146" y="3960878"/>
            <a:ext cx="1016560" cy="1682525"/>
          </a:xfrm>
          <a:prstGeom prst="bentConnector2">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F4284E6-75F0-441F-83AB-255EA92BDF6F}"/>
              </a:ext>
            </a:extLst>
          </p:cNvPr>
          <p:cNvCxnSpPr>
            <a:cxnSpLocks/>
            <a:stCxn id="34" idx="3"/>
          </p:cNvCxnSpPr>
          <p:nvPr/>
        </p:nvCxnSpPr>
        <p:spPr>
          <a:xfrm flipV="1">
            <a:off x="9422826" y="6208006"/>
            <a:ext cx="1085581" cy="2078540"/>
          </a:xfrm>
          <a:prstGeom prst="bentConnector2">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91B30B79-1C7E-40B6-8134-53EE4A847AA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45712" y="4863650"/>
            <a:ext cx="670987" cy="670987"/>
          </a:xfrm>
          <a:prstGeom prst="rect">
            <a:avLst/>
          </a:prstGeom>
        </p:spPr>
      </p:pic>
      <p:sp>
        <p:nvSpPr>
          <p:cNvPr id="47" name="TextBox 46">
            <a:extLst>
              <a:ext uri="{FF2B5EF4-FFF2-40B4-BE49-F238E27FC236}">
                <a16:creationId xmlns:a16="http://schemas.microsoft.com/office/drawing/2014/main" id="{20BD00C6-84E2-4311-8F44-5AB8C01090E2}"/>
              </a:ext>
            </a:extLst>
          </p:cNvPr>
          <p:cNvSpPr txBox="1"/>
          <p:nvPr/>
        </p:nvSpPr>
        <p:spPr>
          <a:xfrm>
            <a:off x="10541081" y="4067391"/>
            <a:ext cx="2375759" cy="646331"/>
          </a:xfrm>
          <a:prstGeom prst="rect">
            <a:avLst/>
          </a:prstGeom>
          <a:noFill/>
        </p:spPr>
        <p:txBody>
          <a:bodyPr wrap="square" rtlCol="0">
            <a:spAutoFit/>
          </a:bodyPr>
          <a:lstStyle/>
          <a:p>
            <a:r>
              <a:rPr lang="fr-FR" sz="1800" dirty="0">
                <a:solidFill>
                  <a:schemeClr val="tx1">
                    <a:lumMod val="90000"/>
                    <a:lumOff val="10000"/>
                  </a:schemeClr>
                </a:solidFill>
              </a:rPr>
              <a:t>Vecteur de </a:t>
            </a:r>
          </a:p>
          <a:p>
            <a:r>
              <a:rPr lang="fr-FR" sz="1800" dirty="0">
                <a:solidFill>
                  <a:schemeClr val="tx1">
                    <a:lumMod val="90000"/>
                    <a:lumOff val="10000"/>
                  </a:schemeClr>
                </a:solidFill>
              </a:rPr>
              <a:t>caractéristiques 1</a:t>
            </a:r>
          </a:p>
        </p:txBody>
      </p:sp>
      <p:sp>
        <p:nvSpPr>
          <p:cNvPr id="48" name="TextBox 47">
            <a:extLst>
              <a:ext uri="{FF2B5EF4-FFF2-40B4-BE49-F238E27FC236}">
                <a16:creationId xmlns:a16="http://schemas.microsoft.com/office/drawing/2014/main" id="{777E872A-9021-4138-97F1-04DDAADA8F02}"/>
              </a:ext>
            </a:extLst>
          </p:cNvPr>
          <p:cNvSpPr txBox="1"/>
          <p:nvPr/>
        </p:nvSpPr>
        <p:spPr>
          <a:xfrm>
            <a:off x="10508407" y="7167352"/>
            <a:ext cx="2375759" cy="646331"/>
          </a:xfrm>
          <a:prstGeom prst="rect">
            <a:avLst/>
          </a:prstGeom>
          <a:noFill/>
        </p:spPr>
        <p:txBody>
          <a:bodyPr wrap="square" rtlCol="0">
            <a:spAutoFit/>
          </a:bodyPr>
          <a:lstStyle/>
          <a:p>
            <a:r>
              <a:rPr lang="fr-FR" sz="1800" dirty="0">
                <a:solidFill>
                  <a:schemeClr val="tx1">
                    <a:lumMod val="90000"/>
                    <a:lumOff val="10000"/>
                  </a:schemeClr>
                </a:solidFill>
              </a:rPr>
              <a:t>Vecteur de </a:t>
            </a:r>
          </a:p>
          <a:p>
            <a:r>
              <a:rPr lang="fr-FR" sz="1800" dirty="0">
                <a:solidFill>
                  <a:schemeClr val="tx1">
                    <a:lumMod val="90000"/>
                    <a:lumOff val="10000"/>
                  </a:schemeClr>
                </a:solidFill>
              </a:rPr>
              <a:t>caractéristiques 2</a:t>
            </a:r>
          </a:p>
        </p:txBody>
      </p:sp>
      <p:pic>
        <p:nvPicPr>
          <p:cNvPr id="49" name="Picture 48">
            <a:extLst>
              <a:ext uri="{FF2B5EF4-FFF2-40B4-BE49-F238E27FC236}">
                <a16:creationId xmlns:a16="http://schemas.microsoft.com/office/drawing/2014/main" id="{AFAE53D3-94AA-4D33-9211-FFD9E1906327}"/>
              </a:ext>
            </a:extLst>
          </p:cNvPr>
          <p:cNvPicPr>
            <a:picLocks noChangeAspect="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07034" y="6235455"/>
            <a:ext cx="670987" cy="670987"/>
          </a:xfrm>
          <a:prstGeom prst="rect">
            <a:avLst/>
          </a:prstGeom>
        </p:spPr>
      </p:pic>
      <p:sp>
        <p:nvSpPr>
          <p:cNvPr id="50" name="TextBox 49">
            <a:extLst>
              <a:ext uri="{FF2B5EF4-FFF2-40B4-BE49-F238E27FC236}">
                <a16:creationId xmlns:a16="http://schemas.microsoft.com/office/drawing/2014/main" id="{494A34F1-53A5-4C2D-B6E2-F4FB45DBFBA3}"/>
              </a:ext>
            </a:extLst>
          </p:cNvPr>
          <p:cNvSpPr txBox="1"/>
          <p:nvPr/>
        </p:nvSpPr>
        <p:spPr>
          <a:xfrm>
            <a:off x="9898427" y="5643403"/>
            <a:ext cx="1194558" cy="461665"/>
          </a:xfrm>
          <a:prstGeom prst="rect">
            <a:avLst/>
          </a:prstGeom>
          <a:solidFill>
            <a:srgbClr val="39527B"/>
          </a:solidFill>
        </p:spPr>
        <p:txBody>
          <a:bodyPr wrap="none" rtlCol="0">
            <a:spAutoFit/>
          </a:bodyPr>
          <a:lstStyle/>
          <a:p>
            <a:r>
              <a:rPr lang="fr-FR" sz="2400" b="1" dirty="0">
                <a:solidFill>
                  <a:srgbClr val="F7F7F7"/>
                </a:solidFill>
              </a:rPr>
              <a:t>Fusion</a:t>
            </a:r>
          </a:p>
        </p:txBody>
      </p:sp>
    </p:spTree>
    <p:extLst>
      <p:ext uri="{BB962C8B-B14F-4D97-AF65-F5344CB8AC3E}">
        <p14:creationId xmlns:p14="http://schemas.microsoft.com/office/powerpoint/2010/main" val="965848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Fusion niveau scores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24</a:t>
            </a:fld>
            <a:endParaRPr lang="ja-JP" altLang="en-US"/>
          </a:p>
        </p:txBody>
      </p:sp>
      <p:pic>
        <p:nvPicPr>
          <p:cNvPr id="6" name="Picture 5">
            <a:extLst>
              <a:ext uri="{FF2B5EF4-FFF2-40B4-BE49-F238E27FC236}">
                <a16:creationId xmlns:a16="http://schemas.microsoft.com/office/drawing/2014/main" id="{E3488FC8-5DDC-42CF-B833-3312232096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2077" y="2147834"/>
            <a:ext cx="928283" cy="928283"/>
          </a:xfrm>
          <a:prstGeom prst="rect">
            <a:avLst/>
          </a:prstGeom>
        </p:spPr>
      </p:pic>
      <p:pic>
        <p:nvPicPr>
          <p:cNvPr id="8" name="Picture 7">
            <a:extLst>
              <a:ext uri="{FF2B5EF4-FFF2-40B4-BE49-F238E27FC236}">
                <a16:creationId xmlns:a16="http://schemas.microsoft.com/office/drawing/2014/main" id="{AF194CBE-52F5-450D-977D-38C3988F78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0263" y="2119154"/>
            <a:ext cx="972379" cy="972379"/>
          </a:xfrm>
          <a:prstGeom prst="rect">
            <a:avLst/>
          </a:prstGeom>
        </p:spPr>
      </p:pic>
      <p:pic>
        <p:nvPicPr>
          <p:cNvPr id="10" name="Picture 9">
            <a:extLst>
              <a:ext uri="{FF2B5EF4-FFF2-40B4-BE49-F238E27FC236}">
                <a16:creationId xmlns:a16="http://schemas.microsoft.com/office/drawing/2014/main" id="{C5815F82-9FEB-47E2-87B2-69CF6C62A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9041" y="2106684"/>
            <a:ext cx="941546" cy="941546"/>
          </a:xfrm>
          <a:prstGeom prst="rect">
            <a:avLst/>
          </a:prstGeom>
        </p:spPr>
      </p:pic>
      <p:grpSp>
        <p:nvGrpSpPr>
          <p:cNvPr id="88" name="Group 87">
            <a:extLst>
              <a:ext uri="{FF2B5EF4-FFF2-40B4-BE49-F238E27FC236}">
                <a16:creationId xmlns:a16="http://schemas.microsoft.com/office/drawing/2014/main" id="{F6F81F29-2337-4AE6-A091-315D3CBF58C3}"/>
              </a:ext>
            </a:extLst>
          </p:cNvPr>
          <p:cNvGrpSpPr/>
          <p:nvPr/>
        </p:nvGrpSpPr>
        <p:grpSpPr>
          <a:xfrm>
            <a:off x="10382659" y="2119154"/>
            <a:ext cx="1583530" cy="970321"/>
            <a:chOff x="9699832" y="3047367"/>
            <a:chExt cx="2736412" cy="1411070"/>
          </a:xfrm>
        </p:grpSpPr>
        <p:pic>
          <p:nvPicPr>
            <p:cNvPr id="12" name="Picture 11">
              <a:extLst>
                <a:ext uri="{FF2B5EF4-FFF2-40B4-BE49-F238E27FC236}">
                  <a16:creationId xmlns:a16="http://schemas.microsoft.com/office/drawing/2014/main" id="{8CFD4694-5140-47CA-AF1C-F093B892E5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13" name="Picture 12">
              <a:extLst>
                <a:ext uri="{FF2B5EF4-FFF2-40B4-BE49-F238E27FC236}">
                  <a16:creationId xmlns:a16="http://schemas.microsoft.com/office/drawing/2014/main" id="{CD91F12D-0450-4A9A-8311-D5F654BED9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14" name="Picture 13">
              <a:extLst>
                <a:ext uri="{FF2B5EF4-FFF2-40B4-BE49-F238E27FC236}">
                  <a16:creationId xmlns:a16="http://schemas.microsoft.com/office/drawing/2014/main" id="{1387AC38-102E-484C-B33E-DD8E70919D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16" name="Straight Arrow Connector 15">
              <a:extLst>
                <a:ext uri="{FF2B5EF4-FFF2-40B4-BE49-F238E27FC236}">
                  <a16:creationId xmlns:a16="http://schemas.microsoft.com/office/drawing/2014/main" id="{9EB4264F-342C-471B-9876-0A58B0E39E0C}"/>
                </a:ext>
              </a:extLst>
            </p:cNvPr>
            <p:cNvCxnSpPr>
              <a:cxnSpLocks/>
            </p:cNvCxnSpPr>
            <p:nvPr/>
          </p:nvCxnSpPr>
          <p:spPr>
            <a:xfrm flipV="1">
              <a:off x="10472869" y="3849482"/>
              <a:ext cx="1040727" cy="15232"/>
            </a:xfrm>
            <a:prstGeom prst="straightConnector1">
              <a:avLst/>
            </a:prstGeom>
            <a:ln>
              <a:solidFill>
                <a:srgbClr val="C855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E027481-5F77-4DBA-8A10-0552875DE03B}"/>
              </a:ext>
            </a:extLst>
          </p:cNvPr>
          <p:cNvGrpSpPr/>
          <p:nvPr/>
        </p:nvGrpSpPr>
        <p:grpSpPr>
          <a:xfrm>
            <a:off x="15998340" y="3819836"/>
            <a:ext cx="1237979" cy="1413998"/>
            <a:chOff x="13539344" y="2730990"/>
            <a:chExt cx="1870857" cy="2283867"/>
          </a:xfrm>
        </p:grpSpPr>
        <p:pic>
          <p:nvPicPr>
            <p:cNvPr id="22" name="Picture 21">
              <a:extLst>
                <a:ext uri="{FF2B5EF4-FFF2-40B4-BE49-F238E27FC236}">
                  <a16:creationId xmlns:a16="http://schemas.microsoft.com/office/drawing/2014/main" id="{D46B74E6-5B41-4385-AF6D-37867D619344}"/>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39344" y="3223260"/>
              <a:ext cx="1252445" cy="1252445"/>
            </a:xfrm>
            <a:prstGeom prst="rect">
              <a:avLst/>
            </a:prstGeom>
          </p:spPr>
        </p:pic>
        <p:pic>
          <p:nvPicPr>
            <p:cNvPr id="24" name="Picture 23">
              <a:extLst>
                <a:ext uri="{FF2B5EF4-FFF2-40B4-BE49-F238E27FC236}">
                  <a16:creationId xmlns:a16="http://schemas.microsoft.com/office/drawing/2014/main" id="{B48589DA-C0C2-49A0-9077-FCA04F5435FD}"/>
                </a:ext>
              </a:extLst>
            </p:cNvPr>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841816" y="4474857"/>
              <a:ext cx="540000" cy="540000"/>
            </a:xfrm>
            <a:prstGeom prst="rect">
              <a:avLst/>
            </a:prstGeom>
          </p:spPr>
        </p:pic>
        <p:pic>
          <p:nvPicPr>
            <p:cNvPr id="26" name="Picture 25">
              <a:extLst>
                <a:ext uri="{FF2B5EF4-FFF2-40B4-BE49-F238E27FC236}">
                  <a16:creationId xmlns:a16="http://schemas.microsoft.com/office/drawing/2014/main" id="{688D7D63-5F08-4F89-A070-A831BD574BBB}"/>
                </a:ext>
              </a:extLst>
            </p:cNvPr>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870201" y="2730990"/>
              <a:ext cx="540000" cy="540000"/>
            </a:xfrm>
            <a:prstGeom prst="rect">
              <a:avLst/>
            </a:prstGeom>
          </p:spPr>
        </p:pic>
        <p:cxnSp>
          <p:nvCxnSpPr>
            <p:cNvPr id="33" name="Connector: Elbow 32">
              <a:extLst>
                <a:ext uri="{FF2B5EF4-FFF2-40B4-BE49-F238E27FC236}">
                  <a16:creationId xmlns:a16="http://schemas.microsoft.com/office/drawing/2014/main" id="{5BC1CA91-E60D-433B-93C3-F3E031AD94A5}"/>
                </a:ext>
              </a:extLst>
            </p:cNvPr>
            <p:cNvCxnSpPr>
              <a:cxnSpLocks/>
              <a:endCxn id="26" idx="2"/>
            </p:cNvCxnSpPr>
            <p:nvPr/>
          </p:nvCxnSpPr>
          <p:spPr>
            <a:xfrm flipV="1">
              <a:off x="14543432" y="3270990"/>
              <a:ext cx="596769" cy="578492"/>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ACF78C5-333A-453F-903A-3397332407BA}"/>
                </a:ext>
              </a:extLst>
            </p:cNvPr>
            <p:cNvCxnSpPr>
              <a:cxnSpLocks/>
            </p:cNvCxnSpPr>
            <p:nvPr/>
          </p:nvCxnSpPr>
          <p:spPr>
            <a:xfrm>
              <a:off x="14816117" y="3849483"/>
              <a:ext cx="320027" cy="625374"/>
            </a:xfrm>
            <a:prstGeom prst="bentConnector2">
              <a:avLst/>
            </a:prstGeom>
            <a:ln>
              <a:solidFill>
                <a:srgbClr val="C85561"/>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円/楕円 18">
            <a:extLst>
              <a:ext uri="{FF2B5EF4-FFF2-40B4-BE49-F238E27FC236}">
                <a16:creationId xmlns:a16="http://schemas.microsoft.com/office/drawing/2014/main" id="{8B4D188C-4CCB-4E9B-99CF-3C01F01479FB}"/>
              </a:ext>
            </a:extLst>
          </p:cNvPr>
          <p:cNvSpPr/>
          <p:nvPr/>
        </p:nvSpPr>
        <p:spPr>
          <a:xfrm>
            <a:off x="647577" y="3722891"/>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1</a:t>
            </a:r>
            <a:endParaRPr kumimoji="1" lang="ja-JP" altLang="en-US" sz="2000" b="1" dirty="0">
              <a:latin typeface="Dosis" panose="02010503020202060003" pitchFamily="2" charset="0"/>
            </a:endParaRPr>
          </a:p>
        </p:txBody>
      </p:sp>
      <p:sp>
        <p:nvSpPr>
          <p:cNvPr id="90" name="TextBox 89">
            <a:extLst>
              <a:ext uri="{FF2B5EF4-FFF2-40B4-BE49-F238E27FC236}">
                <a16:creationId xmlns:a16="http://schemas.microsoft.com/office/drawing/2014/main" id="{8AF1525C-B590-45C6-9609-47CF81C5BE9B}"/>
              </a:ext>
            </a:extLst>
          </p:cNvPr>
          <p:cNvSpPr txBox="1"/>
          <p:nvPr/>
        </p:nvSpPr>
        <p:spPr>
          <a:xfrm>
            <a:off x="1371929" y="3713464"/>
            <a:ext cx="1771639" cy="461665"/>
          </a:xfrm>
          <a:prstGeom prst="rect">
            <a:avLst/>
          </a:prstGeom>
          <a:noFill/>
        </p:spPr>
        <p:txBody>
          <a:bodyPr wrap="none" rtlCol="0">
            <a:spAutoFit/>
          </a:bodyPr>
          <a:lstStyle/>
          <a:p>
            <a:r>
              <a:rPr lang="fr-FR" sz="2400" dirty="0">
                <a:solidFill>
                  <a:srgbClr val="39527B"/>
                </a:solidFill>
              </a:rPr>
              <a:t>Acquisition</a:t>
            </a:r>
          </a:p>
        </p:txBody>
      </p:sp>
      <p:sp>
        <p:nvSpPr>
          <p:cNvPr id="91" name="円/楕円 18">
            <a:extLst>
              <a:ext uri="{FF2B5EF4-FFF2-40B4-BE49-F238E27FC236}">
                <a16:creationId xmlns:a16="http://schemas.microsoft.com/office/drawing/2014/main" id="{720A8802-5F7E-437F-9074-15E3BCA3EBC8}"/>
              </a:ext>
            </a:extLst>
          </p:cNvPr>
          <p:cNvSpPr/>
          <p:nvPr/>
        </p:nvSpPr>
        <p:spPr>
          <a:xfrm>
            <a:off x="3553637" y="3730045"/>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2</a:t>
            </a:r>
            <a:endParaRPr kumimoji="1" lang="ja-JP" altLang="en-US" sz="2800" b="1" dirty="0">
              <a:latin typeface="Dosis" panose="02010503020202060003" pitchFamily="2" charset="0"/>
            </a:endParaRPr>
          </a:p>
        </p:txBody>
      </p:sp>
      <p:sp>
        <p:nvSpPr>
          <p:cNvPr id="92" name="TextBox 91">
            <a:extLst>
              <a:ext uri="{FF2B5EF4-FFF2-40B4-BE49-F238E27FC236}">
                <a16:creationId xmlns:a16="http://schemas.microsoft.com/office/drawing/2014/main" id="{DA372D77-04A4-4234-9416-CB94863C96A7}"/>
              </a:ext>
            </a:extLst>
          </p:cNvPr>
          <p:cNvSpPr txBox="1"/>
          <p:nvPr/>
        </p:nvSpPr>
        <p:spPr>
          <a:xfrm>
            <a:off x="4277989" y="3720618"/>
            <a:ext cx="2180918" cy="461665"/>
          </a:xfrm>
          <a:prstGeom prst="rect">
            <a:avLst/>
          </a:prstGeom>
          <a:noFill/>
        </p:spPr>
        <p:txBody>
          <a:bodyPr wrap="none" rtlCol="0">
            <a:spAutoFit/>
          </a:bodyPr>
          <a:lstStyle/>
          <a:p>
            <a:r>
              <a:rPr lang="fr-FR" sz="2400" dirty="0">
                <a:solidFill>
                  <a:srgbClr val="39527B"/>
                </a:solidFill>
              </a:rPr>
              <a:t>Prétraitement</a:t>
            </a:r>
          </a:p>
        </p:txBody>
      </p:sp>
      <p:sp>
        <p:nvSpPr>
          <p:cNvPr id="93" name="円/楕円 18">
            <a:extLst>
              <a:ext uri="{FF2B5EF4-FFF2-40B4-BE49-F238E27FC236}">
                <a16:creationId xmlns:a16="http://schemas.microsoft.com/office/drawing/2014/main" id="{C9789527-99E1-4B88-900E-09715A456FF0}"/>
              </a:ext>
            </a:extLst>
          </p:cNvPr>
          <p:cNvSpPr/>
          <p:nvPr/>
        </p:nvSpPr>
        <p:spPr>
          <a:xfrm>
            <a:off x="7128771" y="3739472"/>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3</a:t>
            </a:r>
            <a:endParaRPr kumimoji="1" lang="ja-JP" altLang="en-US" sz="2800" b="1" dirty="0">
              <a:latin typeface="Dosis" panose="02010503020202060003" pitchFamily="2" charset="0"/>
            </a:endParaRPr>
          </a:p>
        </p:txBody>
      </p:sp>
      <p:sp>
        <p:nvSpPr>
          <p:cNvPr id="94" name="TextBox 93">
            <a:extLst>
              <a:ext uri="{FF2B5EF4-FFF2-40B4-BE49-F238E27FC236}">
                <a16:creationId xmlns:a16="http://schemas.microsoft.com/office/drawing/2014/main" id="{AF12D6FA-1912-4BAE-B95D-FE12C914B703}"/>
              </a:ext>
            </a:extLst>
          </p:cNvPr>
          <p:cNvSpPr txBox="1"/>
          <p:nvPr/>
        </p:nvSpPr>
        <p:spPr>
          <a:xfrm>
            <a:off x="7853123" y="3730045"/>
            <a:ext cx="1626023" cy="461665"/>
          </a:xfrm>
          <a:prstGeom prst="rect">
            <a:avLst/>
          </a:prstGeom>
          <a:noFill/>
        </p:spPr>
        <p:txBody>
          <a:bodyPr wrap="none" rtlCol="0">
            <a:spAutoFit/>
          </a:bodyPr>
          <a:lstStyle/>
          <a:p>
            <a:r>
              <a:rPr lang="fr-FR" sz="2400" dirty="0">
                <a:solidFill>
                  <a:srgbClr val="39527B"/>
                </a:solidFill>
              </a:rPr>
              <a:t>Extraction</a:t>
            </a:r>
          </a:p>
        </p:txBody>
      </p:sp>
      <p:sp>
        <p:nvSpPr>
          <p:cNvPr id="95" name="円/楕円 18">
            <a:extLst>
              <a:ext uri="{FF2B5EF4-FFF2-40B4-BE49-F238E27FC236}">
                <a16:creationId xmlns:a16="http://schemas.microsoft.com/office/drawing/2014/main" id="{51D75D91-1F87-4BCC-A75B-32B346D3CFC2}"/>
              </a:ext>
            </a:extLst>
          </p:cNvPr>
          <p:cNvSpPr/>
          <p:nvPr/>
        </p:nvSpPr>
        <p:spPr>
          <a:xfrm>
            <a:off x="9846509" y="3722891"/>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latin typeface="Dosis" panose="02010503020202060003" pitchFamily="2" charset="0"/>
              </a:rPr>
              <a:t>4</a:t>
            </a:r>
            <a:endParaRPr kumimoji="1" lang="ja-JP" altLang="en-US" sz="2000" b="1" dirty="0">
              <a:latin typeface="Dosis" panose="02010503020202060003" pitchFamily="2" charset="0"/>
            </a:endParaRPr>
          </a:p>
        </p:txBody>
      </p:sp>
      <p:sp>
        <p:nvSpPr>
          <p:cNvPr id="96" name="TextBox 95">
            <a:extLst>
              <a:ext uri="{FF2B5EF4-FFF2-40B4-BE49-F238E27FC236}">
                <a16:creationId xmlns:a16="http://schemas.microsoft.com/office/drawing/2014/main" id="{32F68473-C36C-4F4B-929B-E6187307E7B1}"/>
              </a:ext>
            </a:extLst>
          </p:cNvPr>
          <p:cNvSpPr txBox="1"/>
          <p:nvPr/>
        </p:nvSpPr>
        <p:spPr>
          <a:xfrm>
            <a:off x="10570861" y="3713464"/>
            <a:ext cx="2064989" cy="461665"/>
          </a:xfrm>
          <a:prstGeom prst="rect">
            <a:avLst/>
          </a:prstGeom>
          <a:noFill/>
        </p:spPr>
        <p:txBody>
          <a:bodyPr wrap="none" rtlCol="0">
            <a:spAutoFit/>
          </a:bodyPr>
          <a:lstStyle/>
          <a:p>
            <a:r>
              <a:rPr lang="fr-FR" sz="2400" dirty="0">
                <a:solidFill>
                  <a:srgbClr val="39527B"/>
                </a:solidFill>
              </a:rPr>
              <a:t>Appariement</a:t>
            </a:r>
          </a:p>
        </p:txBody>
      </p:sp>
      <p:sp>
        <p:nvSpPr>
          <p:cNvPr id="97" name="円/楕円 18">
            <a:extLst>
              <a:ext uri="{FF2B5EF4-FFF2-40B4-BE49-F238E27FC236}">
                <a16:creationId xmlns:a16="http://schemas.microsoft.com/office/drawing/2014/main" id="{8577FA34-2DFD-484B-94B8-462C38E292BE}"/>
              </a:ext>
            </a:extLst>
          </p:cNvPr>
          <p:cNvSpPr/>
          <p:nvPr/>
        </p:nvSpPr>
        <p:spPr>
          <a:xfrm>
            <a:off x="15019060" y="5606754"/>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6</a:t>
            </a:r>
            <a:endParaRPr kumimoji="1" lang="ja-JP" altLang="en-US" sz="2000" b="1" dirty="0">
              <a:latin typeface="Dosis" panose="02010503020202060003" pitchFamily="2" charset="0"/>
            </a:endParaRPr>
          </a:p>
        </p:txBody>
      </p:sp>
      <p:sp>
        <p:nvSpPr>
          <p:cNvPr id="98" name="TextBox 97">
            <a:extLst>
              <a:ext uri="{FF2B5EF4-FFF2-40B4-BE49-F238E27FC236}">
                <a16:creationId xmlns:a16="http://schemas.microsoft.com/office/drawing/2014/main" id="{9FFB75AD-3323-454C-9D0F-2D4A21A76B3D}"/>
              </a:ext>
            </a:extLst>
          </p:cNvPr>
          <p:cNvSpPr txBox="1"/>
          <p:nvPr/>
        </p:nvSpPr>
        <p:spPr>
          <a:xfrm>
            <a:off x="15743412" y="5597327"/>
            <a:ext cx="1407758" cy="461665"/>
          </a:xfrm>
          <a:prstGeom prst="rect">
            <a:avLst/>
          </a:prstGeom>
          <a:noFill/>
        </p:spPr>
        <p:txBody>
          <a:bodyPr wrap="none" rtlCol="0">
            <a:spAutoFit/>
          </a:bodyPr>
          <a:lstStyle/>
          <a:p>
            <a:r>
              <a:rPr lang="fr-FR" sz="2400" dirty="0">
                <a:solidFill>
                  <a:srgbClr val="39527B"/>
                </a:solidFill>
              </a:rPr>
              <a:t>Décision</a:t>
            </a:r>
          </a:p>
        </p:txBody>
      </p:sp>
      <p:sp>
        <p:nvSpPr>
          <p:cNvPr id="28" name="円/楕円 18">
            <a:extLst>
              <a:ext uri="{FF2B5EF4-FFF2-40B4-BE49-F238E27FC236}">
                <a16:creationId xmlns:a16="http://schemas.microsoft.com/office/drawing/2014/main" id="{182CA5B5-331D-4768-B48A-D2ABCE9C05FA}"/>
              </a:ext>
            </a:extLst>
          </p:cNvPr>
          <p:cNvSpPr/>
          <p:nvPr/>
        </p:nvSpPr>
        <p:spPr>
          <a:xfrm>
            <a:off x="898657" y="8110552"/>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1</a:t>
            </a:r>
            <a:endParaRPr kumimoji="1" lang="ja-JP" altLang="en-US" sz="2000" b="1" dirty="0">
              <a:latin typeface="Dosis" panose="02010503020202060003" pitchFamily="2" charset="0"/>
            </a:endParaRPr>
          </a:p>
        </p:txBody>
      </p:sp>
      <p:sp>
        <p:nvSpPr>
          <p:cNvPr id="29" name="TextBox 28">
            <a:extLst>
              <a:ext uri="{FF2B5EF4-FFF2-40B4-BE49-F238E27FC236}">
                <a16:creationId xmlns:a16="http://schemas.microsoft.com/office/drawing/2014/main" id="{37724170-74C1-43EB-8E80-84082A755194}"/>
              </a:ext>
            </a:extLst>
          </p:cNvPr>
          <p:cNvSpPr txBox="1"/>
          <p:nvPr/>
        </p:nvSpPr>
        <p:spPr>
          <a:xfrm>
            <a:off x="1615913" y="8101125"/>
            <a:ext cx="1771639" cy="461665"/>
          </a:xfrm>
          <a:prstGeom prst="rect">
            <a:avLst/>
          </a:prstGeom>
          <a:noFill/>
        </p:spPr>
        <p:txBody>
          <a:bodyPr wrap="none" rtlCol="0">
            <a:spAutoFit/>
          </a:bodyPr>
          <a:lstStyle/>
          <a:p>
            <a:r>
              <a:rPr lang="fr-FR" sz="2400" dirty="0">
                <a:solidFill>
                  <a:srgbClr val="39527B"/>
                </a:solidFill>
              </a:rPr>
              <a:t>Acquisition</a:t>
            </a:r>
          </a:p>
        </p:txBody>
      </p:sp>
      <p:sp>
        <p:nvSpPr>
          <p:cNvPr id="30" name="円/楕円 18">
            <a:extLst>
              <a:ext uri="{FF2B5EF4-FFF2-40B4-BE49-F238E27FC236}">
                <a16:creationId xmlns:a16="http://schemas.microsoft.com/office/drawing/2014/main" id="{AA814898-C05C-4114-969D-53748E31A6DB}"/>
              </a:ext>
            </a:extLst>
          </p:cNvPr>
          <p:cNvSpPr/>
          <p:nvPr/>
        </p:nvSpPr>
        <p:spPr>
          <a:xfrm>
            <a:off x="3572119" y="8110933"/>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2</a:t>
            </a:r>
            <a:endParaRPr kumimoji="1" lang="ja-JP" altLang="en-US" sz="2800" b="1" dirty="0">
              <a:latin typeface="Dosis" panose="02010503020202060003" pitchFamily="2" charset="0"/>
            </a:endParaRPr>
          </a:p>
        </p:txBody>
      </p:sp>
      <p:sp>
        <p:nvSpPr>
          <p:cNvPr id="31" name="TextBox 30">
            <a:extLst>
              <a:ext uri="{FF2B5EF4-FFF2-40B4-BE49-F238E27FC236}">
                <a16:creationId xmlns:a16="http://schemas.microsoft.com/office/drawing/2014/main" id="{0CD99EB7-1E43-453F-9A42-CD1268DB86FF}"/>
              </a:ext>
            </a:extLst>
          </p:cNvPr>
          <p:cNvSpPr txBox="1"/>
          <p:nvPr/>
        </p:nvSpPr>
        <p:spPr>
          <a:xfrm>
            <a:off x="4296471" y="8101506"/>
            <a:ext cx="2180918" cy="461665"/>
          </a:xfrm>
          <a:prstGeom prst="rect">
            <a:avLst/>
          </a:prstGeom>
          <a:noFill/>
        </p:spPr>
        <p:txBody>
          <a:bodyPr wrap="none" rtlCol="0">
            <a:spAutoFit/>
          </a:bodyPr>
          <a:lstStyle/>
          <a:p>
            <a:r>
              <a:rPr lang="fr-FR" sz="2400" dirty="0">
                <a:solidFill>
                  <a:srgbClr val="39527B"/>
                </a:solidFill>
              </a:rPr>
              <a:t>Prétraitement</a:t>
            </a:r>
          </a:p>
        </p:txBody>
      </p:sp>
      <p:sp>
        <p:nvSpPr>
          <p:cNvPr id="32" name="円/楕円 18">
            <a:extLst>
              <a:ext uri="{FF2B5EF4-FFF2-40B4-BE49-F238E27FC236}">
                <a16:creationId xmlns:a16="http://schemas.microsoft.com/office/drawing/2014/main" id="{C912828A-33D1-4BB9-9207-FF352CD5D6D9}"/>
              </a:ext>
            </a:extLst>
          </p:cNvPr>
          <p:cNvSpPr/>
          <p:nvPr/>
        </p:nvSpPr>
        <p:spPr>
          <a:xfrm>
            <a:off x="7072451" y="8065140"/>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3</a:t>
            </a:r>
            <a:endParaRPr kumimoji="1" lang="ja-JP" altLang="en-US" sz="2800" b="1" dirty="0">
              <a:latin typeface="Dosis" panose="02010503020202060003" pitchFamily="2" charset="0"/>
            </a:endParaRPr>
          </a:p>
        </p:txBody>
      </p:sp>
      <p:sp>
        <p:nvSpPr>
          <p:cNvPr id="34" name="TextBox 33">
            <a:extLst>
              <a:ext uri="{FF2B5EF4-FFF2-40B4-BE49-F238E27FC236}">
                <a16:creationId xmlns:a16="http://schemas.microsoft.com/office/drawing/2014/main" id="{54F4CA86-1584-494C-88A6-63EDBFDFED8C}"/>
              </a:ext>
            </a:extLst>
          </p:cNvPr>
          <p:cNvSpPr txBox="1"/>
          <p:nvPr/>
        </p:nvSpPr>
        <p:spPr>
          <a:xfrm>
            <a:off x="7796803" y="8055713"/>
            <a:ext cx="1626023" cy="461665"/>
          </a:xfrm>
          <a:prstGeom prst="rect">
            <a:avLst/>
          </a:prstGeom>
          <a:noFill/>
        </p:spPr>
        <p:txBody>
          <a:bodyPr wrap="none" rtlCol="0">
            <a:spAutoFit/>
          </a:bodyPr>
          <a:lstStyle/>
          <a:p>
            <a:r>
              <a:rPr lang="fr-FR" sz="2400" dirty="0">
                <a:solidFill>
                  <a:srgbClr val="39527B"/>
                </a:solidFill>
              </a:rPr>
              <a:t>Extraction</a:t>
            </a:r>
          </a:p>
        </p:txBody>
      </p:sp>
      <p:sp>
        <p:nvSpPr>
          <p:cNvPr id="35" name="円/楕円 18">
            <a:extLst>
              <a:ext uri="{FF2B5EF4-FFF2-40B4-BE49-F238E27FC236}">
                <a16:creationId xmlns:a16="http://schemas.microsoft.com/office/drawing/2014/main" id="{1B78DD38-FC8B-4560-A3D4-2931F491C174}"/>
              </a:ext>
            </a:extLst>
          </p:cNvPr>
          <p:cNvSpPr/>
          <p:nvPr/>
        </p:nvSpPr>
        <p:spPr>
          <a:xfrm>
            <a:off x="12957308" y="5600192"/>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Dosis" panose="02010503020202060003" pitchFamily="2" charset="0"/>
              </a:rPr>
              <a:t>5</a:t>
            </a:r>
            <a:endParaRPr kumimoji="1" lang="ja-JP" altLang="en-US" b="1" dirty="0">
              <a:latin typeface="Dosis" panose="02010503020202060003" pitchFamily="2" charset="0"/>
            </a:endParaRPr>
          </a:p>
        </p:txBody>
      </p:sp>
      <p:pic>
        <p:nvPicPr>
          <p:cNvPr id="36" name="Picture 35">
            <a:extLst>
              <a:ext uri="{FF2B5EF4-FFF2-40B4-BE49-F238E27FC236}">
                <a16:creationId xmlns:a16="http://schemas.microsoft.com/office/drawing/2014/main" id="{71ABA975-54D0-4FF8-9246-3572690C1F23}"/>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47708" y="6687211"/>
            <a:ext cx="928283" cy="928283"/>
          </a:xfrm>
          <a:prstGeom prst="rect">
            <a:avLst/>
          </a:prstGeom>
        </p:spPr>
      </p:pic>
      <p:pic>
        <p:nvPicPr>
          <p:cNvPr id="37" name="Picture 36">
            <a:extLst>
              <a:ext uri="{FF2B5EF4-FFF2-40B4-BE49-F238E27FC236}">
                <a16:creationId xmlns:a16="http://schemas.microsoft.com/office/drawing/2014/main" id="{26793AA7-F433-4B84-99BC-7D03313B1F7B}"/>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33861" y="6643115"/>
            <a:ext cx="972379" cy="972379"/>
          </a:xfrm>
          <a:prstGeom prst="rect">
            <a:avLst/>
          </a:prstGeom>
        </p:spPr>
      </p:pic>
      <p:pic>
        <p:nvPicPr>
          <p:cNvPr id="39" name="Picture 38">
            <a:extLst>
              <a:ext uri="{FF2B5EF4-FFF2-40B4-BE49-F238E27FC236}">
                <a16:creationId xmlns:a16="http://schemas.microsoft.com/office/drawing/2014/main" id="{0FCB6B17-C6AB-4F3D-8809-B2DFCFC0076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039418" y="6749481"/>
            <a:ext cx="941546" cy="941546"/>
          </a:xfrm>
          <a:prstGeom prst="rect">
            <a:avLst/>
          </a:prstGeom>
        </p:spPr>
      </p:pic>
      <p:sp>
        <p:nvSpPr>
          <p:cNvPr id="40" name="TextBox 39">
            <a:extLst>
              <a:ext uri="{FF2B5EF4-FFF2-40B4-BE49-F238E27FC236}">
                <a16:creationId xmlns:a16="http://schemas.microsoft.com/office/drawing/2014/main" id="{FCD048FD-B2FF-4551-A97B-114FF33A18DB}"/>
              </a:ext>
            </a:extLst>
          </p:cNvPr>
          <p:cNvSpPr txBox="1"/>
          <p:nvPr/>
        </p:nvSpPr>
        <p:spPr>
          <a:xfrm>
            <a:off x="13648199" y="5597327"/>
            <a:ext cx="1194558" cy="461665"/>
          </a:xfrm>
          <a:prstGeom prst="rect">
            <a:avLst/>
          </a:prstGeom>
          <a:solidFill>
            <a:srgbClr val="39527B"/>
          </a:solidFill>
        </p:spPr>
        <p:txBody>
          <a:bodyPr wrap="none" rtlCol="0">
            <a:spAutoFit/>
          </a:bodyPr>
          <a:lstStyle/>
          <a:p>
            <a:r>
              <a:rPr lang="fr-FR" sz="2400" b="1" dirty="0">
                <a:solidFill>
                  <a:srgbClr val="F7F7F7"/>
                </a:solidFill>
              </a:rPr>
              <a:t>Fusion</a:t>
            </a:r>
          </a:p>
        </p:txBody>
      </p:sp>
      <p:cxnSp>
        <p:nvCxnSpPr>
          <p:cNvPr id="5" name="Connector: Elbow 4">
            <a:extLst>
              <a:ext uri="{FF2B5EF4-FFF2-40B4-BE49-F238E27FC236}">
                <a16:creationId xmlns:a16="http://schemas.microsoft.com/office/drawing/2014/main" id="{5CE9FCA0-3743-4A1A-A135-418651F3C188}"/>
              </a:ext>
            </a:extLst>
          </p:cNvPr>
          <p:cNvCxnSpPr>
            <a:cxnSpLocks/>
            <a:endCxn id="7" idx="0"/>
          </p:cNvCxnSpPr>
          <p:nvPr/>
        </p:nvCxnSpPr>
        <p:spPr>
          <a:xfrm>
            <a:off x="13069253" y="3951451"/>
            <a:ext cx="1211438" cy="1098554"/>
          </a:xfrm>
          <a:prstGeom prst="bentConnector2">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F4284E6-75F0-441F-83AB-255EA92BDF6F}"/>
              </a:ext>
            </a:extLst>
          </p:cNvPr>
          <p:cNvCxnSpPr>
            <a:cxnSpLocks/>
            <a:endCxn id="52" idx="2"/>
          </p:cNvCxnSpPr>
          <p:nvPr/>
        </p:nvCxnSpPr>
        <p:spPr>
          <a:xfrm rot="5400000" flipH="1" flipV="1">
            <a:off x="12695039" y="6745585"/>
            <a:ext cx="1612705" cy="1407767"/>
          </a:xfrm>
          <a:prstGeom prst="bentConnector3">
            <a:avLst>
              <a:gd name="adj1" fmla="val 388"/>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3FC6AE04-8FBE-44DE-BD75-8BF40A2853E6}"/>
              </a:ext>
            </a:extLst>
          </p:cNvPr>
          <p:cNvGrpSpPr/>
          <p:nvPr/>
        </p:nvGrpSpPr>
        <p:grpSpPr>
          <a:xfrm>
            <a:off x="10774755" y="6687494"/>
            <a:ext cx="1583530" cy="970321"/>
            <a:chOff x="9699832" y="3047367"/>
            <a:chExt cx="2736412" cy="1411070"/>
          </a:xfrm>
        </p:grpSpPr>
        <p:pic>
          <p:nvPicPr>
            <p:cNvPr id="44" name="Picture 43">
              <a:extLst>
                <a:ext uri="{FF2B5EF4-FFF2-40B4-BE49-F238E27FC236}">
                  <a16:creationId xmlns:a16="http://schemas.microsoft.com/office/drawing/2014/main" id="{7BED8C1B-7404-4CF2-9A29-E9C83A0931C1}"/>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99832" y="3270990"/>
              <a:ext cx="1187447" cy="1187447"/>
            </a:xfrm>
            <a:prstGeom prst="rect">
              <a:avLst/>
            </a:prstGeom>
          </p:spPr>
        </p:pic>
        <p:pic>
          <p:nvPicPr>
            <p:cNvPr id="46" name="Picture 45">
              <a:extLst>
                <a:ext uri="{FF2B5EF4-FFF2-40B4-BE49-F238E27FC236}">
                  <a16:creationId xmlns:a16="http://schemas.microsoft.com/office/drawing/2014/main" id="{5A130D64-3B66-4020-8AF6-8EF57407F792}"/>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592008" y="3047367"/>
              <a:ext cx="844236" cy="844236"/>
            </a:xfrm>
            <a:prstGeom prst="rect">
              <a:avLst/>
            </a:prstGeom>
          </p:spPr>
        </p:pic>
        <p:pic>
          <p:nvPicPr>
            <p:cNvPr id="47" name="Picture 46">
              <a:extLst>
                <a:ext uri="{FF2B5EF4-FFF2-40B4-BE49-F238E27FC236}">
                  <a16:creationId xmlns:a16="http://schemas.microsoft.com/office/drawing/2014/main" id="{B2EF3B76-98A0-43B7-81EA-C10988B355BA}"/>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327147" y="3391347"/>
              <a:ext cx="836905" cy="836905"/>
            </a:xfrm>
            <a:prstGeom prst="rect">
              <a:avLst/>
            </a:prstGeom>
          </p:spPr>
        </p:pic>
        <p:cxnSp>
          <p:nvCxnSpPr>
            <p:cNvPr id="48" name="Straight Arrow Connector 47">
              <a:extLst>
                <a:ext uri="{FF2B5EF4-FFF2-40B4-BE49-F238E27FC236}">
                  <a16:creationId xmlns:a16="http://schemas.microsoft.com/office/drawing/2014/main" id="{D1791E67-E338-4392-8748-01C3B21840FE}"/>
                </a:ext>
              </a:extLst>
            </p:cNvPr>
            <p:cNvCxnSpPr>
              <a:cxnSpLocks/>
            </p:cNvCxnSpPr>
            <p:nvPr/>
          </p:nvCxnSpPr>
          <p:spPr>
            <a:xfrm flipV="1">
              <a:off x="10472869" y="3849482"/>
              <a:ext cx="1040727" cy="15232"/>
            </a:xfrm>
            <a:prstGeom prst="straightConnector1">
              <a:avLst/>
            </a:prstGeom>
            <a:ln>
              <a:solidFill>
                <a:srgbClr val="C855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円/楕円 18">
            <a:extLst>
              <a:ext uri="{FF2B5EF4-FFF2-40B4-BE49-F238E27FC236}">
                <a16:creationId xmlns:a16="http://schemas.microsoft.com/office/drawing/2014/main" id="{F391701F-C8CC-41DD-80C2-74C6437C8198}"/>
              </a:ext>
            </a:extLst>
          </p:cNvPr>
          <p:cNvSpPr/>
          <p:nvPr/>
        </p:nvSpPr>
        <p:spPr>
          <a:xfrm>
            <a:off x="9854895" y="8049378"/>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latin typeface="Dosis" panose="02010503020202060003" pitchFamily="2" charset="0"/>
              </a:rPr>
              <a:t>4</a:t>
            </a:r>
            <a:endParaRPr kumimoji="1" lang="ja-JP" altLang="en-US" sz="2000" b="1" dirty="0">
              <a:latin typeface="Dosis" panose="02010503020202060003" pitchFamily="2" charset="0"/>
            </a:endParaRPr>
          </a:p>
        </p:txBody>
      </p:sp>
      <p:sp>
        <p:nvSpPr>
          <p:cNvPr id="50" name="TextBox 49">
            <a:extLst>
              <a:ext uri="{FF2B5EF4-FFF2-40B4-BE49-F238E27FC236}">
                <a16:creationId xmlns:a16="http://schemas.microsoft.com/office/drawing/2014/main" id="{C1BF68D7-2591-4A86-801D-8511132103AD}"/>
              </a:ext>
            </a:extLst>
          </p:cNvPr>
          <p:cNvSpPr txBox="1"/>
          <p:nvPr/>
        </p:nvSpPr>
        <p:spPr>
          <a:xfrm>
            <a:off x="10579247" y="8055713"/>
            <a:ext cx="2064989" cy="461665"/>
          </a:xfrm>
          <a:prstGeom prst="rect">
            <a:avLst/>
          </a:prstGeom>
          <a:noFill/>
        </p:spPr>
        <p:txBody>
          <a:bodyPr wrap="none" rtlCol="0">
            <a:spAutoFit/>
          </a:bodyPr>
          <a:lstStyle/>
          <a:p>
            <a:r>
              <a:rPr lang="fr-FR" sz="2400" dirty="0">
                <a:solidFill>
                  <a:srgbClr val="39527B"/>
                </a:solidFill>
              </a:rPr>
              <a:t>Appariement</a:t>
            </a:r>
          </a:p>
        </p:txBody>
      </p:sp>
      <p:sp>
        <p:nvSpPr>
          <p:cNvPr id="7" name="Rectangle 6">
            <a:extLst>
              <a:ext uri="{FF2B5EF4-FFF2-40B4-BE49-F238E27FC236}">
                <a16:creationId xmlns:a16="http://schemas.microsoft.com/office/drawing/2014/main" id="{4F49D019-6196-49E3-8F13-D10571D47443}"/>
              </a:ext>
            </a:extLst>
          </p:cNvPr>
          <p:cNvSpPr/>
          <p:nvPr/>
        </p:nvSpPr>
        <p:spPr>
          <a:xfrm>
            <a:off x="13643209" y="5050005"/>
            <a:ext cx="1274964" cy="461665"/>
          </a:xfrm>
          <a:prstGeom prst="rect">
            <a:avLst/>
          </a:prstGeom>
        </p:spPr>
        <p:txBody>
          <a:bodyPr wrap="none">
            <a:spAutoFit/>
          </a:bodyPr>
          <a:lstStyle/>
          <a:p>
            <a:r>
              <a:rPr lang="fr-FR" sz="2400" b="1" dirty="0">
                <a:solidFill>
                  <a:srgbClr val="39527B"/>
                </a:solidFill>
              </a:rPr>
              <a:t>Score 1</a:t>
            </a:r>
            <a:endParaRPr lang="fr-FR" b="1" dirty="0"/>
          </a:p>
        </p:txBody>
      </p:sp>
      <p:sp>
        <p:nvSpPr>
          <p:cNvPr id="52" name="Rectangle 51">
            <a:extLst>
              <a:ext uri="{FF2B5EF4-FFF2-40B4-BE49-F238E27FC236}">
                <a16:creationId xmlns:a16="http://schemas.microsoft.com/office/drawing/2014/main" id="{F6E655C9-5622-40E3-B710-6C5F6DA2DE0F}"/>
              </a:ext>
            </a:extLst>
          </p:cNvPr>
          <p:cNvSpPr/>
          <p:nvPr/>
        </p:nvSpPr>
        <p:spPr>
          <a:xfrm>
            <a:off x="13567793" y="6181450"/>
            <a:ext cx="1274964" cy="461665"/>
          </a:xfrm>
          <a:prstGeom prst="rect">
            <a:avLst/>
          </a:prstGeom>
        </p:spPr>
        <p:txBody>
          <a:bodyPr wrap="none">
            <a:spAutoFit/>
          </a:bodyPr>
          <a:lstStyle/>
          <a:p>
            <a:r>
              <a:rPr lang="fr-FR" sz="2400" b="1" dirty="0">
                <a:solidFill>
                  <a:srgbClr val="C85561"/>
                </a:solidFill>
              </a:rPr>
              <a:t>Score 2</a:t>
            </a:r>
            <a:endParaRPr lang="fr-FR" b="1" dirty="0">
              <a:solidFill>
                <a:srgbClr val="C85561"/>
              </a:solidFill>
            </a:endParaRPr>
          </a:p>
        </p:txBody>
      </p:sp>
    </p:spTree>
    <p:extLst>
      <p:ext uri="{BB962C8B-B14F-4D97-AF65-F5344CB8AC3E}">
        <p14:creationId xmlns:p14="http://schemas.microsoft.com/office/powerpoint/2010/main" val="30482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normAutofit/>
          </a:bodyPr>
          <a:lstStyle/>
          <a:p>
            <a:r>
              <a:rPr kumimoji="1" lang="fr-FR" altLang="ja-JP" dirty="0">
                <a:latin typeface="Route 159 Bold" pitchFamily="50" charset="0"/>
              </a:rPr>
              <a:t>Empreinte digitale</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25</a:t>
            </a:fld>
            <a:endParaRPr lang="ja-JP" altLang="en-US"/>
          </a:p>
        </p:txBody>
      </p:sp>
    </p:spTree>
    <p:extLst>
      <p:ext uri="{BB962C8B-B14F-4D97-AF65-F5344CB8AC3E}">
        <p14:creationId xmlns:p14="http://schemas.microsoft.com/office/powerpoint/2010/main" val="391286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a:t>Empreinte </a:t>
            </a:r>
            <a:r>
              <a:rPr lang="fr-FR" dirty="0"/>
              <a:t>digitale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6" name="TextBox 5">
            <a:extLst>
              <a:ext uri="{FF2B5EF4-FFF2-40B4-BE49-F238E27FC236}">
                <a16:creationId xmlns:a16="http://schemas.microsoft.com/office/drawing/2014/main" id="{D0D96883-5A2A-43A7-83CC-26B67F1B9978}"/>
              </a:ext>
            </a:extLst>
          </p:cNvPr>
          <p:cNvSpPr txBox="1"/>
          <p:nvPr/>
        </p:nvSpPr>
        <p:spPr>
          <a:xfrm>
            <a:off x="10059506" y="5441447"/>
            <a:ext cx="1419812" cy="523220"/>
          </a:xfrm>
          <a:prstGeom prst="rect">
            <a:avLst/>
          </a:prstGeom>
          <a:noFill/>
        </p:spPr>
        <p:txBody>
          <a:bodyPr wrap="none" rtlCol="0">
            <a:spAutoFit/>
          </a:bodyPr>
          <a:lstStyle/>
          <a:p>
            <a:r>
              <a:rPr lang="fr-FR" sz="2800" b="1" dirty="0">
                <a:solidFill>
                  <a:srgbClr val="39527B"/>
                </a:solidFill>
              </a:rPr>
              <a:t>Crêtes </a:t>
            </a:r>
          </a:p>
        </p:txBody>
      </p:sp>
      <p:sp>
        <p:nvSpPr>
          <p:cNvPr id="9" name="TextBox 8">
            <a:extLst>
              <a:ext uri="{FF2B5EF4-FFF2-40B4-BE49-F238E27FC236}">
                <a16:creationId xmlns:a16="http://schemas.microsoft.com/office/drawing/2014/main" id="{18C1932E-C19F-4C0E-A04F-2431D0CBE911}"/>
              </a:ext>
            </a:extLst>
          </p:cNvPr>
          <p:cNvSpPr txBox="1"/>
          <p:nvPr/>
        </p:nvSpPr>
        <p:spPr>
          <a:xfrm>
            <a:off x="10032255" y="8042633"/>
            <a:ext cx="1447063" cy="523220"/>
          </a:xfrm>
          <a:prstGeom prst="rect">
            <a:avLst/>
          </a:prstGeom>
          <a:noFill/>
        </p:spPr>
        <p:txBody>
          <a:bodyPr wrap="none" rtlCol="0">
            <a:spAutoFit/>
          </a:bodyPr>
          <a:lstStyle/>
          <a:p>
            <a:r>
              <a:rPr lang="fr-FR" sz="2800" b="1" dirty="0">
                <a:solidFill>
                  <a:srgbClr val="39527B"/>
                </a:solidFill>
              </a:rPr>
              <a:t>Vallées</a:t>
            </a:r>
          </a:p>
        </p:txBody>
      </p:sp>
      <p:cxnSp>
        <p:nvCxnSpPr>
          <p:cNvPr id="11" name="Straight Arrow Connector 10">
            <a:extLst>
              <a:ext uri="{FF2B5EF4-FFF2-40B4-BE49-F238E27FC236}">
                <a16:creationId xmlns:a16="http://schemas.microsoft.com/office/drawing/2014/main" id="{62A056D8-0EEB-4791-844F-8FF17A47DAD5}"/>
              </a:ext>
            </a:extLst>
          </p:cNvPr>
          <p:cNvCxnSpPr/>
          <p:nvPr/>
        </p:nvCxnSpPr>
        <p:spPr>
          <a:xfrm flipV="1">
            <a:off x="11479318" y="4663440"/>
            <a:ext cx="1482302" cy="778007"/>
          </a:xfrm>
          <a:prstGeom prst="straightConnector1">
            <a:avLst/>
          </a:prstGeom>
          <a:ln w="28575">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AE11804-8E15-4479-A137-BE04EDFA234B}"/>
              </a:ext>
            </a:extLst>
          </p:cNvPr>
          <p:cNvCxnSpPr>
            <a:cxnSpLocks/>
            <a:stCxn id="6" idx="3"/>
          </p:cNvCxnSpPr>
          <p:nvPr/>
        </p:nvCxnSpPr>
        <p:spPr>
          <a:xfrm>
            <a:off x="11479318" y="5703057"/>
            <a:ext cx="1665182" cy="649979"/>
          </a:xfrm>
          <a:prstGeom prst="straightConnector1">
            <a:avLst/>
          </a:prstGeom>
          <a:ln w="28575">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9B5EF4D-45F5-40E4-8260-ED633079338D}"/>
              </a:ext>
            </a:extLst>
          </p:cNvPr>
          <p:cNvCxnSpPr>
            <a:cxnSpLocks/>
            <a:stCxn id="9" idx="3"/>
          </p:cNvCxnSpPr>
          <p:nvPr/>
        </p:nvCxnSpPr>
        <p:spPr>
          <a:xfrm flipV="1">
            <a:off x="11479318" y="7003015"/>
            <a:ext cx="2328122" cy="1301228"/>
          </a:xfrm>
          <a:prstGeom prst="straightConnector1">
            <a:avLst/>
          </a:prstGeom>
          <a:ln w="28575">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F72CA4-F78E-4F10-9B3F-DC426F1FA15F}"/>
              </a:ext>
            </a:extLst>
          </p:cNvPr>
          <p:cNvCxnSpPr>
            <a:cxnSpLocks/>
          </p:cNvCxnSpPr>
          <p:nvPr/>
        </p:nvCxnSpPr>
        <p:spPr>
          <a:xfrm flipV="1">
            <a:off x="11658600" y="7653629"/>
            <a:ext cx="2400300" cy="682574"/>
          </a:xfrm>
          <a:prstGeom prst="straightConnector1">
            <a:avLst/>
          </a:prstGeom>
          <a:ln w="28575">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B32554-AB04-45C0-87A1-6445AD31A624}"/>
              </a:ext>
            </a:extLst>
          </p:cNvPr>
          <p:cNvSpPr/>
          <p:nvPr/>
        </p:nvSpPr>
        <p:spPr>
          <a:xfrm>
            <a:off x="1345158" y="3528073"/>
            <a:ext cx="9140825" cy="5016758"/>
          </a:xfrm>
          <a:prstGeom prst="rect">
            <a:avLst/>
          </a:prstGeom>
        </p:spPr>
        <p:txBody>
          <a:bodyPr>
            <a:spAutoFit/>
          </a:bodyPr>
          <a:lstStyle/>
          <a:p>
            <a:pPr marL="457200" indent="-457200">
              <a:lnSpc>
                <a:spcPct val="250000"/>
              </a:lnSpc>
              <a:buClr>
                <a:srgbClr val="39527B"/>
              </a:buClr>
              <a:buFont typeface="Arial" panose="020B0604020202020204" pitchFamily="34" charset="0"/>
              <a:buChar char="•"/>
            </a:pPr>
            <a:r>
              <a:rPr lang="fr-FR" dirty="0"/>
              <a:t>Approches basées sur la corrélation</a:t>
            </a:r>
          </a:p>
          <a:p>
            <a:pPr marL="457200" indent="-457200">
              <a:lnSpc>
                <a:spcPct val="250000"/>
              </a:lnSpc>
              <a:buClr>
                <a:srgbClr val="39527B"/>
              </a:buClr>
              <a:buFont typeface="Arial" panose="020B0604020202020204" pitchFamily="34" charset="0"/>
              <a:buChar char="•"/>
            </a:pPr>
            <a:r>
              <a:rPr lang="fr-FR" dirty="0"/>
              <a:t>Approches basées sur les textures</a:t>
            </a:r>
          </a:p>
          <a:p>
            <a:pPr marL="457200" indent="-457200">
              <a:lnSpc>
                <a:spcPct val="250000"/>
              </a:lnSpc>
              <a:buClr>
                <a:srgbClr val="39527B"/>
              </a:buClr>
              <a:buFont typeface="Arial" panose="020B0604020202020204" pitchFamily="34" charset="0"/>
              <a:buChar char="•"/>
            </a:pPr>
            <a:r>
              <a:rPr lang="fr-FR" dirty="0"/>
              <a:t>Approches basées sur les minuties </a:t>
            </a:r>
          </a:p>
          <a:p>
            <a:pPr marL="457200" indent="-457200">
              <a:lnSpc>
                <a:spcPct val="250000"/>
              </a:lnSpc>
              <a:buClr>
                <a:srgbClr val="39527B"/>
              </a:buClr>
              <a:buFont typeface="Arial" panose="020B0604020202020204" pitchFamily="34" charset="0"/>
              <a:buChar char="•"/>
            </a:pPr>
            <a:endParaRPr lang="fr-FR" dirty="0"/>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6991786" cy="1250214"/>
          </a:xfrm>
          <a:prstGeom prst="rect">
            <a:avLst/>
          </a:prstGeom>
        </p:spPr>
        <p:txBody>
          <a:bodyPr wrap="none">
            <a:spAutoFit/>
          </a:bodyPr>
          <a:lstStyle/>
          <a:p>
            <a:pPr>
              <a:lnSpc>
                <a:spcPct val="250000"/>
              </a:lnSpc>
              <a:buClr>
                <a:srgbClr val="39527B"/>
              </a:buClr>
            </a:pPr>
            <a:r>
              <a:rPr lang="fr-FR" sz="3600" b="1" dirty="0">
                <a:solidFill>
                  <a:srgbClr val="39527B"/>
                </a:solidFill>
              </a:rPr>
              <a:t>Approches de reconnaissance</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2307056"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76B4085-8855-442F-A0D6-1C2F7BF04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5799" y="2967262"/>
            <a:ext cx="5202371" cy="5202371"/>
          </a:xfrm>
          <a:prstGeom prst="rect">
            <a:avLst/>
          </a:prstGeom>
        </p:spPr>
      </p:pic>
    </p:spTree>
    <p:extLst>
      <p:ext uri="{BB962C8B-B14F-4D97-AF65-F5344CB8AC3E}">
        <p14:creationId xmlns:p14="http://schemas.microsoft.com/office/powerpoint/2010/main" val="200264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Caractéristiques d’empreintes digitales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27</a:t>
            </a:fld>
            <a:endParaRPr lang="ja-JP" altLang="en-US"/>
          </a:p>
        </p:txBody>
      </p:sp>
      <p:pic>
        <p:nvPicPr>
          <p:cNvPr id="5" name="Picture 4">
            <a:extLst>
              <a:ext uri="{FF2B5EF4-FFF2-40B4-BE49-F238E27FC236}">
                <a16:creationId xmlns:a16="http://schemas.microsoft.com/office/drawing/2014/main" id="{20217397-01A3-43A8-9B01-09124ABC9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8799" y="2840262"/>
            <a:ext cx="5202371" cy="5202371"/>
          </a:xfrm>
          <a:prstGeom prst="rect">
            <a:avLst/>
          </a:prstGeom>
        </p:spPr>
      </p:pic>
      <p:sp>
        <p:nvSpPr>
          <p:cNvPr id="6" name="TextBox 5">
            <a:extLst>
              <a:ext uri="{FF2B5EF4-FFF2-40B4-BE49-F238E27FC236}">
                <a16:creationId xmlns:a16="http://schemas.microsoft.com/office/drawing/2014/main" id="{D0D96883-5A2A-43A7-83CC-26B67F1B9978}"/>
              </a:ext>
            </a:extLst>
          </p:cNvPr>
          <p:cNvSpPr txBox="1"/>
          <p:nvPr/>
        </p:nvSpPr>
        <p:spPr>
          <a:xfrm>
            <a:off x="9104469" y="6530302"/>
            <a:ext cx="2368790" cy="523220"/>
          </a:xfrm>
          <a:prstGeom prst="rect">
            <a:avLst/>
          </a:prstGeom>
          <a:noFill/>
        </p:spPr>
        <p:txBody>
          <a:bodyPr wrap="none" rtlCol="0">
            <a:spAutoFit/>
          </a:bodyPr>
          <a:lstStyle/>
          <a:p>
            <a:r>
              <a:rPr lang="fr-FR" sz="2800" b="1" dirty="0">
                <a:solidFill>
                  <a:srgbClr val="39527B"/>
                </a:solidFill>
              </a:rPr>
              <a:t>Bifurcations</a:t>
            </a:r>
          </a:p>
        </p:txBody>
      </p:sp>
      <p:sp>
        <p:nvSpPr>
          <p:cNvPr id="9" name="TextBox 8">
            <a:extLst>
              <a:ext uri="{FF2B5EF4-FFF2-40B4-BE49-F238E27FC236}">
                <a16:creationId xmlns:a16="http://schemas.microsoft.com/office/drawing/2014/main" id="{18C1932E-C19F-4C0E-A04F-2431D0CBE911}"/>
              </a:ext>
            </a:extLst>
          </p:cNvPr>
          <p:cNvSpPr txBox="1"/>
          <p:nvPr/>
        </p:nvSpPr>
        <p:spPr>
          <a:xfrm>
            <a:off x="8710563" y="5304131"/>
            <a:ext cx="2580130" cy="523220"/>
          </a:xfrm>
          <a:prstGeom prst="rect">
            <a:avLst/>
          </a:prstGeom>
          <a:noFill/>
        </p:spPr>
        <p:txBody>
          <a:bodyPr wrap="none" rtlCol="0">
            <a:spAutoFit/>
          </a:bodyPr>
          <a:lstStyle/>
          <a:p>
            <a:r>
              <a:rPr lang="fr-FR" sz="2800" b="1" dirty="0">
                <a:solidFill>
                  <a:srgbClr val="39527B"/>
                </a:solidFill>
              </a:rPr>
              <a:t>Terminaisons</a:t>
            </a:r>
          </a:p>
        </p:txBody>
      </p:sp>
      <p:cxnSp>
        <p:nvCxnSpPr>
          <p:cNvPr id="11" name="Straight Arrow Connector 10">
            <a:extLst>
              <a:ext uri="{FF2B5EF4-FFF2-40B4-BE49-F238E27FC236}">
                <a16:creationId xmlns:a16="http://schemas.microsoft.com/office/drawing/2014/main" id="{62A056D8-0EEB-4791-844F-8FF17A47DAD5}"/>
              </a:ext>
            </a:extLst>
          </p:cNvPr>
          <p:cNvCxnSpPr/>
          <p:nvPr/>
        </p:nvCxnSpPr>
        <p:spPr>
          <a:xfrm flipV="1">
            <a:off x="11479318" y="4663440"/>
            <a:ext cx="1482302" cy="778007"/>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AE11804-8E15-4479-A137-BE04EDFA234B}"/>
              </a:ext>
            </a:extLst>
          </p:cNvPr>
          <p:cNvCxnSpPr>
            <a:cxnSpLocks/>
          </p:cNvCxnSpPr>
          <p:nvPr/>
        </p:nvCxnSpPr>
        <p:spPr>
          <a:xfrm flipV="1">
            <a:off x="11473259" y="4928824"/>
            <a:ext cx="3076725" cy="584210"/>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9B5EF4D-45F5-40E4-8260-ED633079338D}"/>
              </a:ext>
            </a:extLst>
          </p:cNvPr>
          <p:cNvCxnSpPr>
            <a:cxnSpLocks/>
          </p:cNvCxnSpPr>
          <p:nvPr/>
        </p:nvCxnSpPr>
        <p:spPr>
          <a:xfrm flipV="1">
            <a:off x="11290693" y="6070372"/>
            <a:ext cx="3602295" cy="459930"/>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F72CA4-F78E-4F10-9B3F-DC426F1FA15F}"/>
              </a:ext>
            </a:extLst>
          </p:cNvPr>
          <p:cNvCxnSpPr>
            <a:cxnSpLocks/>
            <a:stCxn id="6" idx="3"/>
          </p:cNvCxnSpPr>
          <p:nvPr/>
        </p:nvCxnSpPr>
        <p:spPr>
          <a:xfrm>
            <a:off x="11473259" y="6791912"/>
            <a:ext cx="3076725" cy="134669"/>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B32554-AB04-45C0-87A1-6445AD31A624}"/>
              </a:ext>
            </a:extLst>
          </p:cNvPr>
          <p:cNvSpPr/>
          <p:nvPr/>
        </p:nvSpPr>
        <p:spPr>
          <a:xfrm>
            <a:off x="1345158" y="3528073"/>
            <a:ext cx="9140825" cy="1569660"/>
          </a:xfrm>
          <a:prstGeom prst="rect">
            <a:avLst/>
          </a:prstGeom>
        </p:spPr>
        <p:txBody>
          <a:bodyPr>
            <a:spAutoFit/>
          </a:bodyPr>
          <a:lstStyle/>
          <a:p>
            <a:pPr>
              <a:lnSpc>
                <a:spcPct val="150000"/>
              </a:lnSpc>
              <a:buClr>
                <a:srgbClr val="39527B"/>
              </a:buClr>
            </a:pPr>
            <a:r>
              <a:rPr lang="fr-FR" dirty="0"/>
              <a:t>Ce sont les petits détails formés par les crêtes de l’empreinte digitales</a:t>
            </a:r>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2210862" cy="1250214"/>
          </a:xfrm>
          <a:prstGeom prst="rect">
            <a:avLst/>
          </a:prstGeom>
        </p:spPr>
        <p:txBody>
          <a:bodyPr wrap="none">
            <a:spAutoFit/>
          </a:bodyPr>
          <a:lstStyle/>
          <a:p>
            <a:pPr>
              <a:lnSpc>
                <a:spcPct val="250000"/>
              </a:lnSpc>
              <a:buClr>
                <a:srgbClr val="39527B"/>
              </a:buClr>
            </a:pPr>
            <a:r>
              <a:rPr lang="fr-FR" sz="3600" b="1" dirty="0">
                <a:solidFill>
                  <a:srgbClr val="39527B"/>
                </a:solidFill>
              </a:rPr>
              <a:t>Minuties</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1022025"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375976-E5E1-44E7-BBE6-0877643628B6}"/>
              </a:ext>
            </a:extLst>
          </p:cNvPr>
          <p:cNvSpPr txBox="1"/>
          <p:nvPr/>
        </p:nvSpPr>
        <p:spPr>
          <a:xfrm>
            <a:off x="2946616" y="7278296"/>
            <a:ext cx="5937908" cy="923330"/>
          </a:xfrm>
          <a:prstGeom prst="rect">
            <a:avLst/>
          </a:prstGeom>
          <a:noFill/>
        </p:spPr>
        <p:txBody>
          <a:bodyPr wrap="none" rtlCol="0">
            <a:spAutoFit/>
          </a:bodyPr>
          <a:lstStyle/>
          <a:p>
            <a:r>
              <a:rPr lang="fr-FR" sz="5400" b="1" dirty="0">
                <a:solidFill>
                  <a:srgbClr val="39527B"/>
                </a:solidFill>
              </a:rPr>
              <a:t>M</a:t>
            </a:r>
            <a:r>
              <a:rPr lang="fr-FR" sz="3600" b="1" dirty="0">
                <a:solidFill>
                  <a:srgbClr val="39527B"/>
                </a:solidFill>
              </a:rPr>
              <a:t>i</a:t>
            </a:r>
            <a:r>
              <a:rPr lang="fr-FR" sz="4000" b="1" dirty="0">
                <a:solidFill>
                  <a:srgbClr val="39527B"/>
                </a:solidFill>
              </a:rPr>
              <a:t> </a:t>
            </a:r>
            <a:r>
              <a:rPr lang="fr-FR" sz="5400" b="1" dirty="0">
                <a:solidFill>
                  <a:srgbClr val="39527B"/>
                </a:solidFill>
              </a:rPr>
              <a:t>(X, Y, type, </a:t>
            </a:r>
            <a:r>
              <a:rPr lang="az-Cyrl-AZ" sz="5400" b="1" dirty="0">
                <a:solidFill>
                  <a:srgbClr val="39527B"/>
                </a:solidFill>
              </a:rPr>
              <a:t>Ѳ</a:t>
            </a:r>
            <a:r>
              <a:rPr lang="fr-FR" sz="5400" b="1" dirty="0">
                <a:solidFill>
                  <a:srgbClr val="39527B"/>
                </a:solidFill>
              </a:rPr>
              <a:t>) </a:t>
            </a:r>
          </a:p>
        </p:txBody>
      </p:sp>
    </p:spTree>
    <p:extLst>
      <p:ext uri="{BB962C8B-B14F-4D97-AF65-F5344CB8AC3E}">
        <p14:creationId xmlns:p14="http://schemas.microsoft.com/office/powerpoint/2010/main" val="375441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Reconnaissance d’empreintes digitales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28</a:t>
            </a:fld>
            <a:endParaRPr lang="ja-JP" altLang="en-US"/>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4187365" cy="1250214"/>
          </a:xfrm>
          <a:prstGeom prst="rect">
            <a:avLst/>
          </a:prstGeom>
        </p:spPr>
        <p:txBody>
          <a:bodyPr wrap="none">
            <a:spAutoFit/>
          </a:bodyPr>
          <a:lstStyle/>
          <a:p>
            <a:pPr>
              <a:lnSpc>
                <a:spcPct val="250000"/>
              </a:lnSpc>
              <a:buClr>
                <a:srgbClr val="39527B"/>
              </a:buClr>
            </a:pPr>
            <a:r>
              <a:rPr lang="fr-FR" sz="3600" b="1" dirty="0">
                <a:solidFill>
                  <a:srgbClr val="39527B"/>
                </a:solidFill>
              </a:rPr>
              <a:t>Approche globale</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1022025"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pic>
        <p:nvPicPr>
          <p:cNvPr id="14" name="Picture 6">
            <a:extLst>
              <a:ext uri="{FF2B5EF4-FFF2-40B4-BE49-F238E27FC236}">
                <a16:creationId xmlns:a16="http://schemas.microsoft.com/office/drawing/2014/main" id="{28DB0E28-91F5-49DB-942C-F9A31C387C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2026" y="4148223"/>
            <a:ext cx="4079662" cy="219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a:extLst>
              <a:ext uri="{FF2B5EF4-FFF2-40B4-BE49-F238E27FC236}">
                <a16:creationId xmlns:a16="http://schemas.microsoft.com/office/drawing/2014/main" id="{38D6B8DC-2F1F-4866-826A-E9BB866FCC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1553" y="4148223"/>
            <a:ext cx="3193414" cy="246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a:extLst>
              <a:ext uri="{FF2B5EF4-FFF2-40B4-BE49-F238E27FC236}">
                <a16:creationId xmlns:a16="http://schemas.microsoft.com/office/drawing/2014/main" id="{2F2522FB-B32C-41B7-961A-7D6147C02F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87" r="23074"/>
          <a:stretch/>
        </p:blipFill>
        <p:spPr bwMode="auto">
          <a:xfrm>
            <a:off x="12984479" y="3730593"/>
            <a:ext cx="2674621" cy="288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3360D282-213C-4CF8-962E-A567793F21B2}"/>
              </a:ext>
            </a:extLst>
          </p:cNvPr>
          <p:cNvSpPr/>
          <p:nvPr/>
        </p:nvSpPr>
        <p:spPr>
          <a:xfrm>
            <a:off x="7915036" y="6945973"/>
            <a:ext cx="2475358" cy="584775"/>
          </a:xfrm>
          <a:prstGeom prst="rect">
            <a:avLst/>
          </a:prstGeom>
        </p:spPr>
        <p:txBody>
          <a:bodyPr wrap="none">
            <a:spAutoFit/>
          </a:bodyPr>
          <a:lstStyle/>
          <a:p>
            <a:r>
              <a:rPr lang="fr-FR" altLang="fr-FR" dirty="0"/>
              <a:t>Alignement </a:t>
            </a:r>
            <a:endParaRPr lang="fr-FR" dirty="0"/>
          </a:p>
        </p:txBody>
      </p:sp>
      <p:sp>
        <p:nvSpPr>
          <p:cNvPr id="21" name="Rectangle 20">
            <a:extLst>
              <a:ext uri="{FF2B5EF4-FFF2-40B4-BE49-F238E27FC236}">
                <a16:creationId xmlns:a16="http://schemas.microsoft.com/office/drawing/2014/main" id="{37BE20E1-1D30-4957-91DE-47E52CA72886}"/>
              </a:ext>
            </a:extLst>
          </p:cNvPr>
          <p:cNvSpPr/>
          <p:nvPr/>
        </p:nvSpPr>
        <p:spPr>
          <a:xfrm>
            <a:off x="12919508" y="6964152"/>
            <a:ext cx="3276859" cy="584775"/>
          </a:xfrm>
          <a:prstGeom prst="rect">
            <a:avLst/>
          </a:prstGeom>
        </p:spPr>
        <p:txBody>
          <a:bodyPr wrap="none">
            <a:spAutoFit/>
          </a:bodyPr>
          <a:lstStyle/>
          <a:p>
            <a:r>
              <a:rPr lang="fr-FR" altLang="fr-FR" dirty="0"/>
              <a:t>Transformation </a:t>
            </a:r>
            <a:endParaRPr lang="fr-FR" dirty="0"/>
          </a:p>
        </p:txBody>
      </p:sp>
      <p:sp>
        <p:nvSpPr>
          <p:cNvPr id="23" name="Rectangle 22">
            <a:extLst>
              <a:ext uri="{FF2B5EF4-FFF2-40B4-BE49-F238E27FC236}">
                <a16:creationId xmlns:a16="http://schemas.microsoft.com/office/drawing/2014/main" id="{26A2A24A-E5EC-4770-B4AF-CDDC28F1169E}"/>
              </a:ext>
            </a:extLst>
          </p:cNvPr>
          <p:cNvSpPr/>
          <p:nvPr/>
        </p:nvSpPr>
        <p:spPr>
          <a:xfrm>
            <a:off x="1268738" y="6964152"/>
            <a:ext cx="3586238" cy="1077218"/>
          </a:xfrm>
          <a:prstGeom prst="rect">
            <a:avLst/>
          </a:prstGeom>
        </p:spPr>
        <p:txBody>
          <a:bodyPr wrap="none">
            <a:spAutoFit/>
          </a:bodyPr>
          <a:lstStyle/>
          <a:p>
            <a:pPr algn="ctr"/>
            <a:r>
              <a:rPr lang="fr-FR" altLang="fr-FR" dirty="0"/>
              <a:t>Deux empreintes </a:t>
            </a:r>
          </a:p>
          <a:p>
            <a:pPr algn="ctr"/>
            <a:r>
              <a:rPr lang="fr-FR" altLang="fr-FR" dirty="0"/>
              <a:t>digitales  </a:t>
            </a:r>
            <a:endParaRPr lang="fr-FR" dirty="0"/>
          </a:p>
        </p:txBody>
      </p:sp>
    </p:spTree>
    <p:extLst>
      <p:ext uri="{BB962C8B-B14F-4D97-AF65-F5344CB8AC3E}">
        <p14:creationId xmlns:p14="http://schemas.microsoft.com/office/powerpoint/2010/main" val="281951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Reconnaissance d’empreintes digitales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29</a:t>
            </a:fld>
            <a:endParaRPr kumimoji="1" lang="ja-JP" altLang="en-US" sz="2800" b="0" i="0" u="none" strike="noStrike" kern="1200" cap="none" spc="0" normalizeH="0" baseline="0" noProof="0">
              <a:ln>
                <a:noFill/>
              </a:ln>
              <a:solidFill>
                <a:prstClr val="white"/>
              </a:solidFill>
              <a:effectLst/>
              <a:uLnTx/>
              <a:uFillTx/>
              <a:latin typeface="Dosis" panose="02010503020202060003" pitchFamily="2" charset="0"/>
              <a:cs typeface="+mn-cs"/>
            </a:endParaRPr>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3862339" cy="1250214"/>
          </a:xfrm>
          <a:prstGeom prst="rect">
            <a:avLst/>
          </a:prstGeom>
        </p:spPr>
        <p:txBody>
          <a:bodyPr wrap="none">
            <a:spAutoFit/>
          </a:bodyPr>
          <a:lstStyle/>
          <a:p>
            <a:pPr marL="0" marR="0" lvl="0" indent="0" algn="l" defTabSz="1632753" rtl="0" eaLnBrk="1" fontAlgn="auto" latinLnBrk="0" hangingPunct="1">
              <a:lnSpc>
                <a:spcPct val="250000"/>
              </a:lnSpc>
              <a:spcBef>
                <a:spcPts val="0"/>
              </a:spcBef>
              <a:spcAft>
                <a:spcPts val="0"/>
              </a:spcAft>
              <a:buClr>
                <a:srgbClr val="39527B"/>
              </a:buClr>
              <a:buSzTx/>
              <a:buFontTx/>
              <a:buNone/>
              <a:tabLst/>
              <a:defRPr/>
            </a:pPr>
            <a:r>
              <a:rPr kumimoji="1" lang="fr-FR" sz="3600" b="1" i="0" u="none" strike="noStrike" kern="1200" cap="none" spc="0" normalizeH="0" baseline="0" noProof="0" dirty="0">
                <a:ln>
                  <a:noFill/>
                </a:ln>
                <a:solidFill>
                  <a:srgbClr val="39527B"/>
                </a:solidFill>
                <a:effectLst/>
                <a:uLnTx/>
                <a:uFillTx/>
                <a:latin typeface="Open Sans"/>
                <a:cs typeface="+mn-cs"/>
              </a:rPr>
              <a:t>Approche locale</a:t>
            </a:r>
          </a:p>
        </p:txBody>
      </p:sp>
      <p:grpSp>
        <p:nvGrpSpPr>
          <p:cNvPr id="3" name="Group 2">
            <a:extLst>
              <a:ext uri="{FF2B5EF4-FFF2-40B4-BE49-F238E27FC236}">
                <a16:creationId xmlns:a16="http://schemas.microsoft.com/office/drawing/2014/main" id="{64EBE635-CE8C-4880-A2C5-1E3C99534C81}"/>
              </a:ext>
            </a:extLst>
          </p:cNvPr>
          <p:cNvGrpSpPr/>
          <p:nvPr/>
        </p:nvGrpSpPr>
        <p:grpSpPr>
          <a:xfrm>
            <a:off x="3142271" y="4724142"/>
            <a:ext cx="2327411" cy="1769231"/>
            <a:chOff x="1573735" y="4862444"/>
            <a:chExt cx="2982051" cy="2359530"/>
          </a:xfrm>
        </p:grpSpPr>
        <p:sp>
          <p:nvSpPr>
            <p:cNvPr id="11" name="Oval 10">
              <a:extLst>
                <a:ext uri="{FF2B5EF4-FFF2-40B4-BE49-F238E27FC236}">
                  <a16:creationId xmlns:a16="http://schemas.microsoft.com/office/drawing/2014/main" id="{ABF34156-1678-40A5-9E26-8EBDB375C254}"/>
                </a:ext>
              </a:extLst>
            </p:cNvPr>
            <p:cNvSpPr/>
            <p:nvPr/>
          </p:nvSpPr>
          <p:spPr>
            <a:xfrm>
              <a:off x="2930857" y="65403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2" name="Oval 11">
              <a:extLst>
                <a:ext uri="{FF2B5EF4-FFF2-40B4-BE49-F238E27FC236}">
                  <a16:creationId xmlns:a16="http://schemas.microsoft.com/office/drawing/2014/main" id="{46C4A935-214D-450E-AA55-6D59077B9184}"/>
                </a:ext>
              </a:extLst>
            </p:cNvPr>
            <p:cNvSpPr/>
            <p:nvPr/>
          </p:nvSpPr>
          <p:spPr>
            <a:xfrm>
              <a:off x="2352623" y="60915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5" name="Oval 14">
              <a:extLst>
                <a:ext uri="{FF2B5EF4-FFF2-40B4-BE49-F238E27FC236}">
                  <a16:creationId xmlns:a16="http://schemas.microsoft.com/office/drawing/2014/main" id="{9B2F2A97-A345-4293-8A73-584B0CE895AD}"/>
                </a:ext>
              </a:extLst>
            </p:cNvPr>
            <p:cNvSpPr/>
            <p:nvPr/>
          </p:nvSpPr>
          <p:spPr>
            <a:xfrm>
              <a:off x="4061844" y="6110717"/>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7" name="Oval 16">
              <a:extLst>
                <a:ext uri="{FF2B5EF4-FFF2-40B4-BE49-F238E27FC236}">
                  <a16:creationId xmlns:a16="http://schemas.microsoft.com/office/drawing/2014/main" id="{752BFD6C-3E47-4C81-9DAD-2D62FF8EE880}"/>
                </a:ext>
              </a:extLst>
            </p:cNvPr>
            <p:cNvSpPr/>
            <p:nvPr/>
          </p:nvSpPr>
          <p:spPr>
            <a:xfrm>
              <a:off x="2261087" y="70779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8" name="Oval 17">
              <a:extLst>
                <a:ext uri="{FF2B5EF4-FFF2-40B4-BE49-F238E27FC236}">
                  <a16:creationId xmlns:a16="http://schemas.microsoft.com/office/drawing/2014/main" id="{CDD06B28-2F87-477D-A9CC-C9D2AABA4FF5}"/>
                </a:ext>
              </a:extLst>
            </p:cNvPr>
            <p:cNvSpPr/>
            <p:nvPr/>
          </p:nvSpPr>
          <p:spPr>
            <a:xfrm>
              <a:off x="1682852" y="6361030"/>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cxnSp>
          <p:nvCxnSpPr>
            <p:cNvPr id="19" name="Straight Connector 18">
              <a:extLst>
                <a:ext uri="{FF2B5EF4-FFF2-40B4-BE49-F238E27FC236}">
                  <a16:creationId xmlns:a16="http://schemas.microsoft.com/office/drawing/2014/main" id="{2F8FF1CA-E40C-4CCF-AC7C-D406CC336776}"/>
                </a:ext>
              </a:extLst>
            </p:cNvPr>
            <p:cNvCxnSpPr>
              <a:cxnSpLocks/>
              <a:stCxn id="26" idx="0"/>
              <a:endCxn id="25" idx="7"/>
            </p:cNvCxnSpPr>
            <p:nvPr/>
          </p:nvCxnSpPr>
          <p:spPr>
            <a:xfrm flipH="1" flipV="1">
              <a:off x="4174901" y="5274015"/>
              <a:ext cx="281722" cy="601759"/>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4EFCAB6-54BE-4DAA-B3C0-C4B780FC31B5}"/>
                </a:ext>
              </a:extLst>
            </p:cNvPr>
            <p:cNvCxnSpPr>
              <a:cxnSpLocks/>
              <a:stCxn id="24" idx="1"/>
              <a:endCxn id="25" idx="3"/>
            </p:cNvCxnSpPr>
            <p:nvPr/>
          </p:nvCxnSpPr>
          <p:spPr>
            <a:xfrm flipV="1">
              <a:off x="4011026" y="5375839"/>
              <a:ext cx="62051" cy="1358204"/>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D3F0377-C788-4626-85C3-70340931F9E6}"/>
                </a:ext>
              </a:extLst>
            </p:cNvPr>
            <p:cNvCxnSpPr>
              <a:cxnSpLocks/>
            </p:cNvCxnSpPr>
            <p:nvPr/>
          </p:nvCxnSpPr>
          <p:spPr>
            <a:xfrm flipH="1" flipV="1">
              <a:off x="1573735" y="6319803"/>
              <a:ext cx="200283" cy="143301"/>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F45F6AF-9B79-4F95-8766-3CEAA87DBF62}"/>
                </a:ext>
              </a:extLst>
            </p:cNvPr>
            <p:cNvCxnSpPr>
              <a:cxnSpLocks/>
            </p:cNvCxnSpPr>
            <p:nvPr/>
          </p:nvCxnSpPr>
          <p:spPr>
            <a:xfrm flipH="1">
              <a:off x="3919709" y="6145669"/>
              <a:ext cx="214135" cy="8040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7D7995B6-16F6-4FDA-BF5E-090025EF5ED1}"/>
                </a:ext>
              </a:extLst>
            </p:cNvPr>
            <p:cNvSpPr/>
            <p:nvPr/>
          </p:nvSpPr>
          <p:spPr>
            <a:xfrm>
              <a:off x="2893540" y="5105276"/>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4" name="Oval 23">
              <a:extLst>
                <a:ext uri="{FF2B5EF4-FFF2-40B4-BE49-F238E27FC236}">
                  <a16:creationId xmlns:a16="http://schemas.microsoft.com/office/drawing/2014/main" id="{511C5C6A-AC29-45E3-83B3-7C021BE2B334}"/>
                </a:ext>
              </a:extLst>
            </p:cNvPr>
            <p:cNvSpPr/>
            <p:nvPr/>
          </p:nvSpPr>
          <p:spPr>
            <a:xfrm>
              <a:off x="3989938" y="6712955"/>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5" name="Oval 24">
              <a:extLst>
                <a:ext uri="{FF2B5EF4-FFF2-40B4-BE49-F238E27FC236}">
                  <a16:creationId xmlns:a16="http://schemas.microsoft.com/office/drawing/2014/main" id="{EA882488-7073-476B-BBEA-EEB11B52474E}"/>
                </a:ext>
              </a:extLst>
            </p:cNvPr>
            <p:cNvSpPr/>
            <p:nvPr/>
          </p:nvSpPr>
          <p:spPr>
            <a:xfrm>
              <a:off x="4051989" y="5252927"/>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6" name="Oval 25">
              <a:extLst>
                <a:ext uri="{FF2B5EF4-FFF2-40B4-BE49-F238E27FC236}">
                  <a16:creationId xmlns:a16="http://schemas.microsoft.com/office/drawing/2014/main" id="{353BDF2A-C7C4-4CB7-B6CA-B0A4A8366A13}"/>
                </a:ext>
              </a:extLst>
            </p:cNvPr>
            <p:cNvSpPr/>
            <p:nvPr/>
          </p:nvSpPr>
          <p:spPr>
            <a:xfrm>
              <a:off x="4384623" y="58757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cxnSp>
          <p:nvCxnSpPr>
            <p:cNvPr id="27" name="Straight Connector 26">
              <a:extLst>
                <a:ext uri="{FF2B5EF4-FFF2-40B4-BE49-F238E27FC236}">
                  <a16:creationId xmlns:a16="http://schemas.microsoft.com/office/drawing/2014/main" id="{815CEEE9-6590-4475-B205-75F28AF337CB}"/>
                </a:ext>
              </a:extLst>
            </p:cNvPr>
            <p:cNvCxnSpPr>
              <a:cxnSpLocks/>
            </p:cNvCxnSpPr>
            <p:nvPr/>
          </p:nvCxnSpPr>
          <p:spPr>
            <a:xfrm flipV="1">
              <a:off x="2994821" y="6284844"/>
              <a:ext cx="80036" cy="33819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44DCD27-7151-4623-A852-89D0440D5DAD}"/>
                </a:ext>
              </a:extLst>
            </p:cNvPr>
            <p:cNvCxnSpPr>
              <a:cxnSpLocks/>
            </p:cNvCxnSpPr>
            <p:nvPr/>
          </p:nvCxnSpPr>
          <p:spPr>
            <a:xfrm>
              <a:off x="4135705" y="5349826"/>
              <a:ext cx="54326" cy="281442"/>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33F5544-CBC6-4F04-A0BC-57A9647CE01D}"/>
                </a:ext>
              </a:extLst>
            </p:cNvPr>
            <p:cNvCxnSpPr>
              <a:cxnSpLocks/>
            </p:cNvCxnSpPr>
            <p:nvPr/>
          </p:nvCxnSpPr>
          <p:spPr>
            <a:xfrm>
              <a:off x="4501460" y="6003402"/>
              <a:ext cx="54326" cy="281442"/>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5F824CE-8E8A-416E-AD72-E1005C6220F9}"/>
                </a:ext>
              </a:extLst>
            </p:cNvPr>
            <p:cNvCxnSpPr>
              <a:cxnSpLocks/>
            </p:cNvCxnSpPr>
            <p:nvPr/>
          </p:nvCxnSpPr>
          <p:spPr>
            <a:xfrm>
              <a:off x="4079612" y="6853024"/>
              <a:ext cx="54326" cy="281442"/>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D2BF4D1-1A59-4DDA-98FB-BF50720958DD}"/>
                </a:ext>
              </a:extLst>
            </p:cNvPr>
            <p:cNvCxnSpPr>
              <a:cxnSpLocks/>
              <a:stCxn id="24" idx="4"/>
              <a:endCxn id="26" idx="3"/>
            </p:cNvCxnSpPr>
            <p:nvPr/>
          </p:nvCxnSpPr>
          <p:spPr>
            <a:xfrm flipV="1">
              <a:off x="4061938" y="5998686"/>
              <a:ext cx="343773" cy="858269"/>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2100510-EBC3-45AF-AEF3-44C3E4567C9B}"/>
                </a:ext>
              </a:extLst>
            </p:cNvPr>
            <p:cNvCxnSpPr>
              <a:cxnSpLocks/>
            </p:cNvCxnSpPr>
            <p:nvPr/>
          </p:nvCxnSpPr>
          <p:spPr>
            <a:xfrm flipV="1">
              <a:off x="2978351" y="4862444"/>
              <a:ext cx="80036" cy="33819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D870E21-2BCC-49CE-BB7B-A19203C7382C}"/>
                </a:ext>
              </a:extLst>
            </p:cNvPr>
            <p:cNvCxnSpPr>
              <a:cxnSpLocks/>
            </p:cNvCxnSpPr>
            <p:nvPr/>
          </p:nvCxnSpPr>
          <p:spPr>
            <a:xfrm flipV="1">
              <a:off x="2464461" y="5888644"/>
              <a:ext cx="80036" cy="33819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C128EE8-7A7B-4B78-9006-E2C8FE8A82DD}"/>
                </a:ext>
              </a:extLst>
            </p:cNvPr>
            <p:cNvCxnSpPr>
              <a:cxnSpLocks/>
              <a:stCxn id="12" idx="5"/>
              <a:endCxn id="11" idx="1"/>
            </p:cNvCxnSpPr>
            <p:nvPr/>
          </p:nvCxnSpPr>
          <p:spPr>
            <a:xfrm>
              <a:off x="2475535" y="6214486"/>
              <a:ext cx="476410" cy="346976"/>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9161BE1-C060-4BCE-8EC2-1ABA2AEBC806}"/>
                </a:ext>
              </a:extLst>
            </p:cNvPr>
            <p:cNvCxnSpPr>
              <a:cxnSpLocks/>
              <a:stCxn id="12" idx="4"/>
              <a:endCxn id="23" idx="4"/>
            </p:cNvCxnSpPr>
            <p:nvPr/>
          </p:nvCxnSpPr>
          <p:spPr>
            <a:xfrm flipV="1">
              <a:off x="2424623" y="5249276"/>
              <a:ext cx="540917" cy="986298"/>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0D6DD72-13DD-44B0-ACF6-D4DBD566EE82}"/>
                </a:ext>
              </a:extLst>
            </p:cNvPr>
            <p:cNvCxnSpPr>
              <a:cxnSpLocks/>
            </p:cNvCxnSpPr>
            <p:nvPr/>
          </p:nvCxnSpPr>
          <p:spPr>
            <a:xfrm flipV="1">
              <a:off x="2333087" y="6840603"/>
              <a:ext cx="157583" cy="358178"/>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82D18BD4-FB59-4BB5-AF3F-046D0AC62F4B}"/>
                </a:ext>
              </a:extLst>
            </p:cNvPr>
            <p:cNvSpPr/>
            <p:nvPr/>
          </p:nvSpPr>
          <p:spPr>
            <a:xfrm rot="16200000">
              <a:off x="3097297" y="58037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cxnSp>
          <p:nvCxnSpPr>
            <p:cNvPr id="39" name="Straight Connector 38">
              <a:extLst>
                <a:ext uri="{FF2B5EF4-FFF2-40B4-BE49-F238E27FC236}">
                  <a16:creationId xmlns:a16="http://schemas.microsoft.com/office/drawing/2014/main" id="{7F952DCD-72AE-4A33-80A3-950091E940F7}"/>
                </a:ext>
              </a:extLst>
            </p:cNvPr>
            <p:cNvCxnSpPr>
              <a:cxnSpLocks/>
            </p:cNvCxnSpPr>
            <p:nvPr/>
          </p:nvCxnSpPr>
          <p:spPr>
            <a:xfrm rot="16200000" flipH="1" flipV="1">
              <a:off x="3167969" y="5762547"/>
              <a:ext cx="200283" cy="143301"/>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C1CF2C24-BEE5-4E32-8D6A-8F7B2ADDC2E3}"/>
              </a:ext>
            </a:extLst>
          </p:cNvPr>
          <p:cNvSpPr/>
          <p:nvPr/>
        </p:nvSpPr>
        <p:spPr>
          <a:xfrm>
            <a:off x="2674621" y="4475818"/>
            <a:ext cx="2956560" cy="2374225"/>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0" name="Rectangle 39">
            <a:extLst>
              <a:ext uri="{FF2B5EF4-FFF2-40B4-BE49-F238E27FC236}">
                <a16:creationId xmlns:a16="http://schemas.microsoft.com/office/drawing/2014/main" id="{6CC5E8FD-F65F-44CC-AAA9-674808DFB050}"/>
              </a:ext>
            </a:extLst>
          </p:cNvPr>
          <p:cNvSpPr/>
          <p:nvPr/>
        </p:nvSpPr>
        <p:spPr>
          <a:xfrm>
            <a:off x="11925301" y="4483765"/>
            <a:ext cx="2956560" cy="2374225"/>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grpSp>
        <p:nvGrpSpPr>
          <p:cNvPr id="41" name="Group 40">
            <a:extLst>
              <a:ext uri="{FF2B5EF4-FFF2-40B4-BE49-F238E27FC236}">
                <a16:creationId xmlns:a16="http://schemas.microsoft.com/office/drawing/2014/main" id="{A17990BA-F0D6-483B-84A6-74A88730C522}"/>
              </a:ext>
            </a:extLst>
          </p:cNvPr>
          <p:cNvGrpSpPr/>
          <p:nvPr/>
        </p:nvGrpSpPr>
        <p:grpSpPr>
          <a:xfrm>
            <a:off x="12328355" y="4792650"/>
            <a:ext cx="2327411" cy="1769231"/>
            <a:chOff x="1573735" y="4862444"/>
            <a:chExt cx="2982051" cy="2359530"/>
          </a:xfrm>
        </p:grpSpPr>
        <p:sp>
          <p:nvSpPr>
            <p:cNvPr id="42" name="Oval 41">
              <a:extLst>
                <a:ext uri="{FF2B5EF4-FFF2-40B4-BE49-F238E27FC236}">
                  <a16:creationId xmlns:a16="http://schemas.microsoft.com/office/drawing/2014/main" id="{8EE36DB7-9B9F-4696-995C-E315FF00ABC2}"/>
                </a:ext>
              </a:extLst>
            </p:cNvPr>
            <p:cNvSpPr/>
            <p:nvPr/>
          </p:nvSpPr>
          <p:spPr>
            <a:xfrm>
              <a:off x="2930857" y="65403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3" name="Oval 42">
              <a:extLst>
                <a:ext uri="{FF2B5EF4-FFF2-40B4-BE49-F238E27FC236}">
                  <a16:creationId xmlns:a16="http://schemas.microsoft.com/office/drawing/2014/main" id="{D353B204-5A96-4E09-96C5-15F4C49948F2}"/>
                </a:ext>
              </a:extLst>
            </p:cNvPr>
            <p:cNvSpPr/>
            <p:nvPr/>
          </p:nvSpPr>
          <p:spPr>
            <a:xfrm>
              <a:off x="2352623" y="60915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4" name="Oval 43">
              <a:extLst>
                <a:ext uri="{FF2B5EF4-FFF2-40B4-BE49-F238E27FC236}">
                  <a16:creationId xmlns:a16="http://schemas.microsoft.com/office/drawing/2014/main" id="{4DBBA135-6649-4098-A665-E53A78AB39A4}"/>
                </a:ext>
              </a:extLst>
            </p:cNvPr>
            <p:cNvSpPr/>
            <p:nvPr/>
          </p:nvSpPr>
          <p:spPr>
            <a:xfrm>
              <a:off x="1935864" y="574464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5" name="Oval 44">
              <a:extLst>
                <a:ext uri="{FF2B5EF4-FFF2-40B4-BE49-F238E27FC236}">
                  <a16:creationId xmlns:a16="http://schemas.microsoft.com/office/drawing/2014/main" id="{5EF60E73-A379-4E16-AAFF-13E354A86382}"/>
                </a:ext>
              </a:extLst>
            </p:cNvPr>
            <p:cNvSpPr/>
            <p:nvPr/>
          </p:nvSpPr>
          <p:spPr>
            <a:xfrm>
              <a:off x="2261087" y="70779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6" name="Oval 45">
              <a:extLst>
                <a:ext uri="{FF2B5EF4-FFF2-40B4-BE49-F238E27FC236}">
                  <a16:creationId xmlns:a16="http://schemas.microsoft.com/office/drawing/2014/main" id="{C5F11A7C-09F4-472D-9CDD-B1B480D191B0}"/>
                </a:ext>
              </a:extLst>
            </p:cNvPr>
            <p:cNvSpPr/>
            <p:nvPr/>
          </p:nvSpPr>
          <p:spPr>
            <a:xfrm>
              <a:off x="1682852" y="6361030"/>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cxnSp>
          <p:nvCxnSpPr>
            <p:cNvPr id="47" name="Straight Connector 46">
              <a:extLst>
                <a:ext uri="{FF2B5EF4-FFF2-40B4-BE49-F238E27FC236}">
                  <a16:creationId xmlns:a16="http://schemas.microsoft.com/office/drawing/2014/main" id="{BCA35807-CA86-4873-B81E-B7C4D07DC5B1}"/>
                </a:ext>
              </a:extLst>
            </p:cNvPr>
            <p:cNvCxnSpPr>
              <a:cxnSpLocks/>
              <a:stCxn id="54" idx="0"/>
              <a:endCxn id="53" idx="7"/>
            </p:cNvCxnSpPr>
            <p:nvPr/>
          </p:nvCxnSpPr>
          <p:spPr>
            <a:xfrm flipH="1" flipV="1">
              <a:off x="4174901" y="5274015"/>
              <a:ext cx="281722" cy="601759"/>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80B4CF4-C885-4AEB-897A-D552FB8D0B17}"/>
                </a:ext>
              </a:extLst>
            </p:cNvPr>
            <p:cNvCxnSpPr>
              <a:cxnSpLocks/>
            </p:cNvCxnSpPr>
            <p:nvPr/>
          </p:nvCxnSpPr>
          <p:spPr>
            <a:xfrm flipV="1">
              <a:off x="4104679" y="5326170"/>
              <a:ext cx="62051" cy="1358204"/>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C339068-EA9F-4D46-AFDC-2430DFE5D40F}"/>
                </a:ext>
              </a:extLst>
            </p:cNvPr>
            <p:cNvCxnSpPr>
              <a:cxnSpLocks/>
            </p:cNvCxnSpPr>
            <p:nvPr/>
          </p:nvCxnSpPr>
          <p:spPr>
            <a:xfrm flipH="1" flipV="1">
              <a:off x="1573735" y="6319803"/>
              <a:ext cx="200283" cy="143301"/>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7A73D54-1553-4A8F-8468-FC5C757B75B5}"/>
                </a:ext>
              </a:extLst>
            </p:cNvPr>
            <p:cNvCxnSpPr>
              <a:cxnSpLocks/>
            </p:cNvCxnSpPr>
            <p:nvPr/>
          </p:nvCxnSpPr>
          <p:spPr>
            <a:xfrm flipH="1" flipV="1">
              <a:off x="1815874" y="5713252"/>
              <a:ext cx="191991" cy="135237"/>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5315678F-52B9-4094-82C9-E696DECAA04B}"/>
                </a:ext>
              </a:extLst>
            </p:cNvPr>
            <p:cNvSpPr/>
            <p:nvPr/>
          </p:nvSpPr>
          <p:spPr>
            <a:xfrm>
              <a:off x="2893540" y="5105276"/>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2" name="Oval 51">
              <a:extLst>
                <a:ext uri="{FF2B5EF4-FFF2-40B4-BE49-F238E27FC236}">
                  <a16:creationId xmlns:a16="http://schemas.microsoft.com/office/drawing/2014/main" id="{9B5EB069-0B13-4FD1-B63C-8A293CE4FD4A}"/>
                </a:ext>
              </a:extLst>
            </p:cNvPr>
            <p:cNvSpPr/>
            <p:nvPr/>
          </p:nvSpPr>
          <p:spPr>
            <a:xfrm>
              <a:off x="3989938" y="6712955"/>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3" name="Oval 52">
              <a:extLst>
                <a:ext uri="{FF2B5EF4-FFF2-40B4-BE49-F238E27FC236}">
                  <a16:creationId xmlns:a16="http://schemas.microsoft.com/office/drawing/2014/main" id="{EA507706-94C3-46BC-A4B2-2D3A3A8E3A6A}"/>
                </a:ext>
              </a:extLst>
            </p:cNvPr>
            <p:cNvSpPr/>
            <p:nvPr/>
          </p:nvSpPr>
          <p:spPr>
            <a:xfrm>
              <a:off x="4051989" y="5252927"/>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4" name="Oval 53">
              <a:extLst>
                <a:ext uri="{FF2B5EF4-FFF2-40B4-BE49-F238E27FC236}">
                  <a16:creationId xmlns:a16="http://schemas.microsoft.com/office/drawing/2014/main" id="{AEA39D2F-E18F-4132-B018-271ACFE3190D}"/>
                </a:ext>
              </a:extLst>
            </p:cNvPr>
            <p:cNvSpPr/>
            <p:nvPr/>
          </p:nvSpPr>
          <p:spPr>
            <a:xfrm>
              <a:off x="4384623" y="5875774"/>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cxnSp>
          <p:nvCxnSpPr>
            <p:cNvPr id="55" name="Straight Connector 54">
              <a:extLst>
                <a:ext uri="{FF2B5EF4-FFF2-40B4-BE49-F238E27FC236}">
                  <a16:creationId xmlns:a16="http://schemas.microsoft.com/office/drawing/2014/main" id="{EF3993C3-AD9D-4DC0-A31A-428FF40BAB27}"/>
                </a:ext>
              </a:extLst>
            </p:cNvPr>
            <p:cNvCxnSpPr>
              <a:cxnSpLocks/>
            </p:cNvCxnSpPr>
            <p:nvPr/>
          </p:nvCxnSpPr>
          <p:spPr>
            <a:xfrm flipV="1">
              <a:off x="2994821" y="6284844"/>
              <a:ext cx="80036" cy="33819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CBD74AD-BE89-4F5E-BB32-1D60D1ADAF47}"/>
                </a:ext>
              </a:extLst>
            </p:cNvPr>
            <p:cNvCxnSpPr>
              <a:cxnSpLocks/>
            </p:cNvCxnSpPr>
            <p:nvPr/>
          </p:nvCxnSpPr>
          <p:spPr>
            <a:xfrm>
              <a:off x="4135705" y="5349826"/>
              <a:ext cx="54326" cy="281442"/>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C19581C-949C-4093-B3D2-C9ABB399B5E1}"/>
                </a:ext>
              </a:extLst>
            </p:cNvPr>
            <p:cNvCxnSpPr>
              <a:cxnSpLocks/>
            </p:cNvCxnSpPr>
            <p:nvPr/>
          </p:nvCxnSpPr>
          <p:spPr>
            <a:xfrm>
              <a:off x="4501460" y="6003402"/>
              <a:ext cx="54326" cy="281442"/>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BD96742B-9672-4059-8353-7647C64EBC54}"/>
                </a:ext>
              </a:extLst>
            </p:cNvPr>
            <p:cNvCxnSpPr>
              <a:cxnSpLocks/>
            </p:cNvCxnSpPr>
            <p:nvPr/>
          </p:nvCxnSpPr>
          <p:spPr>
            <a:xfrm>
              <a:off x="4079612" y="6853024"/>
              <a:ext cx="54326" cy="281442"/>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9450B1C-3D75-4D7A-90B1-36D72D21C240}"/>
                </a:ext>
              </a:extLst>
            </p:cNvPr>
            <p:cNvCxnSpPr>
              <a:cxnSpLocks/>
            </p:cNvCxnSpPr>
            <p:nvPr/>
          </p:nvCxnSpPr>
          <p:spPr>
            <a:xfrm flipV="1">
              <a:off x="4130524" y="5885522"/>
              <a:ext cx="343773" cy="858269"/>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57F7B70-F84C-4AD4-82B5-DAE94D1E8DC7}"/>
                </a:ext>
              </a:extLst>
            </p:cNvPr>
            <p:cNvCxnSpPr>
              <a:cxnSpLocks/>
            </p:cNvCxnSpPr>
            <p:nvPr/>
          </p:nvCxnSpPr>
          <p:spPr>
            <a:xfrm flipV="1">
              <a:off x="2978351" y="4862444"/>
              <a:ext cx="80036" cy="33819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DDDB206-1155-4F59-985E-BA4D48D46F6A}"/>
                </a:ext>
              </a:extLst>
            </p:cNvPr>
            <p:cNvCxnSpPr>
              <a:cxnSpLocks/>
            </p:cNvCxnSpPr>
            <p:nvPr/>
          </p:nvCxnSpPr>
          <p:spPr>
            <a:xfrm flipV="1">
              <a:off x="2464461" y="5888644"/>
              <a:ext cx="80036" cy="338190"/>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1EE4C13-8D48-4805-BC86-01FE03B6C946}"/>
                </a:ext>
              </a:extLst>
            </p:cNvPr>
            <p:cNvCxnSpPr>
              <a:cxnSpLocks/>
              <a:stCxn id="43" idx="5"/>
              <a:endCxn id="42" idx="1"/>
            </p:cNvCxnSpPr>
            <p:nvPr/>
          </p:nvCxnSpPr>
          <p:spPr>
            <a:xfrm>
              <a:off x="2475535" y="6214486"/>
              <a:ext cx="476410" cy="346976"/>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218BE57-B63C-4023-BB74-E3F51FFA8116}"/>
                </a:ext>
              </a:extLst>
            </p:cNvPr>
            <p:cNvCxnSpPr>
              <a:cxnSpLocks/>
              <a:stCxn id="43" idx="4"/>
              <a:endCxn id="51" idx="4"/>
            </p:cNvCxnSpPr>
            <p:nvPr/>
          </p:nvCxnSpPr>
          <p:spPr>
            <a:xfrm flipV="1">
              <a:off x="2424623" y="5249276"/>
              <a:ext cx="540917" cy="986298"/>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AD32F19-F05E-476C-880F-231D9A8AC173}"/>
                </a:ext>
              </a:extLst>
            </p:cNvPr>
            <p:cNvCxnSpPr>
              <a:cxnSpLocks/>
            </p:cNvCxnSpPr>
            <p:nvPr/>
          </p:nvCxnSpPr>
          <p:spPr>
            <a:xfrm flipH="1" flipV="1">
              <a:off x="2007864" y="7090220"/>
              <a:ext cx="325223" cy="108561"/>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B237531C-7702-45BB-B9BF-FA34C9F2D305}"/>
                </a:ext>
              </a:extLst>
            </p:cNvPr>
            <p:cNvSpPr/>
            <p:nvPr/>
          </p:nvSpPr>
          <p:spPr>
            <a:xfrm rot="16200000">
              <a:off x="3529570" y="5209318"/>
              <a:ext cx="144000" cy="144000"/>
            </a:xfrm>
            <a:prstGeom prst="ellipse">
              <a:avLst/>
            </a:prstGeom>
            <a:ln>
              <a:solidFill>
                <a:srgbClr val="3952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cxnSp>
          <p:nvCxnSpPr>
            <p:cNvPr id="67" name="Straight Connector 66">
              <a:extLst>
                <a:ext uri="{FF2B5EF4-FFF2-40B4-BE49-F238E27FC236}">
                  <a16:creationId xmlns:a16="http://schemas.microsoft.com/office/drawing/2014/main" id="{185AB05F-274B-4AD7-8E44-F7DAAF8CBC89}"/>
                </a:ext>
              </a:extLst>
            </p:cNvPr>
            <p:cNvCxnSpPr>
              <a:cxnSpLocks/>
            </p:cNvCxnSpPr>
            <p:nvPr/>
          </p:nvCxnSpPr>
          <p:spPr>
            <a:xfrm flipV="1">
              <a:off x="3549769" y="5307332"/>
              <a:ext cx="31037" cy="255428"/>
            </a:xfrm>
            <a:prstGeom prst="line">
              <a:avLst/>
            </a:prstGeom>
            <a:ln w="19050">
              <a:solidFill>
                <a:srgbClr val="39527B"/>
              </a:solidFill>
            </a:ln>
          </p:spPr>
          <p:style>
            <a:lnRef idx="1">
              <a:schemeClr val="dk1"/>
            </a:lnRef>
            <a:fillRef idx="0">
              <a:schemeClr val="dk1"/>
            </a:fillRef>
            <a:effectRef idx="0">
              <a:schemeClr val="dk1"/>
            </a:effectRef>
            <a:fontRef idx="minor">
              <a:schemeClr val="tx1"/>
            </a:fontRef>
          </p:style>
        </p:cxnSp>
      </p:grpSp>
      <p:cxnSp>
        <p:nvCxnSpPr>
          <p:cNvPr id="68" name="Straight Connector 67">
            <a:extLst>
              <a:ext uri="{FF2B5EF4-FFF2-40B4-BE49-F238E27FC236}">
                <a16:creationId xmlns:a16="http://schemas.microsoft.com/office/drawing/2014/main" id="{B2EF5EAA-3992-4654-B335-75E19FDB6FBF}"/>
              </a:ext>
            </a:extLst>
          </p:cNvPr>
          <p:cNvCxnSpPr>
            <a:cxnSpLocks/>
            <a:stCxn id="11" idx="4"/>
            <a:endCxn id="23" idx="4"/>
          </p:cNvCxnSpPr>
          <p:nvPr/>
        </p:nvCxnSpPr>
        <p:spPr>
          <a:xfrm flipH="1" flipV="1">
            <a:off x="4228537" y="5014198"/>
            <a:ext cx="29125" cy="1076070"/>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199EBACA-F1E5-4A66-8D11-99538540A890}"/>
              </a:ext>
            </a:extLst>
          </p:cNvPr>
          <p:cNvCxnSpPr>
            <a:cxnSpLocks/>
            <a:stCxn id="42" idx="6"/>
            <a:endCxn id="51" idx="6"/>
          </p:cNvCxnSpPr>
          <p:nvPr/>
        </p:nvCxnSpPr>
        <p:spPr>
          <a:xfrm flipH="1" flipV="1">
            <a:off x="13470815" y="5028719"/>
            <a:ext cx="29125" cy="1076070"/>
          </a:xfrm>
          <a:prstGeom prst="line">
            <a:avLst/>
          </a:prstGeom>
          <a:ln>
            <a:solidFill>
              <a:srgbClr val="39527B"/>
            </a:solidFill>
            <a:prstDash val="dash"/>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E600A368-2254-45C3-A984-810C58F2B1D2}"/>
              </a:ext>
            </a:extLst>
          </p:cNvPr>
          <p:cNvCxnSpPr>
            <a:stCxn id="23" idx="3"/>
            <a:endCxn id="51" idx="3"/>
          </p:cNvCxnSpPr>
          <p:nvPr/>
        </p:nvCxnSpPr>
        <p:spPr>
          <a:xfrm rot="16200000" flipH="1">
            <a:off x="8747590" y="439597"/>
            <a:ext cx="68508" cy="9186084"/>
          </a:xfrm>
          <a:prstGeom prst="curvedConnector3">
            <a:avLst>
              <a:gd name="adj1" fmla="val -1812283"/>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4851B3-63BC-43DD-9575-93753C4A577C}"/>
              </a:ext>
            </a:extLst>
          </p:cNvPr>
          <p:cNvCxnSpPr>
            <a:cxnSpLocks/>
          </p:cNvCxnSpPr>
          <p:nvPr/>
        </p:nvCxnSpPr>
        <p:spPr>
          <a:xfrm flipH="1" flipV="1">
            <a:off x="12369637" y="5860230"/>
            <a:ext cx="629147" cy="738032"/>
          </a:xfrm>
          <a:prstGeom prst="line">
            <a:avLst/>
          </a:prstGeom>
          <a:ln>
            <a:solidFill>
              <a:srgbClr val="39527B"/>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7291E91-D475-469C-ADFA-5BA0642D0856}"/>
              </a:ext>
            </a:extLst>
          </p:cNvPr>
          <p:cNvCxnSpPr>
            <a:cxnSpLocks/>
            <a:stCxn id="45" idx="6"/>
            <a:endCxn id="44" idx="1"/>
          </p:cNvCxnSpPr>
          <p:nvPr/>
        </p:nvCxnSpPr>
        <p:spPr>
          <a:xfrm flipH="1" flipV="1">
            <a:off x="12627446" y="5469957"/>
            <a:ext cx="349757" cy="1037937"/>
          </a:xfrm>
          <a:prstGeom prst="line">
            <a:avLst/>
          </a:prstGeom>
          <a:ln>
            <a:solidFill>
              <a:srgbClr val="39527B"/>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9BD2063-1BAE-4D14-9277-4582312E0873}"/>
              </a:ext>
            </a:extLst>
          </p:cNvPr>
          <p:cNvCxnSpPr>
            <a:cxnSpLocks/>
            <a:stCxn id="46" idx="0"/>
            <a:endCxn id="44" idx="3"/>
          </p:cNvCxnSpPr>
          <p:nvPr/>
        </p:nvCxnSpPr>
        <p:spPr>
          <a:xfrm flipV="1">
            <a:off x="12469712" y="5546306"/>
            <a:ext cx="157734" cy="370019"/>
          </a:xfrm>
          <a:prstGeom prst="line">
            <a:avLst/>
          </a:prstGeom>
          <a:ln>
            <a:solidFill>
              <a:srgbClr val="39527B"/>
            </a:solidFill>
            <a:prstDash val="lgDash"/>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C89010B9-6543-4F5D-9A88-7A28B5E5467D}"/>
              </a:ext>
            </a:extLst>
          </p:cNvPr>
          <p:cNvCxnSpPr>
            <a:cxnSpLocks/>
            <a:stCxn id="24" idx="7"/>
            <a:endCxn id="52" idx="7"/>
          </p:cNvCxnSpPr>
          <p:nvPr/>
        </p:nvCxnSpPr>
        <p:spPr>
          <a:xfrm rot="16200000" flipH="1">
            <a:off x="9682770" y="1568724"/>
            <a:ext cx="68508" cy="9186084"/>
          </a:xfrm>
          <a:prstGeom prst="curvedConnector3">
            <a:avLst>
              <a:gd name="adj1" fmla="val 1912283"/>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3182E1D-93DE-4A3E-9F77-1963B646F592}"/>
              </a:ext>
            </a:extLst>
          </p:cNvPr>
          <p:cNvCxnSpPr>
            <a:cxnSpLocks/>
          </p:cNvCxnSpPr>
          <p:nvPr/>
        </p:nvCxnSpPr>
        <p:spPr>
          <a:xfrm>
            <a:off x="998579" y="3551519"/>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Biométrie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5" name="Text Placeholder 4">
            <a:extLst>
              <a:ext uri="{FF2B5EF4-FFF2-40B4-BE49-F238E27FC236}">
                <a16:creationId xmlns:a16="http://schemas.microsoft.com/office/drawing/2014/main" id="{7188C3D9-233A-46CB-9F06-37FE0A707EF4}"/>
              </a:ext>
            </a:extLst>
          </p:cNvPr>
          <p:cNvSpPr>
            <a:spLocks noGrp="1"/>
          </p:cNvSpPr>
          <p:nvPr>
            <p:ph type="body" sz="quarter" idx="13"/>
          </p:nvPr>
        </p:nvSpPr>
        <p:spPr>
          <a:xfrm>
            <a:off x="9168260" y="3334692"/>
            <a:ext cx="4535896" cy="687487"/>
          </a:xfrm>
        </p:spPr>
        <p:txBody>
          <a:bodyPr>
            <a:normAutofit/>
          </a:bodyPr>
          <a:lstStyle/>
          <a:p>
            <a:r>
              <a:rPr lang="en-US" dirty="0"/>
              <a:t>(</a:t>
            </a:r>
            <a:r>
              <a:rPr lang="en-US" dirty="0" err="1"/>
              <a:t>Perronnin</a:t>
            </a:r>
            <a:r>
              <a:rPr lang="en-US" dirty="0"/>
              <a:t> and </a:t>
            </a:r>
            <a:r>
              <a:rPr lang="en-US" dirty="0" err="1"/>
              <a:t>Dugelay</a:t>
            </a:r>
            <a:r>
              <a:rPr lang="en-US" dirty="0"/>
              <a:t>, 2002)</a:t>
            </a:r>
            <a:endParaRPr lang="fr-FR" dirty="0"/>
          </a:p>
        </p:txBody>
      </p:sp>
      <p:sp>
        <p:nvSpPr>
          <p:cNvPr id="3" name="Rectangle 2">
            <a:extLst>
              <a:ext uri="{FF2B5EF4-FFF2-40B4-BE49-F238E27FC236}">
                <a16:creationId xmlns:a16="http://schemas.microsoft.com/office/drawing/2014/main" id="{57769102-E4D6-4FE9-9658-C8ECF1444A03}"/>
              </a:ext>
            </a:extLst>
          </p:cNvPr>
          <p:cNvSpPr/>
          <p:nvPr/>
        </p:nvSpPr>
        <p:spPr>
          <a:xfrm>
            <a:off x="525780" y="2227898"/>
            <a:ext cx="13053060" cy="1077218"/>
          </a:xfrm>
          <a:prstGeom prst="rect">
            <a:avLst/>
          </a:prstGeom>
        </p:spPr>
        <p:txBody>
          <a:bodyPr wrap="square">
            <a:spAutoFit/>
          </a:bodyPr>
          <a:lstStyle/>
          <a:p>
            <a:r>
              <a:rPr lang="fr-FR" dirty="0"/>
              <a:t>Consiste à identifier une personne à partir de ses caractéristiques physiques, comportementales ou biologiques. </a:t>
            </a:r>
          </a:p>
        </p:txBody>
      </p:sp>
      <p:pic>
        <p:nvPicPr>
          <p:cNvPr id="6" name="Picture 5">
            <a:extLst>
              <a:ext uri="{FF2B5EF4-FFF2-40B4-BE49-F238E27FC236}">
                <a16:creationId xmlns:a16="http://schemas.microsoft.com/office/drawing/2014/main" id="{DA5BD681-5085-49A7-A6E0-C3334F671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6514" y="2227898"/>
            <a:ext cx="5202371" cy="5202371"/>
          </a:xfrm>
          <a:prstGeom prst="rect">
            <a:avLst/>
          </a:prstGeom>
        </p:spPr>
      </p:pic>
    </p:spTree>
    <p:extLst>
      <p:ext uri="{BB962C8B-B14F-4D97-AF65-F5344CB8AC3E}">
        <p14:creationId xmlns:p14="http://schemas.microsoft.com/office/powerpoint/2010/main" val="1804308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normAutofit/>
          </a:bodyPr>
          <a:lstStyle/>
          <a:p>
            <a:r>
              <a:rPr kumimoji="1" lang="fr-FR" altLang="ja-JP" dirty="0">
                <a:latin typeface="Route 159 Bold" pitchFamily="50" charset="0"/>
              </a:rPr>
              <a:t>Empreinte palmaire</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30</a:t>
            </a:fld>
            <a:endParaRPr lang="ja-JP" altLang="en-US"/>
          </a:p>
        </p:txBody>
      </p:sp>
    </p:spTree>
    <p:extLst>
      <p:ext uri="{BB962C8B-B14F-4D97-AF65-F5344CB8AC3E}">
        <p14:creationId xmlns:p14="http://schemas.microsoft.com/office/powerpoint/2010/main" val="4180346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Empreinte palmaire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31</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pic>
        <p:nvPicPr>
          <p:cNvPr id="69" name="Picture 2" descr="Image associée">
            <a:extLst>
              <a:ext uri="{FF2B5EF4-FFF2-40B4-BE49-F238E27FC236}">
                <a16:creationId xmlns:a16="http://schemas.microsoft.com/office/drawing/2014/main" id="{ED5AA8FE-79AC-4672-A522-26E9296AD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078" y="3822033"/>
            <a:ext cx="7143130" cy="570021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B0272596-9462-4444-8994-5D1D5C1C6D69}"/>
              </a:ext>
            </a:extLst>
          </p:cNvPr>
          <p:cNvSpPr txBox="1"/>
          <p:nvPr/>
        </p:nvSpPr>
        <p:spPr>
          <a:xfrm>
            <a:off x="4481463" y="4824071"/>
            <a:ext cx="3390672" cy="523220"/>
          </a:xfrm>
          <a:prstGeom prst="rect">
            <a:avLst/>
          </a:prstGeom>
          <a:noFill/>
        </p:spPr>
        <p:txBody>
          <a:bodyPr wrap="none" rtlCol="0">
            <a:spAutoFit/>
          </a:bodyPr>
          <a:lstStyle/>
          <a:p>
            <a:r>
              <a:rPr lang="fr-FR" sz="2800" b="1" dirty="0">
                <a:solidFill>
                  <a:srgbClr val="39527B"/>
                </a:solidFill>
              </a:rPr>
              <a:t>Lignes principales</a:t>
            </a:r>
          </a:p>
        </p:txBody>
      </p:sp>
      <p:sp>
        <p:nvSpPr>
          <p:cNvPr id="72" name="TextBox 71">
            <a:extLst>
              <a:ext uri="{FF2B5EF4-FFF2-40B4-BE49-F238E27FC236}">
                <a16:creationId xmlns:a16="http://schemas.microsoft.com/office/drawing/2014/main" id="{97A5BA4D-5B86-4D6B-B9D5-B0DCBB97E649}"/>
              </a:ext>
            </a:extLst>
          </p:cNvPr>
          <p:cNvSpPr txBox="1"/>
          <p:nvPr/>
        </p:nvSpPr>
        <p:spPr>
          <a:xfrm>
            <a:off x="4481463" y="6148921"/>
            <a:ext cx="3550203" cy="523220"/>
          </a:xfrm>
          <a:prstGeom prst="rect">
            <a:avLst/>
          </a:prstGeom>
          <a:noFill/>
        </p:spPr>
        <p:txBody>
          <a:bodyPr wrap="none" rtlCol="0">
            <a:spAutoFit/>
          </a:bodyPr>
          <a:lstStyle/>
          <a:p>
            <a:r>
              <a:rPr lang="fr-FR" sz="2800" b="1" dirty="0">
                <a:solidFill>
                  <a:srgbClr val="39527B"/>
                </a:solidFill>
              </a:rPr>
              <a:t>Lignes secondaires</a:t>
            </a:r>
          </a:p>
        </p:txBody>
      </p:sp>
      <p:sp>
        <p:nvSpPr>
          <p:cNvPr id="73" name="TextBox 72">
            <a:extLst>
              <a:ext uri="{FF2B5EF4-FFF2-40B4-BE49-F238E27FC236}">
                <a16:creationId xmlns:a16="http://schemas.microsoft.com/office/drawing/2014/main" id="{4F789211-3B59-45E8-AE10-45FE14F3D737}"/>
              </a:ext>
            </a:extLst>
          </p:cNvPr>
          <p:cNvSpPr txBox="1"/>
          <p:nvPr/>
        </p:nvSpPr>
        <p:spPr>
          <a:xfrm>
            <a:off x="4481463" y="7569044"/>
            <a:ext cx="2292615" cy="523220"/>
          </a:xfrm>
          <a:prstGeom prst="rect">
            <a:avLst/>
          </a:prstGeom>
          <a:noFill/>
        </p:spPr>
        <p:txBody>
          <a:bodyPr wrap="none" rtlCol="0">
            <a:spAutoFit/>
          </a:bodyPr>
          <a:lstStyle/>
          <a:p>
            <a:r>
              <a:rPr lang="fr-FR" sz="2800" b="1" dirty="0">
                <a:solidFill>
                  <a:srgbClr val="39527B"/>
                </a:solidFill>
              </a:rPr>
              <a:t>Lignes fines</a:t>
            </a:r>
          </a:p>
        </p:txBody>
      </p:sp>
      <p:cxnSp>
        <p:nvCxnSpPr>
          <p:cNvPr id="7" name="Straight Arrow Connector 6">
            <a:extLst>
              <a:ext uri="{FF2B5EF4-FFF2-40B4-BE49-F238E27FC236}">
                <a16:creationId xmlns:a16="http://schemas.microsoft.com/office/drawing/2014/main" id="{054C7C6F-4124-4633-8C55-33FC08B508B1}"/>
              </a:ext>
            </a:extLst>
          </p:cNvPr>
          <p:cNvCxnSpPr>
            <a:stCxn id="71" idx="3"/>
          </p:cNvCxnSpPr>
          <p:nvPr/>
        </p:nvCxnSpPr>
        <p:spPr>
          <a:xfrm flipV="1">
            <a:off x="7872135" y="4824071"/>
            <a:ext cx="3146385" cy="261610"/>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C0B0337-B4E6-490F-B995-8461CC575C82}"/>
              </a:ext>
            </a:extLst>
          </p:cNvPr>
          <p:cNvCxnSpPr>
            <a:cxnSpLocks/>
            <a:stCxn id="71" idx="3"/>
          </p:cNvCxnSpPr>
          <p:nvPr/>
        </p:nvCxnSpPr>
        <p:spPr>
          <a:xfrm>
            <a:off x="7872135" y="5085681"/>
            <a:ext cx="5180925" cy="0"/>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E1D4A1B-175C-4F9C-8994-33AFBCEA6FB9}"/>
              </a:ext>
            </a:extLst>
          </p:cNvPr>
          <p:cNvCxnSpPr>
            <a:cxnSpLocks/>
            <a:stCxn id="71" idx="3"/>
          </p:cNvCxnSpPr>
          <p:nvPr/>
        </p:nvCxnSpPr>
        <p:spPr>
          <a:xfrm flipV="1">
            <a:off x="7872135" y="4046221"/>
            <a:ext cx="6712545" cy="1039460"/>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5775358-E5C6-4906-BDBA-5869D94CF6B1}"/>
              </a:ext>
            </a:extLst>
          </p:cNvPr>
          <p:cNvCxnSpPr>
            <a:cxnSpLocks/>
          </p:cNvCxnSpPr>
          <p:nvPr/>
        </p:nvCxnSpPr>
        <p:spPr>
          <a:xfrm flipV="1">
            <a:off x="8024535" y="5887311"/>
            <a:ext cx="6743025" cy="498135"/>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514639A-7950-4C2A-8840-0C5CB18357F8}"/>
              </a:ext>
            </a:extLst>
          </p:cNvPr>
          <p:cNvCxnSpPr>
            <a:cxnSpLocks/>
            <a:stCxn id="72" idx="3"/>
          </p:cNvCxnSpPr>
          <p:nvPr/>
        </p:nvCxnSpPr>
        <p:spPr>
          <a:xfrm>
            <a:off x="8031666" y="6410531"/>
            <a:ext cx="4838514" cy="261610"/>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700EFCB-595F-4E20-9D06-48A1C7EF928C}"/>
              </a:ext>
            </a:extLst>
          </p:cNvPr>
          <p:cNvCxnSpPr>
            <a:cxnSpLocks/>
          </p:cNvCxnSpPr>
          <p:nvPr/>
        </p:nvCxnSpPr>
        <p:spPr>
          <a:xfrm flipV="1">
            <a:off x="6869493" y="7719217"/>
            <a:ext cx="7166547" cy="167483"/>
          </a:xfrm>
          <a:prstGeom prst="straightConnector1">
            <a:avLst/>
          </a:prstGeom>
          <a:ln w="38100">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48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a:xfrm>
            <a:off x="914322" y="246956"/>
            <a:ext cx="16507876" cy="1203151"/>
          </a:xfrm>
        </p:spPr>
        <p:txBody>
          <a:bodyPr/>
          <a:lstStyle/>
          <a:p>
            <a:r>
              <a:rPr lang="fr-FR" dirty="0"/>
              <a:t>Empreintes palmaire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32</a:t>
            </a:fld>
            <a:endParaRPr lang="ja-JP" altLang="en-US" dirty="0"/>
          </a:p>
        </p:txBody>
      </p:sp>
      <p:sp>
        <p:nvSpPr>
          <p:cNvPr id="7" name="Rectangle 6">
            <a:extLst>
              <a:ext uri="{FF2B5EF4-FFF2-40B4-BE49-F238E27FC236}">
                <a16:creationId xmlns:a16="http://schemas.microsoft.com/office/drawing/2014/main" id="{F8B32554-AB04-45C0-87A1-6445AD31A624}"/>
              </a:ext>
            </a:extLst>
          </p:cNvPr>
          <p:cNvSpPr/>
          <p:nvPr/>
        </p:nvSpPr>
        <p:spPr>
          <a:xfrm>
            <a:off x="1345158" y="3528073"/>
            <a:ext cx="9140825" cy="3785652"/>
          </a:xfrm>
          <a:prstGeom prst="rect">
            <a:avLst/>
          </a:prstGeom>
        </p:spPr>
        <p:txBody>
          <a:bodyPr>
            <a:spAutoFit/>
          </a:bodyPr>
          <a:lstStyle/>
          <a:p>
            <a:pPr marL="457200" indent="-457200">
              <a:lnSpc>
                <a:spcPct val="250000"/>
              </a:lnSpc>
              <a:buClr>
                <a:srgbClr val="39527B"/>
              </a:buClr>
              <a:buFont typeface="Arial" panose="020B0604020202020204" pitchFamily="34" charset="0"/>
              <a:buChar char="•"/>
            </a:pPr>
            <a:r>
              <a:rPr lang="fr-FR" dirty="0"/>
              <a:t>Approche globale</a:t>
            </a:r>
          </a:p>
          <a:p>
            <a:pPr marL="457200" indent="-457200">
              <a:lnSpc>
                <a:spcPct val="250000"/>
              </a:lnSpc>
              <a:buClr>
                <a:srgbClr val="39527B"/>
              </a:buClr>
              <a:buFont typeface="Arial" panose="020B0604020202020204" pitchFamily="34" charset="0"/>
              <a:buChar char="•"/>
            </a:pPr>
            <a:r>
              <a:rPr lang="fr-FR" dirty="0"/>
              <a:t>Approche locale</a:t>
            </a:r>
          </a:p>
          <a:p>
            <a:pPr marL="457200" indent="-457200">
              <a:lnSpc>
                <a:spcPct val="250000"/>
              </a:lnSpc>
              <a:buClr>
                <a:srgbClr val="39527B"/>
              </a:buClr>
              <a:buFont typeface="Arial" panose="020B0604020202020204" pitchFamily="34" charset="0"/>
              <a:buChar char="•"/>
            </a:pPr>
            <a:r>
              <a:rPr lang="fr-FR" dirty="0"/>
              <a:t>Approche hybride</a:t>
            </a:r>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6991786" cy="1250214"/>
          </a:xfrm>
          <a:prstGeom prst="rect">
            <a:avLst/>
          </a:prstGeom>
        </p:spPr>
        <p:txBody>
          <a:bodyPr wrap="none">
            <a:spAutoFit/>
          </a:bodyPr>
          <a:lstStyle/>
          <a:p>
            <a:pPr>
              <a:lnSpc>
                <a:spcPct val="250000"/>
              </a:lnSpc>
              <a:buClr>
                <a:srgbClr val="39527B"/>
              </a:buClr>
            </a:pPr>
            <a:r>
              <a:rPr lang="fr-FR" sz="3600" b="1" dirty="0">
                <a:solidFill>
                  <a:srgbClr val="39527B"/>
                </a:solidFill>
              </a:rPr>
              <a:t>Approches de reconnaissance</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2307056"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pic>
        <p:nvPicPr>
          <p:cNvPr id="14" name="Picture 2" descr="Image associée">
            <a:extLst>
              <a:ext uri="{FF2B5EF4-FFF2-40B4-BE49-F238E27FC236}">
                <a16:creationId xmlns:a16="http://schemas.microsoft.com/office/drawing/2014/main" id="{3E192573-2094-4609-B182-DB71CEA14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8377" y="2857499"/>
            <a:ext cx="6382793" cy="509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815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Image associée">
            <a:extLst>
              <a:ext uri="{FF2B5EF4-FFF2-40B4-BE49-F238E27FC236}">
                <a16:creationId xmlns:a16="http://schemas.microsoft.com/office/drawing/2014/main" id="{206AEEB9-94C1-4543-8519-5A515D3EA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319" y="3977388"/>
            <a:ext cx="4325358" cy="345805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8">
            <a:extLst>
              <a:ext uri="{FF2B5EF4-FFF2-40B4-BE49-F238E27FC236}">
                <a16:creationId xmlns:a16="http://schemas.microsoft.com/office/drawing/2014/main" id="{03CA0FAA-4B69-4A81-AE91-6E8322D01911}"/>
              </a:ext>
            </a:extLst>
          </p:cNvPr>
          <p:cNvCxnSpPr>
            <a:cxnSpLocks/>
          </p:cNvCxnSpPr>
          <p:nvPr/>
        </p:nvCxnSpPr>
        <p:spPr>
          <a:xfrm>
            <a:off x="7292342" y="3999072"/>
            <a:ext cx="5801001" cy="0"/>
          </a:xfrm>
          <a:prstGeom prst="line">
            <a:avLst/>
          </a:prstGeom>
          <a:ln w="38100">
            <a:solidFill>
              <a:srgbClr val="C85561">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Reconnaissance d’empreintes palmaire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33</a:t>
            </a:fld>
            <a:endParaRPr kumimoji="1" lang="ja-JP" altLang="en-US" sz="2800" b="0" i="0" u="none" strike="noStrike" kern="1200" cap="none" spc="0" normalizeH="0" baseline="0" noProof="0">
              <a:ln>
                <a:noFill/>
              </a:ln>
              <a:solidFill>
                <a:prstClr val="white"/>
              </a:solidFill>
              <a:effectLst/>
              <a:uLnTx/>
              <a:uFillTx/>
              <a:latin typeface="Dosis" panose="02010503020202060003" pitchFamily="2" charset="0"/>
              <a:cs typeface="+mn-cs"/>
            </a:endParaRPr>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4187365" cy="1250214"/>
          </a:xfrm>
          <a:prstGeom prst="rect">
            <a:avLst/>
          </a:prstGeom>
        </p:spPr>
        <p:txBody>
          <a:bodyPr wrap="none">
            <a:spAutoFit/>
          </a:bodyPr>
          <a:lstStyle/>
          <a:p>
            <a:pPr marL="0" marR="0" lvl="0" indent="0" algn="l" defTabSz="1632753" rtl="0" eaLnBrk="1" fontAlgn="auto" latinLnBrk="0" hangingPunct="1">
              <a:lnSpc>
                <a:spcPct val="250000"/>
              </a:lnSpc>
              <a:spcBef>
                <a:spcPts val="0"/>
              </a:spcBef>
              <a:spcAft>
                <a:spcPts val="0"/>
              </a:spcAft>
              <a:buClr>
                <a:srgbClr val="39527B"/>
              </a:buClr>
              <a:buSzTx/>
              <a:buFontTx/>
              <a:buNone/>
              <a:tabLst/>
              <a:defRPr/>
            </a:pPr>
            <a:r>
              <a:rPr kumimoji="1" lang="fr-FR" sz="3600" b="1" i="0" u="none" strike="noStrike" kern="1200" cap="none" spc="0" normalizeH="0" baseline="0" noProof="0" dirty="0">
                <a:ln>
                  <a:noFill/>
                </a:ln>
                <a:solidFill>
                  <a:srgbClr val="39527B"/>
                </a:solidFill>
                <a:effectLst/>
                <a:uLnTx/>
                <a:uFillTx/>
                <a:latin typeface="Open Sans"/>
                <a:cs typeface="+mn-cs"/>
              </a:rPr>
              <a:t>Approche globale</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1022025"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17F981-16F1-4EDB-8948-EC06E3595593}"/>
              </a:ext>
            </a:extLst>
          </p:cNvPr>
          <p:cNvPicPr>
            <a:picLocks noChangeAspect="1"/>
          </p:cNvPicPr>
          <p:nvPr/>
        </p:nvPicPr>
        <p:blipFill>
          <a:blip r:embed="rId3"/>
          <a:stretch>
            <a:fillRect/>
          </a:stretch>
        </p:blipFill>
        <p:spPr>
          <a:xfrm>
            <a:off x="8007319" y="3966086"/>
            <a:ext cx="4325358" cy="3560329"/>
          </a:xfrm>
          <a:prstGeom prst="rect">
            <a:avLst/>
          </a:prstGeom>
        </p:spPr>
      </p:pic>
    </p:spTree>
    <p:extLst>
      <p:ext uri="{BB962C8B-B14F-4D97-AF65-F5344CB8AC3E}">
        <p14:creationId xmlns:p14="http://schemas.microsoft.com/office/powerpoint/2010/main" val="364570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4003E-6 -4.5679E-6 L 0.01441 0.35834 " pathEditMode="relative" rAng="0" ptsTypes="AA">
                                      <p:cBhvr>
                                        <p:cTn id="6" dur="2000" fill="hold"/>
                                        <p:tgtEl>
                                          <p:spTgt spid="18"/>
                                        </p:tgtEl>
                                        <p:attrNameLst>
                                          <p:attrName>ppt_x</p:attrName>
                                          <p:attrName>ppt_y</p:attrName>
                                        </p:attrNameLst>
                                      </p:cBhvr>
                                      <p:rCtr x="721" y="1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Reconnaissance d’empreintes palmaire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34</a:t>
            </a:fld>
            <a:endParaRPr kumimoji="1" lang="ja-JP" altLang="en-US" sz="2800" b="0" i="0" u="none" strike="noStrike" kern="1200" cap="none" spc="0" normalizeH="0" baseline="0" noProof="0">
              <a:ln>
                <a:noFill/>
              </a:ln>
              <a:solidFill>
                <a:prstClr val="white"/>
              </a:solidFill>
              <a:effectLst/>
              <a:uLnTx/>
              <a:uFillTx/>
              <a:latin typeface="Dosis" panose="02010503020202060003" pitchFamily="2" charset="0"/>
              <a:cs typeface="+mn-cs"/>
            </a:endParaRPr>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3862339" cy="1250214"/>
          </a:xfrm>
          <a:prstGeom prst="rect">
            <a:avLst/>
          </a:prstGeom>
        </p:spPr>
        <p:txBody>
          <a:bodyPr wrap="none">
            <a:spAutoFit/>
          </a:bodyPr>
          <a:lstStyle/>
          <a:p>
            <a:pPr marL="0" marR="0" lvl="0" indent="0" algn="l" defTabSz="1632753" rtl="0" eaLnBrk="1" fontAlgn="auto" latinLnBrk="0" hangingPunct="1">
              <a:lnSpc>
                <a:spcPct val="250000"/>
              </a:lnSpc>
              <a:spcBef>
                <a:spcPts val="0"/>
              </a:spcBef>
              <a:spcAft>
                <a:spcPts val="0"/>
              </a:spcAft>
              <a:buClr>
                <a:srgbClr val="39527B"/>
              </a:buClr>
              <a:buSzTx/>
              <a:buFontTx/>
              <a:buNone/>
              <a:tabLst/>
              <a:defRPr/>
            </a:pPr>
            <a:r>
              <a:rPr kumimoji="1" lang="fr-FR" sz="3600" b="1" i="0" u="none" strike="noStrike" kern="1200" cap="none" spc="0" normalizeH="0" baseline="0" noProof="0" dirty="0">
                <a:ln>
                  <a:noFill/>
                </a:ln>
                <a:solidFill>
                  <a:srgbClr val="39527B"/>
                </a:solidFill>
                <a:effectLst/>
                <a:uLnTx/>
                <a:uFillTx/>
                <a:latin typeface="Open Sans"/>
                <a:cs typeface="+mn-cs"/>
              </a:rPr>
              <a:t>Approche locale</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1022025"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pic>
        <p:nvPicPr>
          <p:cNvPr id="11" name="Picture 2" descr="Image associée">
            <a:extLst>
              <a:ext uri="{FF2B5EF4-FFF2-40B4-BE49-F238E27FC236}">
                <a16:creationId xmlns:a16="http://schemas.microsoft.com/office/drawing/2014/main" id="{14DD1EDA-A6FD-49A6-A833-7FC49D4C7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372" y="3948215"/>
            <a:ext cx="4004192" cy="31953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au 5">
            <a:extLst>
              <a:ext uri="{FF2B5EF4-FFF2-40B4-BE49-F238E27FC236}">
                <a16:creationId xmlns:a16="http://schemas.microsoft.com/office/drawing/2014/main" id="{DB1BA7E0-2C4F-4AF6-AB87-8FCBA6F9A461}"/>
              </a:ext>
            </a:extLst>
          </p:cNvPr>
          <p:cNvGraphicFramePr>
            <a:graphicFrameLocks noGrp="1"/>
          </p:cNvGraphicFramePr>
          <p:nvPr>
            <p:extLst/>
          </p:nvPr>
        </p:nvGraphicFramePr>
        <p:xfrm>
          <a:off x="2438400" y="6489292"/>
          <a:ext cx="5200443" cy="654267"/>
        </p:xfrm>
        <a:graphic>
          <a:graphicData uri="http://schemas.openxmlformats.org/drawingml/2006/table">
            <a:tbl>
              <a:tblPr firstRow="1" bandRow="1">
                <a:tableStyleId>{5940675A-B579-460E-94D1-54222C63F5DA}</a:tableStyleId>
              </a:tblPr>
              <a:tblGrid>
                <a:gridCol w="577827">
                  <a:extLst>
                    <a:ext uri="{9D8B030D-6E8A-4147-A177-3AD203B41FA5}">
                      <a16:colId xmlns:a16="http://schemas.microsoft.com/office/drawing/2014/main" val="3261280904"/>
                    </a:ext>
                  </a:extLst>
                </a:gridCol>
                <a:gridCol w="577827">
                  <a:extLst>
                    <a:ext uri="{9D8B030D-6E8A-4147-A177-3AD203B41FA5}">
                      <a16:colId xmlns:a16="http://schemas.microsoft.com/office/drawing/2014/main" val="2087053364"/>
                    </a:ext>
                  </a:extLst>
                </a:gridCol>
                <a:gridCol w="577827">
                  <a:extLst>
                    <a:ext uri="{9D8B030D-6E8A-4147-A177-3AD203B41FA5}">
                      <a16:colId xmlns:a16="http://schemas.microsoft.com/office/drawing/2014/main" val="3718362598"/>
                    </a:ext>
                  </a:extLst>
                </a:gridCol>
                <a:gridCol w="577827">
                  <a:extLst>
                    <a:ext uri="{9D8B030D-6E8A-4147-A177-3AD203B41FA5}">
                      <a16:colId xmlns:a16="http://schemas.microsoft.com/office/drawing/2014/main" val="3936426548"/>
                    </a:ext>
                  </a:extLst>
                </a:gridCol>
                <a:gridCol w="577827">
                  <a:extLst>
                    <a:ext uri="{9D8B030D-6E8A-4147-A177-3AD203B41FA5}">
                      <a16:colId xmlns:a16="http://schemas.microsoft.com/office/drawing/2014/main" val="1281632404"/>
                    </a:ext>
                  </a:extLst>
                </a:gridCol>
                <a:gridCol w="577827">
                  <a:extLst>
                    <a:ext uri="{9D8B030D-6E8A-4147-A177-3AD203B41FA5}">
                      <a16:colId xmlns:a16="http://schemas.microsoft.com/office/drawing/2014/main" val="3034123069"/>
                    </a:ext>
                  </a:extLst>
                </a:gridCol>
                <a:gridCol w="577827">
                  <a:extLst>
                    <a:ext uri="{9D8B030D-6E8A-4147-A177-3AD203B41FA5}">
                      <a16:colId xmlns:a16="http://schemas.microsoft.com/office/drawing/2014/main" val="2402795206"/>
                    </a:ext>
                  </a:extLst>
                </a:gridCol>
                <a:gridCol w="577827">
                  <a:extLst>
                    <a:ext uri="{9D8B030D-6E8A-4147-A177-3AD203B41FA5}">
                      <a16:colId xmlns:a16="http://schemas.microsoft.com/office/drawing/2014/main" val="169653621"/>
                    </a:ext>
                  </a:extLst>
                </a:gridCol>
                <a:gridCol w="577827">
                  <a:extLst>
                    <a:ext uri="{9D8B030D-6E8A-4147-A177-3AD203B41FA5}">
                      <a16:colId xmlns:a16="http://schemas.microsoft.com/office/drawing/2014/main" val="3609787017"/>
                    </a:ext>
                  </a:extLst>
                </a:gridCol>
              </a:tblGrid>
              <a:tr h="654267">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30075601"/>
                  </a:ext>
                </a:extLst>
              </a:tr>
            </a:tbl>
          </a:graphicData>
        </a:graphic>
      </p:graphicFrame>
      <p:sp>
        <p:nvSpPr>
          <p:cNvPr id="14" name="Ellipse 6">
            <a:extLst>
              <a:ext uri="{FF2B5EF4-FFF2-40B4-BE49-F238E27FC236}">
                <a16:creationId xmlns:a16="http://schemas.microsoft.com/office/drawing/2014/main" id="{5EF9C239-DA2C-4E8D-A0B3-B9BD664C5E6B}"/>
              </a:ext>
            </a:extLst>
          </p:cNvPr>
          <p:cNvSpPr/>
          <p:nvPr/>
        </p:nvSpPr>
        <p:spPr>
          <a:xfrm flipH="1">
            <a:off x="8696080" y="41804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5" name="Ellipse 7">
            <a:extLst>
              <a:ext uri="{FF2B5EF4-FFF2-40B4-BE49-F238E27FC236}">
                <a16:creationId xmlns:a16="http://schemas.microsoft.com/office/drawing/2014/main" id="{8047C207-67CB-40FA-A5BF-99D6F485B161}"/>
              </a:ext>
            </a:extLst>
          </p:cNvPr>
          <p:cNvSpPr/>
          <p:nvPr/>
        </p:nvSpPr>
        <p:spPr>
          <a:xfrm flipH="1">
            <a:off x="8778630" y="43328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7" name="Ellipse 8">
            <a:extLst>
              <a:ext uri="{FF2B5EF4-FFF2-40B4-BE49-F238E27FC236}">
                <a16:creationId xmlns:a16="http://schemas.microsoft.com/office/drawing/2014/main" id="{82FD3C89-49CF-4C17-B4E1-8D89B965DA14}"/>
              </a:ext>
            </a:extLst>
          </p:cNvPr>
          <p:cNvSpPr/>
          <p:nvPr/>
        </p:nvSpPr>
        <p:spPr>
          <a:xfrm flipH="1">
            <a:off x="8829430" y="44852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19" name="Ellipse 9">
            <a:extLst>
              <a:ext uri="{FF2B5EF4-FFF2-40B4-BE49-F238E27FC236}">
                <a16:creationId xmlns:a16="http://schemas.microsoft.com/office/drawing/2014/main" id="{DBA3D8B8-4344-41D9-AA45-862AF7AE78DC}"/>
              </a:ext>
            </a:extLst>
          </p:cNvPr>
          <p:cNvSpPr/>
          <p:nvPr/>
        </p:nvSpPr>
        <p:spPr>
          <a:xfrm flipH="1">
            <a:off x="8886580" y="46376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0" name="Ellipse 10">
            <a:extLst>
              <a:ext uri="{FF2B5EF4-FFF2-40B4-BE49-F238E27FC236}">
                <a16:creationId xmlns:a16="http://schemas.microsoft.com/office/drawing/2014/main" id="{95FD4C96-84EB-4488-BE30-2AECD02D402D}"/>
              </a:ext>
            </a:extLst>
          </p:cNvPr>
          <p:cNvSpPr/>
          <p:nvPr/>
        </p:nvSpPr>
        <p:spPr>
          <a:xfrm flipH="1">
            <a:off x="8918330" y="47900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1" name="Ellipse 11">
            <a:extLst>
              <a:ext uri="{FF2B5EF4-FFF2-40B4-BE49-F238E27FC236}">
                <a16:creationId xmlns:a16="http://schemas.microsoft.com/office/drawing/2014/main" id="{43E96484-420D-441C-941D-C0991E3B59D4}"/>
              </a:ext>
            </a:extLst>
          </p:cNvPr>
          <p:cNvSpPr/>
          <p:nvPr/>
        </p:nvSpPr>
        <p:spPr>
          <a:xfrm flipH="1">
            <a:off x="8943730" y="49424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2" name="Ellipse 12">
            <a:extLst>
              <a:ext uri="{FF2B5EF4-FFF2-40B4-BE49-F238E27FC236}">
                <a16:creationId xmlns:a16="http://schemas.microsoft.com/office/drawing/2014/main" id="{1516EB8E-5DC1-47E3-875C-D33785D60ECB}"/>
              </a:ext>
            </a:extLst>
          </p:cNvPr>
          <p:cNvSpPr/>
          <p:nvPr/>
        </p:nvSpPr>
        <p:spPr>
          <a:xfrm flipH="1">
            <a:off x="8943730" y="51011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3" name="Ellipse 13">
            <a:extLst>
              <a:ext uri="{FF2B5EF4-FFF2-40B4-BE49-F238E27FC236}">
                <a16:creationId xmlns:a16="http://schemas.microsoft.com/office/drawing/2014/main" id="{4F34B66B-FED3-4B4A-B757-4A652ABC3D35}"/>
              </a:ext>
            </a:extLst>
          </p:cNvPr>
          <p:cNvSpPr/>
          <p:nvPr/>
        </p:nvSpPr>
        <p:spPr>
          <a:xfrm flipH="1">
            <a:off x="8931030" y="52535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6" name="Ellipse 14">
            <a:extLst>
              <a:ext uri="{FF2B5EF4-FFF2-40B4-BE49-F238E27FC236}">
                <a16:creationId xmlns:a16="http://schemas.microsoft.com/office/drawing/2014/main" id="{E312C373-F33C-427E-87C6-EB2FB3F6A235}"/>
              </a:ext>
            </a:extLst>
          </p:cNvPr>
          <p:cNvSpPr/>
          <p:nvPr/>
        </p:nvSpPr>
        <p:spPr>
          <a:xfrm flipH="1">
            <a:off x="8899280" y="54059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7" name="Ellipse 16">
            <a:extLst>
              <a:ext uri="{FF2B5EF4-FFF2-40B4-BE49-F238E27FC236}">
                <a16:creationId xmlns:a16="http://schemas.microsoft.com/office/drawing/2014/main" id="{1DB6689D-1DE9-4093-B817-7A45A1B2BF98}"/>
              </a:ext>
            </a:extLst>
          </p:cNvPr>
          <p:cNvSpPr/>
          <p:nvPr/>
        </p:nvSpPr>
        <p:spPr>
          <a:xfrm flipH="1">
            <a:off x="8848480" y="56091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8" name="Ellipse 17">
            <a:extLst>
              <a:ext uri="{FF2B5EF4-FFF2-40B4-BE49-F238E27FC236}">
                <a16:creationId xmlns:a16="http://schemas.microsoft.com/office/drawing/2014/main" id="{1217AD5F-1728-43BD-80F2-971B93773B66}"/>
              </a:ext>
            </a:extLst>
          </p:cNvPr>
          <p:cNvSpPr/>
          <p:nvPr/>
        </p:nvSpPr>
        <p:spPr>
          <a:xfrm flipH="1">
            <a:off x="9000880" y="40089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29" name="Ellipse 18">
            <a:extLst>
              <a:ext uri="{FF2B5EF4-FFF2-40B4-BE49-F238E27FC236}">
                <a16:creationId xmlns:a16="http://schemas.microsoft.com/office/drawing/2014/main" id="{581D57BA-4A53-4818-97DD-11D0761C91FD}"/>
              </a:ext>
            </a:extLst>
          </p:cNvPr>
          <p:cNvSpPr/>
          <p:nvPr/>
        </p:nvSpPr>
        <p:spPr>
          <a:xfrm flipH="1">
            <a:off x="9153280" y="40788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0" name="Ellipse 19">
            <a:extLst>
              <a:ext uri="{FF2B5EF4-FFF2-40B4-BE49-F238E27FC236}">
                <a16:creationId xmlns:a16="http://schemas.microsoft.com/office/drawing/2014/main" id="{C64EDBE3-6C16-47B6-8AA1-EEB9132B0526}"/>
              </a:ext>
            </a:extLst>
          </p:cNvPr>
          <p:cNvSpPr/>
          <p:nvPr/>
        </p:nvSpPr>
        <p:spPr>
          <a:xfrm flipH="1">
            <a:off x="9337430" y="41867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1" name="Ellipse 20">
            <a:extLst>
              <a:ext uri="{FF2B5EF4-FFF2-40B4-BE49-F238E27FC236}">
                <a16:creationId xmlns:a16="http://schemas.microsoft.com/office/drawing/2014/main" id="{117A2FB0-F5ED-4BFB-818E-5BC7B1405F8F}"/>
              </a:ext>
            </a:extLst>
          </p:cNvPr>
          <p:cNvSpPr/>
          <p:nvPr/>
        </p:nvSpPr>
        <p:spPr>
          <a:xfrm flipH="1">
            <a:off x="9496180" y="42947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2" name="Ellipse 21">
            <a:extLst>
              <a:ext uri="{FF2B5EF4-FFF2-40B4-BE49-F238E27FC236}">
                <a16:creationId xmlns:a16="http://schemas.microsoft.com/office/drawing/2014/main" id="{85B74EB2-85FA-4601-8DB6-AB1FB99CEF2B}"/>
              </a:ext>
            </a:extLst>
          </p:cNvPr>
          <p:cNvSpPr/>
          <p:nvPr/>
        </p:nvSpPr>
        <p:spPr>
          <a:xfrm flipH="1">
            <a:off x="9673980" y="43836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3" name="Ellipse 22">
            <a:extLst>
              <a:ext uri="{FF2B5EF4-FFF2-40B4-BE49-F238E27FC236}">
                <a16:creationId xmlns:a16="http://schemas.microsoft.com/office/drawing/2014/main" id="{01A2B0A6-86E9-44C9-A242-5625606B3D50}"/>
              </a:ext>
            </a:extLst>
          </p:cNvPr>
          <p:cNvSpPr/>
          <p:nvPr/>
        </p:nvSpPr>
        <p:spPr>
          <a:xfrm flipH="1">
            <a:off x="9832730" y="44788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4" name="Ellipse 23">
            <a:extLst>
              <a:ext uri="{FF2B5EF4-FFF2-40B4-BE49-F238E27FC236}">
                <a16:creationId xmlns:a16="http://schemas.microsoft.com/office/drawing/2014/main" id="{7478D985-7097-419B-AA13-08DDE8836470}"/>
              </a:ext>
            </a:extLst>
          </p:cNvPr>
          <p:cNvSpPr/>
          <p:nvPr/>
        </p:nvSpPr>
        <p:spPr>
          <a:xfrm flipH="1">
            <a:off x="9985130" y="45550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5" name="Ellipse 24">
            <a:extLst>
              <a:ext uri="{FF2B5EF4-FFF2-40B4-BE49-F238E27FC236}">
                <a16:creationId xmlns:a16="http://schemas.microsoft.com/office/drawing/2014/main" id="{E9B1F058-B760-4AFD-8DA7-57BE85EE37A5}"/>
              </a:ext>
            </a:extLst>
          </p:cNvPr>
          <p:cNvSpPr/>
          <p:nvPr/>
        </p:nvSpPr>
        <p:spPr>
          <a:xfrm flipH="1">
            <a:off x="10334380" y="39962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6" name="Ellipse 25">
            <a:extLst>
              <a:ext uri="{FF2B5EF4-FFF2-40B4-BE49-F238E27FC236}">
                <a16:creationId xmlns:a16="http://schemas.microsoft.com/office/drawing/2014/main" id="{74ECDB8B-5EEC-4813-95F8-55471119E1EE}"/>
              </a:ext>
            </a:extLst>
          </p:cNvPr>
          <p:cNvSpPr/>
          <p:nvPr/>
        </p:nvSpPr>
        <p:spPr>
          <a:xfrm flipH="1">
            <a:off x="10486780" y="40280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7" name="Ellipse 26">
            <a:extLst>
              <a:ext uri="{FF2B5EF4-FFF2-40B4-BE49-F238E27FC236}">
                <a16:creationId xmlns:a16="http://schemas.microsoft.com/office/drawing/2014/main" id="{EB77A1F3-FE11-44BC-969A-F3E15B55CBD8}"/>
              </a:ext>
            </a:extLst>
          </p:cNvPr>
          <p:cNvSpPr/>
          <p:nvPr/>
        </p:nvSpPr>
        <p:spPr>
          <a:xfrm flipH="1">
            <a:off x="10639180" y="40597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8" name="Ellipse 27">
            <a:extLst>
              <a:ext uri="{FF2B5EF4-FFF2-40B4-BE49-F238E27FC236}">
                <a16:creationId xmlns:a16="http://schemas.microsoft.com/office/drawing/2014/main" id="{81D9E879-8180-408C-A24D-BCE61CFF4FED}"/>
              </a:ext>
            </a:extLst>
          </p:cNvPr>
          <p:cNvSpPr/>
          <p:nvPr/>
        </p:nvSpPr>
        <p:spPr>
          <a:xfrm flipH="1">
            <a:off x="10791580" y="411693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39" name="Ellipse 28">
            <a:extLst>
              <a:ext uri="{FF2B5EF4-FFF2-40B4-BE49-F238E27FC236}">
                <a16:creationId xmlns:a16="http://schemas.microsoft.com/office/drawing/2014/main" id="{30F86516-1FE6-452F-B8D5-C5C7BDF641D0}"/>
              </a:ext>
            </a:extLst>
          </p:cNvPr>
          <p:cNvSpPr/>
          <p:nvPr/>
        </p:nvSpPr>
        <p:spPr>
          <a:xfrm flipH="1">
            <a:off x="11026530" y="4186788"/>
            <a:ext cx="94677" cy="78913"/>
          </a:xfrm>
          <a:prstGeom prst="ellipse">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13072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3.05582E-7 4.81481E-6 C -0.01979 0.08348 -0.07726 0.26003 -0.07761 0.2645 " pathEditMode="relative" rAng="0" ptsTypes="AA">
                                      <p:cBhvr>
                                        <p:cTn id="6" dur="2000" fill="hold"/>
                                        <p:tgtEl>
                                          <p:spTgt spid="14"/>
                                        </p:tgtEl>
                                        <p:attrNameLst>
                                          <p:attrName>ppt_x</p:attrName>
                                          <p:attrName>ppt_y</p:attrName>
                                        </p:attrNameLst>
                                      </p:cBhvr>
                                      <p:rCtr x="-3881" y="13225"/>
                                    </p:animMotion>
                                  </p:childTnLst>
                                </p:cTn>
                              </p:par>
                              <p:par>
                                <p:cTn id="7" presetID="37" presetClass="path" presetSubtype="0" accel="50000" decel="50000" fill="hold" grpId="0" nodeType="withEffect">
                                  <p:stCondLst>
                                    <p:cond delay="0"/>
                                  </p:stCondLst>
                                  <p:childTnLst>
                                    <p:animMotion origin="layout" path="M 0.00061 -4.44444E-6 C -0.06094 0.06698 -0.12119 0.18997 -0.12223 0.1875 " pathEditMode="relative" rAng="0" ptsTypes="AA">
                                      <p:cBhvr>
                                        <p:cTn id="8" dur="2000" fill="hold"/>
                                        <p:tgtEl>
                                          <p:spTgt spid="20"/>
                                        </p:tgtEl>
                                        <p:attrNameLst>
                                          <p:attrName>ppt_x</p:attrName>
                                          <p:attrName>ppt_y</p:attrName>
                                        </p:attrNameLst>
                                      </p:cBhvr>
                                      <p:rCtr x="-6146" y="9367"/>
                                    </p:animMotion>
                                  </p:childTnLst>
                                </p:cTn>
                              </p:par>
                              <p:par>
                                <p:cTn id="9" presetID="37" presetClass="path" presetSubtype="0" accel="50000" decel="50000" fill="hold" grpId="0" nodeType="withEffect">
                                  <p:stCondLst>
                                    <p:cond delay="0"/>
                                  </p:stCondLst>
                                  <p:childTnLst>
                                    <p:animMotion origin="layout" path="M 1.96805E-6 3.82716E-6 C -0.04376 0.04614 -0.15375 0.15169 -0.15375 0.152 " pathEditMode="relative" rAng="0" ptsTypes="AA">
                                      <p:cBhvr>
                                        <p:cTn id="10" dur="2000" fill="hold"/>
                                        <p:tgtEl>
                                          <p:spTgt spid="23"/>
                                        </p:tgtEl>
                                        <p:attrNameLst>
                                          <p:attrName>ppt_x</p:attrName>
                                          <p:attrName>ppt_y</p:attrName>
                                        </p:attrNameLst>
                                      </p:cBhvr>
                                      <p:rCtr x="-7692" y="7593"/>
                                    </p:animMotion>
                                  </p:childTnLst>
                                </p:cTn>
                              </p:par>
                              <p:par>
                                <p:cTn id="11" presetID="37" presetClass="path" presetSubtype="0" accel="50000" decel="50000" fill="hold" grpId="0" nodeType="withEffect">
                                  <p:stCondLst>
                                    <p:cond delay="0"/>
                                  </p:stCondLst>
                                  <p:childTnLst>
                                    <p:animMotion origin="layout" path="M -0.0046 0.01173 L -0.19411 0.25663 " pathEditMode="relative" rAng="0" ptsTypes="AA">
                                      <p:cBhvr>
                                        <p:cTn id="12" dur="2000" fill="hold"/>
                                        <p:tgtEl>
                                          <p:spTgt spid="29"/>
                                        </p:tgtEl>
                                        <p:attrNameLst>
                                          <p:attrName>ppt_x</p:attrName>
                                          <p:attrName>ppt_y</p:attrName>
                                        </p:attrNameLst>
                                      </p:cBhvr>
                                      <p:rCtr x="-9480" y="12238"/>
                                    </p:animMotion>
                                  </p:childTnLst>
                                </p:cTn>
                              </p:par>
                              <p:par>
                                <p:cTn id="13" presetID="37" presetClass="path" presetSubtype="0" accel="50000" decel="50000" fill="hold" grpId="0" nodeType="withEffect">
                                  <p:stCondLst>
                                    <p:cond delay="0"/>
                                  </p:stCondLst>
                                  <p:childTnLst>
                                    <p:animMotion origin="layout" path="M -8.78679E-5 2.46914E-6 L -0.26461 0.22886 " pathEditMode="relative" rAng="0" ptsTypes="AA">
                                      <p:cBhvr>
                                        <p:cTn id="14" dur="2000" fill="hold"/>
                                        <p:tgtEl>
                                          <p:spTgt spid="33"/>
                                        </p:tgtEl>
                                        <p:attrNameLst>
                                          <p:attrName>ppt_x</p:attrName>
                                          <p:attrName>ppt_y</p:attrName>
                                        </p:attrNameLst>
                                      </p:cBhvr>
                                      <p:rCtr x="-13230" y="11435"/>
                                    </p:animMotion>
                                  </p:childTnLst>
                                </p:cTn>
                              </p:par>
                              <p:par>
                                <p:cTn id="15" presetID="37" presetClass="path" presetSubtype="0" accel="50000" decel="50000" fill="hold" grpId="0" nodeType="withEffect">
                                  <p:stCondLst>
                                    <p:cond delay="0"/>
                                  </p:stCondLst>
                                  <p:childTnLst>
                                    <p:animMotion origin="layout" path="M -0.00035 -4.93827E-6 L -0.30497 0.22146 " pathEditMode="relative" rAng="0" ptsTypes="AA">
                                      <p:cBhvr>
                                        <p:cTn id="16" dur="2000" fill="hold"/>
                                        <p:tgtEl>
                                          <p:spTgt spid="34"/>
                                        </p:tgtEl>
                                        <p:attrNameLst>
                                          <p:attrName>ppt_x</p:attrName>
                                          <p:attrName>ppt_y</p:attrName>
                                        </p:attrNameLst>
                                      </p:cBhvr>
                                      <p:rCtr x="-15236" y="11065"/>
                                    </p:animMotion>
                                  </p:childTnLst>
                                </p:cTn>
                              </p:par>
                              <p:par>
                                <p:cTn id="17" presetID="37" presetClass="path" presetSubtype="0" accel="50000" decel="50000" fill="hold" grpId="0" nodeType="withEffect">
                                  <p:stCondLst>
                                    <p:cond delay="0"/>
                                  </p:stCondLst>
                                  <p:childTnLst>
                                    <p:animMotion origin="layout" path="M -0.00026 -3.7037E-7 L -0.35931 0.2679 " pathEditMode="relative" rAng="0" ptsTypes="AA">
                                      <p:cBhvr>
                                        <p:cTn id="18" dur="2000" fill="hold"/>
                                        <p:tgtEl>
                                          <p:spTgt spid="36"/>
                                        </p:tgtEl>
                                        <p:attrNameLst>
                                          <p:attrName>ppt_x</p:attrName>
                                          <p:attrName>ppt_y</p:attrName>
                                        </p:attrNameLst>
                                      </p:cBhvr>
                                      <p:rCtr x="-17953" y="13395"/>
                                    </p:animMotion>
                                  </p:childTnLst>
                                </p:cTn>
                              </p:par>
                              <p:par>
                                <p:cTn id="19" presetID="37" presetClass="path" presetSubtype="0" accel="50000" decel="50000" fill="hold" grpId="0" nodeType="withEffect">
                                  <p:stCondLst>
                                    <p:cond delay="0"/>
                                  </p:stCondLst>
                                  <p:childTnLst>
                                    <p:animMotion origin="layout" path="M -0.00034 -2.34568E-6 L -0.40932 0.26374 " pathEditMode="relative" rAng="0" ptsTypes="AA">
                                      <p:cBhvr>
                                        <p:cTn id="20" dur="2000" fill="hold"/>
                                        <p:tgtEl>
                                          <p:spTgt spid="38"/>
                                        </p:tgtEl>
                                        <p:attrNameLst>
                                          <p:attrName>ppt_x</p:attrName>
                                          <p:attrName>ppt_y</p:attrName>
                                        </p:attrNameLst>
                                      </p:cBhvr>
                                      <p:rCtr x="-20453" y="13179"/>
                                    </p:animMotion>
                                  </p:childTnLst>
                                </p:cTn>
                              </p:par>
                              <p:par>
                                <p:cTn id="21" presetID="37" presetClass="path" presetSubtype="0" accel="50000" decel="50000" fill="hold" grpId="0" nodeType="withEffect">
                                  <p:stCondLst>
                                    <p:cond delay="0"/>
                                  </p:stCondLst>
                                  <p:childTnLst>
                                    <p:animMotion origin="layout" path="M -0.00035 -2.46914E-6 L -0.45169 0.24676 " pathEditMode="relative" rAng="0" ptsTypes="AA">
                                      <p:cBhvr>
                                        <p:cTn id="22" dur="2000" fill="hold"/>
                                        <p:tgtEl>
                                          <p:spTgt spid="39"/>
                                        </p:tgtEl>
                                        <p:attrNameLst>
                                          <p:attrName>ppt_x</p:attrName>
                                          <p:attrName>ppt_y</p:attrName>
                                        </p:attrNameLst>
                                      </p:cBhvr>
                                      <p:rCtr x="-22571" y="123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29" grpId="0" animBg="1"/>
      <p:bldP spid="33" grpId="0" animBg="1"/>
      <p:bldP spid="34" grpId="0" animBg="1"/>
      <p:bldP spid="36" grpId="0" animBg="1"/>
      <p:bldP spid="38" grpId="0" animBg="1"/>
      <p:bldP spid="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Reconnaissance d’empreintes palmaire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35</a:t>
            </a:fld>
            <a:endParaRPr kumimoji="1" lang="ja-JP" altLang="en-US" sz="2800" b="0" i="0" u="none" strike="noStrike" kern="1200" cap="none" spc="0" normalizeH="0" baseline="0" noProof="0">
              <a:ln>
                <a:noFill/>
              </a:ln>
              <a:solidFill>
                <a:prstClr val="white"/>
              </a:solidFill>
              <a:effectLst/>
              <a:uLnTx/>
              <a:uFillTx/>
              <a:latin typeface="Dosis" panose="02010503020202060003" pitchFamily="2" charset="0"/>
              <a:cs typeface="+mn-cs"/>
            </a:endParaRPr>
          </a:p>
        </p:txBody>
      </p:sp>
      <p:sp>
        <p:nvSpPr>
          <p:cNvPr id="8" name="Rectangle 7">
            <a:extLst>
              <a:ext uri="{FF2B5EF4-FFF2-40B4-BE49-F238E27FC236}">
                <a16:creationId xmlns:a16="http://schemas.microsoft.com/office/drawing/2014/main" id="{B3E43523-4240-465C-9D62-101E52DA4BE8}"/>
              </a:ext>
            </a:extLst>
          </p:cNvPr>
          <p:cNvSpPr/>
          <p:nvPr/>
        </p:nvSpPr>
        <p:spPr>
          <a:xfrm>
            <a:off x="914322" y="2174058"/>
            <a:ext cx="4279120" cy="1250214"/>
          </a:xfrm>
          <a:prstGeom prst="rect">
            <a:avLst/>
          </a:prstGeom>
        </p:spPr>
        <p:txBody>
          <a:bodyPr wrap="none">
            <a:spAutoFit/>
          </a:bodyPr>
          <a:lstStyle/>
          <a:p>
            <a:pPr marL="0" marR="0" lvl="0" indent="0" algn="l" defTabSz="1632753" rtl="0" eaLnBrk="1" fontAlgn="auto" latinLnBrk="0" hangingPunct="1">
              <a:lnSpc>
                <a:spcPct val="250000"/>
              </a:lnSpc>
              <a:spcBef>
                <a:spcPts val="0"/>
              </a:spcBef>
              <a:spcAft>
                <a:spcPts val="0"/>
              </a:spcAft>
              <a:buClr>
                <a:srgbClr val="39527B"/>
              </a:buClr>
              <a:buSzTx/>
              <a:buFontTx/>
              <a:buNone/>
              <a:tabLst/>
              <a:defRPr/>
            </a:pPr>
            <a:r>
              <a:rPr kumimoji="1" lang="fr-FR" sz="3600" b="1" i="0" u="none" strike="noStrike" kern="1200" cap="none" spc="0" normalizeH="0" baseline="0" noProof="0" dirty="0">
                <a:ln>
                  <a:noFill/>
                </a:ln>
                <a:solidFill>
                  <a:srgbClr val="39527B"/>
                </a:solidFill>
                <a:effectLst/>
                <a:uLnTx/>
                <a:uFillTx/>
                <a:latin typeface="Open Sans"/>
                <a:cs typeface="+mn-cs"/>
              </a:rPr>
              <a:t>Approche hybride</a:t>
            </a:r>
          </a:p>
        </p:txBody>
      </p:sp>
      <p:cxnSp>
        <p:nvCxnSpPr>
          <p:cNvPr id="13" name="Straight Connector 12">
            <a:extLst>
              <a:ext uri="{FF2B5EF4-FFF2-40B4-BE49-F238E27FC236}">
                <a16:creationId xmlns:a16="http://schemas.microsoft.com/office/drawing/2014/main" id="{77578055-7CF4-4CE2-98ED-1E0FD956727E}"/>
              </a:ext>
            </a:extLst>
          </p:cNvPr>
          <p:cNvCxnSpPr>
            <a:cxnSpLocks/>
          </p:cNvCxnSpPr>
          <p:nvPr/>
        </p:nvCxnSpPr>
        <p:spPr>
          <a:xfrm>
            <a:off x="1022025" y="3528073"/>
            <a:ext cx="4206318" cy="0"/>
          </a:xfrm>
          <a:prstGeom prst="line">
            <a:avLst/>
          </a:prstGeom>
          <a:ln>
            <a:solidFill>
              <a:srgbClr val="39527B"/>
            </a:solidFill>
            <a:prstDash val="sysDash"/>
          </a:ln>
        </p:spPr>
        <p:style>
          <a:lnRef idx="1">
            <a:schemeClr val="accent1"/>
          </a:lnRef>
          <a:fillRef idx="0">
            <a:schemeClr val="accent1"/>
          </a:fillRef>
          <a:effectRef idx="0">
            <a:schemeClr val="accent1"/>
          </a:effectRef>
          <a:fontRef idx="minor">
            <a:schemeClr val="tx1"/>
          </a:fontRef>
        </p:style>
      </p:cxnSp>
      <p:pic>
        <p:nvPicPr>
          <p:cNvPr id="40" name="Picture 2" descr="Image associée">
            <a:extLst>
              <a:ext uri="{FF2B5EF4-FFF2-40B4-BE49-F238E27FC236}">
                <a16:creationId xmlns:a16="http://schemas.microsoft.com/office/drawing/2014/main" id="{14D510CE-9D3D-4990-9A34-54FF88EDF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913" y="4171245"/>
            <a:ext cx="3183466" cy="2540405"/>
          </a:xfrm>
          <a:prstGeom prst="rect">
            <a:avLst/>
          </a:prstGeom>
          <a:noFill/>
          <a:extLst>
            <a:ext uri="{909E8E84-426E-40DD-AFC4-6F175D3DCCD1}">
              <a14:hiddenFill xmlns:a14="http://schemas.microsoft.com/office/drawing/2010/main">
                <a:solidFill>
                  <a:srgbClr val="FFFFFF"/>
                </a:solidFill>
              </a14:hiddenFill>
            </a:ext>
          </a:extLst>
        </p:spPr>
      </p:pic>
      <p:sp>
        <p:nvSpPr>
          <p:cNvPr id="41" name="Ellipse 5">
            <a:extLst>
              <a:ext uri="{FF2B5EF4-FFF2-40B4-BE49-F238E27FC236}">
                <a16:creationId xmlns:a16="http://schemas.microsoft.com/office/drawing/2014/main" id="{92CBC5E3-B352-4BEA-91CC-FC27E5A44DF8}"/>
              </a:ext>
            </a:extLst>
          </p:cNvPr>
          <p:cNvSpPr/>
          <p:nvPr/>
        </p:nvSpPr>
        <p:spPr>
          <a:xfrm>
            <a:off x="11958060" y="4273371"/>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2" name="Ellipse 6">
            <a:extLst>
              <a:ext uri="{FF2B5EF4-FFF2-40B4-BE49-F238E27FC236}">
                <a16:creationId xmlns:a16="http://schemas.microsoft.com/office/drawing/2014/main" id="{29FB7DD6-DDB6-417E-84A0-B29BA0C7A53B}"/>
              </a:ext>
            </a:extLst>
          </p:cNvPr>
          <p:cNvSpPr/>
          <p:nvPr/>
        </p:nvSpPr>
        <p:spPr>
          <a:xfrm>
            <a:off x="12178194" y="4425771"/>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3" name="Ellipse 8">
            <a:extLst>
              <a:ext uri="{FF2B5EF4-FFF2-40B4-BE49-F238E27FC236}">
                <a16:creationId xmlns:a16="http://schemas.microsoft.com/office/drawing/2014/main" id="{84BABD60-E711-4F47-8019-838AF8A4089F}"/>
              </a:ext>
            </a:extLst>
          </p:cNvPr>
          <p:cNvSpPr/>
          <p:nvPr/>
        </p:nvSpPr>
        <p:spPr>
          <a:xfrm>
            <a:off x="12364462" y="4544303"/>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4" name="Ellipse 9">
            <a:extLst>
              <a:ext uri="{FF2B5EF4-FFF2-40B4-BE49-F238E27FC236}">
                <a16:creationId xmlns:a16="http://schemas.microsoft.com/office/drawing/2014/main" id="{A65BE26C-4597-4ABA-852B-92D51609775A}"/>
              </a:ext>
            </a:extLst>
          </p:cNvPr>
          <p:cNvSpPr/>
          <p:nvPr/>
        </p:nvSpPr>
        <p:spPr>
          <a:xfrm>
            <a:off x="11619396" y="4628968"/>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5" name="Ellipse 10">
            <a:extLst>
              <a:ext uri="{FF2B5EF4-FFF2-40B4-BE49-F238E27FC236}">
                <a16:creationId xmlns:a16="http://schemas.microsoft.com/office/drawing/2014/main" id="{9379A78C-5949-4AF0-9478-0303492BCF95}"/>
              </a:ext>
            </a:extLst>
          </p:cNvPr>
          <p:cNvSpPr/>
          <p:nvPr/>
        </p:nvSpPr>
        <p:spPr>
          <a:xfrm>
            <a:off x="11729461" y="4908369"/>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6" name="Ellipse 11">
            <a:extLst>
              <a:ext uri="{FF2B5EF4-FFF2-40B4-BE49-F238E27FC236}">
                <a16:creationId xmlns:a16="http://schemas.microsoft.com/office/drawing/2014/main" id="{D744F5A6-8A52-4344-A0FB-0BE00DFB92C7}"/>
              </a:ext>
            </a:extLst>
          </p:cNvPr>
          <p:cNvSpPr/>
          <p:nvPr/>
        </p:nvSpPr>
        <p:spPr>
          <a:xfrm>
            <a:off x="11737926" y="5170836"/>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47" name="Ellipse 12">
            <a:extLst>
              <a:ext uri="{FF2B5EF4-FFF2-40B4-BE49-F238E27FC236}">
                <a16:creationId xmlns:a16="http://schemas.microsoft.com/office/drawing/2014/main" id="{7EC004BC-4642-48EF-816B-979EF163860D}"/>
              </a:ext>
            </a:extLst>
          </p:cNvPr>
          <p:cNvSpPr/>
          <p:nvPr/>
        </p:nvSpPr>
        <p:spPr>
          <a:xfrm>
            <a:off x="12669262" y="4696699"/>
            <a:ext cx="711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graphicFrame>
        <p:nvGraphicFramePr>
          <p:cNvPr id="48" name="Tableau 13">
            <a:extLst>
              <a:ext uri="{FF2B5EF4-FFF2-40B4-BE49-F238E27FC236}">
                <a16:creationId xmlns:a16="http://schemas.microsoft.com/office/drawing/2014/main" id="{873D0A79-8D3C-4338-BED5-6281EB89D8F1}"/>
              </a:ext>
            </a:extLst>
          </p:cNvPr>
          <p:cNvGraphicFramePr>
            <a:graphicFrameLocks noGrp="1"/>
          </p:cNvGraphicFramePr>
          <p:nvPr>
            <p:extLst/>
          </p:nvPr>
        </p:nvGraphicFramePr>
        <p:xfrm>
          <a:off x="5533292" y="6132530"/>
          <a:ext cx="4234636" cy="579120"/>
        </p:xfrm>
        <a:graphic>
          <a:graphicData uri="http://schemas.openxmlformats.org/drawingml/2006/table">
            <a:tbl>
              <a:tblPr firstRow="1" bandRow="1">
                <a:tableStyleId>{5940675A-B579-460E-94D1-54222C63F5DA}</a:tableStyleId>
              </a:tblPr>
              <a:tblGrid>
                <a:gridCol w="604948">
                  <a:extLst>
                    <a:ext uri="{9D8B030D-6E8A-4147-A177-3AD203B41FA5}">
                      <a16:colId xmlns:a16="http://schemas.microsoft.com/office/drawing/2014/main" val="4199160923"/>
                    </a:ext>
                  </a:extLst>
                </a:gridCol>
                <a:gridCol w="604948">
                  <a:extLst>
                    <a:ext uri="{9D8B030D-6E8A-4147-A177-3AD203B41FA5}">
                      <a16:colId xmlns:a16="http://schemas.microsoft.com/office/drawing/2014/main" val="2344593318"/>
                    </a:ext>
                  </a:extLst>
                </a:gridCol>
                <a:gridCol w="604948">
                  <a:extLst>
                    <a:ext uri="{9D8B030D-6E8A-4147-A177-3AD203B41FA5}">
                      <a16:colId xmlns:a16="http://schemas.microsoft.com/office/drawing/2014/main" val="905933227"/>
                    </a:ext>
                  </a:extLst>
                </a:gridCol>
                <a:gridCol w="604948">
                  <a:extLst>
                    <a:ext uri="{9D8B030D-6E8A-4147-A177-3AD203B41FA5}">
                      <a16:colId xmlns:a16="http://schemas.microsoft.com/office/drawing/2014/main" val="2807481653"/>
                    </a:ext>
                  </a:extLst>
                </a:gridCol>
                <a:gridCol w="604948">
                  <a:extLst>
                    <a:ext uri="{9D8B030D-6E8A-4147-A177-3AD203B41FA5}">
                      <a16:colId xmlns:a16="http://schemas.microsoft.com/office/drawing/2014/main" val="866889581"/>
                    </a:ext>
                  </a:extLst>
                </a:gridCol>
                <a:gridCol w="604948">
                  <a:extLst>
                    <a:ext uri="{9D8B030D-6E8A-4147-A177-3AD203B41FA5}">
                      <a16:colId xmlns:a16="http://schemas.microsoft.com/office/drawing/2014/main" val="1814146631"/>
                    </a:ext>
                  </a:extLst>
                </a:gridCol>
                <a:gridCol w="604948">
                  <a:extLst>
                    <a:ext uri="{9D8B030D-6E8A-4147-A177-3AD203B41FA5}">
                      <a16:colId xmlns:a16="http://schemas.microsoft.com/office/drawing/2014/main" val="4179994418"/>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237176295"/>
                  </a:ext>
                </a:extLst>
              </a:tr>
            </a:tbl>
          </a:graphicData>
        </a:graphic>
      </p:graphicFrame>
      <p:sp>
        <p:nvSpPr>
          <p:cNvPr id="49" name="Étoile : 5 branches 14">
            <a:extLst>
              <a:ext uri="{FF2B5EF4-FFF2-40B4-BE49-F238E27FC236}">
                <a16:creationId xmlns:a16="http://schemas.microsoft.com/office/drawing/2014/main" id="{CECCC248-2004-4B94-B39C-B5E6F109CCAF}"/>
              </a:ext>
            </a:extLst>
          </p:cNvPr>
          <p:cNvSpPr/>
          <p:nvPr/>
        </p:nvSpPr>
        <p:spPr>
          <a:xfrm>
            <a:off x="11760787" y="4603406"/>
            <a:ext cx="149015" cy="15833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0" name="Étoile : 5 branches 15">
            <a:extLst>
              <a:ext uri="{FF2B5EF4-FFF2-40B4-BE49-F238E27FC236}">
                <a16:creationId xmlns:a16="http://schemas.microsoft.com/office/drawing/2014/main" id="{F0A91C65-C499-4BBE-9E1E-2E07C6CBE23F}"/>
              </a:ext>
            </a:extLst>
          </p:cNvPr>
          <p:cNvSpPr/>
          <p:nvPr/>
        </p:nvSpPr>
        <p:spPr>
          <a:xfrm>
            <a:off x="12459285" y="4578529"/>
            <a:ext cx="149015" cy="15833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1" name="Étoile : 5 branches 16">
            <a:extLst>
              <a:ext uri="{FF2B5EF4-FFF2-40B4-BE49-F238E27FC236}">
                <a16:creationId xmlns:a16="http://schemas.microsoft.com/office/drawing/2014/main" id="{11E1A29C-7779-450C-BC8E-0C3357ED6A9C}"/>
              </a:ext>
            </a:extLst>
          </p:cNvPr>
          <p:cNvSpPr/>
          <p:nvPr/>
        </p:nvSpPr>
        <p:spPr>
          <a:xfrm>
            <a:off x="12083368" y="4867304"/>
            <a:ext cx="149015" cy="15833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2" name="Étoile : 5 branches 17">
            <a:extLst>
              <a:ext uri="{FF2B5EF4-FFF2-40B4-BE49-F238E27FC236}">
                <a16:creationId xmlns:a16="http://schemas.microsoft.com/office/drawing/2014/main" id="{6B94020F-16F4-4231-B6BD-4DFBEFFC5F9B}"/>
              </a:ext>
            </a:extLst>
          </p:cNvPr>
          <p:cNvSpPr/>
          <p:nvPr/>
        </p:nvSpPr>
        <p:spPr>
          <a:xfrm>
            <a:off x="12565967" y="4273371"/>
            <a:ext cx="149015" cy="15833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3" name="Étoile : 5 branches 18">
            <a:extLst>
              <a:ext uri="{FF2B5EF4-FFF2-40B4-BE49-F238E27FC236}">
                <a16:creationId xmlns:a16="http://schemas.microsoft.com/office/drawing/2014/main" id="{FA0E7726-C002-4F25-AA1B-A74AE4F728D9}"/>
              </a:ext>
            </a:extLst>
          </p:cNvPr>
          <p:cNvSpPr/>
          <p:nvPr/>
        </p:nvSpPr>
        <p:spPr>
          <a:xfrm>
            <a:off x="11791262" y="5419695"/>
            <a:ext cx="149015" cy="15833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a:ln>
                <a:noFill/>
              </a:ln>
              <a:solidFill>
                <a:prstClr val="white"/>
              </a:solidFill>
              <a:effectLst/>
              <a:uLnTx/>
              <a:uFillTx/>
              <a:latin typeface="Open Sans"/>
              <a:cs typeface="+mn-cs"/>
            </a:endParaRPr>
          </a:p>
        </p:txBody>
      </p:sp>
      <p:sp>
        <p:nvSpPr>
          <p:cNvPr id="54" name="Étoile : 5 branches 19">
            <a:extLst>
              <a:ext uri="{FF2B5EF4-FFF2-40B4-BE49-F238E27FC236}">
                <a16:creationId xmlns:a16="http://schemas.microsoft.com/office/drawing/2014/main" id="{67E077AE-B3A6-40C5-970A-E128BF506CCC}"/>
              </a:ext>
            </a:extLst>
          </p:cNvPr>
          <p:cNvSpPr/>
          <p:nvPr/>
        </p:nvSpPr>
        <p:spPr>
          <a:xfrm>
            <a:off x="12325513" y="5419695"/>
            <a:ext cx="149015" cy="15833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1632753" rtl="0" eaLnBrk="1" fontAlgn="auto" latinLnBrk="0" hangingPunct="1">
              <a:lnSpc>
                <a:spcPct val="100000"/>
              </a:lnSpc>
              <a:spcBef>
                <a:spcPts val="0"/>
              </a:spcBef>
              <a:spcAft>
                <a:spcPts val="0"/>
              </a:spcAft>
              <a:buClrTx/>
              <a:buSzTx/>
              <a:buFontTx/>
              <a:buNone/>
              <a:tabLst/>
              <a:defRPr/>
            </a:pPr>
            <a:endParaRPr kumimoji="1" lang="fr-FR" sz="3200" b="0" i="0" u="none" strike="noStrike" kern="1200" cap="none" spc="0" normalizeH="0" baseline="0" noProof="0" dirty="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411713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426 0.00803 L -0.12275 0.17084 " pathEditMode="relative" rAng="0" ptsTypes="AA">
                                      <p:cBhvr>
                                        <p:cTn id="6" dur="2000" fill="hold"/>
                                        <p:tgtEl>
                                          <p:spTgt spid="44"/>
                                        </p:tgtEl>
                                        <p:attrNameLst>
                                          <p:attrName>ppt_x</p:attrName>
                                          <p:attrName>ppt_y</p:attrName>
                                        </p:attrNameLst>
                                      </p:cBhvr>
                                      <p:rCtr x="-6355" y="8133"/>
                                    </p:animMotion>
                                  </p:childTnLst>
                                </p:cTn>
                              </p:par>
                              <p:par>
                                <p:cTn id="7" presetID="37" presetClass="path" presetSubtype="0" accel="50000" decel="50000" fill="hold" grpId="0" nodeType="withEffect">
                                  <p:stCondLst>
                                    <p:cond delay="0"/>
                                  </p:stCondLst>
                                  <p:childTnLst>
                                    <p:animMotion origin="layout" path="M 0.0079 -0.00648 L -0.16425 0.11821 " pathEditMode="relative" rAng="0" ptsTypes="AA">
                                      <p:cBhvr>
                                        <p:cTn id="8" dur="2000" fill="hold"/>
                                        <p:tgtEl>
                                          <p:spTgt spid="46"/>
                                        </p:tgtEl>
                                        <p:attrNameLst>
                                          <p:attrName>ppt_x</p:attrName>
                                          <p:attrName>ppt_y</p:attrName>
                                        </p:attrNameLst>
                                      </p:cBhvr>
                                      <p:rCtr x="-8612" y="6235"/>
                                    </p:animMotion>
                                  </p:childTnLst>
                                </p:cTn>
                              </p:par>
                              <p:par>
                                <p:cTn id="9" presetID="37" presetClass="path" presetSubtype="0" accel="50000" decel="50000" fill="hold" grpId="0" nodeType="withEffect">
                                  <p:stCondLst>
                                    <p:cond delay="0"/>
                                  </p:stCondLst>
                                  <p:childTnLst>
                                    <p:animMotion origin="layout" path="M 0.00591 -6.17284E-7 L -0.22042 0.19383 " pathEditMode="relative" rAng="0" ptsTypes="AA">
                                      <p:cBhvr>
                                        <p:cTn id="10" dur="2000" fill="hold"/>
                                        <p:tgtEl>
                                          <p:spTgt spid="42"/>
                                        </p:tgtEl>
                                        <p:attrNameLst>
                                          <p:attrName>ppt_x</p:attrName>
                                          <p:attrName>ppt_y</p:attrName>
                                        </p:attrNameLst>
                                      </p:cBhvr>
                                      <p:rCtr x="-11320" y="9691"/>
                                    </p:animMotion>
                                  </p:childTnLst>
                                </p:cTn>
                              </p:par>
                              <p:par>
                                <p:cTn id="11" presetID="37" presetClass="path" presetSubtype="0" accel="50000" decel="50000" fill="hold" grpId="0" nodeType="withEffect">
                                  <p:stCondLst>
                                    <p:cond delay="0"/>
                                  </p:stCondLst>
                                  <p:childTnLst>
                                    <p:animMotion origin="layout" path="M 0.00876 0.00463 L -0.28067 0.16744 " pathEditMode="relative" rAng="0" ptsTypes="AA">
                                      <p:cBhvr>
                                        <p:cTn id="12" dur="2000" fill="hold"/>
                                        <p:tgtEl>
                                          <p:spTgt spid="47"/>
                                        </p:tgtEl>
                                        <p:attrNameLst>
                                          <p:attrName>ppt_x</p:attrName>
                                          <p:attrName>ppt_y</p:attrName>
                                        </p:attrNameLst>
                                      </p:cBhvr>
                                      <p:rCtr x="-14472" y="8133"/>
                                    </p:animMotion>
                                  </p:childTnLst>
                                </p:cTn>
                              </p:par>
                              <p:par>
                                <p:cTn id="13" presetID="37" presetClass="path" presetSubtype="0" accel="50000" decel="50000" fill="hold" grpId="0" nodeType="withEffect">
                                  <p:stCondLst>
                                    <p:cond delay="0"/>
                                  </p:stCondLst>
                                  <p:childTnLst>
                                    <p:animMotion origin="layout" path="M -0.02474 -0.0287 L -0.28014 0.14599 " pathEditMode="relative" rAng="0" ptsTypes="AA">
                                      <p:cBhvr>
                                        <p:cTn id="14" dur="2000" fill="hold"/>
                                        <p:tgtEl>
                                          <p:spTgt spid="51"/>
                                        </p:tgtEl>
                                        <p:attrNameLst>
                                          <p:attrName>ppt_x</p:attrName>
                                          <p:attrName>ppt_y</p:attrName>
                                        </p:attrNameLst>
                                      </p:cBhvr>
                                      <p:rCtr x="-12770" y="8735"/>
                                    </p:animMotion>
                                  </p:childTnLst>
                                </p:cTn>
                              </p:par>
                              <p:par>
                                <p:cTn id="15" presetID="37" presetClass="path" presetSubtype="0" accel="50000" decel="50000" fill="hold" grpId="0" nodeType="withEffect">
                                  <p:stCondLst>
                                    <p:cond delay="0"/>
                                  </p:stCondLst>
                                  <p:childTnLst>
                                    <p:animMotion origin="layout" path="M 0.02734 0.00633 L -0.32807 0.09321 " pathEditMode="relative" rAng="0" ptsTypes="AA">
                                      <p:cBhvr>
                                        <p:cTn id="16" dur="2000" fill="hold"/>
                                        <p:tgtEl>
                                          <p:spTgt spid="54"/>
                                        </p:tgtEl>
                                        <p:attrNameLst>
                                          <p:attrName>ppt_x</p:attrName>
                                          <p:attrName>ppt_y</p:attrName>
                                        </p:attrNameLst>
                                      </p:cBhvr>
                                      <p:rCtr x="-17771" y="4336"/>
                                    </p:animMotion>
                                  </p:childTnLst>
                                </p:cTn>
                              </p:par>
                              <p:par>
                                <p:cTn id="17" presetID="37" presetClass="path" presetSubtype="0" accel="50000" decel="50000" fill="hold" grpId="0" nodeType="withEffect">
                                  <p:stCondLst>
                                    <p:cond delay="0"/>
                                  </p:stCondLst>
                                  <p:childTnLst>
                                    <p:animMotion origin="layout" path="M -0.00487 0.00447 L -0.37321 0.20463 " pathEditMode="relative" rAng="0" ptsTypes="AA">
                                      <p:cBhvr>
                                        <p:cTn id="18" dur="2000" fill="hold"/>
                                        <p:tgtEl>
                                          <p:spTgt spid="52"/>
                                        </p:tgtEl>
                                        <p:attrNameLst>
                                          <p:attrName>ppt_x</p:attrName>
                                          <p:attrName>ppt_y</p:attrName>
                                        </p:attrNameLst>
                                      </p:cBhvr>
                                      <p:rCtr x="-18422"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7" grpId="0" animBg="1"/>
      <p:bldP spid="51" grpId="0" animBg="1"/>
      <p:bldP spid="52" grpId="0" animBg="1"/>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a:solidFill>
            <a:srgbClr val="C85561">
              <a:alpha val="80000"/>
            </a:srgbClr>
          </a:solidFill>
        </p:spPr>
        <p:txBody>
          <a:bodyPr/>
          <a:lstStyle/>
          <a:p>
            <a:endParaRPr kumimoji="1" lang="ja-JP" altLang="en-US" dirty="0"/>
          </a:p>
        </p:txBody>
      </p:sp>
      <p:sp>
        <p:nvSpPr>
          <p:cNvPr id="11" name="テキスト プレースホルダー 10"/>
          <p:cNvSpPr>
            <a:spLocks noGrp="1"/>
          </p:cNvSpPr>
          <p:nvPr>
            <p:ph type="body" sz="quarter" idx="13"/>
          </p:nvPr>
        </p:nvSpPr>
        <p:spPr>
          <a:solidFill>
            <a:schemeClr val="accent3">
              <a:lumMod val="60000"/>
              <a:lumOff val="40000"/>
              <a:alpha val="80000"/>
            </a:schemeClr>
          </a:solidFill>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fr-FR" altLang="ja-JP" dirty="0"/>
              <a:t>2</a:t>
            </a:r>
            <a:endParaRPr kumimoji="1" lang="ja-JP" altLang="en-US" dirty="0"/>
          </a:p>
        </p:txBody>
      </p:sp>
      <p:sp>
        <p:nvSpPr>
          <p:cNvPr id="4" name="テキスト プレースホルダー 3"/>
          <p:cNvSpPr>
            <a:spLocks noGrp="1"/>
          </p:cNvSpPr>
          <p:nvPr>
            <p:ph type="body" sz="quarter" idx="17"/>
          </p:nvPr>
        </p:nvSpPr>
        <p:spPr>
          <a:xfrm>
            <a:off x="2055392" y="6394423"/>
            <a:ext cx="4299531" cy="1828800"/>
          </a:xfrm>
        </p:spPr>
        <p:txBody>
          <a:bodyPr>
            <a:normAutofit/>
          </a:bodyPr>
          <a:lstStyle/>
          <a:p>
            <a:r>
              <a:rPr lang="fr-FR" sz="4000" dirty="0">
                <a:latin typeface="Dosis" panose="02010503020202060003" pitchFamily="2" charset="0"/>
              </a:rPr>
              <a:t>Conception</a:t>
            </a:r>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3268978" y="4757123"/>
            <a:ext cx="1872357" cy="1872357"/>
          </a:xfrm>
        </p:spPr>
      </p:pic>
    </p:spTree>
    <p:extLst>
      <p:ext uri="{BB962C8B-B14F-4D97-AF65-F5344CB8AC3E}">
        <p14:creationId xmlns:p14="http://schemas.microsoft.com/office/powerpoint/2010/main" val="3300255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Fonctionnalités</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fld id="{E6459DFB-86F3-43FA-8567-2EA6E426AE90}" type="slidenum">
              <a:rPr lang="ja-JP" altLang="en-US" smtClean="0"/>
              <a:pPr/>
              <a:t>37</a:t>
            </a:fld>
            <a:endParaRPr lang="ja-JP" altLang="en-US" dirty="0"/>
          </a:p>
        </p:txBody>
      </p:sp>
      <p:sp>
        <p:nvSpPr>
          <p:cNvPr id="28" name="Rectangle 27">
            <a:extLst>
              <a:ext uri="{FF2B5EF4-FFF2-40B4-BE49-F238E27FC236}">
                <a16:creationId xmlns:a16="http://schemas.microsoft.com/office/drawing/2014/main" id="{71CC7FF0-7A98-4952-9AD9-0A15B35DB4AB}"/>
              </a:ext>
            </a:extLst>
          </p:cNvPr>
          <p:cNvSpPr/>
          <p:nvPr/>
        </p:nvSpPr>
        <p:spPr>
          <a:xfrm>
            <a:off x="914322" y="2018331"/>
            <a:ext cx="14676198" cy="4031873"/>
          </a:xfrm>
          <a:prstGeom prst="rect">
            <a:avLst/>
          </a:prstGeom>
        </p:spPr>
        <p:txBody>
          <a:bodyPr wrap="square">
            <a:spAutoFit/>
          </a:bodyPr>
          <a:lstStyle/>
          <a:p>
            <a:pPr marL="457200" indent="-457200">
              <a:lnSpc>
                <a:spcPct val="200000"/>
              </a:lnSpc>
              <a:buClr>
                <a:srgbClr val="39527B"/>
              </a:buClr>
              <a:buFont typeface="Arial" panose="020B0604020202020204" pitchFamily="34" charset="0"/>
              <a:buChar char="•"/>
            </a:pPr>
            <a:r>
              <a:rPr lang="fr-FR" dirty="0"/>
              <a:t>Gestion des méthodes</a:t>
            </a:r>
          </a:p>
          <a:p>
            <a:pPr marL="457200" indent="-457200">
              <a:lnSpc>
                <a:spcPct val="200000"/>
              </a:lnSpc>
              <a:buClr>
                <a:srgbClr val="39527B"/>
              </a:buClr>
              <a:buFont typeface="Arial" panose="020B0604020202020204" pitchFamily="34" charset="0"/>
              <a:buChar char="•"/>
            </a:pPr>
            <a:r>
              <a:rPr lang="fr-FR" dirty="0"/>
              <a:t>Gestion des bases de données de tests </a:t>
            </a:r>
          </a:p>
          <a:p>
            <a:pPr marL="457200" indent="-457200">
              <a:lnSpc>
                <a:spcPct val="200000"/>
              </a:lnSpc>
              <a:buClr>
                <a:srgbClr val="39527B"/>
              </a:buClr>
              <a:buFont typeface="Arial" panose="020B0604020202020204" pitchFamily="34" charset="0"/>
              <a:buChar char="•"/>
            </a:pPr>
            <a:r>
              <a:rPr lang="fr-FR" dirty="0"/>
              <a:t>Lancement des tests</a:t>
            </a:r>
          </a:p>
          <a:p>
            <a:pPr marL="457200" indent="-457200">
              <a:lnSpc>
                <a:spcPct val="200000"/>
              </a:lnSpc>
              <a:buClr>
                <a:srgbClr val="39527B"/>
              </a:buClr>
              <a:buFont typeface="Arial" panose="020B0604020202020204" pitchFamily="34" charset="0"/>
              <a:buChar char="•"/>
            </a:pPr>
            <a:r>
              <a:rPr lang="fr-FR" dirty="0"/>
              <a:t>Visualisation des résultats </a:t>
            </a:r>
          </a:p>
        </p:txBody>
      </p:sp>
      <p:pic>
        <p:nvPicPr>
          <p:cNvPr id="29" name="Picture 28">
            <a:extLst>
              <a:ext uri="{FF2B5EF4-FFF2-40B4-BE49-F238E27FC236}">
                <a16:creationId xmlns:a16="http://schemas.microsoft.com/office/drawing/2014/main" id="{84451CB7-050F-47BA-824A-399437B99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3925" y="2250969"/>
            <a:ext cx="3566595" cy="3566595"/>
          </a:xfrm>
          <a:prstGeom prst="rect">
            <a:avLst/>
          </a:prstGeom>
        </p:spPr>
      </p:pic>
    </p:spTree>
    <p:extLst>
      <p:ext uri="{BB962C8B-B14F-4D97-AF65-F5344CB8AC3E}">
        <p14:creationId xmlns:p14="http://schemas.microsoft.com/office/powerpoint/2010/main" val="4093075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Vue globale de la plateforme</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fld id="{E6459DFB-86F3-43FA-8567-2EA6E426AE90}" type="slidenum">
              <a:rPr lang="ja-JP" altLang="en-US" smtClean="0"/>
              <a:pPr/>
              <a:t>38</a:t>
            </a:fld>
            <a:endParaRPr lang="ja-JP" altLang="en-US" dirty="0"/>
          </a:p>
        </p:txBody>
      </p:sp>
      <p:sp>
        <p:nvSpPr>
          <p:cNvPr id="31" name="Rectangle 30">
            <a:extLst>
              <a:ext uri="{FF2B5EF4-FFF2-40B4-BE49-F238E27FC236}">
                <a16:creationId xmlns:a16="http://schemas.microsoft.com/office/drawing/2014/main" id="{A68FABCC-4582-40E3-8A40-1E76E5E04581}"/>
              </a:ext>
            </a:extLst>
          </p:cNvPr>
          <p:cNvSpPr/>
          <p:nvPr/>
        </p:nvSpPr>
        <p:spPr>
          <a:xfrm>
            <a:off x="5014475" y="4361296"/>
            <a:ext cx="2541789" cy="1467621"/>
          </a:xfrm>
          <a:prstGeom prst="rect">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3" name="Rectangle 32">
            <a:extLst>
              <a:ext uri="{FF2B5EF4-FFF2-40B4-BE49-F238E27FC236}">
                <a16:creationId xmlns:a16="http://schemas.microsoft.com/office/drawing/2014/main" id="{3F80DE12-0ABE-465E-97A7-0C5D655D76A9}"/>
              </a:ext>
            </a:extLst>
          </p:cNvPr>
          <p:cNvSpPr/>
          <p:nvPr/>
        </p:nvSpPr>
        <p:spPr>
          <a:xfrm>
            <a:off x="8723081" y="4361295"/>
            <a:ext cx="2325970" cy="1467621"/>
          </a:xfrm>
          <a:prstGeom prst="rect">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4" name="Rectangle 33">
            <a:extLst>
              <a:ext uri="{FF2B5EF4-FFF2-40B4-BE49-F238E27FC236}">
                <a16:creationId xmlns:a16="http://schemas.microsoft.com/office/drawing/2014/main" id="{3540241F-EE77-4D94-B6AE-4E1249AEFC05}"/>
              </a:ext>
            </a:extLst>
          </p:cNvPr>
          <p:cNvSpPr/>
          <p:nvPr/>
        </p:nvSpPr>
        <p:spPr>
          <a:xfrm>
            <a:off x="11822304" y="4319665"/>
            <a:ext cx="2334603" cy="1467621"/>
          </a:xfrm>
          <a:prstGeom prst="rect">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5" name="Rectangle 34">
            <a:extLst>
              <a:ext uri="{FF2B5EF4-FFF2-40B4-BE49-F238E27FC236}">
                <a16:creationId xmlns:a16="http://schemas.microsoft.com/office/drawing/2014/main" id="{D6DC5D34-6B28-44FC-9878-CC4AC91B1CC7}"/>
              </a:ext>
            </a:extLst>
          </p:cNvPr>
          <p:cNvSpPr/>
          <p:nvPr/>
        </p:nvSpPr>
        <p:spPr>
          <a:xfrm>
            <a:off x="1128439" y="4248573"/>
            <a:ext cx="3383648" cy="1876649"/>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8" name="TextBox 37">
            <a:extLst>
              <a:ext uri="{FF2B5EF4-FFF2-40B4-BE49-F238E27FC236}">
                <a16:creationId xmlns:a16="http://schemas.microsoft.com/office/drawing/2014/main" id="{86754EB2-E7F1-4BA6-900A-82F545905304}"/>
              </a:ext>
            </a:extLst>
          </p:cNvPr>
          <p:cNvSpPr txBox="1"/>
          <p:nvPr/>
        </p:nvSpPr>
        <p:spPr>
          <a:xfrm>
            <a:off x="866036" y="4776341"/>
            <a:ext cx="3729213" cy="461665"/>
          </a:xfrm>
          <a:prstGeom prst="rect">
            <a:avLst/>
          </a:prstGeom>
          <a:noFill/>
        </p:spPr>
        <p:txBody>
          <a:bodyPr wrap="square" rtlCol="0">
            <a:spAutoFit/>
          </a:bodyPr>
          <a:lstStyle/>
          <a:p>
            <a:pPr algn="ctr"/>
            <a:r>
              <a:rPr lang="fr-FR" sz="2400" b="1" dirty="0">
                <a:solidFill>
                  <a:srgbClr val="324A5E"/>
                </a:solidFill>
              </a:rPr>
              <a:t>Couche présentation</a:t>
            </a:r>
          </a:p>
        </p:txBody>
      </p:sp>
      <p:sp>
        <p:nvSpPr>
          <p:cNvPr id="40" name="TextBox 39">
            <a:extLst>
              <a:ext uri="{FF2B5EF4-FFF2-40B4-BE49-F238E27FC236}">
                <a16:creationId xmlns:a16="http://schemas.microsoft.com/office/drawing/2014/main" id="{E3F2F325-5167-4A9F-B032-82C6B48A28A7}"/>
              </a:ext>
            </a:extLst>
          </p:cNvPr>
          <p:cNvSpPr txBox="1"/>
          <p:nvPr/>
        </p:nvSpPr>
        <p:spPr>
          <a:xfrm>
            <a:off x="5059461" y="4822642"/>
            <a:ext cx="2616009" cy="461665"/>
          </a:xfrm>
          <a:prstGeom prst="rect">
            <a:avLst/>
          </a:prstGeom>
          <a:noFill/>
        </p:spPr>
        <p:txBody>
          <a:bodyPr wrap="square" rtlCol="0">
            <a:spAutoFit/>
          </a:bodyPr>
          <a:lstStyle/>
          <a:p>
            <a:pPr algn="ctr"/>
            <a:r>
              <a:rPr lang="fr-FR" sz="2400" b="1" dirty="0">
                <a:solidFill>
                  <a:srgbClr val="F7F7F7"/>
                </a:solidFill>
              </a:rPr>
              <a:t>Couche service</a:t>
            </a:r>
          </a:p>
        </p:txBody>
      </p:sp>
      <p:sp>
        <p:nvSpPr>
          <p:cNvPr id="42" name="TextBox 41">
            <a:extLst>
              <a:ext uri="{FF2B5EF4-FFF2-40B4-BE49-F238E27FC236}">
                <a16:creationId xmlns:a16="http://schemas.microsoft.com/office/drawing/2014/main" id="{8D746EF1-AAAC-4F39-AEE1-27B8B6551D55}"/>
              </a:ext>
            </a:extLst>
          </p:cNvPr>
          <p:cNvSpPr txBox="1"/>
          <p:nvPr/>
        </p:nvSpPr>
        <p:spPr>
          <a:xfrm>
            <a:off x="8530067" y="4809709"/>
            <a:ext cx="2653669" cy="461665"/>
          </a:xfrm>
          <a:prstGeom prst="rect">
            <a:avLst/>
          </a:prstGeom>
          <a:noFill/>
        </p:spPr>
        <p:txBody>
          <a:bodyPr wrap="square" rtlCol="0">
            <a:spAutoFit/>
          </a:bodyPr>
          <a:lstStyle/>
          <a:p>
            <a:pPr algn="ctr"/>
            <a:r>
              <a:rPr lang="fr-FR" sz="2400" b="1" dirty="0">
                <a:solidFill>
                  <a:srgbClr val="F7F7F7"/>
                </a:solidFill>
              </a:rPr>
              <a:t>Couche métier</a:t>
            </a:r>
          </a:p>
        </p:txBody>
      </p:sp>
      <p:sp>
        <p:nvSpPr>
          <p:cNvPr id="44" name="TextBox 43">
            <a:extLst>
              <a:ext uri="{FF2B5EF4-FFF2-40B4-BE49-F238E27FC236}">
                <a16:creationId xmlns:a16="http://schemas.microsoft.com/office/drawing/2014/main" id="{57E5A4C7-C674-4732-AC9A-E21B91FD5D86}"/>
              </a:ext>
            </a:extLst>
          </p:cNvPr>
          <p:cNvSpPr txBox="1"/>
          <p:nvPr/>
        </p:nvSpPr>
        <p:spPr>
          <a:xfrm>
            <a:off x="11443240" y="4591673"/>
            <a:ext cx="3195528" cy="830997"/>
          </a:xfrm>
          <a:prstGeom prst="rect">
            <a:avLst/>
          </a:prstGeom>
          <a:noFill/>
        </p:spPr>
        <p:txBody>
          <a:bodyPr wrap="square" rtlCol="0">
            <a:spAutoFit/>
          </a:bodyPr>
          <a:lstStyle/>
          <a:p>
            <a:pPr algn="ctr"/>
            <a:r>
              <a:rPr lang="fr-FR" sz="2400" b="1" dirty="0">
                <a:solidFill>
                  <a:srgbClr val="F7F7F7"/>
                </a:solidFill>
              </a:rPr>
              <a:t>Couche accès </a:t>
            </a:r>
          </a:p>
          <a:p>
            <a:pPr algn="ctr"/>
            <a:r>
              <a:rPr lang="fr-FR" sz="2400" b="1" dirty="0">
                <a:solidFill>
                  <a:srgbClr val="F7F7F7"/>
                </a:solidFill>
              </a:rPr>
              <a:t>aux données</a:t>
            </a:r>
          </a:p>
        </p:txBody>
      </p:sp>
      <p:cxnSp>
        <p:nvCxnSpPr>
          <p:cNvPr id="46" name="Straight Connector 45">
            <a:extLst>
              <a:ext uri="{FF2B5EF4-FFF2-40B4-BE49-F238E27FC236}">
                <a16:creationId xmlns:a16="http://schemas.microsoft.com/office/drawing/2014/main" id="{4868FF4C-A187-4D1F-B6A4-73C107D9B84A}"/>
              </a:ext>
            </a:extLst>
          </p:cNvPr>
          <p:cNvCxnSpPr>
            <a:cxnSpLocks/>
          </p:cNvCxnSpPr>
          <p:nvPr/>
        </p:nvCxnSpPr>
        <p:spPr>
          <a:xfrm flipH="1">
            <a:off x="4756720" y="3434043"/>
            <a:ext cx="13576" cy="3146259"/>
          </a:xfrm>
          <a:prstGeom prst="line">
            <a:avLst/>
          </a:prstGeom>
          <a:ln w="12700">
            <a:solidFill>
              <a:srgbClr val="424A6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E80645F-EFA0-453B-AEB5-E7D511583587}"/>
              </a:ext>
            </a:extLst>
          </p:cNvPr>
          <p:cNvCxnSpPr>
            <a:cxnSpLocks/>
            <a:endCxn id="29" idx="1"/>
          </p:cNvCxnSpPr>
          <p:nvPr/>
        </p:nvCxnSpPr>
        <p:spPr>
          <a:xfrm flipV="1">
            <a:off x="4532222" y="5140503"/>
            <a:ext cx="314322" cy="6064"/>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A96B48D-2C03-41AE-B19F-E32A0F0E0885}"/>
              </a:ext>
            </a:extLst>
          </p:cNvPr>
          <p:cNvCxnSpPr>
            <a:cxnSpLocks/>
          </p:cNvCxnSpPr>
          <p:nvPr/>
        </p:nvCxnSpPr>
        <p:spPr>
          <a:xfrm>
            <a:off x="7536129" y="5053475"/>
            <a:ext cx="1166817" cy="13680"/>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8F7702-549E-4F9E-A931-F8863B636E79}"/>
              </a:ext>
            </a:extLst>
          </p:cNvPr>
          <p:cNvCxnSpPr>
            <a:cxnSpLocks/>
          </p:cNvCxnSpPr>
          <p:nvPr/>
        </p:nvCxnSpPr>
        <p:spPr>
          <a:xfrm>
            <a:off x="11014729" y="5067156"/>
            <a:ext cx="830395" cy="12234"/>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7079C7-0C3F-45F4-A983-389344EE4AE0}"/>
              </a:ext>
            </a:extLst>
          </p:cNvPr>
          <p:cNvCxnSpPr>
            <a:cxnSpLocks/>
          </p:cNvCxnSpPr>
          <p:nvPr/>
        </p:nvCxnSpPr>
        <p:spPr>
          <a:xfrm>
            <a:off x="14401085" y="5079390"/>
            <a:ext cx="729625" cy="0"/>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5F45FAD-E687-4466-B4E7-DD17C8699B90}"/>
              </a:ext>
            </a:extLst>
          </p:cNvPr>
          <p:cNvCxnSpPr>
            <a:cxnSpLocks/>
          </p:cNvCxnSpPr>
          <p:nvPr/>
        </p:nvCxnSpPr>
        <p:spPr>
          <a:xfrm flipH="1">
            <a:off x="14659295" y="3462749"/>
            <a:ext cx="13576" cy="3146259"/>
          </a:xfrm>
          <a:prstGeom prst="line">
            <a:avLst/>
          </a:prstGeom>
          <a:ln w="12700">
            <a:solidFill>
              <a:srgbClr val="424A60"/>
            </a:solidFill>
            <a:prstDash val="dash"/>
          </a:ln>
        </p:spPr>
        <p:style>
          <a:lnRef idx="1">
            <a:schemeClr val="accent1"/>
          </a:lnRef>
          <a:fillRef idx="0">
            <a:schemeClr val="accent1"/>
          </a:fillRef>
          <a:effectRef idx="0">
            <a:schemeClr val="accent1"/>
          </a:effectRef>
          <a:fontRef idx="minor">
            <a:schemeClr val="tx1"/>
          </a:fontRef>
        </p:style>
      </p:cxnSp>
      <p:pic>
        <p:nvPicPr>
          <p:cNvPr id="62" name="Content Placeholder 3">
            <a:extLst>
              <a:ext uri="{FF2B5EF4-FFF2-40B4-BE49-F238E27FC236}">
                <a16:creationId xmlns:a16="http://schemas.microsoft.com/office/drawing/2014/main" id="{D552374B-BCFE-4243-8CE4-B7EBF1784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002" y="3088315"/>
            <a:ext cx="794130" cy="794130"/>
          </a:xfrm>
          <a:prstGeom prst="rect">
            <a:avLst/>
          </a:prstGeom>
        </p:spPr>
      </p:pic>
      <p:pic>
        <p:nvPicPr>
          <p:cNvPr id="63" name="Picture 62">
            <a:extLst>
              <a:ext uri="{FF2B5EF4-FFF2-40B4-BE49-F238E27FC236}">
                <a16:creationId xmlns:a16="http://schemas.microsoft.com/office/drawing/2014/main" id="{08DD5561-16E3-4975-A083-4426A28AD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989" y="3168845"/>
            <a:ext cx="783423" cy="783423"/>
          </a:xfrm>
          <a:prstGeom prst="rect">
            <a:avLst/>
          </a:prstGeom>
        </p:spPr>
      </p:pic>
      <p:pic>
        <p:nvPicPr>
          <p:cNvPr id="64" name="Picture 63">
            <a:extLst>
              <a:ext uri="{FF2B5EF4-FFF2-40B4-BE49-F238E27FC236}">
                <a16:creationId xmlns:a16="http://schemas.microsoft.com/office/drawing/2014/main" id="{FA5E1CC8-ECEA-452E-876A-4CB53D8572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4268" y="3120577"/>
            <a:ext cx="784959" cy="784959"/>
          </a:xfrm>
          <a:prstGeom prst="rect">
            <a:avLst/>
          </a:prstGeom>
        </p:spPr>
      </p:pic>
      <p:sp>
        <p:nvSpPr>
          <p:cNvPr id="65" name="Rectangle 64">
            <a:extLst>
              <a:ext uri="{FF2B5EF4-FFF2-40B4-BE49-F238E27FC236}">
                <a16:creationId xmlns:a16="http://schemas.microsoft.com/office/drawing/2014/main" id="{23349A8D-41A0-485C-AD27-871095A9F252}"/>
              </a:ext>
            </a:extLst>
          </p:cNvPr>
          <p:cNvSpPr/>
          <p:nvPr/>
        </p:nvSpPr>
        <p:spPr>
          <a:xfrm>
            <a:off x="15130710" y="4248573"/>
            <a:ext cx="2855156" cy="1876649"/>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324A5E"/>
                </a:solidFill>
              </a:rPr>
              <a:t>Base de données</a:t>
            </a:r>
          </a:p>
        </p:txBody>
      </p:sp>
      <p:sp>
        <p:nvSpPr>
          <p:cNvPr id="10" name="Rectangle 9">
            <a:extLst>
              <a:ext uri="{FF2B5EF4-FFF2-40B4-BE49-F238E27FC236}">
                <a16:creationId xmlns:a16="http://schemas.microsoft.com/office/drawing/2014/main" id="{DF7CCF25-7AC0-4A0C-AB50-3A65CC477CE5}"/>
              </a:ext>
            </a:extLst>
          </p:cNvPr>
          <p:cNvSpPr/>
          <p:nvPr/>
        </p:nvSpPr>
        <p:spPr>
          <a:xfrm>
            <a:off x="1958804" y="3220668"/>
            <a:ext cx="2621039" cy="584775"/>
          </a:xfrm>
          <a:prstGeom prst="rect">
            <a:avLst/>
          </a:prstGeom>
        </p:spPr>
        <p:txBody>
          <a:bodyPr wrap="none">
            <a:spAutoFit/>
          </a:bodyPr>
          <a:lstStyle/>
          <a:p>
            <a:r>
              <a:rPr lang="fr-FR" dirty="0">
                <a:solidFill>
                  <a:srgbClr val="324A5E"/>
                </a:solidFill>
              </a:rPr>
              <a:t>Présentation</a:t>
            </a:r>
          </a:p>
        </p:txBody>
      </p:sp>
      <p:sp>
        <p:nvSpPr>
          <p:cNvPr id="36" name="Rectangle 35">
            <a:extLst>
              <a:ext uri="{FF2B5EF4-FFF2-40B4-BE49-F238E27FC236}">
                <a16:creationId xmlns:a16="http://schemas.microsoft.com/office/drawing/2014/main" id="{EBF1A6B1-A468-479F-91CD-C4A21219EFC8}"/>
              </a:ext>
            </a:extLst>
          </p:cNvPr>
          <p:cNvSpPr/>
          <p:nvPr/>
        </p:nvSpPr>
        <p:spPr>
          <a:xfrm>
            <a:off x="9349104" y="3120577"/>
            <a:ext cx="2327881" cy="584775"/>
          </a:xfrm>
          <a:prstGeom prst="rect">
            <a:avLst/>
          </a:prstGeom>
        </p:spPr>
        <p:txBody>
          <a:bodyPr wrap="none">
            <a:spAutoFit/>
          </a:bodyPr>
          <a:lstStyle/>
          <a:p>
            <a:r>
              <a:rPr lang="fr-FR" dirty="0">
                <a:solidFill>
                  <a:srgbClr val="39527B"/>
                </a:solidFill>
              </a:rPr>
              <a:t>Application</a:t>
            </a:r>
          </a:p>
        </p:txBody>
      </p:sp>
      <p:sp>
        <p:nvSpPr>
          <p:cNvPr id="37" name="Rectangle 36">
            <a:extLst>
              <a:ext uri="{FF2B5EF4-FFF2-40B4-BE49-F238E27FC236}">
                <a16:creationId xmlns:a16="http://schemas.microsoft.com/office/drawing/2014/main" id="{4455B53E-C183-409D-BE3A-86CA35AD153B}"/>
              </a:ext>
            </a:extLst>
          </p:cNvPr>
          <p:cNvSpPr/>
          <p:nvPr/>
        </p:nvSpPr>
        <p:spPr>
          <a:xfrm>
            <a:off x="15860624" y="3170361"/>
            <a:ext cx="1893467" cy="584775"/>
          </a:xfrm>
          <a:prstGeom prst="rect">
            <a:avLst/>
          </a:prstGeom>
        </p:spPr>
        <p:txBody>
          <a:bodyPr wrap="none">
            <a:spAutoFit/>
          </a:bodyPr>
          <a:lstStyle/>
          <a:p>
            <a:r>
              <a:rPr lang="fr-FR" dirty="0">
                <a:solidFill>
                  <a:srgbClr val="39527B"/>
                </a:solidFill>
              </a:rPr>
              <a:t>Données</a:t>
            </a:r>
          </a:p>
        </p:txBody>
      </p:sp>
      <p:sp>
        <p:nvSpPr>
          <p:cNvPr id="29" name="Rectangle 28">
            <a:extLst>
              <a:ext uri="{FF2B5EF4-FFF2-40B4-BE49-F238E27FC236}">
                <a16:creationId xmlns:a16="http://schemas.microsoft.com/office/drawing/2014/main" id="{7A1B473D-AB81-4441-AEFF-BC6C7CBCA4A5}"/>
              </a:ext>
            </a:extLst>
          </p:cNvPr>
          <p:cNvSpPr/>
          <p:nvPr/>
        </p:nvSpPr>
        <p:spPr>
          <a:xfrm>
            <a:off x="4846544" y="4202178"/>
            <a:ext cx="9554541" cy="1876649"/>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Tree>
    <p:extLst>
      <p:ext uri="{BB962C8B-B14F-4D97-AF65-F5344CB8AC3E}">
        <p14:creationId xmlns:p14="http://schemas.microsoft.com/office/powerpoint/2010/main" val="2288924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Lancement d’un test</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fld id="{E6459DFB-86F3-43FA-8567-2EA6E426AE90}" type="slidenum">
              <a:rPr lang="ja-JP" altLang="en-US" smtClean="0"/>
              <a:pPr/>
              <a:t>39</a:t>
            </a:fld>
            <a:endParaRPr lang="ja-JP" altLang="en-US" dirty="0"/>
          </a:p>
        </p:txBody>
      </p:sp>
      <p:pic>
        <p:nvPicPr>
          <p:cNvPr id="6" name="Picture 5">
            <a:extLst>
              <a:ext uri="{FF2B5EF4-FFF2-40B4-BE49-F238E27FC236}">
                <a16:creationId xmlns:a16="http://schemas.microsoft.com/office/drawing/2014/main" id="{6BAC4E49-BF0B-4A84-8C73-ADA717F03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081" y="3934353"/>
            <a:ext cx="833685" cy="833685"/>
          </a:xfrm>
          <a:prstGeom prst="rect">
            <a:avLst/>
          </a:prstGeom>
        </p:spPr>
      </p:pic>
      <p:grpSp>
        <p:nvGrpSpPr>
          <p:cNvPr id="15" name="Group 14">
            <a:extLst>
              <a:ext uri="{FF2B5EF4-FFF2-40B4-BE49-F238E27FC236}">
                <a16:creationId xmlns:a16="http://schemas.microsoft.com/office/drawing/2014/main" id="{83CC6C7A-F878-4189-B032-0781ACEFFD11}"/>
              </a:ext>
            </a:extLst>
          </p:cNvPr>
          <p:cNvGrpSpPr/>
          <p:nvPr/>
        </p:nvGrpSpPr>
        <p:grpSpPr>
          <a:xfrm>
            <a:off x="4015034" y="2458943"/>
            <a:ext cx="1584768" cy="1492715"/>
            <a:chOff x="1436518" y="4788205"/>
            <a:chExt cx="1584768" cy="1492715"/>
          </a:xfrm>
        </p:grpSpPr>
        <p:pic>
          <p:nvPicPr>
            <p:cNvPr id="5" name="Picture 4">
              <a:extLst>
                <a:ext uri="{FF2B5EF4-FFF2-40B4-BE49-F238E27FC236}">
                  <a16:creationId xmlns:a16="http://schemas.microsoft.com/office/drawing/2014/main" id="{4F5D5BEB-3D44-4073-94DE-49B67403AD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8444" y="4805219"/>
              <a:ext cx="833685" cy="833685"/>
            </a:xfrm>
            <a:prstGeom prst="rect">
              <a:avLst/>
            </a:prstGeom>
          </p:spPr>
        </p:pic>
        <p:pic>
          <p:nvPicPr>
            <p:cNvPr id="7" name="Picture 6">
              <a:extLst>
                <a:ext uri="{FF2B5EF4-FFF2-40B4-BE49-F238E27FC236}">
                  <a16:creationId xmlns:a16="http://schemas.microsoft.com/office/drawing/2014/main" id="{FF9D2EE8-7B52-4293-8052-6791157DD4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6518" y="4788205"/>
              <a:ext cx="833685" cy="833685"/>
            </a:xfrm>
            <a:prstGeom prst="rect">
              <a:avLst/>
            </a:prstGeom>
          </p:spPr>
        </p:pic>
        <p:pic>
          <p:nvPicPr>
            <p:cNvPr id="8" name="Picture 7">
              <a:extLst>
                <a:ext uri="{FF2B5EF4-FFF2-40B4-BE49-F238E27FC236}">
                  <a16:creationId xmlns:a16="http://schemas.microsoft.com/office/drawing/2014/main" id="{5D6B6E07-A10F-4A0D-82A3-DD34A503AA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4290" y="5430790"/>
              <a:ext cx="833685" cy="833685"/>
            </a:xfrm>
            <a:prstGeom prst="rect">
              <a:avLst/>
            </a:prstGeom>
          </p:spPr>
        </p:pic>
        <p:pic>
          <p:nvPicPr>
            <p:cNvPr id="9" name="Picture 8">
              <a:extLst>
                <a:ext uri="{FF2B5EF4-FFF2-40B4-BE49-F238E27FC236}">
                  <a16:creationId xmlns:a16="http://schemas.microsoft.com/office/drawing/2014/main" id="{DE6C60BA-086F-42C3-AAD2-8C3F27EA0B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7601" y="5447235"/>
              <a:ext cx="833685" cy="833685"/>
            </a:xfrm>
            <a:prstGeom prst="rect">
              <a:avLst/>
            </a:prstGeom>
          </p:spPr>
        </p:pic>
      </p:grpSp>
      <p:sp>
        <p:nvSpPr>
          <p:cNvPr id="16" name="円/楕円 18">
            <a:extLst>
              <a:ext uri="{FF2B5EF4-FFF2-40B4-BE49-F238E27FC236}">
                <a16:creationId xmlns:a16="http://schemas.microsoft.com/office/drawing/2014/main" id="{8EBE66BF-44A4-4761-8F2D-00E3E33CBD03}"/>
              </a:ext>
            </a:extLst>
          </p:cNvPr>
          <p:cNvSpPr/>
          <p:nvPr/>
        </p:nvSpPr>
        <p:spPr>
          <a:xfrm>
            <a:off x="4150215" y="4117195"/>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1</a:t>
            </a:r>
            <a:endParaRPr kumimoji="1" lang="ja-JP" altLang="en-US" sz="2000" b="1" dirty="0">
              <a:latin typeface="Dosis" panose="02010503020202060003" pitchFamily="2" charset="0"/>
            </a:endParaRPr>
          </a:p>
        </p:txBody>
      </p:sp>
      <p:sp>
        <p:nvSpPr>
          <p:cNvPr id="18" name="円/楕円 18">
            <a:extLst>
              <a:ext uri="{FF2B5EF4-FFF2-40B4-BE49-F238E27FC236}">
                <a16:creationId xmlns:a16="http://schemas.microsoft.com/office/drawing/2014/main" id="{2F54FBE6-8743-4091-8E8E-7F1C0F0E0BC5}"/>
              </a:ext>
            </a:extLst>
          </p:cNvPr>
          <p:cNvSpPr/>
          <p:nvPr/>
        </p:nvSpPr>
        <p:spPr>
          <a:xfrm>
            <a:off x="8515864" y="4692408"/>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2</a:t>
            </a:r>
            <a:endParaRPr kumimoji="1" lang="ja-JP" altLang="en-US" sz="2000" b="1" dirty="0">
              <a:latin typeface="Dosis" panose="02010503020202060003" pitchFamily="2" charset="0"/>
            </a:endParaRPr>
          </a:p>
        </p:txBody>
      </p:sp>
      <p:pic>
        <p:nvPicPr>
          <p:cNvPr id="20" name="Content Placeholder 3">
            <a:extLst>
              <a:ext uri="{FF2B5EF4-FFF2-40B4-BE49-F238E27FC236}">
                <a16:creationId xmlns:a16="http://schemas.microsoft.com/office/drawing/2014/main" id="{7977CFCF-485D-4382-8B81-BB6FA2825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6101" y="4768038"/>
            <a:ext cx="1080000" cy="1080000"/>
          </a:xfrm>
          <a:prstGeom prst="rect">
            <a:avLst/>
          </a:prstGeom>
        </p:spPr>
      </p:pic>
      <p:pic>
        <p:nvPicPr>
          <p:cNvPr id="21" name="Picture 20">
            <a:extLst>
              <a:ext uri="{FF2B5EF4-FFF2-40B4-BE49-F238E27FC236}">
                <a16:creationId xmlns:a16="http://schemas.microsoft.com/office/drawing/2014/main" id="{86772DC3-9ED1-4305-907A-4BEF5B5C4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1542" y="4782277"/>
            <a:ext cx="1080000" cy="1080000"/>
          </a:xfrm>
          <a:prstGeom prst="rect">
            <a:avLst/>
          </a:prstGeom>
        </p:spPr>
      </p:pic>
      <p:pic>
        <p:nvPicPr>
          <p:cNvPr id="22" name="Picture 21">
            <a:extLst>
              <a:ext uri="{FF2B5EF4-FFF2-40B4-BE49-F238E27FC236}">
                <a16:creationId xmlns:a16="http://schemas.microsoft.com/office/drawing/2014/main" id="{7377F241-5D2B-4ED1-98F8-4D21030C6B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7671" y="4768038"/>
            <a:ext cx="1080000" cy="1080000"/>
          </a:xfrm>
          <a:prstGeom prst="rect">
            <a:avLst/>
          </a:prstGeom>
        </p:spPr>
      </p:pic>
      <p:cxnSp>
        <p:nvCxnSpPr>
          <p:cNvPr id="23" name="Straight Arrow Connector 22">
            <a:extLst>
              <a:ext uri="{FF2B5EF4-FFF2-40B4-BE49-F238E27FC236}">
                <a16:creationId xmlns:a16="http://schemas.microsoft.com/office/drawing/2014/main" id="{AF8D8188-A987-4261-AD81-1CEBFF8280F4}"/>
              </a:ext>
            </a:extLst>
          </p:cNvPr>
          <p:cNvCxnSpPr>
            <a:cxnSpLocks/>
            <a:endCxn id="22" idx="1"/>
          </p:cNvCxnSpPr>
          <p:nvPr/>
        </p:nvCxnSpPr>
        <p:spPr>
          <a:xfrm flipV="1">
            <a:off x="3235564" y="5308038"/>
            <a:ext cx="3132107" cy="14239"/>
          </a:xfrm>
          <a:prstGeom prst="straightConnector1">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C4236A0-0265-436C-8B67-9A1E566A83BD}"/>
              </a:ext>
            </a:extLst>
          </p:cNvPr>
          <p:cNvCxnSpPr>
            <a:endCxn id="20" idx="1"/>
          </p:cNvCxnSpPr>
          <p:nvPr/>
        </p:nvCxnSpPr>
        <p:spPr>
          <a:xfrm>
            <a:off x="7259802" y="5300781"/>
            <a:ext cx="2846299" cy="7257"/>
          </a:xfrm>
          <a:prstGeom prst="straightConnector1">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6AB213FA-55C8-44DB-A168-DD4E923334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844531" y="4204339"/>
            <a:ext cx="1636442" cy="1636442"/>
          </a:xfrm>
          <a:prstGeom prst="rect">
            <a:avLst/>
          </a:prstGeom>
        </p:spPr>
      </p:pic>
      <p:cxnSp>
        <p:nvCxnSpPr>
          <p:cNvPr id="39" name="Connector: Elbow 38">
            <a:extLst>
              <a:ext uri="{FF2B5EF4-FFF2-40B4-BE49-F238E27FC236}">
                <a16:creationId xmlns:a16="http://schemas.microsoft.com/office/drawing/2014/main" id="{570872AB-CADE-42AF-BBB5-D006CC4B4ADB}"/>
              </a:ext>
            </a:extLst>
          </p:cNvPr>
          <p:cNvCxnSpPr>
            <a:stCxn id="20" idx="1"/>
            <a:endCxn id="20" idx="0"/>
          </p:cNvCxnSpPr>
          <p:nvPr/>
        </p:nvCxnSpPr>
        <p:spPr>
          <a:xfrm rot="10800000" flipH="1">
            <a:off x="10106101" y="4768038"/>
            <a:ext cx="540000" cy="540000"/>
          </a:xfrm>
          <a:prstGeom prst="bentConnector4">
            <a:avLst>
              <a:gd name="adj1" fmla="val -42333"/>
              <a:gd name="adj2" fmla="val 294299"/>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円/楕円 18">
            <a:extLst>
              <a:ext uri="{FF2B5EF4-FFF2-40B4-BE49-F238E27FC236}">
                <a16:creationId xmlns:a16="http://schemas.microsoft.com/office/drawing/2014/main" id="{ED563011-A0AB-4E9D-B591-7A9A212CD180}"/>
              </a:ext>
            </a:extLst>
          </p:cNvPr>
          <p:cNvSpPr/>
          <p:nvPr/>
        </p:nvSpPr>
        <p:spPr>
          <a:xfrm>
            <a:off x="10819454" y="3883195"/>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3</a:t>
            </a:r>
            <a:endParaRPr kumimoji="1" lang="ja-JP" altLang="en-US" sz="2000" b="1" dirty="0">
              <a:latin typeface="Dosis" panose="02010503020202060003" pitchFamily="2" charset="0"/>
            </a:endParaRPr>
          </a:p>
        </p:txBody>
      </p:sp>
      <p:cxnSp>
        <p:nvCxnSpPr>
          <p:cNvPr id="43" name="Straight Arrow Connector 42">
            <a:extLst>
              <a:ext uri="{FF2B5EF4-FFF2-40B4-BE49-F238E27FC236}">
                <a16:creationId xmlns:a16="http://schemas.microsoft.com/office/drawing/2014/main" id="{ADC30BFD-AC5B-42B4-A233-DF50792CE9F4}"/>
              </a:ext>
            </a:extLst>
          </p:cNvPr>
          <p:cNvCxnSpPr>
            <a:cxnSpLocks/>
            <a:stCxn id="20" idx="3"/>
          </p:cNvCxnSpPr>
          <p:nvPr/>
        </p:nvCxnSpPr>
        <p:spPr>
          <a:xfrm flipV="1">
            <a:off x="11186101" y="5293524"/>
            <a:ext cx="2658430" cy="14514"/>
          </a:xfrm>
          <a:prstGeom prst="straightConnector1">
            <a:avLst/>
          </a:prstGeom>
          <a:ln>
            <a:solidFill>
              <a:srgbClr val="C855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円/楕円 18">
            <a:extLst>
              <a:ext uri="{FF2B5EF4-FFF2-40B4-BE49-F238E27FC236}">
                <a16:creationId xmlns:a16="http://schemas.microsoft.com/office/drawing/2014/main" id="{4D2815F4-E5A3-40D5-9C3C-B96483DCFA49}"/>
              </a:ext>
            </a:extLst>
          </p:cNvPr>
          <p:cNvSpPr/>
          <p:nvPr/>
        </p:nvSpPr>
        <p:spPr>
          <a:xfrm>
            <a:off x="12331993" y="4514932"/>
            <a:ext cx="468000" cy="468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4</a:t>
            </a:r>
            <a:endParaRPr kumimoji="1" lang="ja-JP" altLang="en-US" sz="2000" b="1" dirty="0">
              <a:latin typeface="Dosis" panose="02010503020202060003" pitchFamily="2" charset="0"/>
            </a:endParaRPr>
          </a:p>
        </p:txBody>
      </p:sp>
      <p:cxnSp>
        <p:nvCxnSpPr>
          <p:cNvPr id="47" name="Connector: Elbow 46">
            <a:extLst>
              <a:ext uri="{FF2B5EF4-FFF2-40B4-BE49-F238E27FC236}">
                <a16:creationId xmlns:a16="http://schemas.microsoft.com/office/drawing/2014/main" id="{7A3A2C0E-FEDB-4E39-A528-5A34151C057E}"/>
              </a:ext>
            </a:extLst>
          </p:cNvPr>
          <p:cNvCxnSpPr>
            <a:stCxn id="37" idx="2"/>
            <a:endCxn id="20" idx="2"/>
          </p:cNvCxnSpPr>
          <p:nvPr/>
        </p:nvCxnSpPr>
        <p:spPr>
          <a:xfrm rot="5400000">
            <a:off x="12650799" y="3836084"/>
            <a:ext cx="7257" cy="4016651"/>
          </a:xfrm>
          <a:prstGeom prst="bentConnector3">
            <a:avLst>
              <a:gd name="adj1" fmla="val 21019636"/>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円/楕円 18">
            <a:extLst>
              <a:ext uri="{FF2B5EF4-FFF2-40B4-BE49-F238E27FC236}">
                <a16:creationId xmlns:a16="http://schemas.microsoft.com/office/drawing/2014/main" id="{E001C725-F014-48D6-9266-8CDC03F88A0D}"/>
              </a:ext>
            </a:extLst>
          </p:cNvPr>
          <p:cNvSpPr/>
          <p:nvPr/>
        </p:nvSpPr>
        <p:spPr>
          <a:xfrm>
            <a:off x="12420427" y="7484480"/>
            <a:ext cx="468000" cy="46800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5</a:t>
            </a:r>
            <a:endParaRPr kumimoji="1" lang="ja-JP" altLang="en-US" sz="2000" b="1" dirty="0">
              <a:latin typeface="Dosis" panose="02010503020202060003" pitchFamily="2" charset="0"/>
            </a:endParaRPr>
          </a:p>
        </p:txBody>
      </p:sp>
      <p:cxnSp>
        <p:nvCxnSpPr>
          <p:cNvPr id="50" name="Connector: Elbow 49">
            <a:extLst>
              <a:ext uri="{FF2B5EF4-FFF2-40B4-BE49-F238E27FC236}">
                <a16:creationId xmlns:a16="http://schemas.microsoft.com/office/drawing/2014/main" id="{B9FEAAFF-627E-4F28-972A-D1A1E0A4D234}"/>
              </a:ext>
            </a:extLst>
          </p:cNvPr>
          <p:cNvCxnSpPr/>
          <p:nvPr/>
        </p:nvCxnSpPr>
        <p:spPr>
          <a:xfrm rot="5400000">
            <a:off x="8495037" y="3823733"/>
            <a:ext cx="7257" cy="4016651"/>
          </a:xfrm>
          <a:prstGeom prst="bentConnector3">
            <a:avLst>
              <a:gd name="adj1" fmla="val 21019636"/>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円/楕円 18">
            <a:extLst>
              <a:ext uri="{FF2B5EF4-FFF2-40B4-BE49-F238E27FC236}">
                <a16:creationId xmlns:a16="http://schemas.microsoft.com/office/drawing/2014/main" id="{1792E94D-C3A2-42DA-9F59-9F236CBBDD54}"/>
              </a:ext>
            </a:extLst>
          </p:cNvPr>
          <p:cNvSpPr/>
          <p:nvPr/>
        </p:nvSpPr>
        <p:spPr>
          <a:xfrm>
            <a:off x="8515864" y="7484480"/>
            <a:ext cx="468000" cy="46800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latin typeface="Dosis" panose="02010503020202060003" pitchFamily="2" charset="0"/>
              </a:rPr>
              <a:t>6</a:t>
            </a:r>
            <a:endParaRPr kumimoji="1" lang="ja-JP" altLang="en-US" sz="2000" b="1" dirty="0">
              <a:latin typeface="Dosis" panose="02010503020202060003" pitchFamily="2" charset="0"/>
            </a:endParaRPr>
          </a:p>
        </p:txBody>
      </p:sp>
      <p:cxnSp>
        <p:nvCxnSpPr>
          <p:cNvPr id="53" name="Straight Arrow Connector 52">
            <a:extLst>
              <a:ext uri="{FF2B5EF4-FFF2-40B4-BE49-F238E27FC236}">
                <a16:creationId xmlns:a16="http://schemas.microsoft.com/office/drawing/2014/main" id="{B7210BC5-8318-4592-B8E1-E91830054B03}"/>
              </a:ext>
            </a:extLst>
          </p:cNvPr>
          <p:cNvCxnSpPr/>
          <p:nvPr/>
        </p:nvCxnSpPr>
        <p:spPr>
          <a:xfrm flipH="1">
            <a:off x="3091542" y="5665196"/>
            <a:ext cx="3398798" cy="0"/>
          </a:xfrm>
          <a:prstGeom prst="straightConnector1">
            <a:avLst/>
          </a:prstGeom>
          <a:ln>
            <a:solidFill>
              <a:srgbClr val="39527B"/>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円/楕円 18">
            <a:extLst>
              <a:ext uri="{FF2B5EF4-FFF2-40B4-BE49-F238E27FC236}">
                <a16:creationId xmlns:a16="http://schemas.microsoft.com/office/drawing/2014/main" id="{CA2E7932-8262-41CF-891A-ECF9B208F2A4}"/>
              </a:ext>
            </a:extLst>
          </p:cNvPr>
          <p:cNvSpPr/>
          <p:nvPr/>
        </p:nvSpPr>
        <p:spPr>
          <a:xfrm>
            <a:off x="4599683" y="5862277"/>
            <a:ext cx="468000" cy="46800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latin typeface="Dosis" panose="02010503020202060003" pitchFamily="2" charset="0"/>
              </a:rPr>
              <a:t>7</a:t>
            </a:r>
          </a:p>
        </p:txBody>
      </p:sp>
      <p:sp>
        <p:nvSpPr>
          <p:cNvPr id="58" name="Rectangle 57">
            <a:extLst>
              <a:ext uri="{FF2B5EF4-FFF2-40B4-BE49-F238E27FC236}">
                <a16:creationId xmlns:a16="http://schemas.microsoft.com/office/drawing/2014/main" id="{AFE54F1D-3F38-43D3-95FB-1069200DD342}"/>
              </a:ext>
            </a:extLst>
          </p:cNvPr>
          <p:cNvSpPr/>
          <p:nvPr/>
        </p:nvSpPr>
        <p:spPr>
          <a:xfrm>
            <a:off x="1121732" y="2819344"/>
            <a:ext cx="3036409" cy="1384995"/>
          </a:xfrm>
          <a:prstGeom prst="rect">
            <a:avLst/>
          </a:prstGeom>
        </p:spPr>
        <p:txBody>
          <a:bodyPr wrap="none">
            <a:spAutoFit/>
          </a:bodyPr>
          <a:lstStyle/>
          <a:p>
            <a:pPr algn="ctr"/>
            <a:r>
              <a:rPr lang="fr-FR" sz="2800" dirty="0"/>
              <a:t>Méthodes </a:t>
            </a:r>
          </a:p>
          <a:p>
            <a:pPr algn="ctr"/>
            <a:r>
              <a:rPr lang="fr-FR" sz="2800" dirty="0"/>
              <a:t>+ </a:t>
            </a:r>
          </a:p>
          <a:p>
            <a:pPr algn="ctr"/>
            <a:r>
              <a:rPr lang="fr-FR" sz="2800" dirty="0"/>
              <a:t>base de données</a:t>
            </a:r>
          </a:p>
        </p:txBody>
      </p:sp>
      <p:sp>
        <p:nvSpPr>
          <p:cNvPr id="61" name="Rectangle 60">
            <a:extLst>
              <a:ext uri="{FF2B5EF4-FFF2-40B4-BE49-F238E27FC236}">
                <a16:creationId xmlns:a16="http://schemas.microsoft.com/office/drawing/2014/main" id="{BF41A8E5-CC33-4163-8D2C-44E9324AFD69}"/>
              </a:ext>
            </a:extLst>
          </p:cNvPr>
          <p:cNvSpPr/>
          <p:nvPr/>
        </p:nvSpPr>
        <p:spPr>
          <a:xfrm>
            <a:off x="8910805" y="2720909"/>
            <a:ext cx="2930609" cy="954107"/>
          </a:xfrm>
          <a:prstGeom prst="rect">
            <a:avLst/>
          </a:prstGeom>
        </p:spPr>
        <p:txBody>
          <a:bodyPr wrap="none">
            <a:spAutoFit/>
          </a:bodyPr>
          <a:lstStyle/>
          <a:p>
            <a:pPr algn="ctr"/>
            <a:r>
              <a:rPr lang="fr-FR" sz="2800" dirty="0"/>
              <a:t>Création du</a:t>
            </a:r>
          </a:p>
          <a:p>
            <a:pPr algn="ctr"/>
            <a:r>
              <a:rPr lang="fr-FR" sz="2800" dirty="0"/>
              <a:t> scénario de test</a:t>
            </a:r>
          </a:p>
        </p:txBody>
      </p:sp>
      <p:sp>
        <p:nvSpPr>
          <p:cNvPr id="62" name="Rectangle 61">
            <a:extLst>
              <a:ext uri="{FF2B5EF4-FFF2-40B4-BE49-F238E27FC236}">
                <a16:creationId xmlns:a16="http://schemas.microsoft.com/office/drawing/2014/main" id="{ECA45FB4-6587-4778-AC7F-DC6D8668B44E}"/>
              </a:ext>
            </a:extLst>
          </p:cNvPr>
          <p:cNvSpPr/>
          <p:nvPr/>
        </p:nvSpPr>
        <p:spPr>
          <a:xfrm>
            <a:off x="12776578" y="3493286"/>
            <a:ext cx="2930609" cy="954107"/>
          </a:xfrm>
          <a:prstGeom prst="rect">
            <a:avLst/>
          </a:prstGeom>
        </p:spPr>
        <p:txBody>
          <a:bodyPr wrap="none">
            <a:spAutoFit/>
          </a:bodyPr>
          <a:lstStyle/>
          <a:p>
            <a:pPr algn="ctr"/>
            <a:r>
              <a:rPr lang="fr-FR" sz="2800" dirty="0"/>
              <a:t>Exécution du </a:t>
            </a:r>
          </a:p>
          <a:p>
            <a:pPr algn="ctr"/>
            <a:r>
              <a:rPr lang="fr-FR" sz="2800" dirty="0"/>
              <a:t> scénario de test</a:t>
            </a:r>
          </a:p>
        </p:txBody>
      </p:sp>
      <p:sp>
        <p:nvSpPr>
          <p:cNvPr id="63" name="Rectangle 62">
            <a:extLst>
              <a:ext uri="{FF2B5EF4-FFF2-40B4-BE49-F238E27FC236}">
                <a16:creationId xmlns:a16="http://schemas.microsoft.com/office/drawing/2014/main" id="{DBE4513B-96A7-4DB4-8182-26822CD75C2A}"/>
              </a:ext>
            </a:extLst>
          </p:cNvPr>
          <p:cNvSpPr/>
          <p:nvPr/>
        </p:nvSpPr>
        <p:spPr>
          <a:xfrm>
            <a:off x="11343382" y="7952480"/>
            <a:ext cx="3319370" cy="523220"/>
          </a:xfrm>
          <a:prstGeom prst="rect">
            <a:avLst/>
          </a:prstGeom>
        </p:spPr>
        <p:txBody>
          <a:bodyPr wrap="none">
            <a:spAutoFit/>
          </a:bodyPr>
          <a:lstStyle/>
          <a:p>
            <a:pPr algn="ctr"/>
            <a:r>
              <a:rPr lang="fr-FR" sz="2800" dirty="0"/>
              <a:t>Envoi des résultats</a:t>
            </a:r>
          </a:p>
        </p:txBody>
      </p:sp>
      <p:sp>
        <p:nvSpPr>
          <p:cNvPr id="64" name="Rectangle 63">
            <a:extLst>
              <a:ext uri="{FF2B5EF4-FFF2-40B4-BE49-F238E27FC236}">
                <a16:creationId xmlns:a16="http://schemas.microsoft.com/office/drawing/2014/main" id="{EDFFF864-2941-4A47-BE94-6F4934A4933F}"/>
              </a:ext>
            </a:extLst>
          </p:cNvPr>
          <p:cNvSpPr/>
          <p:nvPr/>
        </p:nvSpPr>
        <p:spPr>
          <a:xfrm>
            <a:off x="7023266" y="8096277"/>
            <a:ext cx="3319370" cy="523220"/>
          </a:xfrm>
          <a:prstGeom prst="rect">
            <a:avLst/>
          </a:prstGeom>
        </p:spPr>
        <p:txBody>
          <a:bodyPr wrap="none">
            <a:spAutoFit/>
          </a:bodyPr>
          <a:lstStyle/>
          <a:p>
            <a:pPr algn="ctr"/>
            <a:r>
              <a:rPr lang="fr-FR" sz="2800" dirty="0"/>
              <a:t>Envoi des résultats</a:t>
            </a:r>
          </a:p>
        </p:txBody>
      </p:sp>
      <p:sp>
        <p:nvSpPr>
          <p:cNvPr id="65" name="Rectangle 64">
            <a:extLst>
              <a:ext uri="{FF2B5EF4-FFF2-40B4-BE49-F238E27FC236}">
                <a16:creationId xmlns:a16="http://schemas.microsoft.com/office/drawing/2014/main" id="{903FB2A7-9FEC-49AB-932C-CA0ED3ECEC66}"/>
              </a:ext>
            </a:extLst>
          </p:cNvPr>
          <p:cNvSpPr/>
          <p:nvPr/>
        </p:nvSpPr>
        <p:spPr>
          <a:xfrm>
            <a:off x="3821249" y="6794346"/>
            <a:ext cx="1737976" cy="523220"/>
          </a:xfrm>
          <a:prstGeom prst="rect">
            <a:avLst/>
          </a:prstGeom>
        </p:spPr>
        <p:txBody>
          <a:bodyPr wrap="none">
            <a:spAutoFit/>
          </a:bodyPr>
          <a:lstStyle/>
          <a:p>
            <a:pPr algn="ctr"/>
            <a:r>
              <a:rPr lang="fr-FR" sz="2800" dirty="0"/>
              <a:t>Affichage</a:t>
            </a:r>
          </a:p>
        </p:txBody>
      </p:sp>
      <p:pic>
        <p:nvPicPr>
          <p:cNvPr id="10" name="Picture 9">
            <a:extLst>
              <a:ext uri="{FF2B5EF4-FFF2-40B4-BE49-F238E27FC236}">
                <a16:creationId xmlns:a16="http://schemas.microsoft.com/office/drawing/2014/main" id="{8B978773-02D0-450D-972C-4D76188C35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66778" y="5956825"/>
            <a:ext cx="938301" cy="938301"/>
          </a:xfrm>
          <a:prstGeom prst="rect">
            <a:avLst/>
          </a:prstGeom>
        </p:spPr>
      </p:pic>
    </p:spTree>
    <p:extLst>
      <p:ext uri="{BB962C8B-B14F-4D97-AF65-F5344CB8AC3E}">
        <p14:creationId xmlns:p14="http://schemas.microsoft.com/office/powerpoint/2010/main" val="147298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41" grpId="0" animBg="1"/>
      <p:bldP spid="45" grpId="0" animBg="1"/>
      <p:bldP spid="49" grpId="0" animBg="1"/>
      <p:bldP spid="51" grpId="0" animBg="1"/>
      <p:bldP spid="56" grpId="0" animBg="1"/>
      <p:bldP spid="58" grpId="0"/>
      <p:bldP spid="61" grpId="0"/>
      <p:bldP spid="62" grpId="0"/>
      <p:bldP spid="63" grpId="0"/>
      <p:bldP spid="64" grpId="0"/>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p:txBody>
          <a:bodyPr/>
          <a:lstStyle/>
          <a:p>
            <a:r>
              <a:rPr lang="fr-FR" dirty="0"/>
              <a:t>Modalités biométriques</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6" name="Rectangle 5">
            <a:extLst>
              <a:ext uri="{FF2B5EF4-FFF2-40B4-BE49-F238E27FC236}">
                <a16:creationId xmlns:a16="http://schemas.microsoft.com/office/drawing/2014/main" id="{74ACA704-08A1-4B59-BCE6-B2C53CE777EC}"/>
              </a:ext>
            </a:extLst>
          </p:cNvPr>
          <p:cNvSpPr/>
          <p:nvPr/>
        </p:nvSpPr>
        <p:spPr>
          <a:xfrm>
            <a:off x="1218397" y="2313653"/>
            <a:ext cx="4453463" cy="4524315"/>
          </a:xfrm>
          <a:prstGeom prst="rect">
            <a:avLst/>
          </a:prstGeom>
        </p:spPr>
        <p:txBody>
          <a:bodyPr wrap="none">
            <a:spAutoFit/>
          </a:bodyPr>
          <a:lstStyle/>
          <a:p>
            <a:pPr marL="457200" indent="-457200">
              <a:lnSpc>
                <a:spcPct val="300000"/>
              </a:lnSpc>
              <a:buClr>
                <a:srgbClr val="39527B"/>
              </a:buClr>
              <a:buFont typeface="Arial" panose="020B0604020202020204" pitchFamily="34" charset="0"/>
              <a:buChar char="•"/>
            </a:pPr>
            <a:r>
              <a:rPr lang="fr-FR" dirty="0">
                <a:solidFill>
                  <a:srgbClr val="2A2A2A"/>
                </a:solidFill>
              </a:rPr>
              <a:t>Physiques</a:t>
            </a:r>
          </a:p>
          <a:p>
            <a:pPr marL="457200" indent="-457200">
              <a:lnSpc>
                <a:spcPct val="300000"/>
              </a:lnSpc>
              <a:buClr>
                <a:srgbClr val="39527B"/>
              </a:buClr>
              <a:buFont typeface="Arial" panose="020B0604020202020204" pitchFamily="34" charset="0"/>
              <a:buChar char="•"/>
            </a:pPr>
            <a:r>
              <a:rPr lang="fr-FR" dirty="0">
                <a:solidFill>
                  <a:srgbClr val="2A2A2A"/>
                </a:solidFill>
              </a:rPr>
              <a:t>Comportementales </a:t>
            </a:r>
          </a:p>
          <a:p>
            <a:pPr marL="457200" indent="-457200">
              <a:lnSpc>
                <a:spcPct val="300000"/>
              </a:lnSpc>
              <a:buClr>
                <a:srgbClr val="39527B"/>
              </a:buClr>
              <a:buFont typeface="Arial" panose="020B0604020202020204" pitchFamily="34" charset="0"/>
              <a:buChar char="•"/>
            </a:pPr>
            <a:r>
              <a:rPr lang="fr-FR" dirty="0">
                <a:solidFill>
                  <a:srgbClr val="2A2A2A"/>
                </a:solidFill>
              </a:rPr>
              <a:t>Biologiques</a:t>
            </a:r>
          </a:p>
        </p:txBody>
      </p:sp>
      <p:pic>
        <p:nvPicPr>
          <p:cNvPr id="8" name="Picture 7">
            <a:extLst>
              <a:ext uri="{FF2B5EF4-FFF2-40B4-BE49-F238E27FC236}">
                <a16:creationId xmlns:a16="http://schemas.microsoft.com/office/drawing/2014/main" id="{BB1A5DD2-382C-4D68-9BB4-979E2B1B2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947" y="2281588"/>
            <a:ext cx="2675413" cy="3744185"/>
          </a:xfrm>
          <a:prstGeom prst="rect">
            <a:avLst/>
          </a:prstGeom>
        </p:spPr>
      </p:pic>
      <p:sp>
        <p:nvSpPr>
          <p:cNvPr id="9" name="Rectangle 8">
            <a:extLst>
              <a:ext uri="{FF2B5EF4-FFF2-40B4-BE49-F238E27FC236}">
                <a16:creationId xmlns:a16="http://schemas.microsoft.com/office/drawing/2014/main" id="{AD25EF87-C8DA-426D-8E5C-1796F461BFAD}"/>
              </a:ext>
            </a:extLst>
          </p:cNvPr>
          <p:cNvSpPr/>
          <p:nvPr/>
        </p:nvSpPr>
        <p:spPr>
          <a:xfrm>
            <a:off x="12101556" y="6628996"/>
            <a:ext cx="3666196" cy="584775"/>
          </a:xfrm>
          <a:prstGeom prst="rect">
            <a:avLst/>
          </a:prstGeom>
        </p:spPr>
        <p:txBody>
          <a:bodyPr wrap="none">
            <a:spAutoFit/>
          </a:bodyPr>
          <a:lstStyle/>
          <a:p>
            <a:r>
              <a:rPr lang="fr-FR" dirty="0">
                <a:solidFill>
                  <a:srgbClr val="39527B"/>
                </a:solidFill>
              </a:rPr>
              <a:t>Empreinte digitale</a:t>
            </a:r>
          </a:p>
        </p:txBody>
      </p:sp>
      <p:pic>
        <p:nvPicPr>
          <p:cNvPr id="11" name="Picture 10">
            <a:extLst>
              <a:ext uri="{FF2B5EF4-FFF2-40B4-BE49-F238E27FC236}">
                <a16:creationId xmlns:a16="http://schemas.microsoft.com/office/drawing/2014/main" id="{CEEF08C1-227B-48BE-A72E-D09BB2EE9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7951" y="2046551"/>
            <a:ext cx="3579311" cy="3579311"/>
          </a:xfrm>
          <a:prstGeom prst="rect">
            <a:avLst/>
          </a:prstGeom>
        </p:spPr>
      </p:pic>
      <p:sp>
        <p:nvSpPr>
          <p:cNvPr id="12" name="Rectangle 11">
            <a:extLst>
              <a:ext uri="{FF2B5EF4-FFF2-40B4-BE49-F238E27FC236}">
                <a16:creationId xmlns:a16="http://schemas.microsoft.com/office/drawing/2014/main" id="{94A17B0B-894D-41C1-9BFB-2B1F508B5E30}"/>
              </a:ext>
            </a:extLst>
          </p:cNvPr>
          <p:cNvSpPr/>
          <p:nvPr/>
        </p:nvSpPr>
        <p:spPr>
          <a:xfrm>
            <a:off x="12101556" y="6628996"/>
            <a:ext cx="3962560" cy="584775"/>
          </a:xfrm>
          <a:prstGeom prst="rect">
            <a:avLst/>
          </a:prstGeom>
        </p:spPr>
        <p:txBody>
          <a:bodyPr wrap="none">
            <a:spAutoFit/>
          </a:bodyPr>
          <a:lstStyle/>
          <a:p>
            <a:r>
              <a:rPr lang="fr-FR" dirty="0">
                <a:solidFill>
                  <a:srgbClr val="39527B"/>
                </a:solidFill>
              </a:rPr>
              <a:t>Empreinte palmaire</a:t>
            </a:r>
          </a:p>
        </p:txBody>
      </p:sp>
      <p:pic>
        <p:nvPicPr>
          <p:cNvPr id="14" name="Picture 13">
            <a:extLst>
              <a:ext uri="{FF2B5EF4-FFF2-40B4-BE49-F238E27FC236}">
                <a16:creationId xmlns:a16="http://schemas.microsoft.com/office/drawing/2014/main" id="{E602C6D5-AF8D-4852-94A9-E277539DC5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7867" y="2021265"/>
            <a:ext cx="3629885" cy="3629885"/>
          </a:xfrm>
          <a:prstGeom prst="rect">
            <a:avLst/>
          </a:prstGeom>
        </p:spPr>
      </p:pic>
      <p:sp>
        <p:nvSpPr>
          <p:cNvPr id="15" name="Rectangle 14">
            <a:extLst>
              <a:ext uri="{FF2B5EF4-FFF2-40B4-BE49-F238E27FC236}">
                <a16:creationId xmlns:a16="http://schemas.microsoft.com/office/drawing/2014/main" id="{C8C81E39-8A02-426E-B769-8380108E49E6}"/>
              </a:ext>
            </a:extLst>
          </p:cNvPr>
          <p:cNvSpPr/>
          <p:nvPr/>
        </p:nvSpPr>
        <p:spPr>
          <a:xfrm>
            <a:off x="13699557" y="6514696"/>
            <a:ext cx="766557" cy="584775"/>
          </a:xfrm>
          <a:prstGeom prst="rect">
            <a:avLst/>
          </a:prstGeom>
        </p:spPr>
        <p:txBody>
          <a:bodyPr wrap="none">
            <a:spAutoFit/>
          </a:bodyPr>
          <a:lstStyle/>
          <a:p>
            <a:r>
              <a:rPr lang="fr-FR" dirty="0">
                <a:solidFill>
                  <a:srgbClr val="39527B"/>
                </a:solidFill>
              </a:rPr>
              <a:t>Iris</a:t>
            </a:r>
          </a:p>
        </p:txBody>
      </p:sp>
      <p:pic>
        <p:nvPicPr>
          <p:cNvPr id="13" name="Picture 12">
            <a:extLst>
              <a:ext uri="{FF2B5EF4-FFF2-40B4-BE49-F238E27FC236}">
                <a16:creationId xmlns:a16="http://schemas.microsoft.com/office/drawing/2014/main" id="{5AAD6005-AB97-48B1-B064-9335B59126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23567" y="2313653"/>
            <a:ext cx="3744185" cy="3744185"/>
          </a:xfrm>
          <a:prstGeom prst="rect">
            <a:avLst/>
          </a:prstGeom>
        </p:spPr>
      </p:pic>
      <p:sp>
        <p:nvSpPr>
          <p:cNvPr id="16" name="Rectangle 15">
            <a:extLst>
              <a:ext uri="{FF2B5EF4-FFF2-40B4-BE49-F238E27FC236}">
                <a16:creationId xmlns:a16="http://schemas.microsoft.com/office/drawing/2014/main" id="{B17D4DE7-06EE-4372-91E2-FD62BF26AC1C}"/>
              </a:ext>
            </a:extLst>
          </p:cNvPr>
          <p:cNvSpPr/>
          <p:nvPr/>
        </p:nvSpPr>
        <p:spPr>
          <a:xfrm>
            <a:off x="13085276" y="6526936"/>
            <a:ext cx="1620765" cy="584775"/>
          </a:xfrm>
          <a:prstGeom prst="rect">
            <a:avLst/>
          </a:prstGeom>
        </p:spPr>
        <p:txBody>
          <a:bodyPr wrap="none">
            <a:spAutoFit/>
          </a:bodyPr>
          <a:lstStyle/>
          <a:p>
            <a:r>
              <a:rPr lang="fr-FR" dirty="0">
                <a:solidFill>
                  <a:srgbClr val="39527B"/>
                </a:solidFill>
              </a:rPr>
              <a:t>Marche</a:t>
            </a:r>
          </a:p>
        </p:txBody>
      </p:sp>
      <p:sp>
        <p:nvSpPr>
          <p:cNvPr id="17" name="Rectangle 16">
            <a:extLst>
              <a:ext uri="{FF2B5EF4-FFF2-40B4-BE49-F238E27FC236}">
                <a16:creationId xmlns:a16="http://schemas.microsoft.com/office/drawing/2014/main" id="{E53590FC-D66D-40E8-B652-8663C1DE45AE}"/>
              </a:ext>
            </a:extLst>
          </p:cNvPr>
          <p:cNvSpPr/>
          <p:nvPr/>
        </p:nvSpPr>
        <p:spPr>
          <a:xfrm>
            <a:off x="13401869" y="6526935"/>
            <a:ext cx="987578" cy="584775"/>
          </a:xfrm>
          <a:prstGeom prst="rect">
            <a:avLst/>
          </a:prstGeom>
        </p:spPr>
        <p:txBody>
          <a:bodyPr wrap="none">
            <a:spAutoFit/>
          </a:bodyPr>
          <a:lstStyle/>
          <a:p>
            <a:r>
              <a:rPr lang="fr-FR" dirty="0">
                <a:solidFill>
                  <a:srgbClr val="39527B"/>
                </a:solidFill>
              </a:rPr>
              <a:t>Voix</a:t>
            </a:r>
          </a:p>
        </p:txBody>
      </p:sp>
      <p:pic>
        <p:nvPicPr>
          <p:cNvPr id="18" name="Picture 17">
            <a:extLst>
              <a:ext uri="{FF2B5EF4-FFF2-40B4-BE49-F238E27FC236}">
                <a16:creationId xmlns:a16="http://schemas.microsoft.com/office/drawing/2014/main" id="{B3BB603E-1479-4D2F-B924-96AAB48376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73625" y="2840421"/>
            <a:ext cx="2644068" cy="2644068"/>
          </a:xfrm>
          <a:prstGeom prst="rect">
            <a:avLst/>
          </a:prstGeom>
        </p:spPr>
      </p:pic>
      <p:sp>
        <p:nvSpPr>
          <p:cNvPr id="19" name="Rectangle 18">
            <a:extLst>
              <a:ext uri="{FF2B5EF4-FFF2-40B4-BE49-F238E27FC236}">
                <a16:creationId xmlns:a16="http://schemas.microsoft.com/office/drawing/2014/main" id="{1280C8F2-804E-4BD5-B66B-05D88A08B629}"/>
              </a:ext>
            </a:extLst>
          </p:cNvPr>
          <p:cNvSpPr/>
          <p:nvPr/>
        </p:nvSpPr>
        <p:spPr>
          <a:xfrm>
            <a:off x="13085276" y="6526934"/>
            <a:ext cx="2005485" cy="584775"/>
          </a:xfrm>
          <a:prstGeom prst="rect">
            <a:avLst/>
          </a:prstGeom>
        </p:spPr>
        <p:txBody>
          <a:bodyPr wrap="none">
            <a:spAutoFit/>
          </a:bodyPr>
          <a:lstStyle/>
          <a:p>
            <a:r>
              <a:rPr lang="fr-FR" dirty="0">
                <a:solidFill>
                  <a:srgbClr val="39527B"/>
                </a:solidFill>
              </a:rPr>
              <a:t>Signature</a:t>
            </a:r>
          </a:p>
        </p:txBody>
      </p:sp>
      <p:pic>
        <p:nvPicPr>
          <p:cNvPr id="20" name="Picture 19">
            <a:extLst>
              <a:ext uri="{FF2B5EF4-FFF2-40B4-BE49-F238E27FC236}">
                <a16:creationId xmlns:a16="http://schemas.microsoft.com/office/drawing/2014/main" id="{5E6530D4-C225-4EF4-B9BB-83C3C13492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57790" y="2473221"/>
            <a:ext cx="2989864" cy="2989864"/>
          </a:xfrm>
          <a:prstGeom prst="rect">
            <a:avLst/>
          </a:prstGeom>
        </p:spPr>
      </p:pic>
      <p:pic>
        <p:nvPicPr>
          <p:cNvPr id="21" name="Picture 20">
            <a:extLst>
              <a:ext uri="{FF2B5EF4-FFF2-40B4-BE49-F238E27FC236}">
                <a16:creationId xmlns:a16="http://schemas.microsoft.com/office/drawing/2014/main" id="{997F9429-1EFA-4411-899A-7841071B46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44113" y="3013319"/>
            <a:ext cx="3044519" cy="3044519"/>
          </a:xfrm>
          <a:prstGeom prst="rect">
            <a:avLst/>
          </a:prstGeom>
        </p:spPr>
      </p:pic>
      <p:sp>
        <p:nvSpPr>
          <p:cNvPr id="22" name="Rectangle 21">
            <a:extLst>
              <a:ext uri="{FF2B5EF4-FFF2-40B4-BE49-F238E27FC236}">
                <a16:creationId xmlns:a16="http://schemas.microsoft.com/office/drawing/2014/main" id="{4349B0B8-E8DE-4CE9-AF5E-EA9723673FB0}"/>
              </a:ext>
            </a:extLst>
          </p:cNvPr>
          <p:cNvSpPr/>
          <p:nvPr/>
        </p:nvSpPr>
        <p:spPr>
          <a:xfrm>
            <a:off x="13214199" y="6589050"/>
            <a:ext cx="1406154" cy="584775"/>
          </a:xfrm>
          <a:prstGeom prst="rect">
            <a:avLst/>
          </a:prstGeom>
        </p:spPr>
        <p:txBody>
          <a:bodyPr wrap="none">
            <a:spAutoFit/>
          </a:bodyPr>
          <a:lstStyle/>
          <a:p>
            <a:r>
              <a:rPr lang="fr-FR" dirty="0">
                <a:solidFill>
                  <a:srgbClr val="39527B"/>
                </a:solidFill>
              </a:rPr>
              <a:t>Odeur</a:t>
            </a:r>
          </a:p>
        </p:txBody>
      </p:sp>
      <p:sp>
        <p:nvSpPr>
          <p:cNvPr id="23" name="Rectangle 22">
            <a:extLst>
              <a:ext uri="{FF2B5EF4-FFF2-40B4-BE49-F238E27FC236}">
                <a16:creationId xmlns:a16="http://schemas.microsoft.com/office/drawing/2014/main" id="{36274708-7DBD-4E6A-A5FE-72E47D530F7D}"/>
              </a:ext>
            </a:extLst>
          </p:cNvPr>
          <p:cNvSpPr/>
          <p:nvPr/>
        </p:nvSpPr>
        <p:spPr>
          <a:xfrm>
            <a:off x="13338454" y="6600775"/>
            <a:ext cx="1114408" cy="584775"/>
          </a:xfrm>
          <a:prstGeom prst="rect">
            <a:avLst/>
          </a:prstGeom>
        </p:spPr>
        <p:txBody>
          <a:bodyPr wrap="square">
            <a:spAutoFit/>
          </a:bodyPr>
          <a:lstStyle/>
          <a:p>
            <a:r>
              <a:rPr lang="fr-FR" dirty="0">
                <a:solidFill>
                  <a:srgbClr val="39527B"/>
                </a:solidFill>
              </a:rPr>
              <a:t>Sang</a:t>
            </a:r>
          </a:p>
        </p:txBody>
      </p:sp>
      <p:pic>
        <p:nvPicPr>
          <p:cNvPr id="24" name="Picture 23">
            <a:extLst>
              <a:ext uri="{FF2B5EF4-FFF2-40B4-BE49-F238E27FC236}">
                <a16:creationId xmlns:a16="http://schemas.microsoft.com/office/drawing/2014/main" id="{B809E667-C029-4A0B-8BD9-D4A3820AB00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16671" y="2983737"/>
            <a:ext cx="4001211" cy="3074101"/>
          </a:xfrm>
          <a:prstGeom prst="rect">
            <a:avLst/>
          </a:prstGeom>
        </p:spPr>
      </p:pic>
      <p:sp>
        <p:nvSpPr>
          <p:cNvPr id="25" name="Rectangle 24">
            <a:extLst>
              <a:ext uri="{FF2B5EF4-FFF2-40B4-BE49-F238E27FC236}">
                <a16:creationId xmlns:a16="http://schemas.microsoft.com/office/drawing/2014/main" id="{841E4B02-5A8A-4657-9144-E8E290DE520E}"/>
              </a:ext>
            </a:extLst>
          </p:cNvPr>
          <p:cNvSpPr/>
          <p:nvPr/>
        </p:nvSpPr>
        <p:spPr>
          <a:xfrm>
            <a:off x="13298086" y="6614448"/>
            <a:ext cx="1053494" cy="584775"/>
          </a:xfrm>
          <a:prstGeom prst="rect">
            <a:avLst/>
          </a:prstGeom>
        </p:spPr>
        <p:txBody>
          <a:bodyPr wrap="none">
            <a:spAutoFit/>
          </a:bodyPr>
          <a:lstStyle/>
          <a:p>
            <a:r>
              <a:rPr lang="fr-FR" dirty="0">
                <a:solidFill>
                  <a:srgbClr val="39527B"/>
                </a:solidFill>
              </a:rPr>
              <a:t>ADN</a:t>
            </a:r>
          </a:p>
        </p:txBody>
      </p:sp>
      <p:pic>
        <p:nvPicPr>
          <p:cNvPr id="26" name="Picture 25">
            <a:extLst>
              <a:ext uri="{FF2B5EF4-FFF2-40B4-BE49-F238E27FC236}">
                <a16:creationId xmlns:a16="http://schemas.microsoft.com/office/drawing/2014/main" id="{836333F6-7FED-4961-A90D-48ADE092D3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422344" y="3004059"/>
            <a:ext cx="2989864" cy="2989864"/>
          </a:xfrm>
          <a:prstGeom prst="rect">
            <a:avLst/>
          </a:prstGeom>
        </p:spPr>
      </p:pic>
    </p:spTree>
    <p:extLst>
      <p:ext uri="{BB962C8B-B14F-4D97-AF65-F5344CB8AC3E}">
        <p14:creationId xmlns:p14="http://schemas.microsoft.com/office/powerpoint/2010/main" val="23325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par>
                                <p:cTn id="49" presetID="2" presetClass="entr" presetSubtype="4"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par>
                                <p:cTn id="59" presetID="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2" presetClass="entr" presetSubtype="4"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par>
                                <p:cTn id="71" presetID="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par>
                                <p:cTn id="81" presetID="2" presetClass="entr" presetSubtype="4"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5"/>
                                        </p:tgtEl>
                                        <p:attrNameLst>
                                          <p:attrName>style.visibility</p:attrName>
                                        </p:attrNameLst>
                                      </p:cBhvr>
                                      <p:to>
                                        <p:strVal val="hidden"/>
                                      </p:to>
                                    </p:set>
                                  </p:subTnLst>
                                </p:cTn>
                              </p:par>
                              <p:par>
                                <p:cTn id="91" presetID="2" presetClass="entr" presetSubtype="4"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6" grpId="0"/>
      <p:bldP spid="17" grpId="0"/>
      <p:bldP spid="19" grpId="0"/>
      <p:bldP spid="22" grpId="0"/>
      <p:bldP spid="23"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a:solidFill>
            <a:srgbClr val="C85561">
              <a:alpha val="80000"/>
            </a:srgbClr>
          </a:solidFill>
        </p:spPr>
        <p:txBody>
          <a:bodyPr/>
          <a:lstStyle/>
          <a:p>
            <a:endParaRPr kumimoji="1" lang="ja-JP" altLang="en-US" dirty="0"/>
          </a:p>
        </p:txBody>
      </p:sp>
      <p:sp>
        <p:nvSpPr>
          <p:cNvPr id="11" name="テキスト プレースホルダー 10"/>
          <p:cNvSpPr>
            <a:spLocks noGrp="1"/>
          </p:cNvSpPr>
          <p:nvPr>
            <p:ph type="body" sz="quarter" idx="13"/>
          </p:nvPr>
        </p:nvSpPr>
        <p:spPr>
          <a:solidFill>
            <a:schemeClr val="accent3">
              <a:lumMod val="60000"/>
              <a:lumOff val="40000"/>
              <a:alpha val="80000"/>
            </a:schemeClr>
          </a:solidFill>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lang="en-US" altLang="ja-JP" dirty="0"/>
              <a:t>3</a:t>
            </a:r>
            <a:endParaRPr kumimoji="1" lang="ja-JP" altLang="en-US" dirty="0"/>
          </a:p>
        </p:txBody>
      </p:sp>
      <p:sp>
        <p:nvSpPr>
          <p:cNvPr id="4" name="テキスト プレースホルダー 3"/>
          <p:cNvSpPr>
            <a:spLocks noGrp="1"/>
          </p:cNvSpPr>
          <p:nvPr>
            <p:ph type="body" sz="quarter" idx="17"/>
          </p:nvPr>
        </p:nvSpPr>
        <p:spPr>
          <a:xfrm>
            <a:off x="1975468" y="6738071"/>
            <a:ext cx="4299531" cy="1828800"/>
          </a:xfrm>
        </p:spPr>
        <p:txBody>
          <a:bodyPr>
            <a:normAutofit/>
          </a:bodyPr>
          <a:lstStyle/>
          <a:p>
            <a:r>
              <a:rPr lang="fr-FR" sz="4000" dirty="0">
                <a:latin typeface="Dosis" panose="02010503020202060003" pitchFamily="2" charset="0"/>
              </a:rPr>
              <a:t>Réalisation</a:t>
            </a:r>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4" name="図プレースホルダー 14">
            <a:extLst>
              <a:ext uri="{FF2B5EF4-FFF2-40B4-BE49-F238E27FC236}">
                <a16:creationId xmlns:a16="http://schemas.microsoft.com/office/drawing/2014/main" id="{448D2BAD-BFDA-40F9-8426-66FA8D63D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92" y="4894283"/>
            <a:ext cx="1872357" cy="1872357"/>
          </a:xfrm>
          <a:prstGeom prst="rect">
            <a:avLst/>
          </a:prstGeom>
        </p:spPr>
      </p:pic>
    </p:spTree>
    <p:extLst>
      <p:ext uri="{BB962C8B-B14F-4D97-AF65-F5344CB8AC3E}">
        <p14:creationId xmlns:p14="http://schemas.microsoft.com/office/powerpoint/2010/main" val="2003358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Technologies utilisées</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fld id="{E6459DFB-86F3-43FA-8567-2EA6E426AE90}" type="slidenum">
              <a:rPr lang="ja-JP" altLang="en-US" smtClean="0"/>
              <a:pPr/>
              <a:t>41</a:t>
            </a:fld>
            <a:endParaRPr lang="ja-JP" altLang="en-US" dirty="0"/>
          </a:p>
        </p:txBody>
      </p:sp>
      <p:sp>
        <p:nvSpPr>
          <p:cNvPr id="31" name="Rectangle 30">
            <a:extLst>
              <a:ext uri="{FF2B5EF4-FFF2-40B4-BE49-F238E27FC236}">
                <a16:creationId xmlns:a16="http://schemas.microsoft.com/office/drawing/2014/main" id="{A68FABCC-4582-40E3-8A40-1E76E5E04581}"/>
              </a:ext>
            </a:extLst>
          </p:cNvPr>
          <p:cNvSpPr/>
          <p:nvPr/>
        </p:nvSpPr>
        <p:spPr>
          <a:xfrm>
            <a:off x="5014475" y="4361296"/>
            <a:ext cx="2541789" cy="1467621"/>
          </a:xfrm>
          <a:prstGeom prst="rect">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3" name="Rectangle 32">
            <a:extLst>
              <a:ext uri="{FF2B5EF4-FFF2-40B4-BE49-F238E27FC236}">
                <a16:creationId xmlns:a16="http://schemas.microsoft.com/office/drawing/2014/main" id="{3F80DE12-0ABE-465E-97A7-0C5D655D76A9}"/>
              </a:ext>
            </a:extLst>
          </p:cNvPr>
          <p:cNvSpPr/>
          <p:nvPr/>
        </p:nvSpPr>
        <p:spPr>
          <a:xfrm>
            <a:off x="8723081" y="4361295"/>
            <a:ext cx="2325970" cy="1467621"/>
          </a:xfrm>
          <a:prstGeom prst="rect">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4" name="Rectangle 33">
            <a:extLst>
              <a:ext uri="{FF2B5EF4-FFF2-40B4-BE49-F238E27FC236}">
                <a16:creationId xmlns:a16="http://schemas.microsoft.com/office/drawing/2014/main" id="{3540241F-EE77-4D94-B6AE-4E1249AEFC05}"/>
              </a:ext>
            </a:extLst>
          </p:cNvPr>
          <p:cNvSpPr/>
          <p:nvPr/>
        </p:nvSpPr>
        <p:spPr>
          <a:xfrm>
            <a:off x="11822304" y="4319665"/>
            <a:ext cx="2334603" cy="1467621"/>
          </a:xfrm>
          <a:prstGeom prst="rect">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5" name="Rectangle 34">
            <a:extLst>
              <a:ext uri="{FF2B5EF4-FFF2-40B4-BE49-F238E27FC236}">
                <a16:creationId xmlns:a16="http://schemas.microsoft.com/office/drawing/2014/main" id="{D6DC5D34-6B28-44FC-9878-CC4AC91B1CC7}"/>
              </a:ext>
            </a:extLst>
          </p:cNvPr>
          <p:cNvSpPr/>
          <p:nvPr/>
        </p:nvSpPr>
        <p:spPr>
          <a:xfrm>
            <a:off x="1128439" y="4248573"/>
            <a:ext cx="3383648" cy="1876649"/>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sp>
        <p:nvSpPr>
          <p:cNvPr id="38" name="TextBox 37">
            <a:extLst>
              <a:ext uri="{FF2B5EF4-FFF2-40B4-BE49-F238E27FC236}">
                <a16:creationId xmlns:a16="http://schemas.microsoft.com/office/drawing/2014/main" id="{86754EB2-E7F1-4BA6-900A-82F545905304}"/>
              </a:ext>
            </a:extLst>
          </p:cNvPr>
          <p:cNvSpPr txBox="1"/>
          <p:nvPr/>
        </p:nvSpPr>
        <p:spPr>
          <a:xfrm>
            <a:off x="866036" y="4776341"/>
            <a:ext cx="3729213" cy="461665"/>
          </a:xfrm>
          <a:prstGeom prst="rect">
            <a:avLst/>
          </a:prstGeom>
          <a:noFill/>
        </p:spPr>
        <p:txBody>
          <a:bodyPr wrap="square" rtlCol="0">
            <a:spAutoFit/>
          </a:bodyPr>
          <a:lstStyle/>
          <a:p>
            <a:pPr algn="ctr"/>
            <a:r>
              <a:rPr lang="fr-FR" sz="2400" b="1" dirty="0">
                <a:solidFill>
                  <a:srgbClr val="324A5E"/>
                </a:solidFill>
              </a:rPr>
              <a:t>Couche présentation</a:t>
            </a:r>
          </a:p>
        </p:txBody>
      </p:sp>
      <p:sp>
        <p:nvSpPr>
          <p:cNvPr id="40" name="TextBox 39">
            <a:extLst>
              <a:ext uri="{FF2B5EF4-FFF2-40B4-BE49-F238E27FC236}">
                <a16:creationId xmlns:a16="http://schemas.microsoft.com/office/drawing/2014/main" id="{E3F2F325-5167-4A9F-B032-82C6B48A28A7}"/>
              </a:ext>
            </a:extLst>
          </p:cNvPr>
          <p:cNvSpPr txBox="1"/>
          <p:nvPr/>
        </p:nvSpPr>
        <p:spPr>
          <a:xfrm>
            <a:off x="5059461" y="4822642"/>
            <a:ext cx="2616009" cy="461665"/>
          </a:xfrm>
          <a:prstGeom prst="rect">
            <a:avLst/>
          </a:prstGeom>
          <a:noFill/>
        </p:spPr>
        <p:txBody>
          <a:bodyPr wrap="square" rtlCol="0">
            <a:spAutoFit/>
          </a:bodyPr>
          <a:lstStyle/>
          <a:p>
            <a:pPr algn="ctr"/>
            <a:r>
              <a:rPr lang="fr-FR" sz="2400" b="1" dirty="0">
                <a:solidFill>
                  <a:srgbClr val="F7F7F7"/>
                </a:solidFill>
              </a:rPr>
              <a:t>Couche service</a:t>
            </a:r>
          </a:p>
        </p:txBody>
      </p:sp>
      <p:sp>
        <p:nvSpPr>
          <p:cNvPr id="42" name="TextBox 41">
            <a:extLst>
              <a:ext uri="{FF2B5EF4-FFF2-40B4-BE49-F238E27FC236}">
                <a16:creationId xmlns:a16="http://schemas.microsoft.com/office/drawing/2014/main" id="{8D746EF1-AAAC-4F39-AEE1-27B8B6551D55}"/>
              </a:ext>
            </a:extLst>
          </p:cNvPr>
          <p:cNvSpPr txBox="1"/>
          <p:nvPr/>
        </p:nvSpPr>
        <p:spPr>
          <a:xfrm>
            <a:off x="8530067" y="4809709"/>
            <a:ext cx="2653669" cy="461665"/>
          </a:xfrm>
          <a:prstGeom prst="rect">
            <a:avLst/>
          </a:prstGeom>
          <a:noFill/>
        </p:spPr>
        <p:txBody>
          <a:bodyPr wrap="square" rtlCol="0">
            <a:spAutoFit/>
          </a:bodyPr>
          <a:lstStyle/>
          <a:p>
            <a:pPr algn="ctr"/>
            <a:r>
              <a:rPr lang="fr-FR" sz="2400" b="1" dirty="0">
                <a:solidFill>
                  <a:srgbClr val="F7F7F7"/>
                </a:solidFill>
              </a:rPr>
              <a:t>Couche métier</a:t>
            </a:r>
          </a:p>
        </p:txBody>
      </p:sp>
      <p:sp>
        <p:nvSpPr>
          <p:cNvPr id="44" name="TextBox 43">
            <a:extLst>
              <a:ext uri="{FF2B5EF4-FFF2-40B4-BE49-F238E27FC236}">
                <a16:creationId xmlns:a16="http://schemas.microsoft.com/office/drawing/2014/main" id="{57E5A4C7-C674-4732-AC9A-E21B91FD5D86}"/>
              </a:ext>
            </a:extLst>
          </p:cNvPr>
          <p:cNvSpPr txBox="1"/>
          <p:nvPr/>
        </p:nvSpPr>
        <p:spPr>
          <a:xfrm>
            <a:off x="11443240" y="4591673"/>
            <a:ext cx="3195528" cy="830997"/>
          </a:xfrm>
          <a:prstGeom prst="rect">
            <a:avLst/>
          </a:prstGeom>
          <a:noFill/>
        </p:spPr>
        <p:txBody>
          <a:bodyPr wrap="square" rtlCol="0">
            <a:spAutoFit/>
          </a:bodyPr>
          <a:lstStyle/>
          <a:p>
            <a:pPr algn="ctr"/>
            <a:r>
              <a:rPr lang="fr-FR" sz="2400" b="1" dirty="0">
                <a:solidFill>
                  <a:srgbClr val="F7F7F7"/>
                </a:solidFill>
              </a:rPr>
              <a:t>Couche accès </a:t>
            </a:r>
          </a:p>
          <a:p>
            <a:pPr algn="ctr"/>
            <a:r>
              <a:rPr lang="fr-FR" sz="2400" b="1" dirty="0">
                <a:solidFill>
                  <a:srgbClr val="F7F7F7"/>
                </a:solidFill>
              </a:rPr>
              <a:t>aux données</a:t>
            </a:r>
          </a:p>
        </p:txBody>
      </p:sp>
      <p:cxnSp>
        <p:nvCxnSpPr>
          <p:cNvPr id="46" name="Straight Connector 45">
            <a:extLst>
              <a:ext uri="{FF2B5EF4-FFF2-40B4-BE49-F238E27FC236}">
                <a16:creationId xmlns:a16="http://schemas.microsoft.com/office/drawing/2014/main" id="{4868FF4C-A187-4D1F-B6A4-73C107D9B84A}"/>
              </a:ext>
            </a:extLst>
          </p:cNvPr>
          <p:cNvCxnSpPr>
            <a:cxnSpLocks/>
          </p:cNvCxnSpPr>
          <p:nvPr/>
        </p:nvCxnSpPr>
        <p:spPr>
          <a:xfrm flipH="1">
            <a:off x="4756720" y="3434043"/>
            <a:ext cx="13576" cy="3146259"/>
          </a:xfrm>
          <a:prstGeom prst="line">
            <a:avLst/>
          </a:prstGeom>
          <a:ln w="12700">
            <a:solidFill>
              <a:srgbClr val="424A6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E80645F-EFA0-453B-AEB5-E7D511583587}"/>
              </a:ext>
            </a:extLst>
          </p:cNvPr>
          <p:cNvCxnSpPr>
            <a:cxnSpLocks/>
            <a:endCxn id="29" idx="1"/>
          </p:cNvCxnSpPr>
          <p:nvPr/>
        </p:nvCxnSpPr>
        <p:spPr>
          <a:xfrm flipV="1">
            <a:off x="4532222" y="5140503"/>
            <a:ext cx="314322" cy="6064"/>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A96B48D-2C03-41AE-B19F-E32A0F0E0885}"/>
              </a:ext>
            </a:extLst>
          </p:cNvPr>
          <p:cNvCxnSpPr>
            <a:cxnSpLocks/>
          </p:cNvCxnSpPr>
          <p:nvPr/>
        </p:nvCxnSpPr>
        <p:spPr>
          <a:xfrm>
            <a:off x="7536129" y="5053475"/>
            <a:ext cx="1166817" cy="13680"/>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8F7702-549E-4F9E-A931-F8863B636E79}"/>
              </a:ext>
            </a:extLst>
          </p:cNvPr>
          <p:cNvCxnSpPr>
            <a:cxnSpLocks/>
          </p:cNvCxnSpPr>
          <p:nvPr/>
        </p:nvCxnSpPr>
        <p:spPr>
          <a:xfrm>
            <a:off x="11014729" y="5067156"/>
            <a:ext cx="830395" cy="12234"/>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7079C7-0C3F-45F4-A983-389344EE4AE0}"/>
              </a:ext>
            </a:extLst>
          </p:cNvPr>
          <p:cNvCxnSpPr>
            <a:cxnSpLocks/>
          </p:cNvCxnSpPr>
          <p:nvPr/>
        </p:nvCxnSpPr>
        <p:spPr>
          <a:xfrm>
            <a:off x="14401085" y="5079390"/>
            <a:ext cx="729625" cy="0"/>
          </a:xfrm>
          <a:prstGeom prst="straightConnector1">
            <a:avLst/>
          </a:prstGeom>
          <a:ln>
            <a:solidFill>
              <a:srgbClr val="424A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5F45FAD-E687-4466-B4E7-DD17C8699B90}"/>
              </a:ext>
            </a:extLst>
          </p:cNvPr>
          <p:cNvCxnSpPr>
            <a:cxnSpLocks/>
          </p:cNvCxnSpPr>
          <p:nvPr/>
        </p:nvCxnSpPr>
        <p:spPr>
          <a:xfrm flipH="1">
            <a:off x="14659295" y="3462749"/>
            <a:ext cx="13576" cy="3146259"/>
          </a:xfrm>
          <a:prstGeom prst="line">
            <a:avLst/>
          </a:prstGeom>
          <a:ln w="12700">
            <a:solidFill>
              <a:srgbClr val="424A60"/>
            </a:solidFill>
            <a:prstDash val="dash"/>
          </a:ln>
        </p:spPr>
        <p:style>
          <a:lnRef idx="1">
            <a:schemeClr val="accent1"/>
          </a:lnRef>
          <a:fillRef idx="0">
            <a:schemeClr val="accent1"/>
          </a:fillRef>
          <a:effectRef idx="0">
            <a:schemeClr val="accent1"/>
          </a:effectRef>
          <a:fontRef idx="minor">
            <a:schemeClr val="tx1"/>
          </a:fontRef>
        </p:style>
      </p:cxnSp>
      <p:pic>
        <p:nvPicPr>
          <p:cNvPr id="62" name="Content Placeholder 3">
            <a:extLst>
              <a:ext uri="{FF2B5EF4-FFF2-40B4-BE49-F238E27FC236}">
                <a16:creationId xmlns:a16="http://schemas.microsoft.com/office/drawing/2014/main" id="{D552374B-BCFE-4243-8CE4-B7EBF1784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002" y="3088315"/>
            <a:ext cx="794130" cy="794130"/>
          </a:xfrm>
          <a:prstGeom prst="rect">
            <a:avLst/>
          </a:prstGeom>
        </p:spPr>
      </p:pic>
      <p:pic>
        <p:nvPicPr>
          <p:cNvPr id="63" name="Picture 62">
            <a:extLst>
              <a:ext uri="{FF2B5EF4-FFF2-40B4-BE49-F238E27FC236}">
                <a16:creationId xmlns:a16="http://schemas.microsoft.com/office/drawing/2014/main" id="{08DD5561-16E3-4975-A083-4426A28AD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89" y="3168845"/>
            <a:ext cx="783423" cy="783423"/>
          </a:xfrm>
          <a:prstGeom prst="rect">
            <a:avLst/>
          </a:prstGeom>
        </p:spPr>
      </p:pic>
      <p:pic>
        <p:nvPicPr>
          <p:cNvPr id="64" name="Picture 63">
            <a:extLst>
              <a:ext uri="{FF2B5EF4-FFF2-40B4-BE49-F238E27FC236}">
                <a16:creationId xmlns:a16="http://schemas.microsoft.com/office/drawing/2014/main" id="{FA5E1CC8-ECEA-452E-876A-4CB53D857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4268" y="3120577"/>
            <a:ext cx="784959" cy="784959"/>
          </a:xfrm>
          <a:prstGeom prst="rect">
            <a:avLst/>
          </a:prstGeom>
        </p:spPr>
      </p:pic>
      <p:sp>
        <p:nvSpPr>
          <p:cNvPr id="65" name="Rectangle 64">
            <a:extLst>
              <a:ext uri="{FF2B5EF4-FFF2-40B4-BE49-F238E27FC236}">
                <a16:creationId xmlns:a16="http://schemas.microsoft.com/office/drawing/2014/main" id="{23349A8D-41A0-485C-AD27-871095A9F252}"/>
              </a:ext>
            </a:extLst>
          </p:cNvPr>
          <p:cNvSpPr/>
          <p:nvPr/>
        </p:nvSpPr>
        <p:spPr>
          <a:xfrm>
            <a:off x="15130710" y="4248573"/>
            <a:ext cx="2855156" cy="1876649"/>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324A5E"/>
                </a:solidFill>
              </a:rPr>
              <a:t>Base de données</a:t>
            </a:r>
          </a:p>
        </p:txBody>
      </p:sp>
      <p:sp>
        <p:nvSpPr>
          <p:cNvPr id="37" name="Rectangle 36">
            <a:extLst>
              <a:ext uri="{FF2B5EF4-FFF2-40B4-BE49-F238E27FC236}">
                <a16:creationId xmlns:a16="http://schemas.microsoft.com/office/drawing/2014/main" id="{4455B53E-C183-409D-BE3A-86CA35AD153B}"/>
              </a:ext>
            </a:extLst>
          </p:cNvPr>
          <p:cNvSpPr/>
          <p:nvPr/>
        </p:nvSpPr>
        <p:spPr>
          <a:xfrm>
            <a:off x="15860624" y="3170361"/>
            <a:ext cx="1893467" cy="584775"/>
          </a:xfrm>
          <a:prstGeom prst="rect">
            <a:avLst/>
          </a:prstGeom>
        </p:spPr>
        <p:txBody>
          <a:bodyPr wrap="none">
            <a:spAutoFit/>
          </a:bodyPr>
          <a:lstStyle/>
          <a:p>
            <a:r>
              <a:rPr lang="fr-FR" dirty="0">
                <a:solidFill>
                  <a:srgbClr val="39527B"/>
                </a:solidFill>
              </a:rPr>
              <a:t>Données</a:t>
            </a:r>
          </a:p>
        </p:txBody>
      </p:sp>
      <p:sp>
        <p:nvSpPr>
          <p:cNvPr id="29" name="Rectangle 28">
            <a:extLst>
              <a:ext uri="{FF2B5EF4-FFF2-40B4-BE49-F238E27FC236}">
                <a16:creationId xmlns:a16="http://schemas.microsoft.com/office/drawing/2014/main" id="{7A1B473D-AB81-4441-AEFF-BC6C7CBCA4A5}"/>
              </a:ext>
            </a:extLst>
          </p:cNvPr>
          <p:cNvSpPr/>
          <p:nvPr/>
        </p:nvSpPr>
        <p:spPr>
          <a:xfrm>
            <a:off x="4846544" y="4202178"/>
            <a:ext cx="9554541" cy="1876649"/>
          </a:xfrm>
          <a:prstGeom prst="rect">
            <a:avLst/>
          </a:prstGeom>
          <a:no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a:solidFill>
                <a:srgbClr val="F7F7F7"/>
              </a:solidFill>
            </a:endParaRPr>
          </a:p>
        </p:txBody>
      </p:sp>
      <p:pic>
        <p:nvPicPr>
          <p:cNvPr id="26" name="Picture 25">
            <a:extLst>
              <a:ext uri="{FF2B5EF4-FFF2-40B4-BE49-F238E27FC236}">
                <a16:creationId xmlns:a16="http://schemas.microsoft.com/office/drawing/2014/main" id="{91A5C922-B2EA-40DF-ACFA-213C37ADFD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9960" y="5374904"/>
            <a:ext cx="1680832" cy="1029658"/>
          </a:xfrm>
          <a:prstGeom prst="rect">
            <a:avLst/>
          </a:prstGeom>
        </p:spPr>
      </p:pic>
      <p:pic>
        <p:nvPicPr>
          <p:cNvPr id="27" name="Picture 26">
            <a:extLst>
              <a:ext uri="{FF2B5EF4-FFF2-40B4-BE49-F238E27FC236}">
                <a16:creationId xmlns:a16="http://schemas.microsoft.com/office/drawing/2014/main" id="{598137DE-4461-493E-85A4-23723BE05E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754" y="5471206"/>
            <a:ext cx="1223396" cy="1223396"/>
          </a:xfrm>
          <a:prstGeom prst="rect">
            <a:avLst/>
          </a:prstGeom>
        </p:spPr>
      </p:pic>
      <p:pic>
        <p:nvPicPr>
          <p:cNvPr id="28" name="Picture 27">
            <a:extLst>
              <a:ext uri="{FF2B5EF4-FFF2-40B4-BE49-F238E27FC236}">
                <a16:creationId xmlns:a16="http://schemas.microsoft.com/office/drawing/2014/main" id="{470BF2B6-5531-4B6F-BD07-158E7B8C2D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6906" y="6062090"/>
            <a:ext cx="2907889" cy="881747"/>
          </a:xfrm>
          <a:prstGeom prst="rect">
            <a:avLst/>
          </a:prstGeom>
        </p:spPr>
      </p:pic>
      <p:pic>
        <p:nvPicPr>
          <p:cNvPr id="30" name="Picture 29">
            <a:extLst>
              <a:ext uri="{FF2B5EF4-FFF2-40B4-BE49-F238E27FC236}">
                <a16:creationId xmlns:a16="http://schemas.microsoft.com/office/drawing/2014/main" id="{213F1302-2627-49EA-8F93-615FDF0F0F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431924" y="5742558"/>
            <a:ext cx="2552765" cy="693434"/>
          </a:xfrm>
          <a:prstGeom prst="rect">
            <a:avLst/>
          </a:prstGeom>
        </p:spPr>
      </p:pic>
      <p:pic>
        <p:nvPicPr>
          <p:cNvPr id="32" name="Picture 31">
            <a:extLst>
              <a:ext uri="{FF2B5EF4-FFF2-40B4-BE49-F238E27FC236}">
                <a16:creationId xmlns:a16="http://schemas.microsoft.com/office/drawing/2014/main" id="{329C65D2-588A-46D3-BA5B-2886C09FFB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82125" y="5570510"/>
            <a:ext cx="2349621" cy="1270065"/>
          </a:xfrm>
          <a:prstGeom prst="rect">
            <a:avLst/>
          </a:prstGeom>
        </p:spPr>
      </p:pic>
      <p:sp>
        <p:nvSpPr>
          <p:cNvPr id="39" name="Rectangle 38">
            <a:extLst>
              <a:ext uri="{FF2B5EF4-FFF2-40B4-BE49-F238E27FC236}">
                <a16:creationId xmlns:a16="http://schemas.microsoft.com/office/drawing/2014/main" id="{76D0632F-59C1-4181-A9E5-A5275EEC438F}"/>
              </a:ext>
            </a:extLst>
          </p:cNvPr>
          <p:cNvSpPr/>
          <p:nvPr/>
        </p:nvSpPr>
        <p:spPr>
          <a:xfrm>
            <a:off x="1958804" y="3234926"/>
            <a:ext cx="2621039" cy="584775"/>
          </a:xfrm>
          <a:prstGeom prst="rect">
            <a:avLst/>
          </a:prstGeom>
        </p:spPr>
        <p:txBody>
          <a:bodyPr wrap="none">
            <a:spAutoFit/>
          </a:bodyPr>
          <a:lstStyle/>
          <a:p>
            <a:r>
              <a:rPr lang="fr-FR" dirty="0">
                <a:solidFill>
                  <a:srgbClr val="324A5E"/>
                </a:solidFill>
              </a:rPr>
              <a:t>Présentation</a:t>
            </a:r>
          </a:p>
        </p:txBody>
      </p:sp>
      <p:sp>
        <p:nvSpPr>
          <p:cNvPr id="41" name="Rectangle 40">
            <a:extLst>
              <a:ext uri="{FF2B5EF4-FFF2-40B4-BE49-F238E27FC236}">
                <a16:creationId xmlns:a16="http://schemas.microsoft.com/office/drawing/2014/main" id="{F06E1C74-8EC8-49DF-BF70-384C01F99BED}"/>
              </a:ext>
            </a:extLst>
          </p:cNvPr>
          <p:cNvSpPr/>
          <p:nvPr/>
        </p:nvSpPr>
        <p:spPr>
          <a:xfrm>
            <a:off x="9349104" y="3134835"/>
            <a:ext cx="2327881" cy="584775"/>
          </a:xfrm>
          <a:prstGeom prst="rect">
            <a:avLst/>
          </a:prstGeom>
        </p:spPr>
        <p:txBody>
          <a:bodyPr wrap="none">
            <a:spAutoFit/>
          </a:bodyPr>
          <a:lstStyle/>
          <a:p>
            <a:r>
              <a:rPr lang="fr-FR" dirty="0">
                <a:solidFill>
                  <a:srgbClr val="39527B"/>
                </a:solidFill>
              </a:rPr>
              <a:t>Application</a:t>
            </a:r>
          </a:p>
        </p:txBody>
      </p:sp>
    </p:spTree>
    <p:extLst>
      <p:ext uri="{BB962C8B-B14F-4D97-AF65-F5344CB8AC3E}">
        <p14:creationId xmlns:p14="http://schemas.microsoft.com/office/powerpoint/2010/main" val="147459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B149-9CD7-4E10-9A59-1A1FC9531E2C}"/>
              </a:ext>
            </a:extLst>
          </p:cNvPr>
          <p:cNvSpPr>
            <a:spLocks noGrp="1"/>
          </p:cNvSpPr>
          <p:nvPr>
            <p:ph type="title"/>
          </p:nvPr>
        </p:nvSpPr>
        <p:spPr/>
        <p:txBody>
          <a:bodyPr/>
          <a:lstStyle/>
          <a:p>
            <a:r>
              <a:rPr lang="fr-FR" dirty="0"/>
              <a:t>Méthodes implémentées</a:t>
            </a:r>
          </a:p>
        </p:txBody>
      </p:sp>
      <p:graphicFrame>
        <p:nvGraphicFramePr>
          <p:cNvPr id="9" name="Table 8">
            <a:extLst>
              <a:ext uri="{FF2B5EF4-FFF2-40B4-BE49-F238E27FC236}">
                <a16:creationId xmlns:a16="http://schemas.microsoft.com/office/drawing/2014/main" id="{010F094F-5509-4E93-BBF4-8FB7A65BA1BF}"/>
              </a:ext>
            </a:extLst>
          </p:cNvPr>
          <p:cNvGraphicFramePr>
            <a:graphicFrameLocks noGrp="1"/>
          </p:cNvGraphicFramePr>
          <p:nvPr>
            <p:extLst>
              <p:ext uri="{D42A27DB-BD31-4B8C-83A1-F6EECF244321}">
                <p14:modId xmlns:p14="http://schemas.microsoft.com/office/powerpoint/2010/main" val="1308689951"/>
              </p:ext>
            </p:extLst>
          </p:nvPr>
        </p:nvGraphicFramePr>
        <p:xfrm>
          <a:off x="0" y="2377440"/>
          <a:ext cx="18389143" cy="6903720"/>
        </p:xfrm>
        <a:graphic>
          <a:graphicData uri="http://schemas.openxmlformats.org/drawingml/2006/table">
            <a:tbl>
              <a:tblPr firstRow="1" firstCol="1">
                <a:tableStyleId>{5C22544A-7EE6-4342-B048-85BDC9FD1C3A}</a:tableStyleId>
              </a:tblPr>
              <a:tblGrid>
                <a:gridCol w="1851660">
                  <a:extLst>
                    <a:ext uri="{9D8B030D-6E8A-4147-A177-3AD203B41FA5}">
                      <a16:colId xmlns:a16="http://schemas.microsoft.com/office/drawing/2014/main" val="259626277"/>
                    </a:ext>
                  </a:extLst>
                </a:gridCol>
                <a:gridCol w="2743200">
                  <a:extLst>
                    <a:ext uri="{9D8B030D-6E8A-4147-A177-3AD203B41FA5}">
                      <a16:colId xmlns:a16="http://schemas.microsoft.com/office/drawing/2014/main" val="23334016"/>
                    </a:ext>
                  </a:extLst>
                </a:gridCol>
                <a:gridCol w="3017521">
                  <a:extLst>
                    <a:ext uri="{9D8B030D-6E8A-4147-A177-3AD203B41FA5}">
                      <a16:colId xmlns:a16="http://schemas.microsoft.com/office/drawing/2014/main" val="3096299074"/>
                    </a:ext>
                  </a:extLst>
                </a:gridCol>
                <a:gridCol w="3291840">
                  <a:extLst>
                    <a:ext uri="{9D8B030D-6E8A-4147-A177-3AD203B41FA5}">
                      <a16:colId xmlns:a16="http://schemas.microsoft.com/office/drawing/2014/main" val="1967676381"/>
                    </a:ext>
                  </a:extLst>
                </a:gridCol>
                <a:gridCol w="2400300">
                  <a:extLst>
                    <a:ext uri="{9D8B030D-6E8A-4147-A177-3AD203B41FA5}">
                      <a16:colId xmlns:a16="http://schemas.microsoft.com/office/drawing/2014/main" val="1423440840"/>
                    </a:ext>
                  </a:extLst>
                </a:gridCol>
                <a:gridCol w="2279698">
                  <a:extLst>
                    <a:ext uri="{9D8B030D-6E8A-4147-A177-3AD203B41FA5}">
                      <a16:colId xmlns:a16="http://schemas.microsoft.com/office/drawing/2014/main" val="2173981467"/>
                    </a:ext>
                  </a:extLst>
                </a:gridCol>
                <a:gridCol w="2804924">
                  <a:extLst>
                    <a:ext uri="{9D8B030D-6E8A-4147-A177-3AD203B41FA5}">
                      <a16:colId xmlns:a16="http://schemas.microsoft.com/office/drawing/2014/main" val="692190721"/>
                    </a:ext>
                  </a:extLst>
                </a:gridCol>
              </a:tblGrid>
              <a:tr h="1147239">
                <a:tc rowSpan="2">
                  <a:txBody>
                    <a:bodyPr/>
                    <a:lstStyle/>
                    <a:p>
                      <a:pPr algn="ctr"/>
                      <a:r>
                        <a:rPr lang="fr-FR" sz="2400" dirty="0"/>
                        <a:t>Modules</a:t>
                      </a:r>
                    </a:p>
                  </a:txBody>
                  <a:tcPr anchor="ctr">
                    <a:solidFill>
                      <a:srgbClr val="39527B"/>
                    </a:solidFill>
                  </a:tcPr>
                </a:tc>
                <a:tc rowSpan="2">
                  <a:txBody>
                    <a:bodyPr/>
                    <a:lstStyle/>
                    <a:p>
                      <a:pPr algn="ctr"/>
                      <a:r>
                        <a:rPr lang="fr-FR" sz="2400" b="1" dirty="0">
                          <a:solidFill>
                            <a:schemeClr val="bg1"/>
                          </a:solidFill>
                        </a:rPr>
                        <a:t>Pré-traitement</a:t>
                      </a:r>
                    </a:p>
                  </a:txBody>
                  <a:tcPr anchor="ctr">
                    <a:solidFill>
                      <a:srgbClr val="39527B"/>
                    </a:solidFill>
                  </a:tcPr>
                </a:tc>
                <a:tc gridSpan="2">
                  <a:txBody>
                    <a:bodyPr/>
                    <a:lstStyle/>
                    <a:p>
                      <a:pPr algn="ctr"/>
                      <a:r>
                        <a:rPr lang="fr-FR" sz="2400" dirty="0">
                          <a:solidFill>
                            <a:srgbClr val="8A8A8A"/>
                          </a:solidFill>
                        </a:rPr>
                        <a:t>Extraction</a:t>
                      </a:r>
                    </a:p>
                  </a:txBody>
                  <a:tcPr anchor="ctr">
                    <a:solidFill>
                      <a:srgbClr val="D9DAE7"/>
                    </a:solidFill>
                  </a:tcPr>
                </a:tc>
                <a:tc hMerge="1">
                  <a:txBody>
                    <a:bodyPr/>
                    <a:lstStyle/>
                    <a:p>
                      <a:endParaRPr lang="fr-FR"/>
                    </a:p>
                  </a:txBody>
                  <a:tcPr/>
                </a:tc>
                <a:tc gridSpan="2">
                  <a:txBody>
                    <a:bodyPr/>
                    <a:lstStyle/>
                    <a:p>
                      <a:pPr algn="ctr"/>
                      <a:r>
                        <a:rPr lang="fr-FR" sz="2400" dirty="0">
                          <a:solidFill>
                            <a:srgbClr val="8A8A8A"/>
                          </a:solidFill>
                        </a:rPr>
                        <a:t>Appariement</a:t>
                      </a:r>
                    </a:p>
                  </a:txBody>
                  <a:tcPr anchor="ctr">
                    <a:solidFill>
                      <a:srgbClr val="D9DAE7"/>
                    </a:solidFill>
                  </a:tcPr>
                </a:tc>
                <a:tc hMerge="1">
                  <a:txBody>
                    <a:bodyPr/>
                    <a:lstStyle/>
                    <a:p>
                      <a:endParaRPr lang="fr-FR"/>
                    </a:p>
                  </a:txBody>
                  <a:tcPr/>
                </a:tc>
                <a:tc rowSpan="2">
                  <a:txBody>
                    <a:bodyPr/>
                    <a:lstStyle/>
                    <a:p>
                      <a:pPr algn="ctr"/>
                      <a:r>
                        <a:rPr lang="fr-FR" sz="2400" dirty="0">
                          <a:solidFill>
                            <a:srgbClr val="8A8A8A"/>
                          </a:solidFill>
                        </a:rPr>
                        <a:t>Fusion</a:t>
                      </a:r>
                    </a:p>
                  </a:txBody>
                  <a:tcPr anchor="ctr">
                    <a:solidFill>
                      <a:srgbClr val="D9DAE7"/>
                    </a:solidFill>
                  </a:tcPr>
                </a:tc>
                <a:extLst>
                  <a:ext uri="{0D108BD9-81ED-4DB2-BD59-A6C34878D82A}">
                    <a16:rowId xmlns:a16="http://schemas.microsoft.com/office/drawing/2014/main" val="3012189837"/>
                  </a:ext>
                </a:extLst>
              </a:tr>
              <a:tr h="1147239">
                <a:tc vMerge="1">
                  <a:txBody>
                    <a:bodyPr/>
                    <a:lstStyle/>
                    <a:p>
                      <a:endParaRPr lang="fr-FR"/>
                    </a:p>
                  </a:txBody>
                  <a:tcPr/>
                </a:tc>
                <a:tc vMerge="1">
                  <a:txBody>
                    <a:bodyPr/>
                    <a:lstStyle/>
                    <a:p>
                      <a:endParaRPr lang="fr-FR"/>
                    </a:p>
                  </a:txBody>
                  <a:tcPr/>
                </a:tc>
                <a:tc>
                  <a:txBody>
                    <a:bodyPr/>
                    <a:lstStyle/>
                    <a:p>
                      <a:pPr algn="ctr"/>
                      <a:r>
                        <a:rPr lang="fr-FR" sz="2400" b="1" dirty="0">
                          <a:solidFill>
                            <a:srgbClr val="8A8A8A"/>
                          </a:solidFill>
                        </a:rPr>
                        <a:t>Empreinte digitale</a:t>
                      </a:r>
                    </a:p>
                  </a:txBody>
                  <a:tcPr anchor="ctr">
                    <a:solidFill>
                      <a:srgbClr val="D9DAE7"/>
                    </a:solidFill>
                  </a:tcPr>
                </a:tc>
                <a:tc>
                  <a:txBody>
                    <a:bodyPr/>
                    <a:lstStyle/>
                    <a:p>
                      <a:pPr algn="ctr"/>
                      <a:r>
                        <a:rPr lang="fr-FR" sz="2400" b="1" dirty="0">
                          <a:solidFill>
                            <a:srgbClr val="8A8A8A"/>
                          </a:solidFill>
                        </a:rPr>
                        <a:t>Empreinte palmaire</a:t>
                      </a:r>
                    </a:p>
                  </a:txBody>
                  <a:tcPr anchor="ctr">
                    <a:solidFill>
                      <a:srgbClr val="D9DAE7"/>
                    </a:solidFill>
                  </a:tcPr>
                </a:tc>
                <a:tc>
                  <a:txBody>
                    <a:bodyPr/>
                    <a:lstStyle/>
                    <a:p>
                      <a:pPr algn="ctr"/>
                      <a:r>
                        <a:rPr lang="fr-FR" sz="2400" b="1" dirty="0">
                          <a:solidFill>
                            <a:srgbClr val="8A8A8A"/>
                          </a:solidFill>
                        </a:rPr>
                        <a:t>Empreinte digitale</a:t>
                      </a:r>
                    </a:p>
                  </a:txBody>
                  <a:tcPr anchor="ctr">
                    <a:solidFill>
                      <a:srgbClr val="D9DAE7"/>
                    </a:solidFill>
                  </a:tcPr>
                </a:tc>
                <a:tc>
                  <a:txBody>
                    <a:bodyPr/>
                    <a:lstStyle/>
                    <a:p>
                      <a:pPr algn="ctr"/>
                      <a:r>
                        <a:rPr lang="fr-FR" sz="2400" b="1" dirty="0">
                          <a:solidFill>
                            <a:srgbClr val="8A8A8A"/>
                          </a:solidFill>
                        </a:rPr>
                        <a:t>Empreinte palmaire</a:t>
                      </a:r>
                    </a:p>
                  </a:txBody>
                  <a:tcPr anchor="ctr">
                    <a:solidFill>
                      <a:srgbClr val="D9DAE7"/>
                    </a:solidFill>
                  </a:tcPr>
                </a:tc>
                <a:tc vMerge="1">
                  <a:txBody>
                    <a:bodyPr/>
                    <a:lstStyle/>
                    <a:p>
                      <a:endParaRPr lang="fr-FR" dirty="0"/>
                    </a:p>
                  </a:txBody>
                  <a:tcPr/>
                </a:tc>
                <a:extLst>
                  <a:ext uri="{0D108BD9-81ED-4DB2-BD59-A6C34878D82A}">
                    <a16:rowId xmlns:a16="http://schemas.microsoft.com/office/drawing/2014/main" val="2787462551"/>
                  </a:ext>
                </a:extLst>
              </a:tr>
              <a:tr h="1957482">
                <a:tc>
                  <a:txBody>
                    <a:bodyPr/>
                    <a:lstStyle/>
                    <a:p>
                      <a:pPr algn="ctr"/>
                      <a:r>
                        <a:rPr lang="fr-FR" sz="2400" dirty="0"/>
                        <a:t>Approches</a:t>
                      </a:r>
                    </a:p>
                  </a:txBody>
                  <a:tcPr anchor="ctr">
                    <a:solidFill>
                      <a:srgbClr val="39527B"/>
                    </a:solidFill>
                  </a:tcPr>
                </a:tc>
                <a:tc>
                  <a:txBody>
                    <a:bodyPr/>
                    <a:lstStyle/>
                    <a:p>
                      <a:pPr marL="457200" indent="-457200">
                        <a:buFont typeface="Arial" panose="020B0604020202020204" pitchFamily="34" charset="0"/>
                        <a:buChar char="•"/>
                      </a:pPr>
                      <a:r>
                        <a:rPr lang="fr-FR" sz="2400" b="0" dirty="0">
                          <a:solidFill>
                            <a:srgbClr val="39527B"/>
                          </a:solidFill>
                        </a:rPr>
                        <a:t>Hong</a:t>
                      </a:r>
                    </a:p>
                    <a:p>
                      <a:pPr marL="457200" indent="-457200">
                        <a:buFont typeface="Arial" panose="020B0604020202020204" pitchFamily="34" charset="0"/>
                        <a:buChar char="•"/>
                      </a:pPr>
                      <a:r>
                        <a:rPr lang="fr-FR" sz="2400" b="0" dirty="0">
                          <a:solidFill>
                            <a:srgbClr val="39527B"/>
                          </a:solidFill>
                        </a:rPr>
                        <a:t>Khan</a:t>
                      </a:r>
                    </a:p>
                  </a:txBody>
                  <a:tcPr>
                    <a:solidFill>
                      <a:schemeClr val="bg1"/>
                    </a:solidFill>
                  </a:tcPr>
                </a:tc>
                <a:tc>
                  <a:txBody>
                    <a:bodyPr/>
                    <a:lstStyle/>
                    <a:p>
                      <a:pPr marL="342900" indent="-342900">
                        <a:buFont typeface="Arial" panose="020B0604020202020204" pitchFamily="34" charset="0"/>
                        <a:buChar char="•"/>
                      </a:pPr>
                      <a:r>
                        <a:rPr lang="fr-FR" sz="2400" b="0" dirty="0">
                          <a:solidFill>
                            <a:srgbClr val="8A8A8A"/>
                          </a:solidFill>
                        </a:rPr>
                        <a:t>Basée sur la binarisation</a:t>
                      </a:r>
                    </a:p>
                    <a:p>
                      <a:pPr marL="342900" indent="-342900">
                        <a:buFont typeface="Arial" panose="020B0604020202020204" pitchFamily="34" charset="0"/>
                        <a:buChar char="•"/>
                      </a:pPr>
                      <a:endParaRPr lang="fr-FR" sz="2400" b="0" dirty="0">
                        <a:solidFill>
                          <a:srgbClr val="8A8A8A"/>
                        </a:solidFill>
                      </a:endParaRP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Basée sur la codification</a:t>
                      </a:r>
                    </a:p>
                    <a:p>
                      <a:pPr marL="342900" indent="-342900">
                        <a:buFont typeface="Arial" panose="020B0604020202020204" pitchFamily="34" charset="0"/>
                        <a:buChar char="•"/>
                      </a:pPr>
                      <a:r>
                        <a:rPr lang="fr-FR" sz="2400" b="0" dirty="0">
                          <a:solidFill>
                            <a:srgbClr val="8A8A8A"/>
                          </a:solidFill>
                        </a:rPr>
                        <a:t>L’analyse en sous-espaces</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Globale </a:t>
                      </a:r>
                    </a:p>
                    <a:p>
                      <a:pPr marL="342900" indent="-342900">
                        <a:buFont typeface="Arial" panose="020B0604020202020204" pitchFamily="34" charset="0"/>
                        <a:buChar char="•"/>
                      </a:pPr>
                      <a:r>
                        <a:rPr lang="fr-FR" sz="2400" b="0" dirty="0">
                          <a:solidFill>
                            <a:srgbClr val="8A8A8A"/>
                          </a:solidFill>
                        </a:rPr>
                        <a:t>Locale</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Distance</a:t>
                      </a:r>
                      <a:endParaRPr lang="fr-FR"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Niveau caractéristique</a:t>
                      </a:r>
                    </a:p>
                    <a:p>
                      <a:pPr marL="342900" indent="-342900">
                        <a:buFont typeface="Arial" panose="020B0604020202020204" pitchFamily="34" charset="0"/>
                        <a:buChar char="•"/>
                      </a:pPr>
                      <a:r>
                        <a:rPr lang="fr-FR" sz="2400" b="0" dirty="0">
                          <a:solidFill>
                            <a:srgbClr val="8A8A8A"/>
                          </a:solidFill>
                        </a:rPr>
                        <a:t>Niveau score</a:t>
                      </a:r>
                    </a:p>
                  </a:txBody>
                  <a:tcPr>
                    <a:solidFill>
                      <a:srgbClr val="D9DAE7"/>
                    </a:solidFill>
                  </a:tcPr>
                </a:tc>
                <a:extLst>
                  <a:ext uri="{0D108BD9-81ED-4DB2-BD59-A6C34878D82A}">
                    <a16:rowId xmlns:a16="http://schemas.microsoft.com/office/drawing/2014/main" val="3071533230"/>
                  </a:ext>
                </a:extLst>
              </a:tr>
              <a:tr h="2103120">
                <a:tc>
                  <a:txBody>
                    <a:bodyPr/>
                    <a:lstStyle/>
                    <a:p>
                      <a:pPr algn="ctr"/>
                      <a:r>
                        <a:rPr lang="fr-FR" sz="2400" dirty="0"/>
                        <a:t>Méthodes</a:t>
                      </a:r>
                    </a:p>
                  </a:txBody>
                  <a:tcPr anchor="ctr">
                    <a:solidFill>
                      <a:srgbClr val="39527B"/>
                    </a:solidFill>
                  </a:tcPr>
                </a:tc>
                <a:tc>
                  <a:txBody>
                    <a:bodyPr/>
                    <a:lstStyle/>
                    <a:p>
                      <a:pPr marL="342900" indent="-342900">
                        <a:buFont typeface="Arial" panose="020B0604020202020204" pitchFamily="34" charset="0"/>
                        <a:buChar char="•"/>
                      </a:pPr>
                      <a:r>
                        <a:rPr lang="fr-FR" sz="2400" b="0" dirty="0">
                          <a:solidFill>
                            <a:srgbClr val="39527B"/>
                          </a:solidFill>
                        </a:rPr>
                        <a:t>Segmentation</a:t>
                      </a:r>
                    </a:p>
                    <a:p>
                      <a:pPr marL="342900" indent="-342900">
                        <a:buFont typeface="Arial" panose="020B0604020202020204" pitchFamily="34" charset="0"/>
                        <a:buChar char="•"/>
                      </a:pPr>
                      <a:r>
                        <a:rPr lang="fr-FR" sz="2400" b="0" dirty="0">
                          <a:solidFill>
                            <a:srgbClr val="39527B"/>
                          </a:solidFill>
                        </a:rPr>
                        <a:t>Normalisation</a:t>
                      </a:r>
                    </a:p>
                    <a:p>
                      <a:pPr marL="342900" indent="-342900">
                        <a:buFont typeface="Arial" panose="020B0604020202020204" pitchFamily="34" charset="0"/>
                        <a:buChar char="•"/>
                      </a:pPr>
                      <a:r>
                        <a:rPr lang="fr-FR" sz="2400" b="0" dirty="0">
                          <a:solidFill>
                            <a:srgbClr val="39527B"/>
                          </a:solidFill>
                        </a:rPr>
                        <a:t>Filtrage</a:t>
                      </a:r>
                    </a:p>
                    <a:p>
                      <a:pPr marL="342900" indent="-342900">
                        <a:buFont typeface="Arial" panose="020B0604020202020204" pitchFamily="34" charset="0"/>
                        <a:buChar char="•"/>
                      </a:pPr>
                      <a:r>
                        <a:rPr lang="fr-FR" sz="2400" b="0" dirty="0">
                          <a:solidFill>
                            <a:srgbClr val="39527B"/>
                          </a:solidFill>
                        </a:rPr>
                        <a:t>Binarisation</a:t>
                      </a:r>
                    </a:p>
                    <a:p>
                      <a:pPr marL="342900" indent="-342900">
                        <a:buFont typeface="Arial" panose="020B0604020202020204" pitchFamily="34" charset="0"/>
                        <a:buChar char="•"/>
                      </a:pPr>
                      <a:r>
                        <a:rPr lang="fr-FR" sz="2400" b="0" dirty="0">
                          <a:solidFill>
                            <a:srgbClr val="39527B"/>
                          </a:solidFill>
                        </a:rPr>
                        <a:t>Squelettisation</a:t>
                      </a:r>
                    </a:p>
                    <a:p>
                      <a:pPr marL="342900" indent="-342900">
                        <a:buFont typeface="Arial" panose="020B0604020202020204" pitchFamily="34" charset="0"/>
                        <a:buChar char="•"/>
                      </a:pPr>
                      <a:endParaRPr lang="fr-FR" sz="2400" b="0" dirty="0">
                        <a:solidFill>
                          <a:srgbClr val="39527B"/>
                        </a:solidFill>
                      </a:endParaRPr>
                    </a:p>
                    <a:p>
                      <a:pPr marL="342900" indent="-342900">
                        <a:buFont typeface="Arial" panose="020B0604020202020204" pitchFamily="34" charset="0"/>
                        <a:buChar char="•"/>
                      </a:pPr>
                      <a:endParaRPr lang="fr-FR" sz="2400" b="0" dirty="0">
                        <a:solidFill>
                          <a:srgbClr val="39527B"/>
                        </a:solidFill>
                      </a:endParaRPr>
                    </a:p>
                  </a:txBody>
                  <a:tcPr>
                    <a:solidFill>
                      <a:schemeClr val="bg1"/>
                    </a:solidFill>
                  </a:tcPr>
                </a:tc>
                <a:tc>
                  <a:txBody>
                    <a:bodyPr/>
                    <a:lstStyle/>
                    <a:p>
                      <a:pPr marL="342900" indent="-342900">
                        <a:buFont typeface="Arial" panose="020B0604020202020204" pitchFamily="34" charset="0"/>
                        <a:buChar char="•"/>
                      </a:pPr>
                      <a:r>
                        <a:rPr lang="fr-FR" sz="2400" b="0" dirty="0">
                          <a:solidFill>
                            <a:srgbClr val="8A8A8A"/>
                          </a:solidFill>
                        </a:rPr>
                        <a:t>Nombre de connexion</a:t>
                      </a:r>
                    </a:p>
                  </a:txBody>
                  <a:tcPr>
                    <a:solidFill>
                      <a:srgbClr val="D9DAE7"/>
                    </a:solidFill>
                  </a:tcPr>
                </a:tc>
                <a:tc>
                  <a:txBody>
                    <a:bodyPr/>
                    <a:lstStyle/>
                    <a:p>
                      <a:pPr marL="457200" indent="-457200">
                        <a:buFont typeface="Arial" panose="020B0604020202020204" pitchFamily="34" charset="0"/>
                        <a:buChar char="•"/>
                      </a:pPr>
                      <a:r>
                        <a:rPr lang="fr-FR" sz="2400" b="0" dirty="0">
                          <a:solidFill>
                            <a:srgbClr val="8A8A8A"/>
                          </a:solidFill>
                        </a:rPr>
                        <a:t>Count-code</a:t>
                      </a:r>
                    </a:p>
                    <a:p>
                      <a:pPr marL="457200" indent="-457200">
                        <a:buFont typeface="Arial" panose="020B0604020202020204" pitchFamily="34" charset="0"/>
                        <a:buChar char="•"/>
                      </a:pPr>
                      <a:r>
                        <a:rPr lang="fr-FR" sz="2400" b="0" dirty="0">
                          <a:solidFill>
                            <a:srgbClr val="8A8A8A"/>
                          </a:solidFill>
                        </a:rPr>
                        <a:t>ACP</a:t>
                      </a:r>
                    </a:p>
                    <a:p>
                      <a:pPr marL="457200" indent="-457200">
                        <a:buFont typeface="Arial" panose="020B0604020202020204" pitchFamily="34" charset="0"/>
                        <a:buChar char="•"/>
                      </a:pPr>
                      <a:r>
                        <a:rPr lang="fr-FR" sz="2400" b="0" dirty="0">
                          <a:solidFill>
                            <a:srgbClr val="8A8A8A"/>
                          </a:solidFill>
                        </a:rPr>
                        <a:t>ADL</a:t>
                      </a:r>
                    </a:p>
                    <a:p>
                      <a:pPr marL="457200" indent="-457200">
                        <a:buFont typeface="Arial" panose="020B0604020202020204" pitchFamily="34" charset="0"/>
                        <a:buChar char="•"/>
                      </a:pPr>
                      <a:r>
                        <a:rPr lang="fr-FR" sz="2400" b="0" dirty="0">
                          <a:solidFill>
                            <a:srgbClr val="8A8A8A"/>
                          </a:solidFill>
                        </a:rPr>
                        <a:t>ACI</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Transformée de Hough </a:t>
                      </a:r>
                    </a:p>
                    <a:p>
                      <a:pPr marL="342900" indent="-342900">
                        <a:buFont typeface="Arial" panose="020B0604020202020204" pitchFamily="34" charset="0"/>
                        <a:buChar char="•"/>
                      </a:pPr>
                      <a:r>
                        <a:rPr lang="fr-FR" sz="2400" b="0" dirty="0">
                          <a:solidFill>
                            <a:srgbClr val="8A8A8A"/>
                          </a:solidFill>
                        </a:rPr>
                        <a:t>MCC</a:t>
                      </a:r>
                    </a:p>
                    <a:p>
                      <a:pPr marL="342900" indent="-342900">
                        <a:buFont typeface="Arial" panose="020B0604020202020204" pitchFamily="34" charset="0"/>
                        <a:buChar char="•"/>
                      </a:pPr>
                      <a:r>
                        <a:rPr lang="fr-FR" sz="2400" b="0" dirty="0">
                          <a:solidFill>
                            <a:srgbClr val="8A8A8A"/>
                          </a:solidFill>
                        </a:rPr>
                        <a:t>P-MCC</a:t>
                      </a: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lgn="l" defTabSz="1632753" rtl="0" eaLnBrk="1" latinLnBrk="0" hangingPunct="1">
                        <a:buFont typeface="Arial" panose="020B0604020202020204" pitchFamily="34" charset="0"/>
                        <a:buChar char="•"/>
                      </a:pPr>
                      <a:r>
                        <a:rPr kumimoji="1" lang="fr-FR" sz="2400" b="0" kern="1200" dirty="0">
                          <a:solidFill>
                            <a:srgbClr val="8A8A8A"/>
                          </a:solidFill>
                          <a:latin typeface="+mn-lt"/>
                          <a:ea typeface="+mn-ea"/>
                          <a:cs typeface="+mn-cs"/>
                        </a:rPr>
                        <a:t>Distance euclidienne</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DCT</a:t>
                      </a:r>
                    </a:p>
                    <a:p>
                      <a:pPr marL="342900" indent="-342900">
                        <a:buFont typeface="Arial" panose="020B0604020202020204" pitchFamily="34" charset="0"/>
                        <a:buChar char="•"/>
                      </a:pPr>
                      <a:r>
                        <a:rPr lang="fr-FR" sz="2400" b="0" dirty="0">
                          <a:solidFill>
                            <a:srgbClr val="8A8A8A"/>
                          </a:solidFill>
                        </a:rPr>
                        <a:t>SIFT</a:t>
                      </a:r>
                    </a:p>
                    <a:p>
                      <a:pPr marL="342900" indent="-342900">
                        <a:buFont typeface="Arial" panose="020B0604020202020204" pitchFamily="34" charset="0"/>
                        <a:buChar char="•"/>
                      </a:pPr>
                      <a:r>
                        <a:rPr lang="fr-FR" sz="2400" b="0" dirty="0">
                          <a:solidFill>
                            <a:srgbClr val="8A8A8A"/>
                          </a:solidFill>
                        </a:rPr>
                        <a:t>Max</a:t>
                      </a:r>
                    </a:p>
                    <a:p>
                      <a:pPr marL="342900" indent="-342900">
                        <a:buFont typeface="Arial" panose="020B0604020202020204" pitchFamily="34" charset="0"/>
                        <a:buChar char="•"/>
                      </a:pPr>
                      <a:r>
                        <a:rPr lang="fr-FR" sz="2400" b="0" dirty="0">
                          <a:solidFill>
                            <a:srgbClr val="8A8A8A"/>
                          </a:solidFill>
                        </a:rPr>
                        <a:t>Min</a:t>
                      </a:r>
                    </a:p>
                    <a:p>
                      <a:pPr marL="342900" indent="-342900">
                        <a:buFont typeface="Arial" panose="020B0604020202020204" pitchFamily="34" charset="0"/>
                        <a:buChar char="•"/>
                      </a:pPr>
                      <a:r>
                        <a:rPr lang="fr-FR" sz="2400" b="0" dirty="0">
                          <a:solidFill>
                            <a:srgbClr val="8A8A8A"/>
                          </a:solidFill>
                        </a:rPr>
                        <a:t>Somme</a:t>
                      </a:r>
                    </a:p>
                    <a:p>
                      <a:pPr marL="342900" indent="-342900">
                        <a:buFont typeface="Arial" panose="020B0604020202020204" pitchFamily="34" charset="0"/>
                        <a:buChar char="•"/>
                      </a:pPr>
                      <a:r>
                        <a:rPr lang="fr-FR" sz="2400" b="0" dirty="0">
                          <a:solidFill>
                            <a:srgbClr val="8A8A8A"/>
                          </a:solidFill>
                        </a:rPr>
                        <a:t>Somme pondérée</a:t>
                      </a:r>
                    </a:p>
                  </a:txBody>
                  <a:tcPr>
                    <a:solidFill>
                      <a:srgbClr val="D9DAE7"/>
                    </a:solidFill>
                  </a:tcPr>
                </a:tc>
                <a:extLst>
                  <a:ext uri="{0D108BD9-81ED-4DB2-BD59-A6C34878D82A}">
                    <a16:rowId xmlns:a16="http://schemas.microsoft.com/office/drawing/2014/main" val="179417932"/>
                  </a:ext>
                </a:extLst>
              </a:tr>
            </a:tbl>
          </a:graphicData>
        </a:graphic>
      </p:graphicFrame>
      <p:sp>
        <p:nvSpPr>
          <p:cNvPr id="3" name="Slide Number Placeholder 2">
            <a:extLst>
              <a:ext uri="{FF2B5EF4-FFF2-40B4-BE49-F238E27FC236}">
                <a16:creationId xmlns:a16="http://schemas.microsoft.com/office/drawing/2014/main" id="{DCAEB492-BCEA-4657-8333-43AC6F789036}"/>
              </a:ext>
            </a:extLst>
          </p:cNvPr>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42</a:t>
            </a:fld>
            <a:endParaRPr lang="ja-JP" altLang="en-US" dirty="0"/>
          </a:p>
        </p:txBody>
      </p:sp>
    </p:spTree>
    <p:extLst>
      <p:ext uri="{BB962C8B-B14F-4D97-AF65-F5344CB8AC3E}">
        <p14:creationId xmlns:p14="http://schemas.microsoft.com/office/powerpoint/2010/main" val="160148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B149-9CD7-4E10-9A59-1A1FC9531E2C}"/>
              </a:ext>
            </a:extLst>
          </p:cNvPr>
          <p:cNvSpPr>
            <a:spLocks noGrp="1"/>
          </p:cNvSpPr>
          <p:nvPr>
            <p:ph type="title"/>
          </p:nvPr>
        </p:nvSpPr>
        <p:spPr/>
        <p:txBody>
          <a:bodyPr/>
          <a:lstStyle/>
          <a:p>
            <a:r>
              <a:rPr lang="fr-FR" dirty="0"/>
              <a:t>Méthodes implémentées</a:t>
            </a:r>
          </a:p>
        </p:txBody>
      </p:sp>
      <p:graphicFrame>
        <p:nvGraphicFramePr>
          <p:cNvPr id="9" name="Table 8">
            <a:extLst>
              <a:ext uri="{FF2B5EF4-FFF2-40B4-BE49-F238E27FC236}">
                <a16:creationId xmlns:a16="http://schemas.microsoft.com/office/drawing/2014/main" id="{010F094F-5509-4E93-BBF4-8FB7A65BA1BF}"/>
              </a:ext>
            </a:extLst>
          </p:cNvPr>
          <p:cNvGraphicFramePr>
            <a:graphicFrameLocks noGrp="1"/>
          </p:cNvGraphicFramePr>
          <p:nvPr>
            <p:extLst>
              <p:ext uri="{D42A27DB-BD31-4B8C-83A1-F6EECF244321}">
                <p14:modId xmlns:p14="http://schemas.microsoft.com/office/powerpoint/2010/main" val="3907766245"/>
              </p:ext>
            </p:extLst>
          </p:nvPr>
        </p:nvGraphicFramePr>
        <p:xfrm>
          <a:off x="0" y="2377440"/>
          <a:ext cx="18389143" cy="6903720"/>
        </p:xfrm>
        <a:graphic>
          <a:graphicData uri="http://schemas.openxmlformats.org/drawingml/2006/table">
            <a:tbl>
              <a:tblPr firstRow="1" firstCol="1">
                <a:tableStyleId>{5C22544A-7EE6-4342-B048-85BDC9FD1C3A}</a:tableStyleId>
              </a:tblPr>
              <a:tblGrid>
                <a:gridCol w="1851660">
                  <a:extLst>
                    <a:ext uri="{9D8B030D-6E8A-4147-A177-3AD203B41FA5}">
                      <a16:colId xmlns:a16="http://schemas.microsoft.com/office/drawing/2014/main" val="259626277"/>
                    </a:ext>
                  </a:extLst>
                </a:gridCol>
                <a:gridCol w="2743200">
                  <a:extLst>
                    <a:ext uri="{9D8B030D-6E8A-4147-A177-3AD203B41FA5}">
                      <a16:colId xmlns:a16="http://schemas.microsoft.com/office/drawing/2014/main" val="23334016"/>
                    </a:ext>
                  </a:extLst>
                </a:gridCol>
                <a:gridCol w="3017521">
                  <a:extLst>
                    <a:ext uri="{9D8B030D-6E8A-4147-A177-3AD203B41FA5}">
                      <a16:colId xmlns:a16="http://schemas.microsoft.com/office/drawing/2014/main" val="3096299074"/>
                    </a:ext>
                  </a:extLst>
                </a:gridCol>
                <a:gridCol w="3291840">
                  <a:extLst>
                    <a:ext uri="{9D8B030D-6E8A-4147-A177-3AD203B41FA5}">
                      <a16:colId xmlns:a16="http://schemas.microsoft.com/office/drawing/2014/main" val="1967676381"/>
                    </a:ext>
                  </a:extLst>
                </a:gridCol>
                <a:gridCol w="2400300">
                  <a:extLst>
                    <a:ext uri="{9D8B030D-6E8A-4147-A177-3AD203B41FA5}">
                      <a16:colId xmlns:a16="http://schemas.microsoft.com/office/drawing/2014/main" val="1423440840"/>
                    </a:ext>
                  </a:extLst>
                </a:gridCol>
                <a:gridCol w="2279698">
                  <a:extLst>
                    <a:ext uri="{9D8B030D-6E8A-4147-A177-3AD203B41FA5}">
                      <a16:colId xmlns:a16="http://schemas.microsoft.com/office/drawing/2014/main" val="2173981467"/>
                    </a:ext>
                  </a:extLst>
                </a:gridCol>
                <a:gridCol w="2804924">
                  <a:extLst>
                    <a:ext uri="{9D8B030D-6E8A-4147-A177-3AD203B41FA5}">
                      <a16:colId xmlns:a16="http://schemas.microsoft.com/office/drawing/2014/main" val="692190721"/>
                    </a:ext>
                  </a:extLst>
                </a:gridCol>
              </a:tblGrid>
              <a:tr h="1147239">
                <a:tc rowSpan="2">
                  <a:txBody>
                    <a:bodyPr/>
                    <a:lstStyle/>
                    <a:p>
                      <a:pPr algn="ctr"/>
                      <a:r>
                        <a:rPr lang="fr-FR" sz="2400" dirty="0"/>
                        <a:t>Modules</a:t>
                      </a:r>
                    </a:p>
                  </a:txBody>
                  <a:tcPr anchor="ctr">
                    <a:solidFill>
                      <a:srgbClr val="39527B"/>
                    </a:solidFill>
                  </a:tcPr>
                </a:tc>
                <a:tc rowSpan="2">
                  <a:txBody>
                    <a:bodyPr/>
                    <a:lstStyle/>
                    <a:p>
                      <a:pPr algn="ctr"/>
                      <a:r>
                        <a:rPr lang="fr-FR" sz="2400" b="1" dirty="0">
                          <a:solidFill>
                            <a:srgbClr val="8A8A8A"/>
                          </a:solidFill>
                        </a:rPr>
                        <a:t>Pré-traitement</a:t>
                      </a:r>
                    </a:p>
                  </a:txBody>
                  <a:tcPr anchor="ctr">
                    <a:solidFill>
                      <a:srgbClr val="D9DAE7"/>
                    </a:solidFill>
                  </a:tcPr>
                </a:tc>
                <a:tc gridSpan="2">
                  <a:txBody>
                    <a:bodyPr/>
                    <a:lstStyle/>
                    <a:p>
                      <a:pPr algn="ctr"/>
                      <a:r>
                        <a:rPr lang="fr-FR" sz="2400" dirty="0"/>
                        <a:t>Extraction</a:t>
                      </a:r>
                    </a:p>
                  </a:txBody>
                  <a:tcPr anchor="ctr">
                    <a:solidFill>
                      <a:srgbClr val="39527B"/>
                    </a:solidFill>
                  </a:tcPr>
                </a:tc>
                <a:tc hMerge="1">
                  <a:txBody>
                    <a:bodyPr/>
                    <a:lstStyle/>
                    <a:p>
                      <a:endParaRPr lang="fr-FR"/>
                    </a:p>
                  </a:txBody>
                  <a:tcPr/>
                </a:tc>
                <a:tc gridSpan="2">
                  <a:txBody>
                    <a:bodyPr/>
                    <a:lstStyle/>
                    <a:p>
                      <a:pPr algn="ctr"/>
                      <a:r>
                        <a:rPr lang="fr-FR" sz="2400" dirty="0">
                          <a:solidFill>
                            <a:srgbClr val="8A8A8A"/>
                          </a:solidFill>
                        </a:rPr>
                        <a:t>Appariement</a:t>
                      </a:r>
                    </a:p>
                  </a:txBody>
                  <a:tcPr anchor="ctr">
                    <a:solidFill>
                      <a:srgbClr val="D9DAE7"/>
                    </a:solidFill>
                  </a:tcPr>
                </a:tc>
                <a:tc hMerge="1">
                  <a:txBody>
                    <a:bodyPr/>
                    <a:lstStyle/>
                    <a:p>
                      <a:endParaRPr lang="fr-FR"/>
                    </a:p>
                  </a:txBody>
                  <a:tcPr/>
                </a:tc>
                <a:tc rowSpan="2">
                  <a:txBody>
                    <a:bodyPr/>
                    <a:lstStyle/>
                    <a:p>
                      <a:pPr algn="ctr"/>
                      <a:r>
                        <a:rPr lang="fr-FR" sz="2400" dirty="0">
                          <a:solidFill>
                            <a:srgbClr val="8A8A8A"/>
                          </a:solidFill>
                        </a:rPr>
                        <a:t>Fusion</a:t>
                      </a:r>
                    </a:p>
                  </a:txBody>
                  <a:tcPr anchor="ctr">
                    <a:solidFill>
                      <a:srgbClr val="D9DAE7"/>
                    </a:solidFill>
                  </a:tcPr>
                </a:tc>
                <a:extLst>
                  <a:ext uri="{0D108BD9-81ED-4DB2-BD59-A6C34878D82A}">
                    <a16:rowId xmlns:a16="http://schemas.microsoft.com/office/drawing/2014/main" val="3012189837"/>
                  </a:ext>
                </a:extLst>
              </a:tr>
              <a:tr h="1147239">
                <a:tc vMerge="1">
                  <a:txBody>
                    <a:bodyPr/>
                    <a:lstStyle/>
                    <a:p>
                      <a:endParaRPr lang="fr-FR"/>
                    </a:p>
                  </a:txBody>
                  <a:tcPr/>
                </a:tc>
                <a:tc vMerge="1">
                  <a:txBody>
                    <a:bodyPr/>
                    <a:lstStyle/>
                    <a:p>
                      <a:endParaRPr lang="fr-FR"/>
                    </a:p>
                  </a:txBody>
                  <a:tcPr/>
                </a:tc>
                <a:tc>
                  <a:txBody>
                    <a:bodyPr/>
                    <a:lstStyle/>
                    <a:p>
                      <a:pPr algn="ctr"/>
                      <a:r>
                        <a:rPr lang="fr-FR" sz="2400" b="1" dirty="0">
                          <a:solidFill>
                            <a:schemeClr val="bg1"/>
                          </a:solidFill>
                        </a:rPr>
                        <a:t>Empreinte digitale</a:t>
                      </a:r>
                    </a:p>
                  </a:txBody>
                  <a:tcPr anchor="ctr">
                    <a:solidFill>
                      <a:srgbClr val="39527B"/>
                    </a:solidFill>
                  </a:tcPr>
                </a:tc>
                <a:tc>
                  <a:txBody>
                    <a:bodyPr/>
                    <a:lstStyle/>
                    <a:p>
                      <a:pPr algn="ctr"/>
                      <a:r>
                        <a:rPr lang="fr-FR" sz="2400" b="1" dirty="0">
                          <a:solidFill>
                            <a:schemeClr val="bg1"/>
                          </a:solidFill>
                        </a:rPr>
                        <a:t>Empreinte palmaire</a:t>
                      </a:r>
                    </a:p>
                  </a:txBody>
                  <a:tcPr anchor="ctr">
                    <a:solidFill>
                      <a:srgbClr val="39527B"/>
                    </a:solidFill>
                  </a:tcPr>
                </a:tc>
                <a:tc>
                  <a:txBody>
                    <a:bodyPr/>
                    <a:lstStyle/>
                    <a:p>
                      <a:pPr algn="ctr"/>
                      <a:r>
                        <a:rPr lang="fr-FR" sz="2400" b="1" dirty="0">
                          <a:solidFill>
                            <a:srgbClr val="8A8A8A"/>
                          </a:solidFill>
                        </a:rPr>
                        <a:t>Empreinte digitale</a:t>
                      </a:r>
                    </a:p>
                  </a:txBody>
                  <a:tcPr anchor="ctr">
                    <a:solidFill>
                      <a:srgbClr val="D9DAE7"/>
                    </a:solidFill>
                  </a:tcPr>
                </a:tc>
                <a:tc>
                  <a:txBody>
                    <a:bodyPr/>
                    <a:lstStyle/>
                    <a:p>
                      <a:pPr algn="ctr"/>
                      <a:r>
                        <a:rPr lang="fr-FR" sz="2400" b="1" dirty="0">
                          <a:solidFill>
                            <a:srgbClr val="8A8A8A"/>
                          </a:solidFill>
                        </a:rPr>
                        <a:t>Empreinte palmaire</a:t>
                      </a:r>
                    </a:p>
                  </a:txBody>
                  <a:tcPr anchor="ctr">
                    <a:solidFill>
                      <a:srgbClr val="D9DAE7"/>
                    </a:solidFill>
                  </a:tcPr>
                </a:tc>
                <a:tc vMerge="1">
                  <a:txBody>
                    <a:bodyPr/>
                    <a:lstStyle/>
                    <a:p>
                      <a:endParaRPr lang="fr-FR" dirty="0"/>
                    </a:p>
                  </a:txBody>
                  <a:tcPr/>
                </a:tc>
                <a:extLst>
                  <a:ext uri="{0D108BD9-81ED-4DB2-BD59-A6C34878D82A}">
                    <a16:rowId xmlns:a16="http://schemas.microsoft.com/office/drawing/2014/main" val="2787462551"/>
                  </a:ext>
                </a:extLst>
              </a:tr>
              <a:tr h="1957482">
                <a:tc>
                  <a:txBody>
                    <a:bodyPr/>
                    <a:lstStyle/>
                    <a:p>
                      <a:pPr algn="ctr"/>
                      <a:r>
                        <a:rPr lang="fr-FR" sz="2400" dirty="0"/>
                        <a:t>Approches</a:t>
                      </a:r>
                    </a:p>
                  </a:txBody>
                  <a:tcPr anchor="ctr">
                    <a:solidFill>
                      <a:srgbClr val="39527B"/>
                    </a:solidFill>
                  </a:tcPr>
                </a:tc>
                <a:tc>
                  <a:txBody>
                    <a:bodyPr/>
                    <a:lstStyle/>
                    <a:p>
                      <a:pPr marL="457200" indent="-457200">
                        <a:buFont typeface="Arial" panose="020B0604020202020204" pitchFamily="34" charset="0"/>
                        <a:buChar char="•"/>
                      </a:pPr>
                      <a:r>
                        <a:rPr lang="fr-FR" sz="2400" b="0" dirty="0">
                          <a:solidFill>
                            <a:srgbClr val="8A8A8A"/>
                          </a:solidFill>
                        </a:rPr>
                        <a:t>Hong</a:t>
                      </a:r>
                    </a:p>
                    <a:p>
                      <a:pPr marL="457200" indent="-457200">
                        <a:buFont typeface="Arial" panose="020B0604020202020204" pitchFamily="34" charset="0"/>
                        <a:buChar char="•"/>
                      </a:pPr>
                      <a:r>
                        <a:rPr lang="fr-FR" sz="2400" b="0" dirty="0">
                          <a:solidFill>
                            <a:srgbClr val="8A8A8A"/>
                          </a:solidFill>
                        </a:rPr>
                        <a:t>Khan</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39527B"/>
                          </a:solidFill>
                        </a:rPr>
                        <a:t>Basée sur la binarisation</a:t>
                      </a:r>
                    </a:p>
                    <a:p>
                      <a:pPr marL="342900" indent="-342900">
                        <a:buFont typeface="Arial" panose="020B0604020202020204" pitchFamily="34" charset="0"/>
                        <a:buChar char="•"/>
                      </a:pPr>
                      <a:endParaRPr lang="fr-FR" sz="2400" b="0" dirty="0">
                        <a:solidFill>
                          <a:srgbClr val="39527B"/>
                        </a:solidFill>
                      </a:endParaRPr>
                    </a:p>
                    <a:p>
                      <a:pPr marL="342900" indent="-342900">
                        <a:buFont typeface="Arial" panose="020B0604020202020204" pitchFamily="34" charset="0"/>
                        <a:buChar char="•"/>
                      </a:pPr>
                      <a:endParaRPr lang="fr-FR" sz="2400" b="0" dirty="0">
                        <a:solidFill>
                          <a:srgbClr val="39527B"/>
                        </a:solidFill>
                      </a:endParaRPr>
                    </a:p>
                  </a:txBody>
                  <a:tcPr>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Basée sur la codification</a:t>
                      </a:r>
                    </a:p>
                    <a:p>
                      <a:pPr marL="342900" indent="-342900">
                        <a:buFont typeface="Arial" panose="020B0604020202020204" pitchFamily="34" charset="0"/>
                        <a:buChar char="•"/>
                      </a:pPr>
                      <a:r>
                        <a:rPr lang="fr-FR" sz="2400" b="0" dirty="0">
                          <a:solidFill>
                            <a:srgbClr val="39527B"/>
                          </a:solidFill>
                        </a:rPr>
                        <a:t>L’analyse en sous-espaces</a:t>
                      </a:r>
                    </a:p>
                  </a:txBody>
                  <a:tcPr>
                    <a:solidFill>
                      <a:schemeClr val="bg1"/>
                    </a:solidFill>
                  </a:tcPr>
                </a:tc>
                <a:tc>
                  <a:txBody>
                    <a:bodyPr/>
                    <a:lstStyle/>
                    <a:p>
                      <a:pPr marL="342900" indent="-342900">
                        <a:buFont typeface="Arial" panose="020B0604020202020204" pitchFamily="34" charset="0"/>
                        <a:buChar char="•"/>
                      </a:pPr>
                      <a:r>
                        <a:rPr lang="fr-FR" sz="2400" b="0" dirty="0">
                          <a:solidFill>
                            <a:srgbClr val="8A8A8A"/>
                          </a:solidFill>
                        </a:rPr>
                        <a:t>Globale </a:t>
                      </a:r>
                    </a:p>
                    <a:p>
                      <a:pPr marL="342900" indent="-342900">
                        <a:buFont typeface="Arial" panose="020B0604020202020204" pitchFamily="34" charset="0"/>
                        <a:buChar char="•"/>
                      </a:pPr>
                      <a:r>
                        <a:rPr lang="fr-FR" sz="2400" b="0" dirty="0">
                          <a:solidFill>
                            <a:srgbClr val="8A8A8A"/>
                          </a:solidFill>
                        </a:rPr>
                        <a:t>Locale</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Distance</a:t>
                      </a:r>
                      <a:endParaRPr lang="fr-FR"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Niveau caractéristique</a:t>
                      </a:r>
                    </a:p>
                    <a:p>
                      <a:pPr marL="342900" indent="-342900">
                        <a:buFont typeface="Arial" panose="020B0604020202020204" pitchFamily="34" charset="0"/>
                        <a:buChar char="•"/>
                      </a:pPr>
                      <a:r>
                        <a:rPr lang="fr-FR" sz="2400" b="0" dirty="0">
                          <a:solidFill>
                            <a:srgbClr val="8A8A8A"/>
                          </a:solidFill>
                        </a:rPr>
                        <a:t>Niveau score</a:t>
                      </a:r>
                    </a:p>
                  </a:txBody>
                  <a:tcPr>
                    <a:solidFill>
                      <a:srgbClr val="D9DAE7"/>
                    </a:solidFill>
                  </a:tcPr>
                </a:tc>
                <a:extLst>
                  <a:ext uri="{0D108BD9-81ED-4DB2-BD59-A6C34878D82A}">
                    <a16:rowId xmlns:a16="http://schemas.microsoft.com/office/drawing/2014/main" val="3071533230"/>
                  </a:ext>
                </a:extLst>
              </a:tr>
              <a:tr h="2103120">
                <a:tc>
                  <a:txBody>
                    <a:bodyPr/>
                    <a:lstStyle/>
                    <a:p>
                      <a:pPr algn="ctr"/>
                      <a:r>
                        <a:rPr lang="fr-FR" sz="2400" dirty="0"/>
                        <a:t>Méthodes</a:t>
                      </a:r>
                    </a:p>
                  </a:txBody>
                  <a:tcPr anchor="ctr">
                    <a:solidFill>
                      <a:srgbClr val="39527B"/>
                    </a:solidFill>
                  </a:tcPr>
                </a:tc>
                <a:tc>
                  <a:txBody>
                    <a:bodyPr/>
                    <a:lstStyle/>
                    <a:p>
                      <a:pPr marL="342900" indent="-342900">
                        <a:buFont typeface="Arial" panose="020B0604020202020204" pitchFamily="34" charset="0"/>
                        <a:buChar char="•"/>
                      </a:pPr>
                      <a:r>
                        <a:rPr lang="fr-FR" sz="2400" b="0" dirty="0">
                          <a:solidFill>
                            <a:srgbClr val="8A8A8A"/>
                          </a:solidFill>
                        </a:rPr>
                        <a:t>Segmentation</a:t>
                      </a:r>
                    </a:p>
                    <a:p>
                      <a:pPr marL="342900" indent="-342900">
                        <a:buFont typeface="Arial" panose="020B0604020202020204" pitchFamily="34" charset="0"/>
                        <a:buChar char="•"/>
                      </a:pPr>
                      <a:r>
                        <a:rPr lang="fr-FR" sz="2400" b="0" dirty="0">
                          <a:solidFill>
                            <a:srgbClr val="8A8A8A"/>
                          </a:solidFill>
                        </a:rPr>
                        <a:t>Normalisation</a:t>
                      </a:r>
                    </a:p>
                    <a:p>
                      <a:pPr marL="342900" indent="-342900">
                        <a:buFont typeface="Arial" panose="020B0604020202020204" pitchFamily="34" charset="0"/>
                        <a:buChar char="•"/>
                      </a:pPr>
                      <a:r>
                        <a:rPr lang="fr-FR" sz="2400" b="0" dirty="0">
                          <a:solidFill>
                            <a:srgbClr val="8A8A8A"/>
                          </a:solidFill>
                        </a:rPr>
                        <a:t>Filtrage</a:t>
                      </a:r>
                    </a:p>
                    <a:p>
                      <a:pPr marL="342900" indent="-342900">
                        <a:buFont typeface="Arial" panose="020B0604020202020204" pitchFamily="34" charset="0"/>
                        <a:buChar char="•"/>
                      </a:pPr>
                      <a:r>
                        <a:rPr lang="fr-FR" sz="2400" b="0" dirty="0">
                          <a:solidFill>
                            <a:srgbClr val="8A8A8A"/>
                          </a:solidFill>
                        </a:rPr>
                        <a:t>Binarisation</a:t>
                      </a:r>
                    </a:p>
                    <a:p>
                      <a:pPr marL="342900" indent="-342900">
                        <a:buFont typeface="Arial" panose="020B0604020202020204" pitchFamily="34" charset="0"/>
                        <a:buChar char="•"/>
                      </a:pPr>
                      <a:r>
                        <a:rPr lang="fr-FR" sz="2400" b="0" dirty="0">
                          <a:solidFill>
                            <a:srgbClr val="8A8A8A"/>
                          </a:solidFill>
                        </a:rPr>
                        <a:t>Squelettisation</a:t>
                      </a:r>
                    </a:p>
                    <a:p>
                      <a:pPr marL="342900" indent="-342900">
                        <a:buFont typeface="Arial" panose="020B0604020202020204" pitchFamily="34" charset="0"/>
                        <a:buChar char="•"/>
                      </a:pPr>
                      <a:endParaRPr lang="fr-FR" sz="2400" b="0" dirty="0">
                        <a:solidFill>
                          <a:srgbClr val="8A8A8A"/>
                        </a:solidFill>
                      </a:endParaRP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39527B"/>
                          </a:solidFill>
                        </a:rPr>
                        <a:t>Nombre de connexion</a:t>
                      </a:r>
                    </a:p>
                  </a:txBody>
                  <a:tcPr>
                    <a:solidFill>
                      <a:schemeClr val="bg1"/>
                    </a:solidFill>
                  </a:tcPr>
                </a:tc>
                <a:tc>
                  <a:txBody>
                    <a:bodyPr/>
                    <a:lstStyle/>
                    <a:p>
                      <a:pPr marL="457200" indent="-457200">
                        <a:buFont typeface="Arial" panose="020B0604020202020204" pitchFamily="34" charset="0"/>
                        <a:buChar char="•"/>
                      </a:pPr>
                      <a:r>
                        <a:rPr lang="fr-FR" sz="2400" b="0" dirty="0">
                          <a:solidFill>
                            <a:srgbClr val="39527B"/>
                          </a:solidFill>
                        </a:rPr>
                        <a:t>Count-code</a:t>
                      </a:r>
                    </a:p>
                    <a:p>
                      <a:pPr marL="457200" indent="-457200">
                        <a:buFont typeface="Arial" panose="020B0604020202020204" pitchFamily="34" charset="0"/>
                        <a:buChar char="•"/>
                      </a:pPr>
                      <a:r>
                        <a:rPr lang="fr-FR" sz="2400" b="0" dirty="0">
                          <a:solidFill>
                            <a:srgbClr val="39527B"/>
                          </a:solidFill>
                        </a:rPr>
                        <a:t>ACP</a:t>
                      </a:r>
                    </a:p>
                    <a:p>
                      <a:pPr marL="457200" indent="-457200">
                        <a:buFont typeface="Arial" panose="020B0604020202020204" pitchFamily="34" charset="0"/>
                        <a:buChar char="•"/>
                      </a:pPr>
                      <a:r>
                        <a:rPr lang="fr-FR" sz="2400" b="0" dirty="0">
                          <a:solidFill>
                            <a:srgbClr val="39527B"/>
                          </a:solidFill>
                        </a:rPr>
                        <a:t>ADL</a:t>
                      </a:r>
                    </a:p>
                    <a:p>
                      <a:pPr marL="457200" indent="-457200">
                        <a:buFont typeface="Arial" panose="020B0604020202020204" pitchFamily="34" charset="0"/>
                        <a:buChar char="•"/>
                      </a:pPr>
                      <a:r>
                        <a:rPr lang="fr-FR" sz="2400" b="0" dirty="0">
                          <a:solidFill>
                            <a:srgbClr val="39527B"/>
                          </a:solidFill>
                        </a:rPr>
                        <a:t>ACI</a:t>
                      </a:r>
                    </a:p>
                  </a:txBody>
                  <a:tcPr>
                    <a:solidFill>
                      <a:schemeClr val="bg1"/>
                    </a:solidFill>
                  </a:tcPr>
                </a:tc>
                <a:tc>
                  <a:txBody>
                    <a:bodyPr/>
                    <a:lstStyle/>
                    <a:p>
                      <a:pPr marL="342900" indent="-342900">
                        <a:buFont typeface="Arial" panose="020B0604020202020204" pitchFamily="34" charset="0"/>
                        <a:buChar char="•"/>
                      </a:pPr>
                      <a:r>
                        <a:rPr lang="fr-FR" sz="2400" b="0" dirty="0">
                          <a:solidFill>
                            <a:srgbClr val="8A8A8A"/>
                          </a:solidFill>
                        </a:rPr>
                        <a:t>Transformée de Hough </a:t>
                      </a:r>
                    </a:p>
                    <a:p>
                      <a:pPr marL="342900" indent="-342900">
                        <a:buFont typeface="Arial" panose="020B0604020202020204" pitchFamily="34" charset="0"/>
                        <a:buChar char="•"/>
                      </a:pPr>
                      <a:r>
                        <a:rPr lang="fr-FR" sz="2400" b="0" dirty="0">
                          <a:solidFill>
                            <a:srgbClr val="8A8A8A"/>
                          </a:solidFill>
                        </a:rPr>
                        <a:t>MCC</a:t>
                      </a:r>
                    </a:p>
                    <a:p>
                      <a:pPr marL="342900" indent="-342900">
                        <a:buFont typeface="Arial" panose="020B0604020202020204" pitchFamily="34" charset="0"/>
                        <a:buChar char="•"/>
                      </a:pPr>
                      <a:r>
                        <a:rPr lang="fr-FR" sz="2400" b="0" dirty="0">
                          <a:solidFill>
                            <a:srgbClr val="8A8A8A"/>
                          </a:solidFill>
                        </a:rPr>
                        <a:t>P-MCC</a:t>
                      </a: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lgn="l" defTabSz="1632753" rtl="0" eaLnBrk="1" latinLnBrk="0" hangingPunct="1">
                        <a:buFont typeface="Arial" panose="020B0604020202020204" pitchFamily="34" charset="0"/>
                        <a:buChar char="•"/>
                      </a:pPr>
                      <a:r>
                        <a:rPr kumimoji="1" lang="fr-FR" sz="2400" b="0" kern="1200" dirty="0">
                          <a:solidFill>
                            <a:srgbClr val="8A8A8A"/>
                          </a:solidFill>
                          <a:latin typeface="+mn-lt"/>
                          <a:ea typeface="+mn-ea"/>
                          <a:cs typeface="+mn-cs"/>
                        </a:rPr>
                        <a:t>Distance euclidienne</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DCT</a:t>
                      </a:r>
                    </a:p>
                    <a:p>
                      <a:pPr marL="342900" indent="-342900">
                        <a:buFont typeface="Arial" panose="020B0604020202020204" pitchFamily="34" charset="0"/>
                        <a:buChar char="•"/>
                      </a:pPr>
                      <a:r>
                        <a:rPr lang="fr-FR" sz="2400" b="0" dirty="0">
                          <a:solidFill>
                            <a:srgbClr val="8A8A8A"/>
                          </a:solidFill>
                        </a:rPr>
                        <a:t>SIFT</a:t>
                      </a:r>
                    </a:p>
                    <a:p>
                      <a:pPr marL="342900" indent="-342900">
                        <a:buFont typeface="Arial" panose="020B0604020202020204" pitchFamily="34" charset="0"/>
                        <a:buChar char="•"/>
                      </a:pPr>
                      <a:r>
                        <a:rPr lang="fr-FR" sz="2400" b="0" dirty="0">
                          <a:solidFill>
                            <a:srgbClr val="8A8A8A"/>
                          </a:solidFill>
                        </a:rPr>
                        <a:t>Max</a:t>
                      </a:r>
                    </a:p>
                    <a:p>
                      <a:pPr marL="342900" indent="-342900">
                        <a:buFont typeface="Arial" panose="020B0604020202020204" pitchFamily="34" charset="0"/>
                        <a:buChar char="•"/>
                      </a:pPr>
                      <a:r>
                        <a:rPr lang="fr-FR" sz="2400" b="0" dirty="0">
                          <a:solidFill>
                            <a:srgbClr val="8A8A8A"/>
                          </a:solidFill>
                        </a:rPr>
                        <a:t>Min</a:t>
                      </a:r>
                    </a:p>
                    <a:p>
                      <a:pPr marL="342900" indent="-342900">
                        <a:buFont typeface="Arial" panose="020B0604020202020204" pitchFamily="34" charset="0"/>
                        <a:buChar char="•"/>
                      </a:pPr>
                      <a:r>
                        <a:rPr lang="fr-FR" sz="2400" b="0" dirty="0">
                          <a:solidFill>
                            <a:srgbClr val="8A8A8A"/>
                          </a:solidFill>
                        </a:rPr>
                        <a:t>Somme</a:t>
                      </a:r>
                    </a:p>
                    <a:p>
                      <a:pPr marL="342900" indent="-342900">
                        <a:buFont typeface="Arial" panose="020B0604020202020204" pitchFamily="34" charset="0"/>
                        <a:buChar char="•"/>
                      </a:pPr>
                      <a:r>
                        <a:rPr lang="fr-FR" sz="2400" b="0" dirty="0">
                          <a:solidFill>
                            <a:srgbClr val="8A8A8A"/>
                          </a:solidFill>
                        </a:rPr>
                        <a:t>Somme pondérée</a:t>
                      </a:r>
                    </a:p>
                  </a:txBody>
                  <a:tcPr>
                    <a:solidFill>
                      <a:srgbClr val="D9DAE7"/>
                    </a:solidFill>
                  </a:tcPr>
                </a:tc>
                <a:extLst>
                  <a:ext uri="{0D108BD9-81ED-4DB2-BD59-A6C34878D82A}">
                    <a16:rowId xmlns:a16="http://schemas.microsoft.com/office/drawing/2014/main" val="179417932"/>
                  </a:ext>
                </a:extLst>
              </a:tr>
            </a:tbl>
          </a:graphicData>
        </a:graphic>
      </p:graphicFrame>
      <p:sp>
        <p:nvSpPr>
          <p:cNvPr id="3" name="Slide Number Placeholder 2">
            <a:extLst>
              <a:ext uri="{FF2B5EF4-FFF2-40B4-BE49-F238E27FC236}">
                <a16:creationId xmlns:a16="http://schemas.microsoft.com/office/drawing/2014/main" id="{DCAEB492-BCEA-4657-8333-43AC6F789036}"/>
              </a:ext>
            </a:extLst>
          </p:cNvPr>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43</a:t>
            </a:fld>
            <a:endParaRPr lang="ja-JP" altLang="en-US" dirty="0"/>
          </a:p>
        </p:txBody>
      </p:sp>
    </p:spTree>
    <p:extLst>
      <p:ext uri="{BB962C8B-B14F-4D97-AF65-F5344CB8AC3E}">
        <p14:creationId xmlns:p14="http://schemas.microsoft.com/office/powerpoint/2010/main" val="161783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B149-9CD7-4E10-9A59-1A1FC9531E2C}"/>
              </a:ext>
            </a:extLst>
          </p:cNvPr>
          <p:cNvSpPr>
            <a:spLocks noGrp="1"/>
          </p:cNvSpPr>
          <p:nvPr>
            <p:ph type="title"/>
          </p:nvPr>
        </p:nvSpPr>
        <p:spPr/>
        <p:txBody>
          <a:bodyPr/>
          <a:lstStyle/>
          <a:p>
            <a:r>
              <a:rPr lang="fr-FR" dirty="0"/>
              <a:t>Méthodes implémentées</a:t>
            </a:r>
          </a:p>
        </p:txBody>
      </p:sp>
      <p:graphicFrame>
        <p:nvGraphicFramePr>
          <p:cNvPr id="9" name="Table 8">
            <a:extLst>
              <a:ext uri="{FF2B5EF4-FFF2-40B4-BE49-F238E27FC236}">
                <a16:creationId xmlns:a16="http://schemas.microsoft.com/office/drawing/2014/main" id="{010F094F-5509-4E93-BBF4-8FB7A65BA1BF}"/>
              </a:ext>
            </a:extLst>
          </p:cNvPr>
          <p:cNvGraphicFramePr>
            <a:graphicFrameLocks noGrp="1"/>
          </p:cNvGraphicFramePr>
          <p:nvPr>
            <p:extLst>
              <p:ext uri="{D42A27DB-BD31-4B8C-83A1-F6EECF244321}">
                <p14:modId xmlns:p14="http://schemas.microsoft.com/office/powerpoint/2010/main" val="927862083"/>
              </p:ext>
            </p:extLst>
          </p:nvPr>
        </p:nvGraphicFramePr>
        <p:xfrm>
          <a:off x="0" y="2377440"/>
          <a:ext cx="18389143" cy="6903720"/>
        </p:xfrm>
        <a:graphic>
          <a:graphicData uri="http://schemas.openxmlformats.org/drawingml/2006/table">
            <a:tbl>
              <a:tblPr firstRow="1" firstCol="1">
                <a:tableStyleId>{5C22544A-7EE6-4342-B048-85BDC9FD1C3A}</a:tableStyleId>
              </a:tblPr>
              <a:tblGrid>
                <a:gridCol w="1851660">
                  <a:extLst>
                    <a:ext uri="{9D8B030D-6E8A-4147-A177-3AD203B41FA5}">
                      <a16:colId xmlns:a16="http://schemas.microsoft.com/office/drawing/2014/main" val="259626277"/>
                    </a:ext>
                  </a:extLst>
                </a:gridCol>
                <a:gridCol w="2743200">
                  <a:extLst>
                    <a:ext uri="{9D8B030D-6E8A-4147-A177-3AD203B41FA5}">
                      <a16:colId xmlns:a16="http://schemas.microsoft.com/office/drawing/2014/main" val="23334016"/>
                    </a:ext>
                  </a:extLst>
                </a:gridCol>
                <a:gridCol w="3017521">
                  <a:extLst>
                    <a:ext uri="{9D8B030D-6E8A-4147-A177-3AD203B41FA5}">
                      <a16:colId xmlns:a16="http://schemas.microsoft.com/office/drawing/2014/main" val="3096299074"/>
                    </a:ext>
                  </a:extLst>
                </a:gridCol>
                <a:gridCol w="3291840">
                  <a:extLst>
                    <a:ext uri="{9D8B030D-6E8A-4147-A177-3AD203B41FA5}">
                      <a16:colId xmlns:a16="http://schemas.microsoft.com/office/drawing/2014/main" val="1967676381"/>
                    </a:ext>
                  </a:extLst>
                </a:gridCol>
                <a:gridCol w="2400300">
                  <a:extLst>
                    <a:ext uri="{9D8B030D-6E8A-4147-A177-3AD203B41FA5}">
                      <a16:colId xmlns:a16="http://schemas.microsoft.com/office/drawing/2014/main" val="1423440840"/>
                    </a:ext>
                  </a:extLst>
                </a:gridCol>
                <a:gridCol w="2279698">
                  <a:extLst>
                    <a:ext uri="{9D8B030D-6E8A-4147-A177-3AD203B41FA5}">
                      <a16:colId xmlns:a16="http://schemas.microsoft.com/office/drawing/2014/main" val="2173981467"/>
                    </a:ext>
                  </a:extLst>
                </a:gridCol>
                <a:gridCol w="2804924">
                  <a:extLst>
                    <a:ext uri="{9D8B030D-6E8A-4147-A177-3AD203B41FA5}">
                      <a16:colId xmlns:a16="http://schemas.microsoft.com/office/drawing/2014/main" val="692190721"/>
                    </a:ext>
                  </a:extLst>
                </a:gridCol>
              </a:tblGrid>
              <a:tr h="1147239">
                <a:tc rowSpan="2">
                  <a:txBody>
                    <a:bodyPr/>
                    <a:lstStyle/>
                    <a:p>
                      <a:pPr algn="ctr"/>
                      <a:r>
                        <a:rPr lang="fr-FR" sz="2400" dirty="0"/>
                        <a:t>Modules</a:t>
                      </a:r>
                    </a:p>
                  </a:txBody>
                  <a:tcPr anchor="ctr">
                    <a:solidFill>
                      <a:srgbClr val="39527B"/>
                    </a:solidFill>
                  </a:tcPr>
                </a:tc>
                <a:tc rowSpan="2">
                  <a:txBody>
                    <a:bodyPr/>
                    <a:lstStyle/>
                    <a:p>
                      <a:pPr algn="ctr"/>
                      <a:r>
                        <a:rPr lang="fr-FR" sz="2400" b="1" dirty="0">
                          <a:solidFill>
                            <a:srgbClr val="8A8A8A"/>
                          </a:solidFill>
                        </a:rPr>
                        <a:t>Pré-traitement</a:t>
                      </a:r>
                    </a:p>
                  </a:txBody>
                  <a:tcPr anchor="ctr">
                    <a:solidFill>
                      <a:srgbClr val="D9DAE7"/>
                    </a:solidFill>
                  </a:tcPr>
                </a:tc>
                <a:tc gridSpan="2">
                  <a:txBody>
                    <a:bodyPr/>
                    <a:lstStyle/>
                    <a:p>
                      <a:pPr algn="ctr"/>
                      <a:r>
                        <a:rPr lang="fr-FR" sz="2400" dirty="0">
                          <a:solidFill>
                            <a:srgbClr val="8A8A8A"/>
                          </a:solidFill>
                        </a:rPr>
                        <a:t>Extraction</a:t>
                      </a:r>
                    </a:p>
                  </a:txBody>
                  <a:tcPr anchor="ctr">
                    <a:solidFill>
                      <a:srgbClr val="D9DAE7"/>
                    </a:solidFill>
                  </a:tcPr>
                </a:tc>
                <a:tc hMerge="1">
                  <a:txBody>
                    <a:bodyPr/>
                    <a:lstStyle/>
                    <a:p>
                      <a:endParaRPr lang="fr-FR"/>
                    </a:p>
                  </a:txBody>
                  <a:tcPr/>
                </a:tc>
                <a:tc gridSpan="2">
                  <a:txBody>
                    <a:bodyPr/>
                    <a:lstStyle/>
                    <a:p>
                      <a:pPr algn="ctr"/>
                      <a:r>
                        <a:rPr lang="fr-FR" sz="2400" dirty="0"/>
                        <a:t>Appariement</a:t>
                      </a:r>
                    </a:p>
                  </a:txBody>
                  <a:tcPr anchor="ctr">
                    <a:solidFill>
                      <a:srgbClr val="39527B"/>
                    </a:solidFill>
                  </a:tcPr>
                </a:tc>
                <a:tc hMerge="1">
                  <a:txBody>
                    <a:bodyPr/>
                    <a:lstStyle/>
                    <a:p>
                      <a:endParaRPr lang="fr-FR"/>
                    </a:p>
                  </a:txBody>
                  <a:tcPr/>
                </a:tc>
                <a:tc rowSpan="2">
                  <a:txBody>
                    <a:bodyPr/>
                    <a:lstStyle/>
                    <a:p>
                      <a:pPr algn="ctr"/>
                      <a:r>
                        <a:rPr lang="fr-FR" sz="2400" dirty="0">
                          <a:solidFill>
                            <a:srgbClr val="8A8A8A"/>
                          </a:solidFill>
                        </a:rPr>
                        <a:t>Fusion</a:t>
                      </a:r>
                    </a:p>
                  </a:txBody>
                  <a:tcPr anchor="ctr">
                    <a:solidFill>
                      <a:srgbClr val="D9DAE7"/>
                    </a:solidFill>
                  </a:tcPr>
                </a:tc>
                <a:extLst>
                  <a:ext uri="{0D108BD9-81ED-4DB2-BD59-A6C34878D82A}">
                    <a16:rowId xmlns:a16="http://schemas.microsoft.com/office/drawing/2014/main" val="3012189837"/>
                  </a:ext>
                </a:extLst>
              </a:tr>
              <a:tr h="1147239">
                <a:tc vMerge="1">
                  <a:txBody>
                    <a:bodyPr/>
                    <a:lstStyle/>
                    <a:p>
                      <a:endParaRPr lang="fr-FR"/>
                    </a:p>
                  </a:txBody>
                  <a:tcPr/>
                </a:tc>
                <a:tc vMerge="1">
                  <a:txBody>
                    <a:bodyPr/>
                    <a:lstStyle/>
                    <a:p>
                      <a:endParaRPr lang="fr-FR"/>
                    </a:p>
                  </a:txBody>
                  <a:tcPr/>
                </a:tc>
                <a:tc>
                  <a:txBody>
                    <a:bodyPr/>
                    <a:lstStyle/>
                    <a:p>
                      <a:pPr algn="ctr"/>
                      <a:r>
                        <a:rPr lang="fr-FR" sz="2400" b="1" dirty="0">
                          <a:solidFill>
                            <a:srgbClr val="8A8A8A"/>
                          </a:solidFill>
                        </a:rPr>
                        <a:t>Empreinte digitale</a:t>
                      </a:r>
                    </a:p>
                  </a:txBody>
                  <a:tcPr anchor="ctr">
                    <a:solidFill>
                      <a:srgbClr val="D9DAE7"/>
                    </a:solidFill>
                  </a:tcPr>
                </a:tc>
                <a:tc>
                  <a:txBody>
                    <a:bodyPr/>
                    <a:lstStyle/>
                    <a:p>
                      <a:pPr algn="ctr"/>
                      <a:r>
                        <a:rPr lang="fr-FR" sz="2400" b="1" dirty="0">
                          <a:solidFill>
                            <a:srgbClr val="8A8A8A"/>
                          </a:solidFill>
                        </a:rPr>
                        <a:t>Empreinte palmaire</a:t>
                      </a:r>
                    </a:p>
                  </a:txBody>
                  <a:tcPr anchor="ctr">
                    <a:solidFill>
                      <a:srgbClr val="D9DAE7"/>
                    </a:solidFill>
                  </a:tcPr>
                </a:tc>
                <a:tc>
                  <a:txBody>
                    <a:bodyPr/>
                    <a:lstStyle/>
                    <a:p>
                      <a:pPr algn="ctr"/>
                      <a:r>
                        <a:rPr lang="fr-FR" sz="2400" b="1" dirty="0">
                          <a:solidFill>
                            <a:schemeClr val="bg1"/>
                          </a:solidFill>
                        </a:rPr>
                        <a:t>Empreinte digitale</a:t>
                      </a:r>
                    </a:p>
                  </a:txBody>
                  <a:tcPr anchor="ctr">
                    <a:solidFill>
                      <a:srgbClr val="39527B"/>
                    </a:solidFill>
                  </a:tcPr>
                </a:tc>
                <a:tc>
                  <a:txBody>
                    <a:bodyPr/>
                    <a:lstStyle/>
                    <a:p>
                      <a:pPr algn="ctr"/>
                      <a:r>
                        <a:rPr lang="fr-FR" sz="2400" b="1" dirty="0">
                          <a:solidFill>
                            <a:schemeClr val="bg1"/>
                          </a:solidFill>
                        </a:rPr>
                        <a:t>Empreinte palmaire</a:t>
                      </a:r>
                    </a:p>
                  </a:txBody>
                  <a:tcPr anchor="ctr">
                    <a:solidFill>
                      <a:srgbClr val="39527B"/>
                    </a:solidFill>
                  </a:tcPr>
                </a:tc>
                <a:tc vMerge="1">
                  <a:txBody>
                    <a:bodyPr/>
                    <a:lstStyle/>
                    <a:p>
                      <a:endParaRPr lang="fr-FR" dirty="0"/>
                    </a:p>
                  </a:txBody>
                  <a:tcPr/>
                </a:tc>
                <a:extLst>
                  <a:ext uri="{0D108BD9-81ED-4DB2-BD59-A6C34878D82A}">
                    <a16:rowId xmlns:a16="http://schemas.microsoft.com/office/drawing/2014/main" val="2787462551"/>
                  </a:ext>
                </a:extLst>
              </a:tr>
              <a:tr h="1957482">
                <a:tc>
                  <a:txBody>
                    <a:bodyPr/>
                    <a:lstStyle/>
                    <a:p>
                      <a:pPr algn="ctr"/>
                      <a:r>
                        <a:rPr lang="fr-FR" sz="2400" dirty="0"/>
                        <a:t>Approches</a:t>
                      </a:r>
                    </a:p>
                  </a:txBody>
                  <a:tcPr anchor="ctr">
                    <a:solidFill>
                      <a:srgbClr val="39527B"/>
                    </a:solidFill>
                  </a:tcPr>
                </a:tc>
                <a:tc>
                  <a:txBody>
                    <a:bodyPr/>
                    <a:lstStyle/>
                    <a:p>
                      <a:pPr marL="457200" indent="-457200">
                        <a:buFont typeface="Arial" panose="020B0604020202020204" pitchFamily="34" charset="0"/>
                        <a:buChar char="•"/>
                      </a:pPr>
                      <a:r>
                        <a:rPr lang="fr-FR" sz="2400" b="0" dirty="0">
                          <a:solidFill>
                            <a:srgbClr val="8A8A8A"/>
                          </a:solidFill>
                        </a:rPr>
                        <a:t>Hong</a:t>
                      </a:r>
                    </a:p>
                    <a:p>
                      <a:pPr marL="457200" indent="-457200">
                        <a:buFont typeface="Arial" panose="020B0604020202020204" pitchFamily="34" charset="0"/>
                        <a:buChar char="•"/>
                      </a:pPr>
                      <a:r>
                        <a:rPr lang="fr-FR" sz="2400" b="0" dirty="0">
                          <a:solidFill>
                            <a:srgbClr val="8A8A8A"/>
                          </a:solidFill>
                        </a:rPr>
                        <a:t>Khan</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Basée sur la binarisation</a:t>
                      </a:r>
                    </a:p>
                    <a:p>
                      <a:pPr marL="342900" indent="-342900">
                        <a:buFont typeface="Arial" panose="020B0604020202020204" pitchFamily="34" charset="0"/>
                        <a:buChar char="•"/>
                      </a:pPr>
                      <a:endParaRPr lang="fr-FR" sz="2400" b="0" dirty="0">
                        <a:solidFill>
                          <a:srgbClr val="8A8A8A"/>
                        </a:solidFill>
                      </a:endParaRP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Basée sur la codification</a:t>
                      </a:r>
                    </a:p>
                    <a:p>
                      <a:pPr marL="342900" indent="-342900">
                        <a:buFont typeface="Arial" panose="020B0604020202020204" pitchFamily="34" charset="0"/>
                        <a:buChar char="•"/>
                      </a:pPr>
                      <a:r>
                        <a:rPr lang="fr-FR" sz="2400" b="0" dirty="0">
                          <a:solidFill>
                            <a:srgbClr val="8A8A8A"/>
                          </a:solidFill>
                        </a:rPr>
                        <a:t>L’analyse en sous-espaces</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39527B"/>
                          </a:solidFill>
                        </a:rPr>
                        <a:t>Globale </a:t>
                      </a:r>
                    </a:p>
                    <a:p>
                      <a:pPr marL="342900" indent="-342900">
                        <a:buFont typeface="Arial" panose="020B0604020202020204" pitchFamily="34" charset="0"/>
                        <a:buChar char="•"/>
                      </a:pPr>
                      <a:r>
                        <a:rPr lang="fr-FR" sz="2400" b="0" dirty="0">
                          <a:solidFill>
                            <a:srgbClr val="39527B"/>
                          </a:solidFill>
                        </a:rPr>
                        <a:t>Locale</a:t>
                      </a:r>
                    </a:p>
                  </a:txBody>
                  <a:tcPr>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Distance</a:t>
                      </a:r>
                      <a:endParaRPr lang="fr-FR" b="0" dirty="0">
                        <a:solidFill>
                          <a:srgbClr val="39527B"/>
                        </a:solidFill>
                      </a:endParaRPr>
                    </a:p>
                  </a:txBody>
                  <a:tcPr>
                    <a:solidFill>
                      <a:schemeClr val="bg1"/>
                    </a:solidFill>
                  </a:tcPr>
                </a:tc>
                <a:tc>
                  <a:txBody>
                    <a:bodyPr/>
                    <a:lstStyle/>
                    <a:p>
                      <a:pPr marL="342900" indent="-342900">
                        <a:buFont typeface="Arial" panose="020B0604020202020204" pitchFamily="34" charset="0"/>
                        <a:buChar char="•"/>
                      </a:pPr>
                      <a:r>
                        <a:rPr lang="fr-FR" sz="2400" b="0" dirty="0">
                          <a:solidFill>
                            <a:srgbClr val="8A8A8A"/>
                          </a:solidFill>
                        </a:rPr>
                        <a:t>Niveau caractéristique</a:t>
                      </a:r>
                    </a:p>
                    <a:p>
                      <a:pPr marL="342900" indent="-342900">
                        <a:buFont typeface="Arial" panose="020B0604020202020204" pitchFamily="34" charset="0"/>
                        <a:buChar char="•"/>
                      </a:pPr>
                      <a:r>
                        <a:rPr lang="fr-FR" sz="2400" b="0" dirty="0">
                          <a:solidFill>
                            <a:srgbClr val="8A8A8A"/>
                          </a:solidFill>
                        </a:rPr>
                        <a:t>Niveau score</a:t>
                      </a:r>
                    </a:p>
                  </a:txBody>
                  <a:tcPr>
                    <a:solidFill>
                      <a:srgbClr val="D9DAE7"/>
                    </a:solidFill>
                  </a:tcPr>
                </a:tc>
                <a:extLst>
                  <a:ext uri="{0D108BD9-81ED-4DB2-BD59-A6C34878D82A}">
                    <a16:rowId xmlns:a16="http://schemas.microsoft.com/office/drawing/2014/main" val="3071533230"/>
                  </a:ext>
                </a:extLst>
              </a:tr>
              <a:tr h="2103120">
                <a:tc>
                  <a:txBody>
                    <a:bodyPr/>
                    <a:lstStyle/>
                    <a:p>
                      <a:pPr algn="ctr"/>
                      <a:r>
                        <a:rPr lang="fr-FR" sz="2400" dirty="0"/>
                        <a:t>Méthodes</a:t>
                      </a:r>
                    </a:p>
                  </a:txBody>
                  <a:tcPr anchor="ctr">
                    <a:solidFill>
                      <a:srgbClr val="39527B"/>
                    </a:solidFill>
                  </a:tcPr>
                </a:tc>
                <a:tc>
                  <a:txBody>
                    <a:bodyPr/>
                    <a:lstStyle/>
                    <a:p>
                      <a:pPr marL="342900" indent="-342900">
                        <a:buFont typeface="Arial" panose="020B0604020202020204" pitchFamily="34" charset="0"/>
                        <a:buChar char="•"/>
                      </a:pPr>
                      <a:r>
                        <a:rPr lang="fr-FR" sz="2400" b="0" dirty="0">
                          <a:solidFill>
                            <a:srgbClr val="8A8A8A"/>
                          </a:solidFill>
                        </a:rPr>
                        <a:t>Segmentation</a:t>
                      </a:r>
                    </a:p>
                    <a:p>
                      <a:pPr marL="342900" indent="-342900">
                        <a:buFont typeface="Arial" panose="020B0604020202020204" pitchFamily="34" charset="0"/>
                        <a:buChar char="•"/>
                      </a:pPr>
                      <a:r>
                        <a:rPr lang="fr-FR" sz="2400" b="0" dirty="0">
                          <a:solidFill>
                            <a:srgbClr val="8A8A8A"/>
                          </a:solidFill>
                        </a:rPr>
                        <a:t>Normalisation</a:t>
                      </a:r>
                    </a:p>
                    <a:p>
                      <a:pPr marL="342900" indent="-342900">
                        <a:buFont typeface="Arial" panose="020B0604020202020204" pitchFamily="34" charset="0"/>
                        <a:buChar char="•"/>
                      </a:pPr>
                      <a:r>
                        <a:rPr lang="fr-FR" sz="2400" b="0" dirty="0">
                          <a:solidFill>
                            <a:srgbClr val="8A8A8A"/>
                          </a:solidFill>
                        </a:rPr>
                        <a:t>Filtrage</a:t>
                      </a:r>
                    </a:p>
                    <a:p>
                      <a:pPr marL="342900" indent="-342900">
                        <a:buFont typeface="Arial" panose="020B0604020202020204" pitchFamily="34" charset="0"/>
                        <a:buChar char="•"/>
                      </a:pPr>
                      <a:r>
                        <a:rPr lang="fr-FR" sz="2400" b="0" dirty="0">
                          <a:solidFill>
                            <a:srgbClr val="8A8A8A"/>
                          </a:solidFill>
                        </a:rPr>
                        <a:t>Binarisation</a:t>
                      </a:r>
                    </a:p>
                    <a:p>
                      <a:pPr marL="342900" indent="-342900">
                        <a:buFont typeface="Arial" panose="020B0604020202020204" pitchFamily="34" charset="0"/>
                        <a:buChar char="•"/>
                      </a:pPr>
                      <a:r>
                        <a:rPr lang="fr-FR" sz="2400" b="0" dirty="0">
                          <a:solidFill>
                            <a:srgbClr val="8A8A8A"/>
                          </a:solidFill>
                        </a:rPr>
                        <a:t>Squelettisation</a:t>
                      </a:r>
                    </a:p>
                    <a:p>
                      <a:pPr marL="342900" indent="-342900">
                        <a:buFont typeface="Arial" panose="020B0604020202020204" pitchFamily="34" charset="0"/>
                        <a:buChar char="•"/>
                      </a:pPr>
                      <a:endParaRPr lang="fr-FR" sz="2400" b="0" dirty="0">
                        <a:solidFill>
                          <a:srgbClr val="8A8A8A"/>
                        </a:solidFill>
                      </a:endParaRP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Nombre de connexion</a:t>
                      </a:r>
                    </a:p>
                  </a:txBody>
                  <a:tcPr>
                    <a:solidFill>
                      <a:srgbClr val="D9DAE7"/>
                    </a:solidFill>
                  </a:tcPr>
                </a:tc>
                <a:tc>
                  <a:txBody>
                    <a:bodyPr/>
                    <a:lstStyle/>
                    <a:p>
                      <a:pPr marL="457200" indent="-457200">
                        <a:buFont typeface="Arial" panose="020B0604020202020204" pitchFamily="34" charset="0"/>
                        <a:buChar char="•"/>
                      </a:pPr>
                      <a:r>
                        <a:rPr lang="fr-FR" sz="2400" b="0" dirty="0">
                          <a:solidFill>
                            <a:srgbClr val="8A8A8A"/>
                          </a:solidFill>
                        </a:rPr>
                        <a:t>Count-code</a:t>
                      </a:r>
                    </a:p>
                    <a:p>
                      <a:pPr marL="457200" indent="-457200">
                        <a:buFont typeface="Arial" panose="020B0604020202020204" pitchFamily="34" charset="0"/>
                        <a:buChar char="•"/>
                      </a:pPr>
                      <a:r>
                        <a:rPr lang="fr-FR" sz="2400" b="0" dirty="0">
                          <a:solidFill>
                            <a:srgbClr val="8A8A8A"/>
                          </a:solidFill>
                        </a:rPr>
                        <a:t>ACP</a:t>
                      </a:r>
                    </a:p>
                    <a:p>
                      <a:pPr marL="457200" indent="-457200">
                        <a:buFont typeface="Arial" panose="020B0604020202020204" pitchFamily="34" charset="0"/>
                        <a:buChar char="•"/>
                      </a:pPr>
                      <a:r>
                        <a:rPr lang="fr-FR" sz="2400" b="0" dirty="0">
                          <a:solidFill>
                            <a:srgbClr val="8A8A8A"/>
                          </a:solidFill>
                        </a:rPr>
                        <a:t>ADL</a:t>
                      </a:r>
                    </a:p>
                    <a:p>
                      <a:pPr marL="457200" indent="-457200">
                        <a:buFont typeface="Arial" panose="020B0604020202020204" pitchFamily="34" charset="0"/>
                        <a:buChar char="•"/>
                      </a:pPr>
                      <a:r>
                        <a:rPr lang="fr-FR" sz="2400" b="0" dirty="0">
                          <a:solidFill>
                            <a:srgbClr val="8A8A8A"/>
                          </a:solidFill>
                        </a:rPr>
                        <a:t>ACI</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39527B"/>
                          </a:solidFill>
                        </a:rPr>
                        <a:t>Transformée de Hough </a:t>
                      </a:r>
                    </a:p>
                    <a:p>
                      <a:pPr marL="342900" indent="-342900">
                        <a:buFont typeface="Arial" panose="020B0604020202020204" pitchFamily="34" charset="0"/>
                        <a:buChar char="•"/>
                      </a:pPr>
                      <a:r>
                        <a:rPr lang="fr-FR" sz="2400" b="0" dirty="0">
                          <a:solidFill>
                            <a:srgbClr val="39527B"/>
                          </a:solidFill>
                        </a:rPr>
                        <a:t>MCC</a:t>
                      </a:r>
                    </a:p>
                    <a:p>
                      <a:pPr marL="342900" indent="-342900">
                        <a:buFont typeface="Arial" panose="020B0604020202020204" pitchFamily="34" charset="0"/>
                        <a:buChar char="•"/>
                      </a:pPr>
                      <a:r>
                        <a:rPr lang="fr-FR" sz="2400" b="0" dirty="0">
                          <a:solidFill>
                            <a:srgbClr val="39527B"/>
                          </a:solidFill>
                        </a:rPr>
                        <a:t>P-MCC</a:t>
                      </a:r>
                    </a:p>
                    <a:p>
                      <a:pPr marL="342900" indent="-342900">
                        <a:buFont typeface="Arial" panose="020B0604020202020204" pitchFamily="34" charset="0"/>
                        <a:buChar char="•"/>
                      </a:pPr>
                      <a:endParaRPr lang="fr-FR" sz="2400" b="0" dirty="0">
                        <a:solidFill>
                          <a:srgbClr val="39527B"/>
                        </a:solidFill>
                      </a:endParaRPr>
                    </a:p>
                  </a:txBody>
                  <a:tcPr>
                    <a:solidFill>
                      <a:schemeClr val="bg1"/>
                    </a:solidFill>
                  </a:tcPr>
                </a:tc>
                <a:tc>
                  <a:txBody>
                    <a:bodyPr/>
                    <a:lstStyle/>
                    <a:p>
                      <a:pPr marL="342900" indent="-342900" algn="l" defTabSz="1632753" rtl="0" eaLnBrk="1" latinLnBrk="0" hangingPunct="1">
                        <a:buFont typeface="Arial" panose="020B0604020202020204" pitchFamily="34" charset="0"/>
                        <a:buChar char="•"/>
                      </a:pPr>
                      <a:r>
                        <a:rPr kumimoji="1" lang="fr-FR" sz="2400" b="0" kern="1200" dirty="0">
                          <a:solidFill>
                            <a:srgbClr val="39527B"/>
                          </a:solidFill>
                          <a:latin typeface="+mn-lt"/>
                          <a:ea typeface="+mn-ea"/>
                          <a:cs typeface="+mn-cs"/>
                        </a:rPr>
                        <a:t>Distance euclidienne</a:t>
                      </a:r>
                    </a:p>
                  </a:txBody>
                  <a:tcPr>
                    <a:solidFill>
                      <a:schemeClr val="bg1"/>
                    </a:solidFill>
                  </a:tcPr>
                </a:tc>
                <a:tc>
                  <a:txBody>
                    <a:bodyPr/>
                    <a:lstStyle/>
                    <a:p>
                      <a:pPr marL="342900" indent="-342900">
                        <a:buFont typeface="Arial" panose="020B0604020202020204" pitchFamily="34" charset="0"/>
                        <a:buChar char="•"/>
                      </a:pPr>
                      <a:r>
                        <a:rPr lang="fr-FR" sz="2400" b="0" dirty="0">
                          <a:solidFill>
                            <a:srgbClr val="8A8A8A"/>
                          </a:solidFill>
                        </a:rPr>
                        <a:t>DCT</a:t>
                      </a:r>
                    </a:p>
                    <a:p>
                      <a:pPr marL="342900" indent="-342900">
                        <a:buFont typeface="Arial" panose="020B0604020202020204" pitchFamily="34" charset="0"/>
                        <a:buChar char="•"/>
                      </a:pPr>
                      <a:r>
                        <a:rPr lang="fr-FR" sz="2400" b="0" dirty="0">
                          <a:solidFill>
                            <a:srgbClr val="8A8A8A"/>
                          </a:solidFill>
                        </a:rPr>
                        <a:t>SIFT</a:t>
                      </a:r>
                    </a:p>
                    <a:p>
                      <a:pPr marL="342900" indent="-342900">
                        <a:buFont typeface="Arial" panose="020B0604020202020204" pitchFamily="34" charset="0"/>
                        <a:buChar char="•"/>
                      </a:pPr>
                      <a:r>
                        <a:rPr lang="fr-FR" sz="2400" b="0" dirty="0">
                          <a:solidFill>
                            <a:srgbClr val="8A8A8A"/>
                          </a:solidFill>
                        </a:rPr>
                        <a:t>Max</a:t>
                      </a:r>
                    </a:p>
                    <a:p>
                      <a:pPr marL="342900" indent="-342900">
                        <a:buFont typeface="Arial" panose="020B0604020202020204" pitchFamily="34" charset="0"/>
                        <a:buChar char="•"/>
                      </a:pPr>
                      <a:r>
                        <a:rPr lang="fr-FR" sz="2400" b="0" dirty="0">
                          <a:solidFill>
                            <a:srgbClr val="8A8A8A"/>
                          </a:solidFill>
                        </a:rPr>
                        <a:t>Min</a:t>
                      </a:r>
                    </a:p>
                    <a:p>
                      <a:pPr marL="342900" indent="-342900">
                        <a:buFont typeface="Arial" panose="020B0604020202020204" pitchFamily="34" charset="0"/>
                        <a:buChar char="•"/>
                      </a:pPr>
                      <a:r>
                        <a:rPr lang="fr-FR" sz="2400" b="0" dirty="0">
                          <a:solidFill>
                            <a:srgbClr val="8A8A8A"/>
                          </a:solidFill>
                        </a:rPr>
                        <a:t>Somme</a:t>
                      </a:r>
                    </a:p>
                    <a:p>
                      <a:pPr marL="342900" indent="-342900">
                        <a:buFont typeface="Arial" panose="020B0604020202020204" pitchFamily="34" charset="0"/>
                        <a:buChar char="•"/>
                      </a:pPr>
                      <a:r>
                        <a:rPr lang="fr-FR" sz="2400" b="0" dirty="0">
                          <a:solidFill>
                            <a:srgbClr val="8A8A8A"/>
                          </a:solidFill>
                        </a:rPr>
                        <a:t>Somme pondérée</a:t>
                      </a:r>
                    </a:p>
                  </a:txBody>
                  <a:tcPr>
                    <a:solidFill>
                      <a:srgbClr val="D9DAE7"/>
                    </a:solidFill>
                  </a:tcPr>
                </a:tc>
                <a:extLst>
                  <a:ext uri="{0D108BD9-81ED-4DB2-BD59-A6C34878D82A}">
                    <a16:rowId xmlns:a16="http://schemas.microsoft.com/office/drawing/2014/main" val="179417932"/>
                  </a:ext>
                </a:extLst>
              </a:tr>
            </a:tbl>
          </a:graphicData>
        </a:graphic>
      </p:graphicFrame>
      <p:sp>
        <p:nvSpPr>
          <p:cNvPr id="3" name="Slide Number Placeholder 2">
            <a:extLst>
              <a:ext uri="{FF2B5EF4-FFF2-40B4-BE49-F238E27FC236}">
                <a16:creationId xmlns:a16="http://schemas.microsoft.com/office/drawing/2014/main" id="{DCAEB492-BCEA-4657-8333-43AC6F789036}"/>
              </a:ext>
            </a:extLst>
          </p:cNvPr>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44</a:t>
            </a:fld>
            <a:endParaRPr lang="ja-JP" altLang="en-US" dirty="0"/>
          </a:p>
        </p:txBody>
      </p:sp>
    </p:spTree>
    <p:extLst>
      <p:ext uri="{BB962C8B-B14F-4D97-AF65-F5344CB8AC3E}">
        <p14:creationId xmlns:p14="http://schemas.microsoft.com/office/powerpoint/2010/main" val="1539754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B149-9CD7-4E10-9A59-1A1FC9531E2C}"/>
              </a:ext>
            </a:extLst>
          </p:cNvPr>
          <p:cNvSpPr>
            <a:spLocks noGrp="1"/>
          </p:cNvSpPr>
          <p:nvPr>
            <p:ph type="title"/>
          </p:nvPr>
        </p:nvSpPr>
        <p:spPr/>
        <p:txBody>
          <a:bodyPr/>
          <a:lstStyle/>
          <a:p>
            <a:r>
              <a:rPr lang="fr-FR" dirty="0"/>
              <a:t>Méthodes implémentées</a:t>
            </a:r>
          </a:p>
        </p:txBody>
      </p:sp>
      <p:graphicFrame>
        <p:nvGraphicFramePr>
          <p:cNvPr id="9" name="Table 8">
            <a:extLst>
              <a:ext uri="{FF2B5EF4-FFF2-40B4-BE49-F238E27FC236}">
                <a16:creationId xmlns:a16="http://schemas.microsoft.com/office/drawing/2014/main" id="{010F094F-5509-4E93-BBF4-8FB7A65BA1BF}"/>
              </a:ext>
            </a:extLst>
          </p:cNvPr>
          <p:cNvGraphicFramePr>
            <a:graphicFrameLocks noGrp="1"/>
          </p:cNvGraphicFramePr>
          <p:nvPr>
            <p:extLst>
              <p:ext uri="{D42A27DB-BD31-4B8C-83A1-F6EECF244321}">
                <p14:modId xmlns:p14="http://schemas.microsoft.com/office/powerpoint/2010/main" val="3743476066"/>
              </p:ext>
            </p:extLst>
          </p:nvPr>
        </p:nvGraphicFramePr>
        <p:xfrm>
          <a:off x="0" y="2377440"/>
          <a:ext cx="18389143" cy="6903720"/>
        </p:xfrm>
        <a:graphic>
          <a:graphicData uri="http://schemas.openxmlformats.org/drawingml/2006/table">
            <a:tbl>
              <a:tblPr firstRow="1" firstCol="1">
                <a:tableStyleId>{5C22544A-7EE6-4342-B048-85BDC9FD1C3A}</a:tableStyleId>
              </a:tblPr>
              <a:tblGrid>
                <a:gridCol w="1851660">
                  <a:extLst>
                    <a:ext uri="{9D8B030D-6E8A-4147-A177-3AD203B41FA5}">
                      <a16:colId xmlns:a16="http://schemas.microsoft.com/office/drawing/2014/main" val="259626277"/>
                    </a:ext>
                  </a:extLst>
                </a:gridCol>
                <a:gridCol w="2743200">
                  <a:extLst>
                    <a:ext uri="{9D8B030D-6E8A-4147-A177-3AD203B41FA5}">
                      <a16:colId xmlns:a16="http://schemas.microsoft.com/office/drawing/2014/main" val="23334016"/>
                    </a:ext>
                  </a:extLst>
                </a:gridCol>
                <a:gridCol w="3017521">
                  <a:extLst>
                    <a:ext uri="{9D8B030D-6E8A-4147-A177-3AD203B41FA5}">
                      <a16:colId xmlns:a16="http://schemas.microsoft.com/office/drawing/2014/main" val="3096299074"/>
                    </a:ext>
                  </a:extLst>
                </a:gridCol>
                <a:gridCol w="3291840">
                  <a:extLst>
                    <a:ext uri="{9D8B030D-6E8A-4147-A177-3AD203B41FA5}">
                      <a16:colId xmlns:a16="http://schemas.microsoft.com/office/drawing/2014/main" val="1967676381"/>
                    </a:ext>
                  </a:extLst>
                </a:gridCol>
                <a:gridCol w="2400300">
                  <a:extLst>
                    <a:ext uri="{9D8B030D-6E8A-4147-A177-3AD203B41FA5}">
                      <a16:colId xmlns:a16="http://schemas.microsoft.com/office/drawing/2014/main" val="1423440840"/>
                    </a:ext>
                  </a:extLst>
                </a:gridCol>
                <a:gridCol w="2279698">
                  <a:extLst>
                    <a:ext uri="{9D8B030D-6E8A-4147-A177-3AD203B41FA5}">
                      <a16:colId xmlns:a16="http://schemas.microsoft.com/office/drawing/2014/main" val="2173981467"/>
                    </a:ext>
                  </a:extLst>
                </a:gridCol>
                <a:gridCol w="2804924">
                  <a:extLst>
                    <a:ext uri="{9D8B030D-6E8A-4147-A177-3AD203B41FA5}">
                      <a16:colId xmlns:a16="http://schemas.microsoft.com/office/drawing/2014/main" val="692190721"/>
                    </a:ext>
                  </a:extLst>
                </a:gridCol>
              </a:tblGrid>
              <a:tr h="1147239">
                <a:tc rowSpan="2">
                  <a:txBody>
                    <a:bodyPr/>
                    <a:lstStyle/>
                    <a:p>
                      <a:pPr algn="ctr"/>
                      <a:r>
                        <a:rPr lang="fr-FR" sz="2400" dirty="0"/>
                        <a:t>Modules</a:t>
                      </a:r>
                    </a:p>
                  </a:txBody>
                  <a:tcPr anchor="ctr">
                    <a:solidFill>
                      <a:srgbClr val="39527B"/>
                    </a:solidFill>
                  </a:tcPr>
                </a:tc>
                <a:tc rowSpan="2">
                  <a:txBody>
                    <a:bodyPr/>
                    <a:lstStyle/>
                    <a:p>
                      <a:pPr algn="ctr"/>
                      <a:r>
                        <a:rPr lang="fr-FR" sz="2400" b="1" dirty="0">
                          <a:solidFill>
                            <a:srgbClr val="8A8A8A"/>
                          </a:solidFill>
                        </a:rPr>
                        <a:t>Pré-traitement</a:t>
                      </a:r>
                    </a:p>
                  </a:txBody>
                  <a:tcPr anchor="ctr">
                    <a:solidFill>
                      <a:srgbClr val="D9DAE7"/>
                    </a:solidFill>
                  </a:tcPr>
                </a:tc>
                <a:tc gridSpan="2">
                  <a:txBody>
                    <a:bodyPr/>
                    <a:lstStyle/>
                    <a:p>
                      <a:pPr algn="ctr"/>
                      <a:r>
                        <a:rPr lang="fr-FR" sz="2400" dirty="0">
                          <a:solidFill>
                            <a:srgbClr val="8A8A8A"/>
                          </a:solidFill>
                        </a:rPr>
                        <a:t>Extraction</a:t>
                      </a:r>
                    </a:p>
                  </a:txBody>
                  <a:tcPr anchor="ctr">
                    <a:solidFill>
                      <a:srgbClr val="D9DAE7"/>
                    </a:solidFill>
                  </a:tcPr>
                </a:tc>
                <a:tc hMerge="1">
                  <a:txBody>
                    <a:bodyPr/>
                    <a:lstStyle/>
                    <a:p>
                      <a:endParaRPr lang="fr-FR"/>
                    </a:p>
                  </a:txBody>
                  <a:tcPr/>
                </a:tc>
                <a:tc gridSpan="2">
                  <a:txBody>
                    <a:bodyPr/>
                    <a:lstStyle/>
                    <a:p>
                      <a:pPr algn="ctr"/>
                      <a:r>
                        <a:rPr lang="fr-FR" sz="2400" dirty="0">
                          <a:solidFill>
                            <a:srgbClr val="8A8A8A"/>
                          </a:solidFill>
                        </a:rPr>
                        <a:t>Appariement</a:t>
                      </a:r>
                    </a:p>
                  </a:txBody>
                  <a:tcPr anchor="ctr">
                    <a:solidFill>
                      <a:srgbClr val="D9DAE7"/>
                    </a:solidFill>
                  </a:tcPr>
                </a:tc>
                <a:tc hMerge="1">
                  <a:txBody>
                    <a:bodyPr/>
                    <a:lstStyle/>
                    <a:p>
                      <a:endParaRPr lang="fr-FR"/>
                    </a:p>
                  </a:txBody>
                  <a:tcPr/>
                </a:tc>
                <a:tc rowSpan="2">
                  <a:txBody>
                    <a:bodyPr/>
                    <a:lstStyle/>
                    <a:p>
                      <a:pPr algn="ctr"/>
                      <a:r>
                        <a:rPr lang="fr-FR" sz="2400" dirty="0"/>
                        <a:t>Fusion</a:t>
                      </a:r>
                    </a:p>
                  </a:txBody>
                  <a:tcPr anchor="ctr">
                    <a:solidFill>
                      <a:srgbClr val="39527B"/>
                    </a:solidFill>
                  </a:tcPr>
                </a:tc>
                <a:extLst>
                  <a:ext uri="{0D108BD9-81ED-4DB2-BD59-A6C34878D82A}">
                    <a16:rowId xmlns:a16="http://schemas.microsoft.com/office/drawing/2014/main" val="3012189837"/>
                  </a:ext>
                </a:extLst>
              </a:tr>
              <a:tr h="1147239">
                <a:tc vMerge="1">
                  <a:txBody>
                    <a:bodyPr/>
                    <a:lstStyle/>
                    <a:p>
                      <a:endParaRPr lang="fr-FR"/>
                    </a:p>
                  </a:txBody>
                  <a:tcPr/>
                </a:tc>
                <a:tc vMerge="1">
                  <a:txBody>
                    <a:bodyPr/>
                    <a:lstStyle/>
                    <a:p>
                      <a:endParaRPr lang="fr-FR"/>
                    </a:p>
                  </a:txBody>
                  <a:tcPr/>
                </a:tc>
                <a:tc>
                  <a:txBody>
                    <a:bodyPr/>
                    <a:lstStyle/>
                    <a:p>
                      <a:pPr algn="ctr"/>
                      <a:r>
                        <a:rPr lang="fr-FR" sz="2400" b="1" dirty="0">
                          <a:solidFill>
                            <a:srgbClr val="8A8A8A"/>
                          </a:solidFill>
                        </a:rPr>
                        <a:t>Empreinte digitale</a:t>
                      </a:r>
                    </a:p>
                  </a:txBody>
                  <a:tcPr anchor="ctr">
                    <a:solidFill>
                      <a:srgbClr val="D9DAE7"/>
                    </a:solidFill>
                  </a:tcPr>
                </a:tc>
                <a:tc>
                  <a:txBody>
                    <a:bodyPr/>
                    <a:lstStyle/>
                    <a:p>
                      <a:pPr algn="ctr"/>
                      <a:r>
                        <a:rPr lang="fr-FR" sz="2400" b="1" dirty="0">
                          <a:solidFill>
                            <a:srgbClr val="8A8A8A"/>
                          </a:solidFill>
                        </a:rPr>
                        <a:t>Empreinte palmaire</a:t>
                      </a:r>
                    </a:p>
                  </a:txBody>
                  <a:tcPr anchor="ctr">
                    <a:solidFill>
                      <a:srgbClr val="D9DAE7"/>
                    </a:solidFill>
                  </a:tcPr>
                </a:tc>
                <a:tc>
                  <a:txBody>
                    <a:bodyPr/>
                    <a:lstStyle/>
                    <a:p>
                      <a:pPr algn="ctr"/>
                      <a:r>
                        <a:rPr lang="fr-FR" sz="2400" b="1" dirty="0">
                          <a:solidFill>
                            <a:srgbClr val="8A8A8A"/>
                          </a:solidFill>
                        </a:rPr>
                        <a:t>Empreinte digitale</a:t>
                      </a:r>
                    </a:p>
                  </a:txBody>
                  <a:tcPr anchor="ctr">
                    <a:solidFill>
                      <a:srgbClr val="D9DAE7"/>
                    </a:solidFill>
                  </a:tcPr>
                </a:tc>
                <a:tc>
                  <a:txBody>
                    <a:bodyPr/>
                    <a:lstStyle/>
                    <a:p>
                      <a:pPr algn="ctr"/>
                      <a:r>
                        <a:rPr lang="fr-FR" sz="2400" b="1" dirty="0">
                          <a:solidFill>
                            <a:srgbClr val="8A8A8A"/>
                          </a:solidFill>
                        </a:rPr>
                        <a:t>Empreinte palmaire</a:t>
                      </a:r>
                    </a:p>
                  </a:txBody>
                  <a:tcPr anchor="ctr">
                    <a:solidFill>
                      <a:srgbClr val="D9DAE7"/>
                    </a:solidFill>
                  </a:tcPr>
                </a:tc>
                <a:tc vMerge="1">
                  <a:txBody>
                    <a:bodyPr/>
                    <a:lstStyle/>
                    <a:p>
                      <a:endParaRPr lang="fr-FR" dirty="0"/>
                    </a:p>
                  </a:txBody>
                  <a:tcPr/>
                </a:tc>
                <a:extLst>
                  <a:ext uri="{0D108BD9-81ED-4DB2-BD59-A6C34878D82A}">
                    <a16:rowId xmlns:a16="http://schemas.microsoft.com/office/drawing/2014/main" val="2787462551"/>
                  </a:ext>
                </a:extLst>
              </a:tr>
              <a:tr h="1957482">
                <a:tc>
                  <a:txBody>
                    <a:bodyPr/>
                    <a:lstStyle/>
                    <a:p>
                      <a:pPr algn="ctr"/>
                      <a:r>
                        <a:rPr lang="fr-FR" sz="2400" dirty="0"/>
                        <a:t>Approches</a:t>
                      </a:r>
                    </a:p>
                  </a:txBody>
                  <a:tcPr anchor="ctr">
                    <a:solidFill>
                      <a:srgbClr val="39527B"/>
                    </a:solidFill>
                  </a:tcPr>
                </a:tc>
                <a:tc>
                  <a:txBody>
                    <a:bodyPr/>
                    <a:lstStyle/>
                    <a:p>
                      <a:pPr marL="457200" indent="-457200">
                        <a:buFont typeface="Arial" panose="020B0604020202020204" pitchFamily="34" charset="0"/>
                        <a:buChar char="•"/>
                      </a:pPr>
                      <a:r>
                        <a:rPr lang="fr-FR" sz="2400" b="0" dirty="0">
                          <a:solidFill>
                            <a:srgbClr val="8A8A8A"/>
                          </a:solidFill>
                        </a:rPr>
                        <a:t>Hong</a:t>
                      </a:r>
                    </a:p>
                    <a:p>
                      <a:pPr marL="457200" indent="-457200">
                        <a:buFont typeface="Arial" panose="020B0604020202020204" pitchFamily="34" charset="0"/>
                        <a:buChar char="•"/>
                      </a:pPr>
                      <a:r>
                        <a:rPr lang="fr-FR" sz="2400" b="0" dirty="0">
                          <a:solidFill>
                            <a:srgbClr val="8A8A8A"/>
                          </a:solidFill>
                        </a:rPr>
                        <a:t>Khan</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Basée sur la binarisation</a:t>
                      </a:r>
                    </a:p>
                    <a:p>
                      <a:pPr marL="342900" indent="-342900">
                        <a:buFont typeface="Arial" panose="020B0604020202020204" pitchFamily="34" charset="0"/>
                        <a:buChar char="•"/>
                      </a:pPr>
                      <a:endParaRPr lang="fr-FR" sz="2400" b="0" dirty="0">
                        <a:solidFill>
                          <a:srgbClr val="8A8A8A"/>
                        </a:solidFill>
                      </a:endParaRP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Basée sur la codification</a:t>
                      </a:r>
                    </a:p>
                    <a:p>
                      <a:pPr marL="342900" indent="-342900">
                        <a:buFont typeface="Arial" panose="020B0604020202020204" pitchFamily="34" charset="0"/>
                        <a:buChar char="•"/>
                      </a:pPr>
                      <a:r>
                        <a:rPr lang="fr-FR" sz="2400" b="0" dirty="0">
                          <a:solidFill>
                            <a:srgbClr val="8A8A8A"/>
                          </a:solidFill>
                        </a:rPr>
                        <a:t>L’analyse en sous-espaces</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Globale </a:t>
                      </a:r>
                    </a:p>
                    <a:p>
                      <a:pPr marL="342900" indent="-342900">
                        <a:buFont typeface="Arial" panose="020B0604020202020204" pitchFamily="34" charset="0"/>
                        <a:buChar char="•"/>
                      </a:pPr>
                      <a:r>
                        <a:rPr lang="fr-FR" sz="2400" b="0" dirty="0">
                          <a:solidFill>
                            <a:srgbClr val="8A8A8A"/>
                          </a:solidFill>
                        </a:rPr>
                        <a:t>Locale</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Distance</a:t>
                      </a:r>
                      <a:endParaRPr lang="fr-FR"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39527B"/>
                          </a:solidFill>
                        </a:rPr>
                        <a:t>Niveau caractéristique</a:t>
                      </a:r>
                    </a:p>
                    <a:p>
                      <a:pPr marL="342900" indent="-342900">
                        <a:buFont typeface="Arial" panose="020B0604020202020204" pitchFamily="34" charset="0"/>
                        <a:buChar char="•"/>
                      </a:pPr>
                      <a:r>
                        <a:rPr lang="fr-FR" sz="2400" b="0" dirty="0">
                          <a:solidFill>
                            <a:srgbClr val="39527B"/>
                          </a:solidFill>
                        </a:rPr>
                        <a:t>Niveau score</a:t>
                      </a:r>
                    </a:p>
                  </a:txBody>
                  <a:tcPr>
                    <a:solidFill>
                      <a:schemeClr val="bg1"/>
                    </a:solidFill>
                  </a:tcPr>
                </a:tc>
                <a:extLst>
                  <a:ext uri="{0D108BD9-81ED-4DB2-BD59-A6C34878D82A}">
                    <a16:rowId xmlns:a16="http://schemas.microsoft.com/office/drawing/2014/main" val="3071533230"/>
                  </a:ext>
                </a:extLst>
              </a:tr>
              <a:tr h="2103120">
                <a:tc>
                  <a:txBody>
                    <a:bodyPr/>
                    <a:lstStyle/>
                    <a:p>
                      <a:pPr algn="ctr"/>
                      <a:r>
                        <a:rPr lang="fr-FR" sz="2400" dirty="0"/>
                        <a:t>Méthodes</a:t>
                      </a:r>
                    </a:p>
                  </a:txBody>
                  <a:tcPr anchor="ctr">
                    <a:solidFill>
                      <a:srgbClr val="39527B"/>
                    </a:solidFill>
                  </a:tcPr>
                </a:tc>
                <a:tc>
                  <a:txBody>
                    <a:bodyPr/>
                    <a:lstStyle/>
                    <a:p>
                      <a:pPr marL="342900" indent="-342900">
                        <a:buFont typeface="Arial" panose="020B0604020202020204" pitchFamily="34" charset="0"/>
                        <a:buChar char="•"/>
                      </a:pPr>
                      <a:r>
                        <a:rPr lang="fr-FR" sz="2400" b="0" dirty="0">
                          <a:solidFill>
                            <a:srgbClr val="8A8A8A"/>
                          </a:solidFill>
                        </a:rPr>
                        <a:t>Segmentation</a:t>
                      </a:r>
                    </a:p>
                    <a:p>
                      <a:pPr marL="342900" indent="-342900">
                        <a:buFont typeface="Arial" panose="020B0604020202020204" pitchFamily="34" charset="0"/>
                        <a:buChar char="•"/>
                      </a:pPr>
                      <a:r>
                        <a:rPr lang="fr-FR" sz="2400" b="0" dirty="0">
                          <a:solidFill>
                            <a:srgbClr val="8A8A8A"/>
                          </a:solidFill>
                        </a:rPr>
                        <a:t>Normalisation</a:t>
                      </a:r>
                    </a:p>
                    <a:p>
                      <a:pPr marL="342900" indent="-342900">
                        <a:buFont typeface="Arial" panose="020B0604020202020204" pitchFamily="34" charset="0"/>
                        <a:buChar char="•"/>
                      </a:pPr>
                      <a:r>
                        <a:rPr lang="fr-FR" sz="2400" b="0" dirty="0">
                          <a:solidFill>
                            <a:srgbClr val="8A8A8A"/>
                          </a:solidFill>
                        </a:rPr>
                        <a:t>Filtrage</a:t>
                      </a:r>
                    </a:p>
                    <a:p>
                      <a:pPr marL="342900" indent="-342900">
                        <a:buFont typeface="Arial" panose="020B0604020202020204" pitchFamily="34" charset="0"/>
                        <a:buChar char="•"/>
                      </a:pPr>
                      <a:r>
                        <a:rPr lang="fr-FR" sz="2400" b="0" dirty="0">
                          <a:solidFill>
                            <a:srgbClr val="8A8A8A"/>
                          </a:solidFill>
                        </a:rPr>
                        <a:t>Binarisation</a:t>
                      </a:r>
                    </a:p>
                    <a:p>
                      <a:pPr marL="342900" indent="-342900">
                        <a:buFont typeface="Arial" panose="020B0604020202020204" pitchFamily="34" charset="0"/>
                        <a:buChar char="•"/>
                      </a:pPr>
                      <a:r>
                        <a:rPr lang="fr-FR" sz="2400" b="0" dirty="0">
                          <a:solidFill>
                            <a:srgbClr val="8A8A8A"/>
                          </a:solidFill>
                        </a:rPr>
                        <a:t>Squelettisation</a:t>
                      </a:r>
                    </a:p>
                    <a:p>
                      <a:pPr marL="342900" indent="-342900">
                        <a:buFont typeface="Arial" panose="020B0604020202020204" pitchFamily="34" charset="0"/>
                        <a:buChar char="•"/>
                      </a:pPr>
                      <a:endParaRPr lang="fr-FR" sz="2400" b="0" dirty="0">
                        <a:solidFill>
                          <a:srgbClr val="8A8A8A"/>
                        </a:solidFill>
                      </a:endParaRP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Nombre de connexion</a:t>
                      </a:r>
                    </a:p>
                  </a:txBody>
                  <a:tcPr>
                    <a:solidFill>
                      <a:srgbClr val="D9DAE7"/>
                    </a:solidFill>
                  </a:tcPr>
                </a:tc>
                <a:tc>
                  <a:txBody>
                    <a:bodyPr/>
                    <a:lstStyle/>
                    <a:p>
                      <a:pPr marL="457200" indent="-457200">
                        <a:buFont typeface="Arial" panose="020B0604020202020204" pitchFamily="34" charset="0"/>
                        <a:buChar char="•"/>
                      </a:pPr>
                      <a:r>
                        <a:rPr lang="fr-FR" sz="2400" b="0" dirty="0">
                          <a:solidFill>
                            <a:srgbClr val="8A8A8A"/>
                          </a:solidFill>
                        </a:rPr>
                        <a:t>Count-code</a:t>
                      </a:r>
                    </a:p>
                    <a:p>
                      <a:pPr marL="457200" indent="-457200">
                        <a:buFont typeface="Arial" panose="020B0604020202020204" pitchFamily="34" charset="0"/>
                        <a:buChar char="•"/>
                      </a:pPr>
                      <a:r>
                        <a:rPr lang="fr-FR" sz="2400" b="0" dirty="0">
                          <a:solidFill>
                            <a:srgbClr val="8A8A8A"/>
                          </a:solidFill>
                        </a:rPr>
                        <a:t>ACP</a:t>
                      </a:r>
                    </a:p>
                    <a:p>
                      <a:pPr marL="457200" indent="-457200">
                        <a:buFont typeface="Arial" panose="020B0604020202020204" pitchFamily="34" charset="0"/>
                        <a:buChar char="•"/>
                      </a:pPr>
                      <a:r>
                        <a:rPr lang="fr-FR" sz="2400" b="0" dirty="0">
                          <a:solidFill>
                            <a:srgbClr val="8A8A8A"/>
                          </a:solidFill>
                        </a:rPr>
                        <a:t>ADL</a:t>
                      </a:r>
                    </a:p>
                    <a:p>
                      <a:pPr marL="457200" indent="-457200">
                        <a:buFont typeface="Arial" panose="020B0604020202020204" pitchFamily="34" charset="0"/>
                        <a:buChar char="•"/>
                      </a:pPr>
                      <a:r>
                        <a:rPr lang="fr-FR" sz="2400" b="0" dirty="0">
                          <a:solidFill>
                            <a:srgbClr val="8A8A8A"/>
                          </a:solidFill>
                        </a:rPr>
                        <a:t>ACI</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8A8A8A"/>
                          </a:solidFill>
                        </a:rPr>
                        <a:t>Transformée de Hough </a:t>
                      </a:r>
                    </a:p>
                    <a:p>
                      <a:pPr marL="342900" indent="-342900">
                        <a:buFont typeface="Arial" panose="020B0604020202020204" pitchFamily="34" charset="0"/>
                        <a:buChar char="•"/>
                      </a:pPr>
                      <a:r>
                        <a:rPr lang="fr-FR" sz="2400" b="0" dirty="0">
                          <a:solidFill>
                            <a:srgbClr val="8A8A8A"/>
                          </a:solidFill>
                        </a:rPr>
                        <a:t>MCC</a:t>
                      </a:r>
                    </a:p>
                    <a:p>
                      <a:pPr marL="342900" indent="-342900">
                        <a:buFont typeface="Arial" panose="020B0604020202020204" pitchFamily="34" charset="0"/>
                        <a:buChar char="•"/>
                      </a:pPr>
                      <a:r>
                        <a:rPr lang="fr-FR" sz="2400" b="0" dirty="0">
                          <a:solidFill>
                            <a:srgbClr val="8A8A8A"/>
                          </a:solidFill>
                        </a:rPr>
                        <a:t>P-MCC</a:t>
                      </a:r>
                    </a:p>
                    <a:p>
                      <a:pPr marL="342900" indent="-342900">
                        <a:buFont typeface="Arial" panose="020B0604020202020204" pitchFamily="34" charset="0"/>
                        <a:buChar char="•"/>
                      </a:pPr>
                      <a:endParaRPr lang="fr-FR" sz="2400" b="0" dirty="0">
                        <a:solidFill>
                          <a:srgbClr val="8A8A8A"/>
                        </a:solidFill>
                      </a:endParaRPr>
                    </a:p>
                  </a:txBody>
                  <a:tcPr>
                    <a:solidFill>
                      <a:srgbClr val="D9DAE7"/>
                    </a:solidFill>
                  </a:tcPr>
                </a:tc>
                <a:tc>
                  <a:txBody>
                    <a:bodyPr/>
                    <a:lstStyle/>
                    <a:p>
                      <a:pPr marL="342900" indent="-342900" algn="l" defTabSz="1632753" rtl="0" eaLnBrk="1" latinLnBrk="0" hangingPunct="1">
                        <a:buFont typeface="Arial" panose="020B0604020202020204" pitchFamily="34" charset="0"/>
                        <a:buChar char="•"/>
                      </a:pPr>
                      <a:r>
                        <a:rPr kumimoji="1" lang="fr-FR" sz="2400" b="0" kern="1200" dirty="0">
                          <a:solidFill>
                            <a:srgbClr val="8A8A8A"/>
                          </a:solidFill>
                          <a:latin typeface="+mn-lt"/>
                          <a:ea typeface="+mn-ea"/>
                          <a:cs typeface="+mn-cs"/>
                        </a:rPr>
                        <a:t>Distance euclidienne</a:t>
                      </a:r>
                    </a:p>
                  </a:txBody>
                  <a:tcPr>
                    <a:solidFill>
                      <a:srgbClr val="D9DAE7"/>
                    </a:solidFill>
                  </a:tcPr>
                </a:tc>
                <a:tc>
                  <a:txBody>
                    <a:bodyPr/>
                    <a:lstStyle/>
                    <a:p>
                      <a:pPr marL="342900" indent="-342900">
                        <a:buFont typeface="Arial" panose="020B0604020202020204" pitchFamily="34" charset="0"/>
                        <a:buChar char="•"/>
                      </a:pPr>
                      <a:r>
                        <a:rPr lang="fr-FR" sz="2400" b="0" dirty="0">
                          <a:solidFill>
                            <a:srgbClr val="39527B"/>
                          </a:solidFill>
                        </a:rPr>
                        <a:t>DCT</a:t>
                      </a:r>
                    </a:p>
                    <a:p>
                      <a:pPr marL="342900" indent="-342900">
                        <a:buFont typeface="Arial" panose="020B0604020202020204" pitchFamily="34" charset="0"/>
                        <a:buChar char="•"/>
                      </a:pPr>
                      <a:r>
                        <a:rPr lang="fr-FR" sz="2400" b="0" dirty="0">
                          <a:solidFill>
                            <a:srgbClr val="39527B"/>
                          </a:solidFill>
                        </a:rPr>
                        <a:t>SIFT</a:t>
                      </a:r>
                    </a:p>
                    <a:p>
                      <a:pPr marL="342900" indent="-342900">
                        <a:buFont typeface="Arial" panose="020B0604020202020204" pitchFamily="34" charset="0"/>
                        <a:buChar char="•"/>
                      </a:pPr>
                      <a:r>
                        <a:rPr lang="fr-FR" sz="2400" b="0" dirty="0">
                          <a:solidFill>
                            <a:srgbClr val="39527B"/>
                          </a:solidFill>
                        </a:rPr>
                        <a:t>Max</a:t>
                      </a:r>
                    </a:p>
                    <a:p>
                      <a:pPr marL="342900" indent="-342900">
                        <a:buFont typeface="Arial" panose="020B0604020202020204" pitchFamily="34" charset="0"/>
                        <a:buChar char="•"/>
                      </a:pPr>
                      <a:r>
                        <a:rPr lang="fr-FR" sz="2400" b="0" dirty="0">
                          <a:solidFill>
                            <a:srgbClr val="39527B"/>
                          </a:solidFill>
                        </a:rPr>
                        <a:t>Min</a:t>
                      </a:r>
                    </a:p>
                    <a:p>
                      <a:pPr marL="342900" indent="-342900">
                        <a:buFont typeface="Arial" panose="020B0604020202020204" pitchFamily="34" charset="0"/>
                        <a:buChar char="•"/>
                      </a:pPr>
                      <a:r>
                        <a:rPr lang="fr-FR" sz="2400" b="0" dirty="0">
                          <a:solidFill>
                            <a:srgbClr val="39527B"/>
                          </a:solidFill>
                        </a:rPr>
                        <a:t>Somme</a:t>
                      </a:r>
                    </a:p>
                    <a:p>
                      <a:pPr marL="342900" indent="-342900">
                        <a:buFont typeface="Arial" panose="020B0604020202020204" pitchFamily="34" charset="0"/>
                        <a:buChar char="•"/>
                      </a:pPr>
                      <a:r>
                        <a:rPr lang="fr-FR" sz="2400" b="0" dirty="0">
                          <a:solidFill>
                            <a:srgbClr val="39527B"/>
                          </a:solidFill>
                        </a:rPr>
                        <a:t>Somme pondérée</a:t>
                      </a:r>
                    </a:p>
                  </a:txBody>
                  <a:tcPr>
                    <a:solidFill>
                      <a:schemeClr val="bg1"/>
                    </a:solidFill>
                  </a:tcPr>
                </a:tc>
                <a:extLst>
                  <a:ext uri="{0D108BD9-81ED-4DB2-BD59-A6C34878D82A}">
                    <a16:rowId xmlns:a16="http://schemas.microsoft.com/office/drawing/2014/main" val="179417932"/>
                  </a:ext>
                </a:extLst>
              </a:tr>
            </a:tbl>
          </a:graphicData>
        </a:graphic>
      </p:graphicFrame>
      <p:sp>
        <p:nvSpPr>
          <p:cNvPr id="3" name="Slide Number Placeholder 2">
            <a:extLst>
              <a:ext uri="{FF2B5EF4-FFF2-40B4-BE49-F238E27FC236}">
                <a16:creationId xmlns:a16="http://schemas.microsoft.com/office/drawing/2014/main" id="{DCAEB492-BCEA-4657-8333-43AC6F789036}"/>
              </a:ext>
            </a:extLst>
          </p:cNvPr>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45</a:t>
            </a:fld>
            <a:endParaRPr lang="ja-JP" altLang="en-US" dirty="0"/>
          </a:p>
        </p:txBody>
      </p:sp>
    </p:spTree>
    <p:extLst>
      <p:ext uri="{BB962C8B-B14F-4D97-AF65-F5344CB8AC3E}">
        <p14:creationId xmlns:p14="http://schemas.microsoft.com/office/powerpoint/2010/main" val="3416807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F1E8-9561-4659-A271-DD4E383BD301}"/>
              </a:ext>
            </a:extLst>
          </p:cNvPr>
          <p:cNvSpPr>
            <a:spLocks noGrp="1"/>
          </p:cNvSpPr>
          <p:nvPr>
            <p:ph type="title"/>
          </p:nvPr>
        </p:nvSpPr>
        <p:spPr/>
        <p:txBody>
          <a:bodyPr/>
          <a:lstStyle/>
          <a:p>
            <a:r>
              <a:rPr lang="fr-FR" dirty="0"/>
              <a:t>Méthodes implémentées</a:t>
            </a:r>
          </a:p>
        </p:txBody>
      </p:sp>
      <p:sp>
        <p:nvSpPr>
          <p:cNvPr id="3" name="Slide Number Placeholder 2">
            <a:extLst>
              <a:ext uri="{FF2B5EF4-FFF2-40B4-BE49-F238E27FC236}">
                <a16:creationId xmlns:a16="http://schemas.microsoft.com/office/drawing/2014/main" id="{E9925C5E-4223-4DB3-90E1-05D682FE48D4}"/>
              </a:ext>
            </a:extLst>
          </p:cNvPr>
          <p:cNvSpPr>
            <a:spLocks noGrp="1"/>
          </p:cNvSpPr>
          <p:nvPr>
            <p:ph type="sldNum" sz="quarter" idx="11"/>
          </p:nvPr>
        </p:nvSpPr>
        <p:spPr/>
        <p:txBody>
          <a:bodyPr/>
          <a:lstStyle/>
          <a:p>
            <a:fld id="{E6459DFB-86F3-43FA-8567-2EA6E426AE90}" type="slidenum">
              <a:rPr lang="ja-JP" altLang="en-US" smtClean="0"/>
              <a:pPr/>
              <a:t>46</a:t>
            </a:fld>
            <a:endParaRPr lang="ja-JP" altLang="en-US" dirty="0"/>
          </a:p>
        </p:txBody>
      </p:sp>
      <p:sp>
        <p:nvSpPr>
          <p:cNvPr id="6" name="Rectangle 5">
            <a:extLst>
              <a:ext uri="{FF2B5EF4-FFF2-40B4-BE49-F238E27FC236}">
                <a16:creationId xmlns:a16="http://schemas.microsoft.com/office/drawing/2014/main" id="{3EF086EE-5D14-4E83-95F6-2A5B97EB985D}"/>
              </a:ext>
            </a:extLst>
          </p:cNvPr>
          <p:cNvSpPr/>
          <p:nvPr/>
        </p:nvSpPr>
        <p:spPr>
          <a:xfrm>
            <a:off x="5135553" y="1965708"/>
            <a:ext cx="8065413" cy="3323987"/>
          </a:xfrm>
          <a:prstGeom prst="rect">
            <a:avLst/>
          </a:prstGeom>
        </p:spPr>
        <p:txBody>
          <a:bodyPr wrap="none">
            <a:spAutoFit/>
          </a:bodyPr>
          <a:lstStyle/>
          <a:p>
            <a:pPr lvl="0">
              <a:lnSpc>
                <a:spcPct val="250000"/>
              </a:lnSpc>
              <a:buClr>
                <a:srgbClr val="39527B"/>
              </a:buClr>
            </a:pPr>
            <a:r>
              <a:rPr kumimoji="1" lang="fr-FR" sz="3600" b="1" i="0" u="none" strike="noStrike" kern="1200" cap="none" spc="0" normalizeH="0" baseline="0" noProof="0" dirty="0">
                <a:ln>
                  <a:noFill/>
                </a:ln>
                <a:solidFill>
                  <a:srgbClr val="39527B"/>
                </a:solidFill>
                <a:effectLst/>
                <a:uLnTx/>
                <a:uFillTx/>
                <a:latin typeface="Open Sans"/>
                <a:cs typeface="+mn-cs"/>
              </a:rPr>
              <a:t>Plus de </a:t>
            </a:r>
            <a:r>
              <a:rPr lang="fr-FR" sz="4800" b="1" dirty="0">
                <a:solidFill>
                  <a:srgbClr val="C85561"/>
                </a:solidFill>
              </a:rPr>
              <a:t>60</a:t>
            </a:r>
            <a:r>
              <a:rPr lang="fr-FR" sz="3600" b="1" dirty="0">
                <a:solidFill>
                  <a:srgbClr val="39527B"/>
                </a:solidFill>
              </a:rPr>
              <a:t> chemins prêts à tester</a:t>
            </a:r>
          </a:p>
          <a:p>
            <a:pPr marL="0" marR="0" lvl="0" indent="0" algn="l" defTabSz="1632753" rtl="0" eaLnBrk="1" fontAlgn="auto" latinLnBrk="0" hangingPunct="1">
              <a:lnSpc>
                <a:spcPct val="250000"/>
              </a:lnSpc>
              <a:spcBef>
                <a:spcPts val="0"/>
              </a:spcBef>
              <a:spcAft>
                <a:spcPts val="0"/>
              </a:spcAft>
              <a:buClr>
                <a:srgbClr val="39527B"/>
              </a:buClr>
              <a:buSzTx/>
              <a:buFontTx/>
              <a:buNone/>
              <a:tabLst/>
              <a:defRPr/>
            </a:pPr>
            <a:endParaRPr kumimoji="1" lang="fr-FR" sz="3600" b="1" i="0" u="none" strike="noStrike" kern="1200" cap="none" spc="0" normalizeH="0" baseline="0" noProof="0" dirty="0">
              <a:ln>
                <a:noFill/>
              </a:ln>
              <a:solidFill>
                <a:srgbClr val="39527B"/>
              </a:solidFill>
              <a:effectLst/>
              <a:uLnTx/>
              <a:uFillTx/>
              <a:latin typeface="Open Sans"/>
              <a:cs typeface="+mn-cs"/>
            </a:endParaRPr>
          </a:p>
        </p:txBody>
      </p:sp>
      <p:cxnSp>
        <p:nvCxnSpPr>
          <p:cNvPr id="9" name="Straight Connector 8">
            <a:extLst>
              <a:ext uri="{FF2B5EF4-FFF2-40B4-BE49-F238E27FC236}">
                <a16:creationId xmlns:a16="http://schemas.microsoft.com/office/drawing/2014/main" id="{31F34DBF-41F0-45EB-B6B7-1856A7AD9C12}"/>
              </a:ext>
            </a:extLst>
          </p:cNvPr>
          <p:cNvCxnSpPr/>
          <p:nvPr/>
        </p:nvCxnSpPr>
        <p:spPr>
          <a:xfrm>
            <a:off x="0" y="4137660"/>
            <a:ext cx="13929211" cy="0"/>
          </a:xfrm>
          <a:prstGeom prst="line">
            <a:avLst/>
          </a:prstGeom>
          <a:ln>
            <a:solidFill>
              <a:srgbClr val="C85561"/>
            </a:solidFill>
            <a:prstDash val="dash"/>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F11DC81-13B3-48AA-877D-49CEA6CF94BD}"/>
              </a:ext>
            </a:extLst>
          </p:cNvPr>
          <p:cNvSpPr/>
          <p:nvPr/>
        </p:nvSpPr>
        <p:spPr>
          <a:xfrm>
            <a:off x="13761720" y="3931920"/>
            <a:ext cx="360000" cy="360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Oval 9">
            <a:extLst>
              <a:ext uri="{FF2B5EF4-FFF2-40B4-BE49-F238E27FC236}">
                <a16:creationId xmlns:a16="http://schemas.microsoft.com/office/drawing/2014/main" id="{A918ED32-C87D-4550-83BC-11383D6FAD6B}"/>
              </a:ext>
            </a:extLst>
          </p:cNvPr>
          <p:cNvSpPr/>
          <p:nvPr/>
        </p:nvSpPr>
        <p:spPr>
          <a:xfrm>
            <a:off x="6125961" y="7390345"/>
            <a:ext cx="360000" cy="360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Oval 9">
            <a:extLst>
              <a:ext uri="{FF2B5EF4-FFF2-40B4-BE49-F238E27FC236}">
                <a16:creationId xmlns:a16="http://schemas.microsoft.com/office/drawing/2014/main" id="{3B1385B0-2255-4BD2-8B4B-0BA1499E5D12}"/>
              </a:ext>
            </a:extLst>
          </p:cNvPr>
          <p:cNvSpPr/>
          <p:nvPr/>
        </p:nvSpPr>
        <p:spPr>
          <a:xfrm>
            <a:off x="7319957" y="6117671"/>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200" b="1" dirty="0"/>
              <a:t>1</a:t>
            </a:r>
            <a:endParaRPr kumimoji="1" lang="fr-FR" sz="1600" b="1" dirty="0"/>
          </a:p>
        </p:txBody>
      </p:sp>
      <p:cxnSp>
        <p:nvCxnSpPr>
          <p:cNvPr id="13" name="Straight Connector 8">
            <a:extLst>
              <a:ext uri="{FF2B5EF4-FFF2-40B4-BE49-F238E27FC236}">
                <a16:creationId xmlns:a16="http://schemas.microsoft.com/office/drawing/2014/main" id="{49018998-7DF5-41E5-B2CC-D4C0328D4559}"/>
              </a:ext>
            </a:extLst>
          </p:cNvPr>
          <p:cNvCxnSpPr>
            <a:cxnSpLocks/>
          </p:cNvCxnSpPr>
          <p:nvPr/>
        </p:nvCxnSpPr>
        <p:spPr>
          <a:xfrm>
            <a:off x="7485263" y="7570345"/>
            <a:ext cx="0" cy="792469"/>
          </a:xfrm>
          <a:prstGeom prst="line">
            <a:avLst/>
          </a:prstGeom>
          <a:ln>
            <a:solidFill>
              <a:srgbClr val="C8556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F8EBA20B-5629-47DB-9A70-857ED9ECD0BA}"/>
              </a:ext>
            </a:extLst>
          </p:cNvPr>
          <p:cNvCxnSpPr>
            <a:cxnSpLocks/>
          </p:cNvCxnSpPr>
          <p:nvPr/>
        </p:nvCxnSpPr>
        <p:spPr>
          <a:xfrm>
            <a:off x="9466471" y="7580853"/>
            <a:ext cx="0" cy="792469"/>
          </a:xfrm>
          <a:prstGeom prst="line">
            <a:avLst/>
          </a:prstGeom>
          <a:ln>
            <a:solidFill>
              <a:srgbClr val="C8556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8">
            <a:extLst>
              <a:ext uri="{FF2B5EF4-FFF2-40B4-BE49-F238E27FC236}">
                <a16:creationId xmlns:a16="http://schemas.microsoft.com/office/drawing/2014/main" id="{827D05A6-80CF-4A7D-B1E3-83F294C3AC12}"/>
              </a:ext>
            </a:extLst>
          </p:cNvPr>
          <p:cNvCxnSpPr>
            <a:cxnSpLocks/>
          </p:cNvCxnSpPr>
          <p:nvPr/>
        </p:nvCxnSpPr>
        <p:spPr>
          <a:xfrm>
            <a:off x="11564270" y="7570344"/>
            <a:ext cx="0" cy="792469"/>
          </a:xfrm>
          <a:prstGeom prst="line">
            <a:avLst/>
          </a:prstGeom>
          <a:ln>
            <a:solidFill>
              <a:srgbClr val="C85561"/>
            </a:solidFill>
            <a:prstDash val="dash"/>
          </a:ln>
        </p:spPr>
        <p:style>
          <a:lnRef idx="1">
            <a:schemeClr val="accent1"/>
          </a:lnRef>
          <a:fillRef idx="0">
            <a:schemeClr val="accent1"/>
          </a:fillRef>
          <a:effectRef idx="0">
            <a:schemeClr val="accent1"/>
          </a:effectRef>
          <a:fontRef idx="minor">
            <a:schemeClr val="tx1"/>
          </a:fontRef>
        </p:style>
      </p:cxnSp>
      <p:sp>
        <p:nvSpPr>
          <p:cNvPr id="22" name="ZoneTexte 27">
            <a:extLst>
              <a:ext uri="{FF2B5EF4-FFF2-40B4-BE49-F238E27FC236}">
                <a16:creationId xmlns:a16="http://schemas.microsoft.com/office/drawing/2014/main" id="{C14A8CC6-A29F-40EE-A87E-06C294A9FA5F}"/>
              </a:ext>
            </a:extLst>
          </p:cNvPr>
          <p:cNvSpPr txBox="1"/>
          <p:nvPr/>
        </p:nvSpPr>
        <p:spPr>
          <a:xfrm>
            <a:off x="5625413" y="5494425"/>
            <a:ext cx="2617082" cy="523220"/>
          </a:xfrm>
          <a:prstGeom prst="rect">
            <a:avLst/>
          </a:prstGeom>
          <a:noFill/>
        </p:spPr>
        <p:txBody>
          <a:bodyPr wrap="square" rtlCol="0">
            <a:spAutoFit/>
          </a:bodyPr>
          <a:lstStyle/>
          <a:p>
            <a:r>
              <a:rPr lang="fr-FR" sz="2800" dirty="0"/>
              <a:t>Prétraitement</a:t>
            </a:r>
          </a:p>
        </p:txBody>
      </p:sp>
      <p:sp>
        <p:nvSpPr>
          <p:cNvPr id="23" name="ZoneTexte 28">
            <a:extLst>
              <a:ext uri="{FF2B5EF4-FFF2-40B4-BE49-F238E27FC236}">
                <a16:creationId xmlns:a16="http://schemas.microsoft.com/office/drawing/2014/main" id="{43169CD7-2148-4BBC-A068-6104C437ED87}"/>
              </a:ext>
            </a:extLst>
          </p:cNvPr>
          <p:cNvSpPr txBox="1"/>
          <p:nvPr/>
        </p:nvSpPr>
        <p:spPr>
          <a:xfrm>
            <a:off x="8671101" y="5490839"/>
            <a:ext cx="2670827" cy="523220"/>
          </a:xfrm>
          <a:prstGeom prst="rect">
            <a:avLst/>
          </a:prstGeom>
          <a:noFill/>
        </p:spPr>
        <p:txBody>
          <a:bodyPr wrap="square" rtlCol="0">
            <a:spAutoFit/>
          </a:bodyPr>
          <a:lstStyle/>
          <a:p>
            <a:r>
              <a:rPr lang="fr-FR" sz="2800" dirty="0"/>
              <a:t>Extraction</a:t>
            </a:r>
          </a:p>
        </p:txBody>
      </p:sp>
      <p:sp>
        <p:nvSpPr>
          <p:cNvPr id="24" name="ZoneTexte 29">
            <a:extLst>
              <a:ext uri="{FF2B5EF4-FFF2-40B4-BE49-F238E27FC236}">
                <a16:creationId xmlns:a16="http://schemas.microsoft.com/office/drawing/2014/main" id="{96948606-BFE1-4331-A890-2179642F5032}"/>
              </a:ext>
            </a:extLst>
          </p:cNvPr>
          <p:cNvSpPr txBox="1"/>
          <p:nvPr/>
        </p:nvSpPr>
        <p:spPr>
          <a:xfrm>
            <a:off x="10850691" y="5477413"/>
            <a:ext cx="2536631" cy="523220"/>
          </a:xfrm>
          <a:prstGeom prst="rect">
            <a:avLst/>
          </a:prstGeom>
          <a:noFill/>
        </p:spPr>
        <p:txBody>
          <a:bodyPr wrap="square" rtlCol="0">
            <a:spAutoFit/>
          </a:bodyPr>
          <a:lstStyle/>
          <a:p>
            <a:r>
              <a:rPr lang="fr-FR" sz="2800" dirty="0"/>
              <a:t>Appariement</a:t>
            </a:r>
          </a:p>
        </p:txBody>
      </p:sp>
      <p:sp>
        <p:nvSpPr>
          <p:cNvPr id="25" name="Oval 9">
            <a:extLst>
              <a:ext uri="{FF2B5EF4-FFF2-40B4-BE49-F238E27FC236}">
                <a16:creationId xmlns:a16="http://schemas.microsoft.com/office/drawing/2014/main" id="{5B684908-1DFD-4B9B-842B-F9F6A24DA3B9}"/>
              </a:ext>
            </a:extLst>
          </p:cNvPr>
          <p:cNvSpPr/>
          <p:nvPr/>
        </p:nvSpPr>
        <p:spPr>
          <a:xfrm>
            <a:off x="12733431" y="7342134"/>
            <a:ext cx="360000" cy="360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cxnSp>
        <p:nvCxnSpPr>
          <p:cNvPr id="26" name="Straight Connector 8">
            <a:extLst>
              <a:ext uri="{FF2B5EF4-FFF2-40B4-BE49-F238E27FC236}">
                <a16:creationId xmlns:a16="http://schemas.microsoft.com/office/drawing/2014/main" id="{94ACFD4E-D6DD-45A9-A70B-C8E75BFE9074}"/>
              </a:ext>
            </a:extLst>
          </p:cNvPr>
          <p:cNvCxnSpPr>
            <a:cxnSpLocks/>
            <a:stCxn id="7" idx="7"/>
            <a:endCxn id="11" idx="2"/>
          </p:cNvCxnSpPr>
          <p:nvPr/>
        </p:nvCxnSpPr>
        <p:spPr>
          <a:xfrm flipV="1">
            <a:off x="6433240" y="6378671"/>
            <a:ext cx="886717" cy="1064395"/>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8">
            <a:extLst>
              <a:ext uri="{FF2B5EF4-FFF2-40B4-BE49-F238E27FC236}">
                <a16:creationId xmlns:a16="http://schemas.microsoft.com/office/drawing/2014/main" id="{1B84A478-E1AB-455F-BBF9-A5F94AC41A0E}"/>
              </a:ext>
            </a:extLst>
          </p:cNvPr>
          <p:cNvCxnSpPr>
            <a:cxnSpLocks/>
            <a:stCxn id="7" idx="6"/>
            <a:endCxn id="12" idx="2"/>
          </p:cNvCxnSpPr>
          <p:nvPr/>
        </p:nvCxnSpPr>
        <p:spPr>
          <a:xfrm flipV="1">
            <a:off x="6485961" y="7295855"/>
            <a:ext cx="819302" cy="27449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8">
            <a:extLst>
              <a:ext uri="{FF2B5EF4-FFF2-40B4-BE49-F238E27FC236}">
                <a16:creationId xmlns:a16="http://schemas.microsoft.com/office/drawing/2014/main" id="{09464430-69CC-4AFC-8E14-2B62801BD0E9}"/>
              </a:ext>
            </a:extLst>
          </p:cNvPr>
          <p:cNvCxnSpPr>
            <a:cxnSpLocks/>
            <a:stCxn id="7" idx="5"/>
            <a:endCxn id="8" idx="1"/>
          </p:cNvCxnSpPr>
          <p:nvPr/>
        </p:nvCxnSpPr>
        <p:spPr>
          <a:xfrm>
            <a:off x="6433240" y="7697624"/>
            <a:ext cx="1025152" cy="917125"/>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8">
            <a:extLst>
              <a:ext uri="{FF2B5EF4-FFF2-40B4-BE49-F238E27FC236}">
                <a16:creationId xmlns:a16="http://schemas.microsoft.com/office/drawing/2014/main" id="{B8E8FA8B-8EAB-4379-A52C-8687C336BA84}"/>
              </a:ext>
            </a:extLst>
          </p:cNvPr>
          <p:cNvCxnSpPr>
            <a:cxnSpLocks/>
            <a:stCxn id="11" idx="6"/>
            <a:endCxn id="15" idx="2"/>
          </p:cNvCxnSpPr>
          <p:nvPr/>
        </p:nvCxnSpPr>
        <p:spPr>
          <a:xfrm>
            <a:off x="7841957" y="6378671"/>
            <a:ext cx="1459208" cy="1050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8">
            <a:extLst>
              <a:ext uri="{FF2B5EF4-FFF2-40B4-BE49-F238E27FC236}">
                <a16:creationId xmlns:a16="http://schemas.microsoft.com/office/drawing/2014/main" id="{5C8CA031-0D6B-477A-822E-61C789FCD4C7}"/>
              </a:ext>
            </a:extLst>
          </p:cNvPr>
          <p:cNvCxnSpPr>
            <a:cxnSpLocks/>
          </p:cNvCxnSpPr>
          <p:nvPr/>
        </p:nvCxnSpPr>
        <p:spPr>
          <a:xfrm>
            <a:off x="7673961" y="7204347"/>
            <a:ext cx="1621208" cy="1050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8">
            <a:extLst>
              <a:ext uri="{FF2B5EF4-FFF2-40B4-BE49-F238E27FC236}">
                <a16:creationId xmlns:a16="http://schemas.microsoft.com/office/drawing/2014/main" id="{B87D560B-FE0B-42EB-84D2-1B37FC2EF548}"/>
              </a:ext>
            </a:extLst>
          </p:cNvPr>
          <p:cNvCxnSpPr>
            <a:cxnSpLocks/>
          </p:cNvCxnSpPr>
          <p:nvPr/>
        </p:nvCxnSpPr>
        <p:spPr>
          <a:xfrm>
            <a:off x="7673961" y="8778304"/>
            <a:ext cx="1621208" cy="1050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8">
            <a:extLst>
              <a:ext uri="{FF2B5EF4-FFF2-40B4-BE49-F238E27FC236}">
                <a16:creationId xmlns:a16="http://schemas.microsoft.com/office/drawing/2014/main" id="{60E36633-7F90-4DB7-9F01-CD6D7ECAA46D}"/>
              </a:ext>
            </a:extLst>
          </p:cNvPr>
          <p:cNvCxnSpPr>
            <a:cxnSpLocks/>
          </p:cNvCxnSpPr>
          <p:nvPr/>
        </p:nvCxnSpPr>
        <p:spPr>
          <a:xfrm>
            <a:off x="9678495" y="6297671"/>
            <a:ext cx="1621208" cy="1050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8">
            <a:extLst>
              <a:ext uri="{FF2B5EF4-FFF2-40B4-BE49-F238E27FC236}">
                <a16:creationId xmlns:a16="http://schemas.microsoft.com/office/drawing/2014/main" id="{CC3EDEFA-BF69-4F06-AB5D-C63948AB04E5}"/>
              </a:ext>
            </a:extLst>
          </p:cNvPr>
          <p:cNvCxnSpPr>
            <a:cxnSpLocks/>
          </p:cNvCxnSpPr>
          <p:nvPr/>
        </p:nvCxnSpPr>
        <p:spPr>
          <a:xfrm>
            <a:off x="9672951" y="7209601"/>
            <a:ext cx="1621208" cy="1050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8">
            <a:extLst>
              <a:ext uri="{FF2B5EF4-FFF2-40B4-BE49-F238E27FC236}">
                <a16:creationId xmlns:a16="http://schemas.microsoft.com/office/drawing/2014/main" id="{CD32FAEB-ED6F-49B6-8BFC-E8271D9230FF}"/>
              </a:ext>
            </a:extLst>
          </p:cNvPr>
          <p:cNvCxnSpPr>
            <a:cxnSpLocks/>
          </p:cNvCxnSpPr>
          <p:nvPr/>
        </p:nvCxnSpPr>
        <p:spPr>
          <a:xfrm>
            <a:off x="9688203" y="8767796"/>
            <a:ext cx="1621208" cy="1050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8">
            <a:extLst>
              <a:ext uri="{FF2B5EF4-FFF2-40B4-BE49-F238E27FC236}">
                <a16:creationId xmlns:a16="http://schemas.microsoft.com/office/drawing/2014/main" id="{4F21F2CF-9D63-4A5A-AE42-E1C4235A70B0}"/>
              </a:ext>
            </a:extLst>
          </p:cNvPr>
          <p:cNvCxnSpPr>
            <a:cxnSpLocks/>
            <a:stCxn id="19" idx="6"/>
            <a:endCxn id="25" idx="1"/>
          </p:cNvCxnSpPr>
          <p:nvPr/>
        </p:nvCxnSpPr>
        <p:spPr>
          <a:xfrm>
            <a:off x="11858911" y="6389179"/>
            <a:ext cx="927241" cy="1005676"/>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8">
            <a:extLst>
              <a:ext uri="{FF2B5EF4-FFF2-40B4-BE49-F238E27FC236}">
                <a16:creationId xmlns:a16="http://schemas.microsoft.com/office/drawing/2014/main" id="{E64CD898-A3BE-4A19-9A68-906355C99F06}"/>
              </a:ext>
            </a:extLst>
          </p:cNvPr>
          <p:cNvCxnSpPr>
            <a:cxnSpLocks/>
            <a:endCxn id="25" idx="2"/>
          </p:cNvCxnSpPr>
          <p:nvPr/>
        </p:nvCxnSpPr>
        <p:spPr>
          <a:xfrm>
            <a:off x="11713081" y="7225363"/>
            <a:ext cx="1020350" cy="296771"/>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8">
            <a:extLst>
              <a:ext uri="{FF2B5EF4-FFF2-40B4-BE49-F238E27FC236}">
                <a16:creationId xmlns:a16="http://schemas.microsoft.com/office/drawing/2014/main" id="{0A6F4366-595D-48A2-BDE9-94201A8D2685}"/>
              </a:ext>
            </a:extLst>
          </p:cNvPr>
          <p:cNvCxnSpPr>
            <a:cxnSpLocks/>
          </p:cNvCxnSpPr>
          <p:nvPr/>
        </p:nvCxnSpPr>
        <p:spPr>
          <a:xfrm flipV="1">
            <a:off x="11713081" y="7674534"/>
            <a:ext cx="1172750" cy="114681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ZoneTexte 64">
            <a:extLst>
              <a:ext uri="{FF2B5EF4-FFF2-40B4-BE49-F238E27FC236}">
                <a16:creationId xmlns:a16="http://schemas.microsoft.com/office/drawing/2014/main" id="{D86741DA-B9FD-4E73-8C25-FF1BE23C1337}"/>
              </a:ext>
            </a:extLst>
          </p:cNvPr>
          <p:cNvSpPr txBox="1"/>
          <p:nvPr/>
        </p:nvSpPr>
        <p:spPr>
          <a:xfrm>
            <a:off x="2097815" y="7260524"/>
            <a:ext cx="4477440" cy="954107"/>
          </a:xfrm>
          <a:prstGeom prst="rect">
            <a:avLst/>
          </a:prstGeom>
          <a:noFill/>
        </p:spPr>
        <p:txBody>
          <a:bodyPr wrap="square" rtlCol="0">
            <a:spAutoFit/>
          </a:bodyPr>
          <a:lstStyle/>
          <a:p>
            <a:pPr algn="ctr"/>
            <a:r>
              <a:rPr lang="fr-FR" sz="2800" dirty="0"/>
              <a:t>Base de </a:t>
            </a:r>
          </a:p>
          <a:p>
            <a:pPr algn="ctr"/>
            <a:r>
              <a:rPr lang="fr-FR" sz="2800" dirty="0"/>
              <a:t>données de test</a:t>
            </a:r>
          </a:p>
        </p:txBody>
      </p:sp>
      <p:sp>
        <p:nvSpPr>
          <p:cNvPr id="12" name="Oval 9">
            <a:extLst>
              <a:ext uri="{FF2B5EF4-FFF2-40B4-BE49-F238E27FC236}">
                <a16:creationId xmlns:a16="http://schemas.microsoft.com/office/drawing/2014/main" id="{E130346A-CC01-4EA1-AEA4-57F3112D6212}"/>
              </a:ext>
            </a:extLst>
          </p:cNvPr>
          <p:cNvSpPr/>
          <p:nvPr/>
        </p:nvSpPr>
        <p:spPr>
          <a:xfrm>
            <a:off x="7305263" y="7034855"/>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200" b="1" dirty="0"/>
              <a:t>2</a:t>
            </a:r>
          </a:p>
        </p:txBody>
      </p:sp>
      <p:sp>
        <p:nvSpPr>
          <p:cNvPr id="8" name="Oval 9">
            <a:extLst>
              <a:ext uri="{FF2B5EF4-FFF2-40B4-BE49-F238E27FC236}">
                <a16:creationId xmlns:a16="http://schemas.microsoft.com/office/drawing/2014/main" id="{20A2FEA3-83A9-405C-91D5-AEF0FEA6AF6B}"/>
              </a:ext>
            </a:extLst>
          </p:cNvPr>
          <p:cNvSpPr/>
          <p:nvPr/>
        </p:nvSpPr>
        <p:spPr>
          <a:xfrm>
            <a:off x="7381947" y="8538304"/>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60</a:t>
            </a:r>
            <a:endParaRPr kumimoji="1" lang="fr-FR" sz="1100" b="1" dirty="0"/>
          </a:p>
        </p:txBody>
      </p:sp>
      <p:sp>
        <p:nvSpPr>
          <p:cNvPr id="14" name="Oval 9">
            <a:extLst>
              <a:ext uri="{FF2B5EF4-FFF2-40B4-BE49-F238E27FC236}">
                <a16:creationId xmlns:a16="http://schemas.microsoft.com/office/drawing/2014/main" id="{ED05E182-5FA0-4E1D-B328-EEB285452654}"/>
              </a:ext>
            </a:extLst>
          </p:cNvPr>
          <p:cNvSpPr/>
          <p:nvPr/>
        </p:nvSpPr>
        <p:spPr>
          <a:xfrm>
            <a:off x="9363155" y="8641344"/>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60</a:t>
            </a:r>
            <a:endParaRPr kumimoji="1" lang="fr-FR" sz="1200" b="1" dirty="0"/>
          </a:p>
        </p:txBody>
      </p:sp>
      <p:sp>
        <p:nvSpPr>
          <p:cNvPr id="15" name="Oval 9">
            <a:extLst>
              <a:ext uri="{FF2B5EF4-FFF2-40B4-BE49-F238E27FC236}">
                <a16:creationId xmlns:a16="http://schemas.microsoft.com/office/drawing/2014/main" id="{1EFC6EE3-61B7-4CE6-A27C-77272BBC815B}"/>
              </a:ext>
            </a:extLst>
          </p:cNvPr>
          <p:cNvSpPr/>
          <p:nvPr/>
        </p:nvSpPr>
        <p:spPr>
          <a:xfrm>
            <a:off x="9301165" y="6128179"/>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200" b="1" dirty="0"/>
              <a:t>1</a:t>
            </a:r>
            <a:endParaRPr kumimoji="1" lang="fr-FR" sz="1600" b="1" dirty="0"/>
          </a:p>
        </p:txBody>
      </p:sp>
      <p:sp>
        <p:nvSpPr>
          <p:cNvPr id="16" name="Oval 9">
            <a:extLst>
              <a:ext uri="{FF2B5EF4-FFF2-40B4-BE49-F238E27FC236}">
                <a16:creationId xmlns:a16="http://schemas.microsoft.com/office/drawing/2014/main" id="{7B7EF6FF-3403-4B73-9DF0-C7EC82E0B859}"/>
              </a:ext>
            </a:extLst>
          </p:cNvPr>
          <p:cNvSpPr/>
          <p:nvPr/>
        </p:nvSpPr>
        <p:spPr>
          <a:xfrm>
            <a:off x="9286471" y="7045363"/>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200" b="1" dirty="0"/>
              <a:t>2</a:t>
            </a:r>
          </a:p>
        </p:txBody>
      </p:sp>
      <p:sp>
        <p:nvSpPr>
          <p:cNvPr id="18" name="Oval 9">
            <a:extLst>
              <a:ext uri="{FF2B5EF4-FFF2-40B4-BE49-F238E27FC236}">
                <a16:creationId xmlns:a16="http://schemas.microsoft.com/office/drawing/2014/main" id="{85778BDE-86DF-4667-A66D-4C2FB49A9AE1}"/>
              </a:ext>
            </a:extLst>
          </p:cNvPr>
          <p:cNvSpPr/>
          <p:nvPr/>
        </p:nvSpPr>
        <p:spPr>
          <a:xfrm>
            <a:off x="11336911" y="8642677"/>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60</a:t>
            </a:r>
            <a:endParaRPr kumimoji="1" lang="fr-FR" sz="2000" b="1" dirty="0"/>
          </a:p>
        </p:txBody>
      </p:sp>
      <p:sp>
        <p:nvSpPr>
          <p:cNvPr id="19" name="Oval 9">
            <a:extLst>
              <a:ext uri="{FF2B5EF4-FFF2-40B4-BE49-F238E27FC236}">
                <a16:creationId xmlns:a16="http://schemas.microsoft.com/office/drawing/2014/main" id="{9617FD2D-F655-4CE4-98A3-921C7BB2D5E6}"/>
              </a:ext>
            </a:extLst>
          </p:cNvPr>
          <p:cNvSpPr/>
          <p:nvPr/>
        </p:nvSpPr>
        <p:spPr>
          <a:xfrm>
            <a:off x="11336911" y="6128179"/>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200" b="1" dirty="0"/>
              <a:t>1</a:t>
            </a:r>
          </a:p>
        </p:txBody>
      </p:sp>
      <p:sp>
        <p:nvSpPr>
          <p:cNvPr id="20" name="Oval 9">
            <a:extLst>
              <a:ext uri="{FF2B5EF4-FFF2-40B4-BE49-F238E27FC236}">
                <a16:creationId xmlns:a16="http://schemas.microsoft.com/office/drawing/2014/main" id="{2270ED22-AACA-43F7-9D37-5AB096DC2072}"/>
              </a:ext>
            </a:extLst>
          </p:cNvPr>
          <p:cNvSpPr/>
          <p:nvPr/>
        </p:nvSpPr>
        <p:spPr>
          <a:xfrm>
            <a:off x="11336911" y="7045363"/>
            <a:ext cx="522000" cy="522000"/>
          </a:xfrm>
          <a:prstGeom prst="ellipse">
            <a:avLst/>
          </a:prstGeom>
          <a:solidFill>
            <a:srgbClr val="C85561"/>
          </a:solidFill>
          <a:ln>
            <a:solidFill>
              <a:srgbClr val="C855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200" b="1" dirty="0"/>
              <a:t>2</a:t>
            </a:r>
          </a:p>
        </p:txBody>
      </p:sp>
    </p:spTree>
    <p:extLst>
      <p:ext uri="{BB962C8B-B14F-4D97-AF65-F5344CB8AC3E}">
        <p14:creationId xmlns:p14="http://schemas.microsoft.com/office/powerpoint/2010/main" val="401076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a:solidFill>
            <a:srgbClr val="C85561">
              <a:alpha val="80000"/>
            </a:srgbClr>
          </a:solidFill>
        </p:spPr>
        <p:txBody>
          <a:bodyPr/>
          <a:lstStyle/>
          <a:p>
            <a:endParaRPr kumimoji="1" lang="ja-JP" altLang="en-US" dirty="0"/>
          </a:p>
        </p:txBody>
      </p:sp>
      <p:sp>
        <p:nvSpPr>
          <p:cNvPr id="11" name="テキスト プレースホルダー 10"/>
          <p:cNvSpPr>
            <a:spLocks noGrp="1"/>
          </p:cNvSpPr>
          <p:nvPr>
            <p:ph type="body" sz="quarter" idx="13"/>
          </p:nvPr>
        </p:nvSpPr>
        <p:spPr>
          <a:solidFill>
            <a:schemeClr val="accent3">
              <a:lumMod val="60000"/>
              <a:lumOff val="40000"/>
              <a:alpha val="80000"/>
            </a:schemeClr>
          </a:solidFill>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fr-FR" altLang="ja-JP" dirty="0"/>
              <a:t>4</a:t>
            </a:r>
            <a:endParaRPr kumimoji="1" lang="ja-JP" altLang="en-US" dirty="0"/>
          </a:p>
        </p:txBody>
      </p:sp>
      <p:sp>
        <p:nvSpPr>
          <p:cNvPr id="4" name="テキスト プレースホルダー 3"/>
          <p:cNvSpPr>
            <a:spLocks noGrp="1"/>
          </p:cNvSpPr>
          <p:nvPr>
            <p:ph type="body" sz="quarter" idx="17"/>
          </p:nvPr>
        </p:nvSpPr>
        <p:spPr>
          <a:xfrm>
            <a:off x="2055392" y="6394423"/>
            <a:ext cx="4299531" cy="1828800"/>
          </a:xfrm>
        </p:spPr>
        <p:txBody>
          <a:bodyPr>
            <a:normAutofit/>
          </a:bodyPr>
          <a:lstStyle/>
          <a:p>
            <a:r>
              <a:rPr lang="fr-FR" sz="4000" dirty="0">
                <a:latin typeface="Dosis" panose="02010503020202060003" pitchFamily="2" charset="0"/>
              </a:rPr>
              <a:t>Tests</a:t>
            </a:r>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3268978" y="4757123"/>
            <a:ext cx="1872357" cy="1872357"/>
          </a:xfrm>
        </p:spPr>
      </p:pic>
    </p:spTree>
    <p:extLst>
      <p:ext uri="{BB962C8B-B14F-4D97-AF65-F5344CB8AC3E}">
        <p14:creationId xmlns:p14="http://schemas.microsoft.com/office/powerpoint/2010/main" val="3387620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Empreinte digitale</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48</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pic>
        <p:nvPicPr>
          <p:cNvPr id="32" name="Picture 31">
            <a:extLst>
              <a:ext uri="{FF2B5EF4-FFF2-40B4-BE49-F238E27FC236}">
                <a16:creationId xmlns:a16="http://schemas.microsoft.com/office/drawing/2014/main" id="{1A3650DB-E8BB-4B66-84BE-F7ED35E6E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860" y="3406221"/>
            <a:ext cx="1874647" cy="1874647"/>
          </a:xfrm>
          <a:prstGeom prst="rect">
            <a:avLst/>
          </a:prstGeom>
        </p:spPr>
      </p:pic>
      <p:sp>
        <p:nvSpPr>
          <p:cNvPr id="39" name="Rectangle 38">
            <a:extLst>
              <a:ext uri="{FF2B5EF4-FFF2-40B4-BE49-F238E27FC236}">
                <a16:creationId xmlns:a16="http://schemas.microsoft.com/office/drawing/2014/main" id="{41DF8B65-6C6F-4B9A-884D-F64FE34CE55D}"/>
              </a:ext>
            </a:extLst>
          </p:cNvPr>
          <p:cNvSpPr/>
          <p:nvPr/>
        </p:nvSpPr>
        <p:spPr>
          <a:xfrm>
            <a:off x="3805613" y="2820050"/>
            <a:ext cx="6061482" cy="3046988"/>
          </a:xfrm>
          <a:prstGeom prst="rect">
            <a:avLst/>
          </a:prstGeom>
        </p:spPr>
        <p:txBody>
          <a:bodyPr wrap="square">
            <a:spAutoFit/>
          </a:bodyPr>
          <a:lstStyle/>
          <a:p>
            <a:pPr lvl="0">
              <a:lnSpc>
                <a:spcPct val="200000"/>
              </a:lnSpc>
              <a:buClr>
                <a:srgbClr val="39527B"/>
              </a:buClr>
            </a:pPr>
            <a:r>
              <a:rPr lang="fr-FR" b="1" dirty="0">
                <a:solidFill>
                  <a:srgbClr val="39527B"/>
                </a:solidFill>
                <a:latin typeface="Open Sans"/>
              </a:rPr>
              <a:t>FVC 2002 DB2 ensemble B</a:t>
            </a:r>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10 individus</a:t>
            </a:r>
            <a:endParaRPr lang="fr-FR" dirty="0"/>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8 scans par individu</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pic>
        <p:nvPicPr>
          <p:cNvPr id="5" name="Picture 4">
            <a:extLst>
              <a:ext uri="{FF2B5EF4-FFF2-40B4-BE49-F238E27FC236}">
                <a16:creationId xmlns:a16="http://schemas.microsoft.com/office/drawing/2014/main" id="{2EE3A1D3-188C-4998-BC02-D031B47BB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538" y="2532537"/>
            <a:ext cx="7549660" cy="3981329"/>
          </a:xfrm>
          <a:prstGeom prst="rect">
            <a:avLst/>
          </a:prstGeom>
        </p:spPr>
      </p:pic>
    </p:spTree>
    <p:extLst>
      <p:ext uri="{BB962C8B-B14F-4D97-AF65-F5344CB8AC3E}">
        <p14:creationId xmlns:p14="http://schemas.microsoft.com/office/powerpoint/2010/main" val="3801770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5B3F-C8D0-4C72-B78F-58F12EDBF350}"/>
              </a:ext>
            </a:extLst>
          </p:cNvPr>
          <p:cNvSpPr>
            <a:spLocks noGrp="1"/>
          </p:cNvSpPr>
          <p:nvPr>
            <p:ph type="title"/>
          </p:nvPr>
        </p:nvSpPr>
        <p:spPr/>
        <p:txBody>
          <a:bodyPr/>
          <a:lstStyle/>
          <a:p>
            <a:r>
              <a:rPr lang="fr-FR" dirty="0"/>
              <a:t>Empreinte digitale</a:t>
            </a:r>
          </a:p>
        </p:txBody>
      </p:sp>
      <p:sp>
        <p:nvSpPr>
          <p:cNvPr id="3" name="Slide Number Placeholder 2">
            <a:extLst>
              <a:ext uri="{FF2B5EF4-FFF2-40B4-BE49-F238E27FC236}">
                <a16:creationId xmlns:a16="http://schemas.microsoft.com/office/drawing/2014/main" id="{FA20EA2C-D355-41A6-874C-C97EF0C0D2E4}"/>
              </a:ext>
            </a:extLst>
          </p:cNvPr>
          <p:cNvSpPr>
            <a:spLocks noGrp="1"/>
          </p:cNvSpPr>
          <p:nvPr>
            <p:ph type="sldNum" sz="quarter" idx="11"/>
          </p:nvPr>
        </p:nvSpPr>
        <p:spPr/>
        <p:txBody>
          <a:bodyPr/>
          <a:lstStyle/>
          <a:p>
            <a:fld id="{E6459DFB-86F3-43FA-8567-2EA6E426AE90}" type="slidenum">
              <a:rPr lang="ja-JP" altLang="en-US" smtClean="0"/>
              <a:pPr/>
              <a:t>49</a:t>
            </a:fld>
            <a:endParaRPr lang="ja-JP" altLang="en-US" dirty="0"/>
          </a:p>
        </p:txBody>
      </p:sp>
      <p:sp>
        <p:nvSpPr>
          <p:cNvPr id="5" name="Rectangle 4">
            <a:extLst>
              <a:ext uri="{FF2B5EF4-FFF2-40B4-BE49-F238E27FC236}">
                <a16:creationId xmlns:a16="http://schemas.microsoft.com/office/drawing/2014/main" id="{3DDB2193-04BD-42BD-80C2-145880F2D507}"/>
              </a:ext>
            </a:extLst>
          </p:cNvPr>
          <p:cNvSpPr/>
          <p:nvPr/>
        </p:nvSpPr>
        <p:spPr>
          <a:xfrm>
            <a:off x="914322" y="2933068"/>
            <a:ext cx="2834718" cy="5016758"/>
          </a:xfrm>
          <a:prstGeom prst="rect">
            <a:avLst/>
          </a:prstGeom>
        </p:spPr>
        <p:txBody>
          <a:bodyPr wrap="square">
            <a:spAutoFit/>
          </a:bodyPr>
          <a:lstStyle/>
          <a:p>
            <a:pPr lvl="0">
              <a:lnSpc>
                <a:spcPct val="200000"/>
              </a:lnSpc>
              <a:buClr>
                <a:srgbClr val="39527B"/>
              </a:buClr>
            </a:pPr>
            <a:r>
              <a:rPr lang="fr-FR" b="1" dirty="0">
                <a:solidFill>
                  <a:srgbClr val="39527B"/>
                </a:solidFill>
                <a:latin typeface="Open Sans"/>
              </a:rPr>
              <a:t>Méthode</a:t>
            </a:r>
          </a:p>
          <a:p>
            <a:pPr lvl="0">
              <a:lnSpc>
                <a:spcPct val="200000"/>
              </a:lnSpc>
              <a:buClr>
                <a:srgbClr val="39527B"/>
              </a:buClr>
            </a:pPr>
            <a:r>
              <a:rPr lang="fr-FR" b="1" dirty="0">
                <a:solidFill>
                  <a:srgbClr val="39527B"/>
                </a:solidFill>
                <a:latin typeface="Open Sans"/>
              </a:rPr>
              <a:t>Temps total</a:t>
            </a:r>
          </a:p>
          <a:p>
            <a:pPr lvl="0">
              <a:lnSpc>
                <a:spcPct val="200000"/>
              </a:lnSpc>
              <a:buClr>
                <a:srgbClr val="39527B"/>
              </a:buClr>
            </a:pPr>
            <a:r>
              <a:rPr lang="fr-FR" b="1" dirty="0">
                <a:solidFill>
                  <a:srgbClr val="39527B"/>
                </a:solidFill>
                <a:latin typeface="Open Sans"/>
              </a:rPr>
              <a:t>EER (%)</a:t>
            </a:r>
          </a:p>
          <a:p>
            <a:pPr lvl="0">
              <a:lnSpc>
                <a:spcPct val="200000"/>
              </a:lnSpc>
              <a:buClr>
                <a:srgbClr val="39527B"/>
              </a:buClr>
            </a:pPr>
            <a:r>
              <a:rPr lang="fr-FR" b="1" dirty="0">
                <a:solidFill>
                  <a:srgbClr val="39527B"/>
                </a:solidFill>
                <a:latin typeface="Open Sans"/>
              </a:rPr>
              <a:t>TR(%)</a:t>
            </a:r>
          </a:p>
          <a:p>
            <a:pPr marL="457200" lvl="0" indent="-457200">
              <a:lnSpc>
                <a:spcPct val="200000"/>
              </a:lnSpc>
              <a:buClr>
                <a:srgbClr val="39527B"/>
              </a:buClr>
              <a:buFont typeface="Arial" panose="020B0604020202020204" pitchFamily="34" charset="0"/>
              <a:buChar char="•"/>
            </a:pP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sp>
        <p:nvSpPr>
          <p:cNvPr id="6" name="Rectangle 5">
            <a:extLst>
              <a:ext uri="{FF2B5EF4-FFF2-40B4-BE49-F238E27FC236}">
                <a16:creationId xmlns:a16="http://schemas.microsoft.com/office/drawing/2014/main" id="{1116BFAC-99FE-4DAC-AF28-49A5F67DFC6B}"/>
              </a:ext>
            </a:extLst>
          </p:cNvPr>
          <p:cNvSpPr/>
          <p:nvPr/>
        </p:nvSpPr>
        <p:spPr>
          <a:xfrm>
            <a:off x="4194232" y="2933068"/>
            <a:ext cx="9636068" cy="4031873"/>
          </a:xfrm>
          <a:prstGeom prst="rect">
            <a:avLst/>
          </a:prstGeom>
        </p:spPr>
        <p:txBody>
          <a:bodyPr wrap="square">
            <a:spAutoFit/>
          </a:bodyPr>
          <a:lstStyle/>
          <a:p>
            <a:pPr lvl="0">
              <a:lnSpc>
                <a:spcPct val="200000"/>
              </a:lnSpc>
              <a:buClr>
                <a:srgbClr val="39527B"/>
              </a:buClr>
            </a:pPr>
            <a:r>
              <a:rPr lang="fr-FR" b="1" dirty="0">
                <a:solidFill>
                  <a:srgbClr val="39527B"/>
                </a:solidFill>
                <a:latin typeface="Open Sans"/>
              </a:rPr>
              <a:t>Globale basée sur transformée de Hough</a:t>
            </a:r>
          </a:p>
          <a:p>
            <a:pPr lvl="0" algn="ctr">
              <a:lnSpc>
                <a:spcPct val="200000"/>
              </a:lnSpc>
              <a:buClr>
                <a:srgbClr val="39527B"/>
              </a:buClr>
            </a:pPr>
            <a:r>
              <a:rPr lang="fr-FR" dirty="0">
                <a:solidFill>
                  <a:srgbClr val="1C1C1C"/>
                </a:solidFill>
                <a:latin typeface="Open Sans"/>
              </a:rPr>
              <a:t>6 mins – 43 s</a:t>
            </a:r>
          </a:p>
          <a:p>
            <a:pPr lvl="0" algn="ctr">
              <a:lnSpc>
                <a:spcPct val="200000"/>
              </a:lnSpc>
              <a:buClr>
                <a:srgbClr val="39527B"/>
              </a:buClr>
            </a:pPr>
            <a:r>
              <a:rPr lang="fr-FR" dirty="0">
                <a:solidFill>
                  <a:srgbClr val="1C1C1C"/>
                </a:solidFill>
                <a:latin typeface="Open Sans"/>
              </a:rPr>
              <a:t>10</a:t>
            </a:r>
          </a:p>
          <a:p>
            <a:pPr lvl="0" algn="ctr">
              <a:lnSpc>
                <a:spcPct val="200000"/>
              </a:lnSpc>
              <a:buClr>
                <a:srgbClr val="39527B"/>
              </a:buClr>
            </a:pPr>
            <a:r>
              <a:rPr lang="fr-FR" dirty="0">
                <a:solidFill>
                  <a:srgbClr val="1C1C1C"/>
                </a:solidFill>
                <a:latin typeface="Open Sans"/>
              </a:rPr>
              <a:t>88</a:t>
            </a:r>
            <a:endParaRPr lang="fr-FR" dirty="0"/>
          </a:p>
        </p:txBody>
      </p:sp>
      <p:sp>
        <p:nvSpPr>
          <p:cNvPr id="7" name="Rectangle 6">
            <a:extLst>
              <a:ext uri="{FF2B5EF4-FFF2-40B4-BE49-F238E27FC236}">
                <a16:creationId xmlns:a16="http://schemas.microsoft.com/office/drawing/2014/main" id="{4EDA999C-DBF8-4AB1-9377-F893C9E70FFD}"/>
              </a:ext>
            </a:extLst>
          </p:cNvPr>
          <p:cNvSpPr/>
          <p:nvPr/>
        </p:nvSpPr>
        <p:spPr>
          <a:xfrm>
            <a:off x="12964853" y="2933068"/>
            <a:ext cx="6061482"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Locale (MCC)</a:t>
            </a:r>
          </a:p>
          <a:p>
            <a:pPr algn="ctr">
              <a:lnSpc>
                <a:spcPct val="200000"/>
              </a:lnSpc>
              <a:buClr>
                <a:srgbClr val="39527B"/>
              </a:buClr>
            </a:pPr>
            <a:r>
              <a:rPr lang="fr-FR" dirty="0">
                <a:solidFill>
                  <a:srgbClr val="1C1C1C"/>
                </a:solidFill>
              </a:rPr>
              <a:t>14.40 s</a:t>
            </a:r>
          </a:p>
          <a:p>
            <a:pPr lvl="0" algn="ctr">
              <a:lnSpc>
                <a:spcPct val="200000"/>
              </a:lnSpc>
              <a:buClr>
                <a:srgbClr val="39527B"/>
              </a:buClr>
            </a:pPr>
            <a:r>
              <a:rPr lang="fr-FR" dirty="0"/>
              <a:t>26</a:t>
            </a:r>
          </a:p>
          <a:p>
            <a:pPr lvl="0" algn="ctr">
              <a:lnSpc>
                <a:spcPct val="200000"/>
              </a:lnSpc>
              <a:buClr>
                <a:srgbClr val="39527B"/>
              </a:buClr>
            </a:pPr>
            <a:r>
              <a:rPr lang="fr-FR" dirty="0">
                <a:solidFill>
                  <a:srgbClr val="1C1C1C"/>
                </a:solidFill>
                <a:latin typeface="Open Sans"/>
              </a:rPr>
              <a:t>80</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grpSp>
        <p:nvGrpSpPr>
          <p:cNvPr id="19" name="Group 18">
            <a:extLst>
              <a:ext uri="{FF2B5EF4-FFF2-40B4-BE49-F238E27FC236}">
                <a16:creationId xmlns:a16="http://schemas.microsoft.com/office/drawing/2014/main" id="{DA5E3E17-1EA6-48DC-AEB0-B2D1337B567F}"/>
              </a:ext>
            </a:extLst>
          </p:cNvPr>
          <p:cNvGrpSpPr/>
          <p:nvPr/>
        </p:nvGrpSpPr>
        <p:grpSpPr>
          <a:xfrm>
            <a:off x="3731895" y="3619500"/>
            <a:ext cx="217170" cy="5412366"/>
            <a:chOff x="3646170" y="2354580"/>
            <a:chExt cx="217170" cy="5412366"/>
          </a:xfrm>
        </p:grpSpPr>
        <p:cxnSp>
          <p:nvCxnSpPr>
            <p:cNvPr id="9" name="Straight Connector 8">
              <a:extLst>
                <a:ext uri="{FF2B5EF4-FFF2-40B4-BE49-F238E27FC236}">
                  <a16:creationId xmlns:a16="http://schemas.microsoft.com/office/drawing/2014/main" id="{40F3111D-4E93-4E33-829C-598CD4F857D0}"/>
                </a:ext>
              </a:extLst>
            </p:cNvPr>
            <p:cNvCxnSpPr/>
            <p:nvPr/>
          </p:nvCxnSpPr>
          <p:spPr>
            <a:xfrm>
              <a:off x="3749040" y="253746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A5DD233-F52A-4093-917C-E3DD09A6929F}"/>
                </a:ext>
              </a:extLst>
            </p:cNvPr>
            <p:cNvGrpSpPr/>
            <p:nvPr/>
          </p:nvGrpSpPr>
          <p:grpSpPr>
            <a:xfrm>
              <a:off x="3646170" y="2354580"/>
              <a:ext cx="217170" cy="5412366"/>
              <a:chOff x="3646170" y="2354580"/>
              <a:chExt cx="217170" cy="5412366"/>
            </a:xfrm>
          </p:grpSpPr>
          <p:sp>
            <p:nvSpPr>
              <p:cNvPr id="10" name="Oval 9">
                <a:extLst>
                  <a:ext uri="{FF2B5EF4-FFF2-40B4-BE49-F238E27FC236}">
                    <a16:creationId xmlns:a16="http://schemas.microsoft.com/office/drawing/2014/main" id="{1653917D-8E1D-40BB-B460-828EFC8E410A}"/>
                  </a:ext>
                </a:extLst>
              </p:cNvPr>
              <p:cNvSpPr/>
              <p:nvPr/>
            </p:nvSpPr>
            <p:spPr>
              <a:xfrm>
                <a:off x="3657600" y="235458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Oval 10">
                <a:extLst>
                  <a:ext uri="{FF2B5EF4-FFF2-40B4-BE49-F238E27FC236}">
                    <a16:creationId xmlns:a16="http://schemas.microsoft.com/office/drawing/2014/main" id="{3E4AD276-8034-449A-A75C-71FE3421A5E2}"/>
                  </a:ext>
                </a:extLst>
              </p:cNvPr>
              <p:cNvSpPr/>
              <p:nvPr/>
            </p:nvSpPr>
            <p:spPr>
              <a:xfrm>
                <a:off x="3646170" y="756120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grpSp>
        <p:nvGrpSpPr>
          <p:cNvPr id="20" name="Group 19">
            <a:extLst>
              <a:ext uri="{FF2B5EF4-FFF2-40B4-BE49-F238E27FC236}">
                <a16:creationId xmlns:a16="http://schemas.microsoft.com/office/drawing/2014/main" id="{0D70F61A-721A-431F-8A08-9D4C23CE7D64}"/>
              </a:ext>
            </a:extLst>
          </p:cNvPr>
          <p:cNvGrpSpPr/>
          <p:nvPr/>
        </p:nvGrpSpPr>
        <p:grpSpPr>
          <a:xfrm>
            <a:off x="12747683" y="3581400"/>
            <a:ext cx="217170" cy="5412366"/>
            <a:chOff x="3646170" y="2537460"/>
            <a:chExt cx="217170" cy="5412366"/>
          </a:xfrm>
        </p:grpSpPr>
        <p:cxnSp>
          <p:nvCxnSpPr>
            <p:cNvPr id="21" name="Straight Connector 20">
              <a:extLst>
                <a:ext uri="{FF2B5EF4-FFF2-40B4-BE49-F238E27FC236}">
                  <a16:creationId xmlns:a16="http://schemas.microsoft.com/office/drawing/2014/main" id="{8CD9A68F-CBF9-466D-A954-65F010D26DFC}"/>
                </a:ext>
              </a:extLst>
            </p:cNvPr>
            <p:cNvCxnSpPr/>
            <p:nvPr/>
          </p:nvCxnSpPr>
          <p:spPr>
            <a:xfrm>
              <a:off x="3749040" y="272034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5CEF0BC-836C-4D5A-B282-CBF65F906261}"/>
                </a:ext>
              </a:extLst>
            </p:cNvPr>
            <p:cNvGrpSpPr/>
            <p:nvPr/>
          </p:nvGrpSpPr>
          <p:grpSpPr>
            <a:xfrm>
              <a:off x="3646170" y="2537460"/>
              <a:ext cx="217170" cy="5412366"/>
              <a:chOff x="3646170" y="2537460"/>
              <a:chExt cx="217170" cy="5412366"/>
            </a:xfrm>
          </p:grpSpPr>
          <p:sp>
            <p:nvSpPr>
              <p:cNvPr id="23" name="Oval 22">
                <a:extLst>
                  <a:ext uri="{FF2B5EF4-FFF2-40B4-BE49-F238E27FC236}">
                    <a16:creationId xmlns:a16="http://schemas.microsoft.com/office/drawing/2014/main" id="{28A7B025-A54C-4C85-9117-D39F74A314F5}"/>
                  </a:ext>
                </a:extLst>
              </p:cNvPr>
              <p:cNvSpPr/>
              <p:nvPr/>
            </p:nvSpPr>
            <p:spPr>
              <a:xfrm>
                <a:off x="3657600" y="253746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4" name="Oval 23">
                <a:extLst>
                  <a:ext uri="{FF2B5EF4-FFF2-40B4-BE49-F238E27FC236}">
                    <a16:creationId xmlns:a16="http://schemas.microsoft.com/office/drawing/2014/main" id="{00EEF405-19DA-4A89-B8DD-194E8F23E239}"/>
                  </a:ext>
                </a:extLst>
              </p:cNvPr>
              <p:cNvSpPr/>
              <p:nvPr/>
            </p:nvSpPr>
            <p:spPr>
              <a:xfrm>
                <a:off x="3646170" y="774408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cxnSp>
        <p:nvCxnSpPr>
          <p:cNvPr id="26" name="Straight Connector 25">
            <a:extLst>
              <a:ext uri="{FF2B5EF4-FFF2-40B4-BE49-F238E27FC236}">
                <a16:creationId xmlns:a16="http://schemas.microsoft.com/office/drawing/2014/main" id="{A637DB1E-B94A-4862-B920-6E5AEAD2F07C}"/>
              </a:ext>
            </a:extLst>
          </p:cNvPr>
          <p:cNvCxnSpPr/>
          <p:nvPr/>
        </p:nvCxnSpPr>
        <p:spPr>
          <a:xfrm>
            <a:off x="-228600" y="494900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87483D-B79F-4526-80DC-4AE72451DC3C}"/>
              </a:ext>
            </a:extLst>
          </p:cNvPr>
          <p:cNvCxnSpPr/>
          <p:nvPr/>
        </p:nvCxnSpPr>
        <p:spPr>
          <a:xfrm>
            <a:off x="-76200" y="41412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EE6F32-D675-48EB-8D7A-4241E9541C8C}"/>
              </a:ext>
            </a:extLst>
          </p:cNvPr>
          <p:cNvCxnSpPr/>
          <p:nvPr/>
        </p:nvCxnSpPr>
        <p:spPr>
          <a:xfrm>
            <a:off x="-83820" y="607676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55509-F2AC-4B72-B279-4EBA21877496}"/>
              </a:ext>
            </a:extLst>
          </p:cNvPr>
          <p:cNvCxnSpPr/>
          <p:nvPr/>
        </p:nvCxnSpPr>
        <p:spPr>
          <a:xfrm>
            <a:off x="-45720" y="70749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64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a:xfrm>
            <a:off x="914322" y="246956"/>
            <a:ext cx="16507876" cy="1203151"/>
          </a:xfrm>
        </p:spPr>
        <p:txBody>
          <a:bodyPr/>
          <a:lstStyle/>
          <a:p>
            <a:r>
              <a:rPr lang="fr-FR" dirty="0"/>
              <a:t>Problématique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5</a:t>
            </a:fld>
            <a:endParaRPr lang="ja-JP" altLang="en-US"/>
          </a:p>
        </p:txBody>
      </p:sp>
      <p:pic>
        <p:nvPicPr>
          <p:cNvPr id="21" name="Picture 20">
            <a:extLst>
              <a:ext uri="{FF2B5EF4-FFF2-40B4-BE49-F238E27FC236}">
                <a16:creationId xmlns:a16="http://schemas.microsoft.com/office/drawing/2014/main" id="{409DE1FC-8A0F-4A3D-9DD4-55EDA86A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78" y="6276587"/>
            <a:ext cx="2519060" cy="2519060"/>
          </a:xfrm>
          <a:prstGeom prst="rect">
            <a:avLst/>
          </a:prstGeom>
        </p:spPr>
      </p:pic>
      <p:pic>
        <p:nvPicPr>
          <p:cNvPr id="5" name="Picture 4">
            <a:extLst>
              <a:ext uri="{FF2B5EF4-FFF2-40B4-BE49-F238E27FC236}">
                <a16:creationId xmlns:a16="http://schemas.microsoft.com/office/drawing/2014/main" id="{B350F30B-7A64-413F-8525-99E3A7179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6961" y="7520342"/>
            <a:ext cx="1275305" cy="1275305"/>
          </a:xfrm>
          <a:prstGeom prst="rect">
            <a:avLst/>
          </a:prstGeom>
        </p:spPr>
      </p:pic>
      <p:sp>
        <p:nvSpPr>
          <p:cNvPr id="7" name="TextBox 6">
            <a:extLst>
              <a:ext uri="{FF2B5EF4-FFF2-40B4-BE49-F238E27FC236}">
                <a16:creationId xmlns:a16="http://schemas.microsoft.com/office/drawing/2014/main" id="{6A735E36-2C26-476F-BF88-FFD5FCFF636C}"/>
              </a:ext>
            </a:extLst>
          </p:cNvPr>
          <p:cNvSpPr txBox="1"/>
          <p:nvPr/>
        </p:nvSpPr>
        <p:spPr>
          <a:xfrm>
            <a:off x="7471138" y="9030764"/>
            <a:ext cx="4007114" cy="523220"/>
          </a:xfrm>
          <a:prstGeom prst="rect">
            <a:avLst/>
          </a:prstGeom>
          <a:noFill/>
        </p:spPr>
        <p:txBody>
          <a:bodyPr wrap="square" rtlCol="0">
            <a:spAutoFit/>
          </a:bodyPr>
          <a:lstStyle/>
          <a:p>
            <a:r>
              <a:rPr lang="fr-FR" sz="2800" dirty="0">
                <a:solidFill>
                  <a:srgbClr val="2A2A2A"/>
                </a:solidFill>
              </a:rPr>
              <a:t>Evaluer ma méthode</a:t>
            </a:r>
          </a:p>
        </p:txBody>
      </p:sp>
      <p:pic>
        <p:nvPicPr>
          <p:cNvPr id="22" name="Picture 21">
            <a:extLst>
              <a:ext uri="{FF2B5EF4-FFF2-40B4-BE49-F238E27FC236}">
                <a16:creationId xmlns:a16="http://schemas.microsoft.com/office/drawing/2014/main" id="{399633B0-ECC1-4860-BCAF-91A60670A0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8373" y="4709047"/>
            <a:ext cx="973521" cy="973521"/>
          </a:xfrm>
          <a:prstGeom prst="rect">
            <a:avLst/>
          </a:prstGeom>
        </p:spPr>
      </p:pic>
      <p:pic>
        <p:nvPicPr>
          <p:cNvPr id="23" name="Picture 22">
            <a:extLst>
              <a:ext uri="{FF2B5EF4-FFF2-40B4-BE49-F238E27FC236}">
                <a16:creationId xmlns:a16="http://schemas.microsoft.com/office/drawing/2014/main" id="{3441747D-D02C-4DA1-B75D-D7B332985D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33787" y="5123723"/>
            <a:ext cx="973521" cy="973521"/>
          </a:xfrm>
          <a:prstGeom prst="rect">
            <a:avLst/>
          </a:prstGeom>
        </p:spPr>
      </p:pic>
      <p:pic>
        <p:nvPicPr>
          <p:cNvPr id="24" name="Picture 23">
            <a:extLst>
              <a:ext uri="{FF2B5EF4-FFF2-40B4-BE49-F238E27FC236}">
                <a16:creationId xmlns:a16="http://schemas.microsoft.com/office/drawing/2014/main" id="{422EAD97-C9F7-47AC-BA91-0D6AA7A55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1730" y="4190570"/>
            <a:ext cx="973521" cy="973521"/>
          </a:xfrm>
          <a:prstGeom prst="rect">
            <a:avLst/>
          </a:prstGeom>
        </p:spPr>
      </p:pic>
      <p:pic>
        <p:nvPicPr>
          <p:cNvPr id="25" name="Picture 24">
            <a:extLst>
              <a:ext uri="{FF2B5EF4-FFF2-40B4-BE49-F238E27FC236}">
                <a16:creationId xmlns:a16="http://schemas.microsoft.com/office/drawing/2014/main" id="{863D78A5-77C6-422E-A045-4C9C456D10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6544" y="3514000"/>
            <a:ext cx="973521" cy="1027522"/>
          </a:xfrm>
          <a:prstGeom prst="rect">
            <a:avLst/>
          </a:prstGeom>
        </p:spPr>
      </p:pic>
      <p:pic>
        <p:nvPicPr>
          <p:cNvPr id="26" name="Picture 25">
            <a:extLst>
              <a:ext uri="{FF2B5EF4-FFF2-40B4-BE49-F238E27FC236}">
                <a16:creationId xmlns:a16="http://schemas.microsoft.com/office/drawing/2014/main" id="{8E33C945-77C4-4D21-AB39-00DD283505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3258" y="3514000"/>
            <a:ext cx="973521" cy="1027522"/>
          </a:xfrm>
          <a:prstGeom prst="rect">
            <a:avLst/>
          </a:prstGeom>
        </p:spPr>
      </p:pic>
      <p:pic>
        <p:nvPicPr>
          <p:cNvPr id="27" name="Picture 26">
            <a:extLst>
              <a:ext uri="{FF2B5EF4-FFF2-40B4-BE49-F238E27FC236}">
                <a16:creationId xmlns:a16="http://schemas.microsoft.com/office/drawing/2014/main" id="{D4F0ADA6-CF2F-464C-9676-D131BC2380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9901" y="2995523"/>
            <a:ext cx="973521" cy="1027522"/>
          </a:xfrm>
          <a:prstGeom prst="rect">
            <a:avLst/>
          </a:prstGeom>
        </p:spPr>
      </p:pic>
      <p:pic>
        <p:nvPicPr>
          <p:cNvPr id="28" name="Picture 27">
            <a:extLst>
              <a:ext uri="{FF2B5EF4-FFF2-40B4-BE49-F238E27FC236}">
                <a16:creationId xmlns:a16="http://schemas.microsoft.com/office/drawing/2014/main" id="{2E46430A-0758-4553-B1D0-1B9C0BB00B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6662" y="5303066"/>
            <a:ext cx="973521" cy="973521"/>
          </a:xfrm>
          <a:prstGeom prst="rect">
            <a:avLst/>
          </a:prstGeom>
        </p:spPr>
      </p:pic>
      <p:pic>
        <p:nvPicPr>
          <p:cNvPr id="29" name="Picture 28">
            <a:extLst>
              <a:ext uri="{FF2B5EF4-FFF2-40B4-BE49-F238E27FC236}">
                <a16:creationId xmlns:a16="http://schemas.microsoft.com/office/drawing/2014/main" id="{03361879-B449-4E64-9502-BE270E8D5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3376" y="5303066"/>
            <a:ext cx="973521" cy="973521"/>
          </a:xfrm>
          <a:prstGeom prst="rect">
            <a:avLst/>
          </a:prstGeom>
        </p:spPr>
      </p:pic>
      <p:pic>
        <p:nvPicPr>
          <p:cNvPr id="30" name="Picture 29">
            <a:extLst>
              <a:ext uri="{FF2B5EF4-FFF2-40B4-BE49-F238E27FC236}">
                <a16:creationId xmlns:a16="http://schemas.microsoft.com/office/drawing/2014/main" id="{21E964CD-5783-4847-81DE-0CEB5DED4E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0019" y="4784589"/>
            <a:ext cx="973521" cy="973521"/>
          </a:xfrm>
          <a:prstGeom prst="rect">
            <a:avLst/>
          </a:prstGeom>
        </p:spPr>
      </p:pic>
      <p:sp>
        <p:nvSpPr>
          <p:cNvPr id="31" name="TextBox 30">
            <a:extLst>
              <a:ext uri="{FF2B5EF4-FFF2-40B4-BE49-F238E27FC236}">
                <a16:creationId xmlns:a16="http://schemas.microsoft.com/office/drawing/2014/main" id="{C9089A0A-B627-4C38-A641-B2952D97E7E1}"/>
              </a:ext>
            </a:extLst>
          </p:cNvPr>
          <p:cNvSpPr txBox="1"/>
          <p:nvPr/>
        </p:nvSpPr>
        <p:spPr>
          <a:xfrm>
            <a:off x="2203130" y="6669219"/>
            <a:ext cx="4007114" cy="523220"/>
          </a:xfrm>
          <a:prstGeom prst="rect">
            <a:avLst/>
          </a:prstGeom>
          <a:noFill/>
        </p:spPr>
        <p:txBody>
          <a:bodyPr wrap="square" rtlCol="0">
            <a:spAutoFit/>
          </a:bodyPr>
          <a:lstStyle/>
          <a:p>
            <a:r>
              <a:rPr lang="fr-FR" sz="2800" dirty="0">
                <a:solidFill>
                  <a:srgbClr val="2A2A2A"/>
                </a:solidFill>
              </a:rPr>
              <a:t>Panoplie de méthodes </a:t>
            </a:r>
          </a:p>
        </p:txBody>
      </p:sp>
      <p:pic>
        <p:nvPicPr>
          <p:cNvPr id="32" name="Picture 31">
            <a:extLst>
              <a:ext uri="{FF2B5EF4-FFF2-40B4-BE49-F238E27FC236}">
                <a16:creationId xmlns:a16="http://schemas.microsoft.com/office/drawing/2014/main" id="{E7252B0B-AD02-4A94-9EEF-1F51B11B3A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407" y="2154782"/>
            <a:ext cx="1152584" cy="1152584"/>
          </a:xfrm>
          <a:prstGeom prst="rect">
            <a:avLst/>
          </a:prstGeom>
        </p:spPr>
      </p:pic>
      <p:pic>
        <p:nvPicPr>
          <p:cNvPr id="33" name="Picture 32">
            <a:extLst>
              <a:ext uri="{FF2B5EF4-FFF2-40B4-BE49-F238E27FC236}">
                <a16:creationId xmlns:a16="http://schemas.microsoft.com/office/drawing/2014/main" id="{0233830A-412D-43C8-9A1A-EFFFB338E7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0774" y="2121282"/>
            <a:ext cx="1267842" cy="1267842"/>
          </a:xfrm>
          <a:prstGeom prst="rect">
            <a:avLst/>
          </a:prstGeom>
        </p:spPr>
      </p:pic>
      <p:pic>
        <p:nvPicPr>
          <p:cNvPr id="34" name="Picture 33">
            <a:extLst>
              <a:ext uri="{FF2B5EF4-FFF2-40B4-BE49-F238E27FC236}">
                <a16:creationId xmlns:a16="http://schemas.microsoft.com/office/drawing/2014/main" id="{2B2F2D6C-F5F2-41AB-AD52-EEB1A115FC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6853" y="2731074"/>
            <a:ext cx="1267842" cy="1267842"/>
          </a:xfrm>
          <a:prstGeom prst="rect">
            <a:avLst/>
          </a:prstGeom>
        </p:spPr>
      </p:pic>
      <p:sp>
        <p:nvSpPr>
          <p:cNvPr id="35" name="TextBox 34">
            <a:extLst>
              <a:ext uri="{FF2B5EF4-FFF2-40B4-BE49-F238E27FC236}">
                <a16:creationId xmlns:a16="http://schemas.microsoft.com/office/drawing/2014/main" id="{5B0D1BD3-8235-4C57-A441-30F649E81874}"/>
              </a:ext>
            </a:extLst>
          </p:cNvPr>
          <p:cNvSpPr txBox="1"/>
          <p:nvPr/>
        </p:nvSpPr>
        <p:spPr>
          <a:xfrm>
            <a:off x="5873500" y="3942402"/>
            <a:ext cx="5934548" cy="954107"/>
          </a:xfrm>
          <a:prstGeom prst="rect">
            <a:avLst/>
          </a:prstGeom>
          <a:noFill/>
        </p:spPr>
        <p:txBody>
          <a:bodyPr wrap="square" rtlCol="0">
            <a:spAutoFit/>
          </a:bodyPr>
          <a:lstStyle/>
          <a:p>
            <a:pPr algn="ctr"/>
            <a:r>
              <a:rPr lang="fr-FR" sz="2800" dirty="0">
                <a:solidFill>
                  <a:srgbClr val="2A2A2A"/>
                </a:solidFill>
              </a:rPr>
              <a:t>Multitude de bases </a:t>
            </a:r>
          </a:p>
          <a:p>
            <a:pPr algn="ctr"/>
            <a:r>
              <a:rPr lang="fr-FR" sz="2800" dirty="0">
                <a:solidFill>
                  <a:srgbClr val="2A2A2A"/>
                </a:solidFill>
              </a:rPr>
              <a:t>de données de tests</a:t>
            </a:r>
          </a:p>
        </p:txBody>
      </p:sp>
      <p:sp>
        <p:nvSpPr>
          <p:cNvPr id="9" name="Arrow: Right 8">
            <a:extLst>
              <a:ext uri="{FF2B5EF4-FFF2-40B4-BE49-F238E27FC236}">
                <a16:creationId xmlns:a16="http://schemas.microsoft.com/office/drawing/2014/main" id="{280AEB44-67AF-4445-8993-4189E66FE2CC}"/>
              </a:ext>
            </a:extLst>
          </p:cNvPr>
          <p:cNvSpPr/>
          <p:nvPr/>
        </p:nvSpPr>
        <p:spPr>
          <a:xfrm>
            <a:off x="11808047" y="5228677"/>
            <a:ext cx="1421783" cy="707263"/>
          </a:xfrm>
          <a:prstGeom prst="rightArrow">
            <a:avLst/>
          </a:prstGeom>
          <a:solidFill>
            <a:srgbClr val="39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39" name="Picture 38">
            <a:extLst>
              <a:ext uri="{FF2B5EF4-FFF2-40B4-BE49-F238E27FC236}">
                <a16:creationId xmlns:a16="http://schemas.microsoft.com/office/drawing/2014/main" id="{57371C89-EF06-46E0-9FF5-8F11FC0E6C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92763" y="3113210"/>
            <a:ext cx="3566595" cy="3566595"/>
          </a:xfrm>
          <a:prstGeom prst="rect">
            <a:avLst/>
          </a:prstGeom>
        </p:spPr>
      </p:pic>
      <p:sp>
        <p:nvSpPr>
          <p:cNvPr id="41" name="TextBox 40">
            <a:extLst>
              <a:ext uri="{FF2B5EF4-FFF2-40B4-BE49-F238E27FC236}">
                <a16:creationId xmlns:a16="http://schemas.microsoft.com/office/drawing/2014/main" id="{03AB463C-A1B5-47E6-8DED-47D8BACFABB8}"/>
              </a:ext>
            </a:extLst>
          </p:cNvPr>
          <p:cNvSpPr txBox="1"/>
          <p:nvPr/>
        </p:nvSpPr>
        <p:spPr>
          <a:xfrm>
            <a:off x="13764163" y="6972198"/>
            <a:ext cx="4007114" cy="523220"/>
          </a:xfrm>
          <a:prstGeom prst="rect">
            <a:avLst/>
          </a:prstGeom>
          <a:noFill/>
        </p:spPr>
        <p:txBody>
          <a:bodyPr wrap="square" rtlCol="0">
            <a:spAutoFit/>
          </a:bodyPr>
          <a:lstStyle/>
          <a:p>
            <a:pPr algn="ctr"/>
            <a:r>
              <a:rPr lang="fr-FR" sz="2800" dirty="0"/>
              <a:t>Plateforme de test</a:t>
            </a:r>
          </a:p>
        </p:txBody>
      </p:sp>
    </p:spTree>
    <p:extLst>
      <p:ext uri="{BB962C8B-B14F-4D97-AF65-F5344CB8AC3E}">
        <p14:creationId xmlns:p14="http://schemas.microsoft.com/office/powerpoint/2010/main" val="12536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ppt_x"/>
                                          </p:val>
                                        </p:tav>
                                        <p:tav tm="100000">
                                          <p:val>
                                            <p:strVal val="#ppt_x"/>
                                          </p:val>
                                        </p:tav>
                                      </p:tavLst>
                                    </p:anim>
                                    <p:anim calcmode="lin" valueType="num">
                                      <p:cBhvr additive="base">
                                        <p:cTn id="7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0-#ppt_w/2"/>
                                          </p:val>
                                        </p:tav>
                                        <p:tav tm="100000">
                                          <p:val>
                                            <p:strVal val="#ppt_x"/>
                                          </p:val>
                                        </p:tav>
                                      </p:tavLst>
                                    </p:anim>
                                    <p:anim calcmode="lin" valueType="num">
                                      <p:cBhvr additive="base">
                                        <p:cTn id="82" dur="500" fill="hold"/>
                                        <p:tgtEl>
                                          <p:spTgt spid="9"/>
                                        </p:tgtEl>
                                        <p:attrNameLst>
                                          <p:attrName>ppt_y</p:attrName>
                                        </p:attrNameLst>
                                      </p:cBhvr>
                                      <p:tavLst>
                                        <p:tav tm="0">
                                          <p:val>
                                            <p:strVal val="#ppt_y"/>
                                          </p:val>
                                        </p:tav>
                                        <p:tav tm="100000">
                                          <p:val>
                                            <p:strVal val="#ppt_y"/>
                                          </p:val>
                                        </p:tav>
                                      </p:tavLst>
                                    </p:anim>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childTnLst>
                                </p:cTn>
                              </p:par>
                              <p:par>
                                <p:cTn id="86" presetID="2" presetClass="entr" presetSubtype="4"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ppt_x"/>
                                          </p:val>
                                        </p:tav>
                                        <p:tav tm="100000">
                                          <p:val>
                                            <p:strVal val="#ppt_x"/>
                                          </p:val>
                                        </p:tav>
                                      </p:tavLst>
                                    </p:anim>
                                    <p:anim calcmode="lin" valueType="num">
                                      <p:cBhvr additive="base">
                                        <p:cTn id="8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5" grpId="0"/>
      <p:bldP spid="9" grpId="0" animBg="1"/>
      <p:bldP spid="4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Empreinte palmaire</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50</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pic>
        <p:nvPicPr>
          <p:cNvPr id="32" name="Picture 31">
            <a:extLst>
              <a:ext uri="{FF2B5EF4-FFF2-40B4-BE49-F238E27FC236}">
                <a16:creationId xmlns:a16="http://schemas.microsoft.com/office/drawing/2014/main" id="{1A3650DB-E8BB-4B66-84BE-F7ED35E6E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860" y="3406221"/>
            <a:ext cx="1874647" cy="1874647"/>
          </a:xfrm>
          <a:prstGeom prst="rect">
            <a:avLst/>
          </a:prstGeom>
        </p:spPr>
      </p:pic>
      <p:sp>
        <p:nvSpPr>
          <p:cNvPr id="39" name="Rectangle 38">
            <a:extLst>
              <a:ext uri="{FF2B5EF4-FFF2-40B4-BE49-F238E27FC236}">
                <a16:creationId xmlns:a16="http://schemas.microsoft.com/office/drawing/2014/main" id="{41DF8B65-6C6F-4B9A-884D-F64FE34CE55D}"/>
              </a:ext>
            </a:extLst>
          </p:cNvPr>
          <p:cNvSpPr/>
          <p:nvPr/>
        </p:nvSpPr>
        <p:spPr>
          <a:xfrm>
            <a:off x="3722598" y="2820050"/>
            <a:ext cx="6061482" cy="3046988"/>
          </a:xfrm>
          <a:prstGeom prst="rect">
            <a:avLst/>
          </a:prstGeom>
        </p:spPr>
        <p:txBody>
          <a:bodyPr wrap="square">
            <a:spAutoFit/>
          </a:bodyPr>
          <a:lstStyle/>
          <a:p>
            <a:pPr lvl="0">
              <a:lnSpc>
                <a:spcPct val="200000"/>
              </a:lnSpc>
              <a:buClr>
                <a:srgbClr val="39527B"/>
              </a:buClr>
            </a:pPr>
            <a:r>
              <a:rPr lang="fr-FR" b="1" dirty="0" err="1">
                <a:solidFill>
                  <a:srgbClr val="39527B"/>
                </a:solidFill>
              </a:rPr>
              <a:t>Multispectral</a:t>
            </a:r>
            <a:r>
              <a:rPr lang="fr-FR" b="1" dirty="0">
                <a:solidFill>
                  <a:srgbClr val="39527B"/>
                </a:solidFill>
              </a:rPr>
              <a:t> de </a:t>
            </a:r>
            <a:r>
              <a:rPr lang="fr-FR" b="1" dirty="0" err="1">
                <a:solidFill>
                  <a:srgbClr val="39527B"/>
                </a:solidFill>
              </a:rPr>
              <a:t>PolyU</a:t>
            </a:r>
            <a:r>
              <a:rPr lang="fr-FR" b="1" dirty="0">
                <a:solidFill>
                  <a:srgbClr val="39527B"/>
                </a:solidFill>
              </a:rPr>
              <a:t> </a:t>
            </a:r>
          </a:p>
          <a:p>
            <a:pPr marL="457200" lvl="0" indent="-457200">
              <a:lnSpc>
                <a:spcPct val="200000"/>
              </a:lnSpc>
              <a:buClr>
                <a:srgbClr val="39527B"/>
              </a:buClr>
              <a:buFont typeface="Arial" panose="020B0604020202020204" pitchFamily="34" charset="0"/>
              <a:buChar char="•"/>
            </a:pPr>
            <a:r>
              <a:rPr lang="fr-FR" dirty="0">
                <a:solidFill>
                  <a:srgbClr val="2A2A2A"/>
                </a:solidFill>
                <a:latin typeface="Open Sans"/>
              </a:rPr>
              <a:t>500 individus</a:t>
            </a:r>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12 scans par individu</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pic>
        <p:nvPicPr>
          <p:cNvPr id="5" name="Picture 4">
            <a:extLst>
              <a:ext uri="{FF2B5EF4-FFF2-40B4-BE49-F238E27FC236}">
                <a16:creationId xmlns:a16="http://schemas.microsoft.com/office/drawing/2014/main" id="{F19C3827-5FB7-453F-AF13-B4A886AB9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4958" y="3078407"/>
            <a:ext cx="8365967" cy="2834559"/>
          </a:xfrm>
          <a:prstGeom prst="rect">
            <a:avLst/>
          </a:prstGeom>
        </p:spPr>
      </p:pic>
    </p:spTree>
    <p:extLst>
      <p:ext uri="{BB962C8B-B14F-4D97-AF65-F5344CB8AC3E}">
        <p14:creationId xmlns:p14="http://schemas.microsoft.com/office/powerpoint/2010/main" val="865838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5B3F-C8D0-4C72-B78F-58F12EDBF350}"/>
              </a:ext>
            </a:extLst>
          </p:cNvPr>
          <p:cNvSpPr>
            <a:spLocks noGrp="1"/>
          </p:cNvSpPr>
          <p:nvPr>
            <p:ph type="title"/>
          </p:nvPr>
        </p:nvSpPr>
        <p:spPr/>
        <p:txBody>
          <a:bodyPr/>
          <a:lstStyle/>
          <a:p>
            <a:r>
              <a:rPr lang="fr-FR" dirty="0"/>
              <a:t>Empreinte palmaire</a:t>
            </a:r>
          </a:p>
        </p:txBody>
      </p:sp>
      <p:sp>
        <p:nvSpPr>
          <p:cNvPr id="3" name="Slide Number Placeholder 2">
            <a:extLst>
              <a:ext uri="{FF2B5EF4-FFF2-40B4-BE49-F238E27FC236}">
                <a16:creationId xmlns:a16="http://schemas.microsoft.com/office/drawing/2014/main" id="{FA20EA2C-D355-41A6-874C-C97EF0C0D2E4}"/>
              </a:ext>
            </a:extLst>
          </p:cNvPr>
          <p:cNvSpPr>
            <a:spLocks noGrp="1"/>
          </p:cNvSpPr>
          <p:nvPr>
            <p:ph type="sldNum" sz="quarter" idx="11"/>
          </p:nvPr>
        </p:nvSpPr>
        <p:spPr/>
        <p:txBody>
          <a:bodyPr/>
          <a:lstStyle/>
          <a:p>
            <a:fld id="{E6459DFB-86F3-43FA-8567-2EA6E426AE90}" type="slidenum">
              <a:rPr lang="ja-JP" altLang="en-US" smtClean="0"/>
              <a:pPr/>
              <a:t>51</a:t>
            </a:fld>
            <a:endParaRPr lang="ja-JP" altLang="en-US" dirty="0"/>
          </a:p>
        </p:txBody>
      </p:sp>
      <p:sp>
        <p:nvSpPr>
          <p:cNvPr id="5" name="Rectangle 4">
            <a:extLst>
              <a:ext uri="{FF2B5EF4-FFF2-40B4-BE49-F238E27FC236}">
                <a16:creationId xmlns:a16="http://schemas.microsoft.com/office/drawing/2014/main" id="{3DDB2193-04BD-42BD-80C2-145880F2D507}"/>
              </a:ext>
            </a:extLst>
          </p:cNvPr>
          <p:cNvSpPr/>
          <p:nvPr/>
        </p:nvSpPr>
        <p:spPr>
          <a:xfrm>
            <a:off x="914322" y="2933068"/>
            <a:ext cx="2834718" cy="5016758"/>
          </a:xfrm>
          <a:prstGeom prst="rect">
            <a:avLst/>
          </a:prstGeom>
        </p:spPr>
        <p:txBody>
          <a:bodyPr wrap="square">
            <a:spAutoFit/>
          </a:bodyPr>
          <a:lstStyle/>
          <a:p>
            <a:pPr lvl="0">
              <a:lnSpc>
                <a:spcPct val="200000"/>
              </a:lnSpc>
              <a:buClr>
                <a:srgbClr val="39527B"/>
              </a:buClr>
            </a:pPr>
            <a:r>
              <a:rPr lang="fr-FR" b="1" dirty="0">
                <a:solidFill>
                  <a:srgbClr val="39527B"/>
                </a:solidFill>
                <a:latin typeface="Open Sans"/>
              </a:rPr>
              <a:t>Méthode</a:t>
            </a:r>
          </a:p>
          <a:p>
            <a:pPr lvl="0">
              <a:lnSpc>
                <a:spcPct val="200000"/>
              </a:lnSpc>
              <a:buClr>
                <a:srgbClr val="39527B"/>
              </a:buClr>
            </a:pPr>
            <a:r>
              <a:rPr lang="fr-FR" b="1" dirty="0">
                <a:solidFill>
                  <a:srgbClr val="39527B"/>
                </a:solidFill>
                <a:latin typeface="Open Sans"/>
              </a:rPr>
              <a:t>Temps total</a:t>
            </a:r>
          </a:p>
          <a:p>
            <a:pPr lvl="0">
              <a:lnSpc>
                <a:spcPct val="200000"/>
              </a:lnSpc>
              <a:buClr>
                <a:srgbClr val="39527B"/>
              </a:buClr>
            </a:pPr>
            <a:r>
              <a:rPr lang="fr-FR" b="1" dirty="0">
                <a:solidFill>
                  <a:srgbClr val="39527B"/>
                </a:solidFill>
                <a:latin typeface="Open Sans"/>
              </a:rPr>
              <a:t>EER (%)</a:t>
            </a:r>
          </a:p>
          <a:p>
            <a:pPr lvl="0">
              <a:lnSpc>
                <a:spcPct val="200000"/>
              </a:lnSpc>
              <a:buClr>
                <a:srgbClr val="39527B"/>
              </a:buClr>
            </a:pPr>
            <a:r>
              <a:rPr lang="fr-FR" b="1" dirty="0">
                <a:solidFill>
                  <a:srgbClr val="39527B"/>
                </a:solidFill>
                <a:latin typeface="Open Sans"/>
              </a:rPr>
              <a:t>TR(%)</a:t>
            </a:r>
          </a:p>
          <a:p>
            <a:pPr marL="457200" lvl="0" indent="-457200">
              <a:lnSpc>
                <a:spcPct val="200000"/>
              </a:lnSpc>
              <a:buClr>
                <a:srgbClr val="39527B"/>
              </a:buClr>
              <a:buFont typeface="Arial" panose="020B0604020202020204" pitchFamily="34" charset="0"/>
              <a:buChar char="•"/>
            </a:pP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sp>
        <p:nvSpPr>
          <p:cNvPr id="6" name="Rectangle 5">
            <a:extLst>
              <a:ext uri="{FF2B5EF4-FFF2-40B4-BE49-F238E27FC236}">
                <a16:creationId xmlns:a16="http://schemas.microsoft.com/office/drawing/2014/main" id="{1116BFAC-99FE-4DAC-AF28-49A5F67DFC6B}"/>
              </a:ext>
            </a:extLst>
          </p:cNvPr>
          <p:cNvSpPr/>
          <p:nvPr/>
        </p:nvSpPr>
        <p:spPr>
          <a:xfrm>
            <a:off x="4194232" y="2933068"/>
            <a:ext cx="6895319"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Globale (ACP)</a:t>
            </a:r>
          </a:p>
          <a:p>
            <a:pPr lvl="0" algn="ctr">
              <a:lnSpc>
                <a:spcPct val="200000"/>
              </a:lnSpc>
              <a:buClr>
                <a:srgbClr val="39527B"/>
              </a:buClr>
            </a:pPr>
            <a:r>
              <a:rPr lang="fr-FR" dirty="0"/>
              <a:t>57 mins  51 s </a:t>
            </a:r>
          </a:p>
          <a:p>
            <a:pPr lvl="0" algn="ctr">
              <a:lnSpc>
                <a:spcPct val="200000"/>
              </a:lnSpc>
              <a:buClr>
                <a:srgbClr val="39527B"/>
              </a:buClr>
            </a:pPr>
            <a:r>
              <a:rPr lang="fr-FR" dirty="0">
                <a:solidFill>
                  <a:srgbClr val="1C1C1C"/>
                </a:solidFill>
                <a:latin typeface="Open Sans"/>
              </a:rPr>
              <a:t>36</a:t>
            </a:r>
          </a:p>
          <a:p>
            <a:pPr lvl="0" algn="ctr">
              <a:lnSpc>
                <a:spcPct val="200000"/>
              </a:lnSpc>
              <a:buClr>
                <a:srgbClr val="39527B"/>
              </a:buClr>
            </a:pPr>
            <a:r>
              <a:rPr lang="fr-FR" dirty="0">
                <a:solidFill>
                  <a:srgbClr val="1C1C1C"/>
                </a:solidFill>
                <a:latin typeface="Open Sans"/>
              </a:rPr>
              <a:t>64</a:t>
            </a:r>
            <a:endParaRPr lang="fr-FR" dirty="0"/>
          </a:p>
        </p:txBody>
      </p:sp>
      <p:sp>
        <p:nvSpPr>
          <p:cNvPr id="7" name="Rectangle 6">
            <a:extLst>
              <a:ext uri="{FF2B5EF4-FFF2-40B4-BE49-F238E27FC236}">
                <a16:creationId xmlns:a16="http://schemas.microsoft.com/office/drawing/2014/main" id="{4EDA999C-DBF8-4AB1-9377-F893C9E70FFD}"/>
              </a:ext>
            </a:extLst>
          </p:cNvPr>
          <p:cNvSpPr/>
          <p:nvPr/>
        </p:nvSpPr>
        <p:spPr>
          <a:xfrm>
            <a:off x="11407140" y="2933068"/>
            <a:ext cx="6841955"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Locale basée sur la codification</a:t>
            </a:r>
          </a:p>
          <a:p>
            <a:pPr algn="ctr">
              <a:lnSpc>
                <a:spcPct val="200000"/>
              </a:lnSpc>
              <a:buClr>
                <a:srgbClr val="39527B"/>
              </a:buClr>
            </a:pPr>
            <a:r>
              <a:rPr lang="fr-FR" dirty="0"/>
              <a:t>11 mins  22 s</a:t>
            </a:r>
          </a:p>
          <a:p>
            <a:pPr algn="ctr">
              <a:lnSpc>
                <a:spcPct val="200000"/>
              </a:lnSpc>
              <a:buClr>
                <a:srgbClr val="39527B"/>
              </a:buClr>
            </a:pPr>
            <a:r>
              <a:rPr lang="fr-FR" dirty="0"/>
              <a:t>39</a:t>
            </a:r>
          </a:p>
          <a:p>
            <a:pPr lvl="0" algn="ctr">
              <a:lnSpc>
                <a:spcPct val="200000"/>
              </a:lnSpc>
              <a:buClr>
                <a:srgbClr val="39527B"/>
              </a:buClr>
            </a:pPr>
            <a:r>
              <a:rPr lang="fr-FR" dirty="0">
                <a:solidFill>
                  <a:srgbClr val="1C1C1C"/>
                </a:solidFill>
                <a:latin typeface="Open Sans"/>
              </a:rPr>
              <a:t>61</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grpSp>
        <p:nvGrpSpPr>
          <p:cNvPr id="19" name="Group 18">
            <a:extLst>
              <a:ext uri="{FF2B5EF4-FFF2-40B4-BE49-F238E27FC236}">
                <a16:creationId xmlns:a16="http://schemas.microsoft.com/office/drawing/2014/main" id="{DA5E3E17-1EA6-48DC-AEB0-B2D1337B567F}"/>
              </a:ext>
            </a:extLst>
          </p:cNvPr>
          <p:cNvGrpSpPr/>
          <p:nvPr/>
        </p:nvGrpSpPr>
        <p:grpSpPr>
          <a:xfrm>
            <a:off x="3726180" y="3672840"/>
            <a:ext cx="217170" cy="5412366"/>
            <a:chOff x="3646170" y="2446020"/>
            <a:chExt cx="217170" cy="5412366"/>
          </a:xfrm>
        </p:grpSpPr>
        <p:cxnSp>
          <p:nvCxnSpPr>
            <p:cNvPr id="9" name="Straight Connector 8">
              <a:extLst>
                <a:ext uri="{FF2B5EF4-FFF2-40B4-BE49-F238E27FC236}">
                  <a16:creationId xmlns:a16="http://schemas.microsoft.com/office/drawing/2014/main" id="{40F3111D-4E93-4E33-829C-598CD4F857D0}"/>
                </a:ext>
              </a:extLst>
            </p:cNvPr>
            <p:cNvCxnSpPr/>
            <p:nvPr/>
          </p:nvCxnSpPr>
          <p:spPr>
            <a:xfrm>
              <a:off x="3749040" y="262890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A5DD233-F52A-4093-917C-E3DD09A6929F}"/>
                </a:ext>
              </a:extLst>
            </p:cNvPr>
            <p:cNvGrpSpPr/>
            <p:nvPr/>
          </p:nvGrpSpPr>
          <p:grpSpPr>
            <a:xfrm>
              <a:off x="3646170" y="2446020"/>
              <a:ext cx="217170" cy="5412366"/>
              <a:chOff x="3646170" y="2446020"/>
              <a:chExt cx="217170" cy="5412366"/>
            </a:xfrm>
          </p:grpSpPr>
          <p:sp>
            <p:nvSpPr>
              <p:cNvPr id="10" name="Oval 9">
                <a:extLst>
                  <a:ext uri="{FF2B5EF4-FFF2-40B4-BE49-F238E27FC236}">
                    <a16:creationId xmlns:a16="http://schemas.microsoft.com/office/drawing/2014/main" id="{1653917D-8E1D-40BB-B460-828EFC8E410A}"/>
                  </a:ext>
                </a:extLst>
              </p:cNvPr>
              <p:cNvSpPr/>
              <p:nvPr/>
            </p:nvSpPr>
            <p:spPr>
              <a:xfrm>
                <a:off x="3657600" y="244602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Oval 10">
                <a:extLst>
                  <a:ext uri="{FF2B5EF4-FFF2-40B4-BE49-F238E27FC236}">
                    <a16:creationId xmlns:a16="http://schemas.microsoft.com/office/drawing/2014/main" id="{3E4AD276-8034-449A-A75C-71FE3421A5E2}"/>
                  </a:ext>
                </a:extLst>
              </p:cNvPr>
              <p:cNvSpPr/>
              <p:nvPr/>
            </p:nvSpPr>
            <p:spPr>
              <a:xfrm>
                <a:off x="3646170" y="765264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grpSp>
        <p:nvGrpSpPr>
          <p:cNvPr id="20" name="Group 19">
            <a:extLst>
              <a:ext uri="{FF2B5EF4-FFF2-40B4-BE49-F238E27FC236}">
                <a16:creationId xmlns:a16="http://schemas.microsoft.com/office/drawing/2014/main" id="{0D70F61A-721A-431F-8A08-9D4C23CE7D64}"/>
              </a:ext>
            </a:extLst>
          </p:cNvPr>
          <p:cNvGrpSpPr/>
          <p:nvPr/>
        </p:nvGrpSpPr>
        <p:grpSpPr>
          <a:xfrm>
            <a:off x="10781723" y="3581400"/>
            <a:ext cx="217170" cy="5412366"/>
            <a:chOff x="3646170" y="2537460"/>
            <a:chExt cx="217170" cy="5412366"/>
          </a:xfrm>
        </p:grpSpPr>
        <p:cxnSp>
          <p:nvCxnSpPr>
            <p:cNvPr id="21" name="Straight Connector 20">
              <a:extLst>
                <a:ext uri="{FF2B5EF4-FFF2-40B4-BE49-F238E27FC236}">
                  <a16:creationId xmlns:a16="http://schemas.microsoft.com/office/drawing/2014/main" id="{8CD9A68F-CBF9-466D-A954-65F010D26DFC}"/>
                </a:ext>
              </a:extLst>
            </p:cNvPr>
            <p:cNvCxnSpPr/>
            <p:nvPr/>
          </p:nvCxnSpPr>
          <p:spPr>
            <a:xfrm>
              <a:off x="3749040" y="272034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5CEF0BC-836C-4D5A-B282-CBF65F906261}"/>
                </a:ext>
              </a:extLst>
            </p:cNvPr>
            <p:cNvGrpSpPr/>
            <p:nvPr/>
          </p:nvGrpSpPr>
          <p:grpSpPr>
            <a:xfrm>
              <a:off x="3646170" y="2537460"/>
              <a:ext cx="217170" cy="5412366"/>
              <a:chOff x="3646170" y="2537460"/>
              <a:chExt cx="217170" cy="5412366"/>
            </a:xfrm>
          </p:grpSpPr>
          <p:sp>
            <p:nvSpPr>
              <p:cNvPr id="23" name="Oval 22">
                <a:extLst>
                  <a:ext uri="{FF2B5EF4-FFF2-40B4-BE49-F238E27FC236}">
                    <a16:creationId xmlns:a16="http://schemas.microsoft.com/office/drawing/2014/main" id="{28A7B025-A54C-4C85-9117-D39F74A314F5}"/>
                  </a:ext>
                </a:extLst>
              </p:cNvPr>
              <p:cNvSpPr/>
              <p:nvPr/>
            </p:nvSpPr>
            <p:spPr>
              <a:xfrm>
                <a:off x="3657600" y="253746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4" name="Oval 23">
                <a:extLst>
                  <a:ext uri="{FF2B5EF4-FFF2-40B4-BE49-F238E27FC236}">
                    <a16:creationId xmlns:a16="http://schemas.microsoft.com/office/drawing/2014/main" id="{00EEF405-19DA-4A89-B8DD-194E8F23E239}"/>
                  </a:ext>
                </a:extLst>
              </p:cNvPr>
              <p:cNvSpPr/>
              <p:nvPr/>
            </p:nvSpPr>
            <p:spPr>
              <a:xfrm>
                <a:off x="3646170" y="774408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cxnSp>
        <p:nvCxnSpPr>
          <p:cNvPr id="26" name="Straight Connector 25">
            <a:extLst>
              <a:ext uri="{FF2B5EF4-FFF2-40B4-BE49-F238E27FC236}">
                <a16:creationId xmlns:a16="http://schemas.microsoft.com/office/drawing/2014/main" id="{A637DB1E-B94A-4862-B920-6E5AEAD2F07C}"/>
              </a:ext>
            </a:extLst>
          </p:cNvPr>
          <p:cNvCxnSpPr/>
          <p:nvPr/>
        </p:nvCxnSpPr>
        <p:spPr>
          <a:xfrm>
            <a:off x="-228600" y="494900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87483D-B79F-4526-80DC-4AE72451DC3C}"/>
              </a:ext>
            </a:extLst>
          </p:cNvPr>
          <p:cNvCxnSpPr/>
          <p:nvPr/>
        </p:nvCxnSpPr>
        <p:spPr>
          <a:xfrm>
            <a:off x="-76200" y="41412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EE6F32-D675-48EB-8D7A-4241E9541C8C}"/>
              </a:ext>
            </a:extLst>
          </p:cNvPr>
          <p:cNvCxnSpPr/>
          <p:nvPr/>
        </p:nvCxnSpPr>
        <p:spPr>
          <a:xfrm>
            <a:off x="-83820" y="60081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55509-F2AC-4B72-B279-4EBA21877496}"/>
              </a:ext>
            </a:extLst>
          </p:cNvPr>
          <p:cNvCxnSpPr/>
          <p:nvPr/>
        </p:nvCxnSpPr>
        <p:spPr>
          <a:xfrm>
            <a:off x="-45720" y="70749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552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Fusion des caractéristiques</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52</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pic>
        <p:nvPicPr>
          <p:cNvPr id="32" name="Picture 31">
            <a:extLst>
              <a:ext uri="{FF2B5EF4-FFF2-40B4-BE49-F238E27FC236}">
                <a16:creationId xmlns:a16="http://schemas.microsoft.com/office/drawing/2014/main" id="{1A3650DB-E8BB-4B66-84BE-F7ED35E6E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22" y="3406221"/>
            <a:ext cx="1874647" cy="1874647"/>
          </a:xfrm>
          <a:prstGeom prst="rect">
            <a:avLst/>
          </a:prstGeom>
        </p:spPr>
      </p:pic>
      <p:sp>
        <p:nvSpPr>
          <p:cNvPr id="39" name="Rectangle 38">
            <a:extLst>
              <a:ext uri="{FF2B5EF4-FFF2-40B4-BE49-F238E27FC236}">
                <a16:creationId xmlns:a16="http://schemas.microsoft.com/office/drawing/2014/main" id="{41DF8B65-6C6F-4B9A-884D-F64FE34CE55D}"/>
              </a:ext>
            </a:extLst>
          </p:cNvPr>
          <p:cNvSpPr/>
          <p:nvPr/>
        </p:nvSpPr>
        <p:spPr>
          <a:xfrm>
            <a:off x="2945359" y="2592747"/>
            <a:ext cx="9559062" cy="4031873"/>
          </a:xfrm>
          <a:prstGeom prst="rect">
            <a:avLst/>
          </a:prstGeom>
        </p:spPr>
        <p:txBody>
          <a:bodyPr wrap="square">
            <a:spAutoFit/>
          </a:bodyPr>
          <a:lstStyle/>
          <a:p>
            <a:pPr lvl="0">
              <a:lnSpc>
                <a:spcPct val="200000"/>
              </a:lnSpc>
              <a:buClr>
                <a:srgbClr val="39527B"/>
              </a:buClr>
            </a:pPr>
            <a:r>
              <a:rPr lang="fr-FR" b="1" dirty="0">
                <a:solidFill>
                  <a:srgbClr val="39527B"/>
                </a:solidFill>
              </a:rPr>
              <a:t>Université de l’ingénierie Pune  </a:t>
            </a:r>
            <a:endParaRPr lang="fr-FR" b="1" dirty="0">
              <a:solidFill>
                <a:srgbClr val="39527B"/>
              </a:solidFill>
              <a:latin typeface="Open Sans"/>
            </a:endParaRPr>
          </a:p>
          <a:p>
            <a:pPr marL="457200" lvl="0" indent="-457200">
              <a:lnSpc>
                <a:spcPct val="200000"/>
              </a:lnSpc>
              <a:buClr>
                <a:srgbClr val="39527B"/>
              </a:buClr>
              <a:buFont typeface="Arial" panose="020B0604020202020204" pitchFamily="34" charset="0"/>
              <a:buChar char="•"/>
            </a:pPr>
            <a:r>
              <a:rPr lang="fr-FR" dirty="0"/>
              <a:t>Empreintes palmaires et veines de paumes</a:t>
            </a:r>
            <a:endParaRPr lang="fr-FR" dirty="0">
              <a:solidFill>
                <a:srgbClr val="1C1C1C"/>
              </a:solidFill>
              <a:latin typeface="Open Sans"/>
            </a:endParaRPr>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500 individus</a:t>
            </a:r>
            <a:endParaRPr lang="fr-FR" dirty="0"/>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4 scans par individu</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pic>
        <p:nvPicPr>
          <p:cNvPr id="5" name="Picture 4">
            <a:extLst>
              <a:ext uri="{FF2B5EF4-FFF2-40B4-BE49-F238E27FC236}">
                <a16:creationId xmlns:a16="http://schemas.microsoft.com/office/drawing/2014/main" id="{ABC18784-D695-4302-AFF2-4DB363D2EDBF}"/>
              </a:ext>
            </a:extLst>
          </p:cNvPr>
          <p:cNvPicPr>
            <a:picLocks noChangeAspect="1"/>
          </p:cNvPicPr>
          <p:nvPr/>
        </p:nvPicPr>
        <p:blipFill rotWithShape="1">
          <a:blip r:embed="rId3">
            <a:extLst>
              <a:ext uri="{28A0092B-C50C-407E-A947-70E740481C1C}">
                <a14:useLocalDpi xmlns:a14="http://schemas.microsoft.com/office/drawing/2010/main" val="0"/>
              </a:ext>
            </a:extLst>
          </a:blip>
          <a:srcRect t="43815" r="79034"/>
          <a:stretch/>
        </p:blipFill>
        <p:spPr>
          <a:xfrm>
            <a:off x="11958659" y="2820049"/>
            <a:ext cx="5463539" cy="3577268"/>
          </a:xfrm>
          <a:prstGeom prst="rect">
            <a:avLst/>
          </a:prstGeom>
        </p:spPr>
      </p:pic>
    </p:spTree>
    <p:extLst>
      <p:ext uri="{BB962C8B-B14F-4D97-AF65-F5344CB8AC3E}">
        <p14:creationId xmlns:p14="http://schemas.microsoft.com/office/powerpoint/2010/main" val="4081686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5B3F-C8D0-4C72-B78F-58F12EDBF350}"/>
              </a:ext>
            </a:extLst>
          </p:cNvPr>
          <p:cNvSpPr>
            <a:spLocks noGrp="1"/>
          </p:cNvSpPr>
          <p:nvPr>
            <p:ph type="title"/>
          </p:nvPr>
        </p:nvSpPr>
        <p:spPr/>
        <p:txBody>
          <a:bodyPr/>
          <a:lstStyle/>
          <a:p>
            <a:r>
              <a:rPr lang="fr-FR" dirty="0"/>
              <a:t>Fusion des caractéristiques</a:t>
            </a:r>
          </a:p>
        </p:txBody>
      </p:sp>
      <p:sp>
        <p:nvSpPr>
          <p:cNvPr id="3" name="Slide Number Placeholder 2">
            <a:extLst>
              <a:ext uri="{FF2B5EF4-FFF2-40B4-BE49-F238E27FC236}">
                <a16:creationId xmlns:a16="http://schemas.microsoft.com/office/drawing/2014/main" id="{FA20EA2C-D355-41A6-874C-C97EF0C0D2E4}"/>
              </a:ext>
            </a:extLst>
          </p:cNvPr>
          <p:cNvSpPr>
            <a:spLocks noGrp="1"/>
          </p:cNvSpPr>
          <p:nvPr>
            <p:ph type="sldNum" sz="quarter" idx="11"/>
          </p:nvPr>
        </p:nvSpPr>
        <p:spPr/>
        <p:txBody>
          <a:bodyPr/>
          <a:lstStyle/>
          <a:p>
            <a:fld id="{E6459DFB-86F3-43FA-8567-2EA6E426AE90}" type="slidenum">
              <a:rPr lang="ja-JP" altLang="en-US" smtClean="0"/>
              <a:pPr/>
              <a:t>53</a:t>
            </a:fld>
            <a:endParaRPr lang="ja-JP" altLang="en-US" dirty="0"/>
          </a:p>
        </p:txBody>
      </p:sp>
      <p:sp>
        <p:nvSpPr>
          <p:cNvPr id="5" name="Rectangle 4">
            <a:extLst>
              <a:ext uri="{FF2B5EF4-FFF2-40B4-BE49-F238E27FC236}">
                <a16:creationId xmlns:a16="http://schemas.microsoft.com/office/drawing/2014/main" id="{3DDB2193-04BD-42BD-80C2-145880F2D507}"/>
              </a:ext>
            </a:extLst>
          </p:cNvPr>
          <p:cNvSpPr/>
          <p:nvPr/>
        </p:nvSpPr>
        <p:spPr>
          <a:xfrm>
            <a:off x="914322" y="2933068"/>
            <a:ext cx="2834718" cy="5016758"/>
          </a:xfrm>
          <a:prstGeom prst="rect">
            <a:avLst/>
          </a:prstGeom>
        </p:spPr>
        <p:txBody>
          <a:bodyPr wrap="square">
            <a:spAutoFit/>
          </a:bodyPr>
          <a:lstStyle/>
          <a:p>
            <a:pPr lvl="0">
              <a:lnSpc>
                <a:spcPct val="200000"/>
              </a:lnSpc>
              <a:buClr>
                <a:srgbClr val="39527B"/>
              </a:buClr>
            </a:pPr>
            <a:r>
              <a:rPr lang="fr-FR" b="1" dirty="0">
                <a:solidFill>
                  <a:srgbClr val="39527B"/>
                </a:solidFill>
                <a:latin typeface="Open Sans"/>
              </a:rPr>
              <a:t>Méthode</a:t>
            </a:r>
          </a:p>
          <a:p>
            <a:pPr lvl="0">
              <a:lnSpc>
                <a:spcPct val="200000"/>
              </a:lnSpc>
              <a:buClr>
                <a:srgbClr val="39527B"/>
              </a:buClr>
            </a:pPr>
            <a:r>
              <a:rPr lang="fr-FR" b="1" dirty="0">
                <a:solidFill>
                  <a:srgbClr val="39527B"/>
                </a:solidFill>
                <a:latin typeface="Open Sans"/>
              </a:rPr>
              <a:t>Temps total</a:t>
            </a:r>
          </a:p>
          <a:p>
            <a:pPr lvl="0">
              <a:lnSpc>
                <a:spcPct val="200000"/>
              </a:lnSpc>
              <a:buClr>
                <a:srgbClr val="39527B"/>
              </a:buClr>
            </a:pPr>
            <a:r>
              <a:rPr lang="fr-FR" b="1" dirty="0">
                <a:solidFill>
                  <a:srgbClr val="39527B"/>
                </a:solidFill>
                <a:latin typeface="Open Sans"/>
              </a:rPr>
              <a:t>EER (%)</a:t>
            </a:r>
          </a:p>
          <a:p>
            <a:pPr lvl="0">
              <a:lnSpc>
                <a:spcPct val="200000"/>
              </a:lnSpc>
              <a:buClr>
                <a:srgbClr val="39527B"/>
              </a:buClr>
            </a:pPr>
            <a:r>
              <a:rPr lang="fr-FR" b="1" dirty="0">
                <a:solidFill>
                  <a:srgbClr val="39527B"/>
                </a:solidFill>
                <a:latin typeface="Open Sans"/>
              </a:rPr>
              <a:t>TR(%)</a:t>
            </a:r>
          </a:p>
          <a:p>
            <a:pPr marL="457200" lvl="0" indent="-457200">
              <a:lnSpc>
                <a:spcPct val="200000"/>
              </a:lnSpc>
              <a:buClr>
                <a:srgbClr val="39527B"/>
              </a:buClr>
              <a:buFont typeface="Arial" panose="020B0604020202020204" pitchFamily="34" charset="0"/>
              <a:buChar char="•"/>
            </a:pP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sp>
        <p:nvSpPr>
          <p:cNvPr id="6" name="Rectangle 5">
            <a:extLst>
              <a:ext uri="{FF2B5EF4-FFF2-40B4-BE49-F238E27FC236}">
                <a16:creationId xmlns:a16="http://schemas.microsoft.com/office/drawing/2014/main" id="{1116BFAC-99FE-4DAC-AF28-49A5F67DFC6B}"/>
              </a:ext>
            </a:extLst>
          </p:cNvPr>
          <p:cNvSpPr/>
          <p:nvPr/>
        </p:nvSpPr>
        <p:spPr>
          <a:xfrm>
            <a:off x="4194232" y="2933068"/>
            <a:ext cx="6895319"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Unimodale DCT</a:t>
            </a:r>
          </a:p>
          <a:p>
            <a:pPr lvl="0" algn="ctr">
              <a:lnSpc>
                <a:spcPct val="200000"/>
              </a:lnSpc>
              <a:buClr>
                <a:srgbClr val="39527B"/>
              </a:buClr>
            </a:pPr>
            <a:r>
              <a:rPr lang="fr-FR" dirty="0"/>
              <a:t>4.21 s</a:t>
            </a:r>
          </a:p>
          <a:p>
            <a:pPr lvl="0" algn="ctr">
              <a:lnSpc>
                <a:spcPct val="200000"/>
              </a:lnSpc>
              <a:buClr>
                <a:srgbClr val="39527B"/>
              </a:buClr>
            </a:pPr>
            <a:r>
              <a:rPr lang="fr-FR" dirty="0">
                <a:solidFill>
                  <a:srgbClr val="1C1C1C"/>
                </a:solidFill>
                <a:latin typeface="Open Sans"/>
              </a:rPr>
              <a:t>5.4</a:t>
            </a:r>
          </a:p>
          <a:p>
            <a:pPr lvl="0" algn="ctr">
              <a:lnSpc>
                <a:spcPct val="200000"/>
              </a:lnSpc>
              <a:buClr>
                <a:srgbClr val="39527B"/>
              </a:buClr>
            </a:pPr>
            <a:r>
              <a:rPr lang="fr-FR" dirty="0">
                <a:solidFill>
                  <a:srgbClr val="1C1C1C"/>
                </a:solidFill>
                <a:latin typeface="Open Sans"/>
              </a:rPr>
              <a:t>95.6</a:t>
            </a:r>
            <a:endParaRPr lang="fr-FR" dirty="0"/>
          </a:p>
        </p:txBody>
      </p:sp>
      <p:sp>
        <p:nvSpPr>
          <p:cNvPr id="7" name="Rectangle 6">
            <a:extLst>
              <a:ext uri="{FF2B5EF4-FFF2-40B4-BE49-F238E27FC236}">
                <a16:creationId xmlns:a16="http://schemas.microsoft.com/office/drawing/2014/main" id="{4EDA999C-DBF8-4AB1-9377-F893C9E70FFD}"/>
              </a:ext>
            </a:extLst>
          </p:cNvPr>
          <p:cNvSpPr/>
          <p:nvPr/>
        </p:nvSpPr>
        <p:spPr>
          <a:xfrm>
            <a:off x="11407140" y="2933068"/>
            <a:ext cx="6841955"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Multimodale DCT</a:t>
            </a:r>
          </a:p>
          <a:p>
            <a:pPr algn="ctr">
              <a:lnSpc>
                <a:spcPct val="200000"/>
              </a:lnSpc>
              <a:buClr>
                <a:srgbClr val="39527B"/>
              </a:buClr>
            </a:pPr>
            <a:r>
              <a:rPr lang="fr-FR" dirty="0"/>
              <a:t>5.57 s</a:t>
            </a:r>
          </a:p>
          <a:p>
            <a:pPr algn="ctr">
              <a:lnSpc>
                <a:spcPct val="200000"/>
              </a:lnSpc>
              <a:buClr>
                <a:srgbClr val="39527B"/>
              </a:buClr>
            </a:pPr>
            <a:r>
              <a:rPr lang="fr-FR" dirty="0"/>
              <a:t>4.6</a:t>
            </a:r>
          </a:p>
          <a:p>
            <a:pPr lvl="0" algn="ctr">
              <a:lnSpc>
                <a:spcPct val="200000"/>
              </a:lnSpc>
              <a:buClr>
                <a:srgbClr val="39527B"/>
              </a:buClr>
            </a:pPr>
            <a:r>
              <a:rPr lang="fr-FR" dirty="0">
                <a:solidFill>
                  <a:srgbClr val="1C1C1C"/>
                </a:solidFill>
                <a:latin typeface="Open Sans"/>
              </a:rPr>
              <a:t>96.5</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grpSp>
        <p:nvGrpSpPr>
          <p:cNvPr id="19" name="Group 18">
            <a:extLst>
              <a:ext uri="{FF2B5EF4-FFF2-40B4-BE49-F238E27FC236}">
                <a16:creationId xmlns:a16="http://schemas.microsoft.com/office/drawing/2014/main" id="{DA5E3E17-1EA6-48DC-AEB0-B2D1337B567F}"/>
              </a:ext>
            </a:extLst>
          </p:cNvPr>
          <p:cNvGrpSpPr/>
          <p:nvPr/>
        </p:nvGrpSpPr>
        <p:grpSpPr>
          <a:xfrm>
            <a:off x="3731504" y="3550920"/>
            <a:ext cx="217170" cy="5412366"/>
            <a:chOff x="3646170" y="2537460"/>
            <a:chExt cx="217170" cy="5412366"/>
          </a:xfrm>
        </p:grpSpPr>
        <p:cxnSp>
          <p:nvCxnSpPr>
            <p:cNvPr id="9" name="Straight Connector 8">
              <a:extLst>
                <a:ext uri="{FF2B5EF4-FFF2-40B4-BE49-F238E27FC236}">
                  <a16:creationId xmlns:a16="http://schemas.microsoft.com/office/drawing/2014/main" id="{40F3111D-4E93-4E33-829C-598CD4F857D0}"/>
                </a:ext>
              </a:extLst>
            </p:cNvPr>
            <p:cNvCxnSpPr/>
            <p:nvPr/>
          </p:nvCxnSpPr>
          <p:spPr>
            <a:xfrm>
              <a:off x="3749040" y="272034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A5DD233-F52A-4093-917C-E3DD09A6929F}"/>
                </a:ext>
              </a:extLst>
            </p:cNvPr>
            <p:cNvGrpSpPr/>
            <p:nvPr/>
          </p:nvGrpSpPr>
          <p:grpSpPr>
            <a:xfrm>
              <a:off x="3646170" y="2537460"/>
              <a:ext cx="217170" cy="5412366"/>
              <a:chOff x="3646170" y="2537460"/>
              <a:chExt cx="217170" cy="5412366"/>
            </a:xfrm>
          </p:grpSpPr>
          <p:sp>
            <p:nvSpPr>
              <p:cNvPr id="10" name="Oval 9">
                <a:extLst>
                  <a:ext uri="{FF2B5EF4-FFF2-40B4-BE49-F238E27FC236}">
                    <a16:creationId xmlns:a16="http://schemas.microsoft.com/office/drawing/2014/main" id="{1653917D-8E1D-40BB-B460-828EFC8E410A}"/>
                  </a:ext>
                </a:extLst>
              </p:cNvPr>
              <p:cNvSpPr/>
              <p:nvPr/>
            </p:nvSpPr>
            <p:spPr>
              <a:xfrm>
                <a:off x="3657600" y="253746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Oval 10">
                <a:extLst>
                  <a:ext uri="{FF2B5EF4-FFF2-40B4-BE49-F238E27FC236}">
                    <a16:creationId xmlns:a16="http://schemas.microsoft.com/office/drawing/2014/main" id="{3E4AD276-8034-449A-A75C-71FE3421A5E2}"/>
                  </a:ext>
                </a:extLst>
              </p:cNvPr>
              <p:cNvSpPr/>
              <p:nvPr/>
            </p:nvSpPr>
            <p:spPr>
              <a:xfrm>
                <a:off x="3646170" y="774408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grpSp>
        <p:nvGrpSpPr>
          <p:cNvPr id="20" name="Group 19">
            <a:extLst>
              <a:ext uri="{FF2B5EF4-FFF2-40B4-BE49-F238E27FC236}">
                <a16:creationId xmlns:a16="http://schemas.microsoft.com/office/drawing/2014/main" id="{0D70F61A-721A-431F-8A08-9D4C23CE7D64}"/>
              </a:ext>
            </a:extLst>
          </p:cNvPr>
          <p:cNvGrpSpPr/>
          <p:nvPr/>
        </p:nvGrpSpPr>
        <p:grpSpPr>
          <a:xfrm>
            <a:off x="10781723" y="3550920"/>
            <a:ext cx="217170" cy="5412366"/>
            <a:chOff x="3646170" y="2537460"/>
            <a:chExt cx="217170" cy="5412366"/>
          </a:xfrm>
        </p:grpSpPr>
        <p:cxnSp>
          <p:nvCxnSpPr>
            <p:cNvPr id="21" name="Straight Connector 20">
              <a:extLst>
                <a:ext uri="{FF2B5EF4-FFF2-40B4-BE49-F238E27FC236}">
                  <a16:creationId xmlns:a16="http://schemas.microsoft.com/office/drawing/2014/main" id="{8CD9A68F-CBF9-466D-A954-65F010D26DFC}"/>
                </a:ext>
              </a:extLst>
            </p:cNvPr>
            <p:cNvCxnSpPr/>
            <p:nvPr/>
          </p:nvCxnSpPr>
          <p:spPr>
            <a:xfrm>
              <a:off x="3749040" y="272034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5CEF0BC-836C-4D5A-B282-CBF65F906261}"/>
                </a:ext>
              </a:extLst>
            </p:cNvPr>
            <p:cNvGrpSpPr/>
            <p:nvPr/>
          </p:nvGrpSpPr>
          <p:grpSpPr>
            <a:xfrm>
              <a:off x="3646170" y="2537460"/>
              <a:ext cx="217170" cy="5412366"/>
              <a:chOff x="3646170" y="2537460"/>
              <a:chExt cx="217170" cy="5412366"/>
            </a:xfrm>
          </p:grpSpPr>
          <p:sp>
            <p:nvSpPr>
              <p:cNvPr id="23" name="Oval 22">
                <a:extLst>
                  <a:ext uri="{FF2B5EF4-FFF2-40B4-BE49-F238E27FC236}">
                    <a16:creationId xmlns:a16="http://schemas.microsoft.com/office/drawing/2014/main" id="{28A7B025-A54C-4C85-9117-D39F74A314F5}"/>
                  </a:ext>
                </a:extLst>
              </p:cNvPr>
              <p:cNvSpPr/>
              <p:nvPr/>
            </p:nvSpPr>
            <p:spPr>
              <a:xfrm>
                <a:off x="3657600" y="253746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4" name="Oval 23">
                <a:extLst>
                  <a:ext uri="{FF2B5EF4-FFF2-40B4-BE49-F238E27FC236}">
                    <a16:creationId xmlns:a16="http://schemas.microsoft.com/office/drawing/2014/main" id="{00EEF405-19DA-4A89-B8DD-194E8F23E239}"/>
                  </a:ext>
                </a:extLst>
              </p:cNvPr>
              <p:cNvSpPr/>
              <p:nvPr/>
            </p:nvSpPr>
            <p:spPr>
              <a:xfrm>
                <a:off x="3646170" y="774408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cxnSp>
        <p:nvCxnSpPr>
          <p:cNvPr id="26" name="Straight Connector 25">
            <a:extLst>
              <a:ext uri="{FF2B5EF4-FFF2-40B4-BE49-F238E27FC236}">
                <a16:creationId xmlns:a16="http://schemas.microsoft.com/office/drawing/2014/main" id="{A637DB1E-B94A-4862-B920-6E5AEAD2F07C}"/>
              </a:ext>
            </a:extLst>
          </p:cNvPr>
          <p:cNvCxnSpPr/>
          <p:nvPr/>
        </p:nvCxnSpPr>
        <p:spPr>
          <a:xfrm>
            <a:off x="-228600" y="494900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87483D-B79F-4526-80DC-4AE72451DC3C}"/>
              </a:ext>
            </a:extLst>
          </p:cNvPr>
          <p:cNvCxnSpPr/>
          <p:nvPr/>
        </p:nvCxnSpPr>
        <p:spPr>
          <a:xfrm>
            <a:off x="-76200" y="41412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EE6F32-D675-48EB-8D7A-4241E9541C8C}"/>
              </a:ext>
            </a:extLst>
          </p:cNvPr>
          <p:cNvCxnSpPr/>
          <p:nvPr/>
        </p:nvCxnSpPr>
        <p:spPr>
          <a:xfrm>
            <a:off x="-83820" y="607676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55509-F2AC-4B72-B279-4EBA21877496}"/>
              </a:ext>
            </a:extLst>
          </p:cNvPr>
          <p:cNvCxnSpPr/>
          <p:nvPr/>
        </p:nvCxnSpPr>
        <p:spPr>
          <a:xfrm>
            <a:off x="-45720" y="70749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51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Fusion des scores</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54</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pic>
        <p:nvPicPr>
          <p:cNvPr id="32" name="Picture 31">
            <a:extLst>
              <a:ext uri="{FF2B5EF4-FFF2-40B4-BE49-F238E27FC236}">
                <a16:creationId xmlns:a16="http://schemas.microsoft.com/office/drawing/2014/main" id="{1A3650DB-E8BB-4B66-84BE-F7ED35E6E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860" y="3406221"/>
            <a:ext cx="1874647" cy="1874647"/>
          </a:xfrm>
          <a:prstGeom prst="rect">
            <a:avLst/>
          </a:prstGeom>
        </p:spPr>
      </p:pic>
      <p:sp>
        <p:nvSpPr>
          <p:cNvPr id="39" name="Rectangle 38">
            <a:extLst>
              <a:ext uri="{FF2B5EF4-FFF2-40B4-BE49-F238E27FC236}">
                <a16:creationId xmlns:a16="http://schemas.microsoft.com/office/drawing/2014/main" id="{41DF8B65-6C6F-4B9A-884D-F64FE34CE55D}"/>
              </a:ext>
            </a:extLst>
          </p:cNvPr>
          <p:cNvSpPr/>
          <p:nvPr/>
        </p:nvSpPr>
        <p:spPr>
          <a:xfrm>
            <a:off x="3836898" y="2820050"/>
            <a:ext cx="9559062" cy="4031873"/>
          </a:xfrm>
          <a:prstGeom prst="rect">
            <a:avLst/>
          </a:prstGeom>
        </p:spPr>
        <p:txBody>
          <a:bodyPr wrap="square">
            <a:spAutoFit/>
          </a:bodyPr>
          <a:lstStyle/>
          <a:p>
            <a:pPr lvl="0">
              <a:lnSpc>
                <a:spcPct val="200000"/>
              </a:lnSpc>
              <a:buClr>
                <a:srgbClr val="39527B"/>
              </a:buClr>
            </a:pPr>
            <a:r>
              <a:rPr lang="fr-FR" b="1" dirty="0" err="1">
                <a:solidFill>
                  <a:srgbClr val="39527B"/>
                </a:solidFill>
              </a:rPr>
              <a:t>Biosecure</a:t>
            </a:r>
            <a:r>
              <a:rPr lang="fr-FR" b="1" dirty="0">
                <a:solidFill>
                  <a:srgbClr val="39527B"/>
                </a:solidFill>
              </a:rPr>
              <a:t> DS2</a:t>
            </a:r>
            <a:endParaRPr lang="fr-FR" b="1" dirty="0">
              <a:solidFill>
                <a:srgbClr val="39527B"/>
              </a:solidFill>
              <a:latin typeface="Open Sans"/>
            </a:endParaRPr>
          </a:p>
          <a:p>
            <a:pPr marL="457200" lvl="0" indent="-457200">
              <a:lnSpc>
                <a:spcPct val="200000"/>
              </a:lnSpc>
              <a:buClr>
                <a:srgbClr val="39527B"/>
              </a:buClr>
              <a:buFont typeface="Arial" panose="020B0604020202020204" pitchFamily="34" charset="0"/>
              <a:buChar char="•"/>
            </a:pPr>
            <a:r>
              <a:rPr lang="fr-FR" dirty="0"/>
              <a:t>8 modalités</a:t>
            </a:r>
            <a:endParaRPr lang="fr-FR" dirty="0">
              <a:solidFill>
                <a:srgbClr val="1C1C1C"/>
              </a:solidFill>
              <a:latin typeface="Open Sans"/>
            </a:endParaRPr>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463 individus</a:t>
            </a:r>
          </a:p>
          <a:p>
            <a:pPr marL="457200" lvl="0" indent="-457200">
              <a:lnSpc>
                <a:spcPct val="200000"/>
              </a:lnSpc>
              <a:buClr>
                <a:srgbClr val="39527B"/>
              </a:buClr>
              <a:buFont typeface="Arial" panose="020B0604020202020204" pitchFamily="34" charset="0"/>
              <a:buChar char="•"/>
            </a:pPr>
            <a:r>
              <a:rPr lang="fr-FR" dirty="0">
                <a:solidFill>
                  <a:srgbClr val="1C1C1C"/>
                </a:solidFill>
                <a:latin typeface="Open Sans"/>
              </a:rPr>
              <a:t>51 clients et 412 imposteurs</a:t>
            </a:r>
            <a:endParaRPr lang="fr-FR" dirty="0"/>
          </a:p>
        </p:txBody>
      </p:sp>
      <p:pic>
        <p:nvPicPr>
          <p:cNvPr id="5" name="Picture 4">
            <a:extLst>
              <a:ext uri="{FF2B5EF4-FFF2-40B4-BE49-F238E27FC236}">
                <a16:creationId xmlns:a16="http://schemas.microsoft.com/office/drawing/2014/main" id="{ABC18784-D695-4302-AFF2-4DB363D2EDBF}"/>
              </a:ext>
            </a:extLst>
          </p:cNvPr>
          <p:cNvPicPr>
            <a:picLocks noChangeAspect="1"/>
          </p:cNvPicPr>
          <p:nvPr/>
        </p:nvPicPr>
        <p:blipFill rotWithShape="1">
          <a:blip r:embed="rId4">
            <a:extLst>
              <a:ext uri="{28A0092B-C50C-407E-A947-70E740481C1C}">
                <a14:useLocalDpi xmlns:a14="http://schemas.microsoft.com/office/drawing/2010/main" val="0"/>
              </a:ext>
            </a:extLst>
          </a:blip>
          <a:srcRect l="1" t="34319" r="84872"/>
          <a:stretch/>
        </p:blipFill>
        <p:spPr>
          <a:xfrm>
            <a:off x="13018341" y="2820050"/>
            <a:ext cx="3829479" cy="3867420"/>
          </a:xfrm>
          <a:prstGeom prst="rect">
            <a:avLst/>
          </a:prstGeom>
        </p:spPr>
      </p:pic>
    </p:spTree>
    <p:extLst>
      <p:ext uri="{BB962C8B-B14F-4D97-AF65-F5344CB8AC3E}">
        <p14:creationId xmlns:p14="http://schemas.microsoft.com/office/powerpoint/2010/main" val="1903321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5B3F-C8D0-4C72-B78F-58F12EDBF350}"/>
              </a:ext>
            </a:extLst>
          </p:cNvPr>
          <p:cNvSpPr>
            <a:spLocks noGrp="1"/>
          </p:cNvSpPr>
          <p:nvPr>
            <p:ph type="title"/>
          </p:nvPr>
        </p:nvSpPr>
        <p:spPr/>
        <p:txBody>
          <a:bodyPr/>
          <a:lstStyle/>
          <a:p>
            <a:r>
              <a:rPr lang="fr-FR" dirty="0"/>
              <a:t>Fusion des scores</a:t>
            </a:r>
          </a:p>
        </p:txBody>
      </p:sp>
      <p:sp>
        <p:nvSpPr>
          <p:cNvPr id="3" name="Slide Number Placeholder 2">
            <a:extLst>
              <a:ext uri="{FF2B5EF4-FFF2-40B4-BE49-F238E27FC236}">
                <a16:creationId xmlns:a16="http://schemas.microsoft.com/office/drawing/2014/main" id="{FA20EA2C-D355-41A6-874C-C97EF0C0D2E4}"/>
              </a:ext>
            </a:extLst>
          </p:cNvPr>
          <p:cNvSpPr>
            <a:spLocks noGrp="1"/>
          </p:cNvSpPr>
          <p:nvPr>
            <p:ph type="sldNum" sz="quarter" idx="11"/>
          </p:nvPr>
        </p:nvSpPr>
        <p:spPr/>
        <p:txBody>
          <a:bodyPr/>
          <a:lstStyle/>
          <a:p>
            <a:fld id="{E6459DFB-86F3-43FA-8567-2EA6E426AE90}" type="slidenum">
              <a:rPr lang="ja-JP" altLang="en-US" smtClean="0"/>
              <a:pPr/>
              <a:t>55</a:t>
            </a:fld>
            <a:endParaRPr lang="ja-JP" altLang="en-US" dirty="0"/>
          </a:p>
        </p:txBody>
      </p:sp>
      <p:sp>
        <p:nvSpPr>
          <p:cNvPr id="5" name="Rectangle 4">
            <a:extLst>
              <a:ext uri="{FF2B5EF4-FFF2-40B4-BE49-F238E27FC236}">
                <a16:creationId xmlns:a16="http://schemas.microsoft.com/office/drawing/2014/main" id="{3DDB2193-04BD-42BD-80C2-145880F2D507}"/>
              </a:ext>
            </a:extLst>
          </p:cNvPr>
          <p:cNvSpPr/>
          <p:nvPr/>
        </p:nvSpPr>
        <p:spPr>
          <a:xfrm>
            <a:off x="914322" y="2933068"/>
            <a:ext cx="2834718" cy="5016758"/>
          </a:xfrm>
          <a:prstGeom prst="rect">
            <a:avLst/>
          </a:prstGeom>
        </p:spPr>
        <p:txBody>
          <a:bodyPr wrap="square">
            <a:spAutoFit/>
          </a:bodyPr>
          <a:lstStyle/>
          <a:p>
            <a:pPr lvl="0">
              <a:lnSpc>
                <a:spcPct val="200000"/>
              </a:lnSpc>
              <a:buClr>
                <a:srgbClr val="39527B"/>
              </a:buClr>
            </a:pPr>
            <a:r>
              <a:rPr lang="fr-FR" b="1" dirty="0">
                <a:solidFill>
                  <a:srgbClr val="39527B"/>
                </a:solidFill>
                <a:latin typeface="Open Sans"/>
              </a:rPr>
              <a:t>Méthode</a:t>
            </a:r>
          </a:p>
          <a:p>
            <a:pPr lvl="0">
              <a:lnSpc>
                <a:spcPct val="200000"/>
              </a:lnSpc>
              <a:buClr>
                <a:srgbClr val="39527B"/>
              </a:buClr>
            </a:pPr>
            <a:r>
              <a:rPr lang="fr-FR" b="1" dirty="0">
                <a:solidFill>
                  <a:srgbClr val="39527B"/>
                </a:solidFill>
                <a:latin typeface="Open Sans"/>
              </a:rPr>
              <a:t>Temps total</a:t>
            </a:r>
          </a:p>
          <a:p>
            <a:pPr lvl="0">
              <a:lnSpc>
                <a:spcPct val="200000"/>
              </a:lnSpc>
              <a:buClr>
                <a:srgbClr val="39527B"/>
              </a:buClr>
            </a:pPr>
            <a:r>
              <a:rPr lang="fr-FR" b="1" dirty="0">
                <a:solidFill>
                  <a:srgbClr val="39527B"/>
                </a:solidFill>
                <a:latin typeface="Open Sans"/>
              </a:rPr>
              <a:t>EER (%)</a:t>
            </a:r>
          </a:p>
          <a:p>
            <a:pPr lvl="0">
              <a:lnSpc>
                <a:spcPct val="200000"/>
              </a:lnSpc>
              <a:buClr>
                <a:srgbClr val="39527B"/>
              </a:buClr>
            </a:pPr>
            <a:r>
              <a:rPr lang="fr-FR" b="1" dirty="0">
                <a:solidFill>
                  <a:srgbClr val="39527B"/>
                </a:solidFill>
                <a:latin typeface="Open Sans"/>
              </a:rPr>
              <a:t>TR(%)</a:t>
            </a:r>
          </a:p>
          <a:p>
            <a:pPr marL="457200" lvl="0" indent="-457200">
              <a:lnSpc>
                <a:spcPct val="200000"/>
              </a:lnSpc>
              <a:buClr>
                <a:srgbClr val="39527B"/>
              </a:buClr>
              <a:buFont typeface="Arial" panose="020B0604020202020204" pitchFamily="34" charset="0"/>
              <a:buChar char="•"/>
            </a:pP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sp>
        <p:nvSpPr>
          <p:cNvPr id="6" name="Rectangle 5">
            <a:extLst>
              <a:ext uri="{FF2B5EF4-FFF2-40B4-BE49-F238E27FC236}">
                <a16:creationId xmlns:a16="http://schemas.microsoft.com/office/drawing/2014/main" id="{1116BFAC-99FE-4DAC-AF28-49A5F67DFC6B}"/>
              </a:ext>
            </a:extLst>
          </p:cNvPr>
          <p:cNvSpPr/>
          <p:nvPr/>
        </p:nvSpPr>
        <p:spPr>
          <a:xfrm>
            <a:off x="4194232" y="2933068"/>
            <a:ext cx="6895319"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Scores avant la fusion</a:t>
            </a:r>
          </a:p>
          <a:p>
            <a:pPr lvl="0" algn="ctr">
              <a:lnSpc>
                <a:spcPct val="200000"/>
              </a:lnSpc>
              <a:buClr>
                <a:srgbClr val="39527B"/>
              </a:buClr>
            </a:pPr>
            <a:r>
              <a:rPr lang="fr-FR" dirty="0"/>
              <a:t>1.7 s</a:t>
            </a:r>
          </a:p>
          <a:p>
            <a:pPr lvl="0" algn="ctr">
              <a:lnSpc>
                <a:spcPct val="200000"/>
              </a:lnSpc>
              <a:buClr>
                <a:srgbClr val="39527B"/>
              </a:buClr>
            </a:pPr>
            <a:r>
              <a:rPr lang="fr-FR" dirty="0">
                <a:solidFill>
                  <a:srgbClr val="1C1C1C"/>
                </a:solidFill>
                <a:latin typeface="Open Sans"/>
              </a:rPr>
              <a:t>5.9</a:t>
            </a:r>
          </a:p>
          <a:p>
            <a:pPr lvl="0" algn="ctr">
              <a:lnSpc>
                <a:spcPct val="200000"/>
              </a:lnSpc>
              <a:buClr>
                <a:srgbClr val="39527B"/>
              </a:buClr>
            </a:pPr>
            <a:r>
              <a:rPr lang="fr-FR" dirty="0">
                <a:solidFill>
                  <a:srgbClr val="1C1C1C"/>
                </a:solidFill>
                <a:latin typeface="Open Sans"/>
              </a:rPr>
              <a:t>94.1</a:t>
            </a:r>
            <a:endParaRPr lang="fr-FR" dirty="0"/>
          </a:p>
        </p:txBody>
      </p:sp>
      <p:sp>
        <p:nvSpPr>
          <p:cNvPr id="7" name="Rectangle 6">
            <a:extLst>
              <a:ext uri="{FF2B5EF4-FFF2-40B4-BE49-F238E27FC236}">
                <a16:creationId xmlns:a16="http://schemas.microsoft.com/office/drawing/2014/main" id="{4EDA999C-DBF8-4AB1-9377-F893C9E70FFD}"/>
              </a:ext>
            </a:extLst>
          </p:cNvPr>
          <p:cNvSpPr/>
          <p:nvPr/>
        </p:nvSpPr>
        <p:spPr>
          <a:xfrm>
            <a:off x="11407140" y="2933068"/>
            <a:ext cx="6841955" cy="4031873"/>
          </a:xfrm>
          <a:prstGeom prst="rect">
            <a:avLst/>
          </a:prstGeom>
        </p:spPr>
        <p:txBody>
          <a:bodyPr wrap="square">
            <a:spAutoFit/>
          </a:bodyPr>
          <a:lstStyle/>
          <a:p>
            <a:pPr lvl="0" algn="ctr">
              <a:lnSpc>
                <a:spcPct val="200000"/>
              </a:lnSpc>
              <a:buClr>
                <a:srgbClr val="39527B"/>
              </a:buClr>
            </a:pPr>
            <a:r>
              <a:rPr lang="fr-FR" b="1" dirty="0">
                <a:solidFill>
                  <a:srgbClr val="39527B"/>
                </a:solidFill>
                <a:latin typeface="Open Sans"/>
              </a:rPr>
              <a:t>Après la fusion (</a:t>
            </a:r>
            <a:r>
              <a:rPr lang="fr-FR" b="1">
                <a:solidFill>
                  <a:srgbClr val="39527B"/>
                </a:solidFill>
                <a:latin typeface="Open Sans"/>
              </a:rPr>
              <a:t>règle du </a:t>
            </a:r>
            <a:r>
              <a:rPr lang="fr-FR" b="1" dirty="0">
                <a:solidFill>
                  <a:srgbClr val="39527B"/>
                </a:solidFill>
                <a:latin typeface="Open Sans"/>
              </a:rPr>
              <a:t>produit)</a:t>
            </a:r>
          </a:p>
          <a:p>
            <a:pPr algn="ctr">
              <a:lnSpc>
                <a:spcPct val="200000"/>
              </a:lnSpc>
              <a:buClr>
                <a:srgbClr val="39527B"/>
              </a:buClr>
            </a:pPr>
            <a:r>
              <a:rPr lang="fr-FR" dirty="0"/>
              <a:t>2.4 s</a:t>
            </a:r>
          </a:p>
          <a:p>
            <a:pPr algn="ctr">
              <a:lnSpc>
                <a:spcPct val="200000"/>
              </a:lnSpc>
              <a:buClr>
                <a:srgbClr val="39527B"/>
              </a:buClr>
            </a:pPr>
            <a:r>
              <a:rPr lang="fr-FR" dirty="0"/>
              <a:t>1.6</a:t>
            </a:r>
          </a:p>
          <a:p>
            <a:pPr lvl="0" algn="ctr">
              <a:lnSpc>
                <a:spcPct val="200000"/>
              </a:lnSpc>
              <a:buClr>
                <a:srgbClr val="39527B"/>
              </a:buClr>
            </a:pPr>
            <a:r>
              <a:rPr lang="fr-FR" dirty="0">
                <a:solidFill>
                  <a:srgbClr val="1C1C1C"/>
                </a:solidFill>
                <a:latin typeface="Open Sans"/>
              </a:rPr>
              <a:t>98.6</a:t>
            </a:r>
            <a:endParaRPr kumimoji="1" lang="fr-FR" sz="3200" b="0" i="0" u="none" strike="noStrike" kern="1200" cap="none" spc="0" normalizeH="0" baseline="0" noProof="0" dirty="0">
              <a:ln>
                <a:noFill/>
              </a:ln>
              <a:solidFill>
                <a:srgbClr val="1C1C1C"/>
              </a:solidFill>
              <a:effectLst/>
              <a:uLnTx/>
              <a:uFillTx/>
              <a:latin typeface="Open Sans"/>
              <a:cs typeface="+mn-cs"/>
            </a:endParaRPr>
          </a:p>
        </p:txBody>
      </p:sp>
      <p:grpSp>
        <p:nvGrpSpPr>
          <p:cNvPr id="19" name="Group 18">
            <a:extLst>
              <a:ext uri="{FF2B5EF4-FFF2-40B4-BE49-F238E27FC236}">
                <a16:creationId xmlns:a16="http://schemas.microsoft.com/office/drawing/2014/main" id="{DA5E3E17-1EA6-48DC-AEB0-B2D1337B567F}"/>
              </a:ext>
            </a:extLst>
          </p:cNvPr>
          <p:cNvGrpSpPr/>
          <p:nvPr/>
        </p:nvGrpSpPr>
        <p:grpSpPr>
          <a:xfrm>
            <a:off x="3726180" y="3764280"/>
            <a:ext cx="217170" cy="5412366"/>
            <a:chOff x="3646170" y="2537460"/>
            <a:chExt cx="217170" cy="5412366"/>
          </a:xfrm>
        </p:grpSpPr>
        <p:cxnSp>
          <p:nvCxnSpPr>
            <p:cNvPr id="9" name="Straight Connector 8">
              <a:extLst>
                <a:ext uri="{FF2B5EF4-FFF2-40B4-BE49-F238E27FC236}">
                  <a16:creationId xmlns:a16="http://schemas.microsoft.com/office/drawing/2014/main" id="{40F3111D-4E93-4E33-829C-598CD4F857D0}"/>
                </a:ext>
              </a:extLst>
            </p:cNvPr>
            <p:cNvCxnSpPr/>
            <p:nvPr/>
          </p:nvCxnSpPr>
          <p:spPr>
            <a:xfrm>
              <a:off x="3749040" y="272034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A5DD233-F52A-4093-917C-E3DD09A6929F}"/>
                </a:ext>
              </a:extLst>
            </p:cNvPr>
            <p:cNvGrpSpPr/>
            <p:nvPr/>
          </p:nvGrpSpPr>
          <p:grpSpPr>
            <a:xfrm>
              <a:off x="3646170" y="2537460"/>
              <a:ext cx="217170" cy="5412366"/>
              <a:chOff x="3646170" y="2537460"/>
              <a:chExt cx="217170" cy="5412366"/>
            </a:xfrm>
          </p:grpSpPr>
          <p:sp>
            <p:nvSpPr>
              <p:cNvPr id="10" name="Oval 9">
                <a:extLst>
                  <a:ext uri="{FF2B5EF4-FFF2-40B4-BE49-F238E27FC236}">
                    <a16:creationId xmlns:a16="http://schemas.microsoft.com/office/drawing/2014/main" id="{1653917D-8E1D-40BB-B460-828EFC8E410A}"/>
                  </a:ext>
                </a:extLst>
              </p:cNvPr>
              <p:cNvSpPr/>
              <p:nvPr/>
            </p:nvSpPr>
            <p:spPr>
              <a:xfrm>
                <a:off x="3657600" y="253746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Oval 10">
                <a:extLst>
                  <a:ext uri="{FF2B5EF4-FFF2-40B4-BE49-F238E27FC236}">
                    <a16:creationId xmlns:a16="http://schemas.microsoft.com/office/drawing/2014/main" id="{3E4AD276-8034-449A-A75C-71FE3421A5E2}"/>
                  </a:ext>
                </a:extLst>
              </p:cNvPr>
              <p:cNvSpPr/>
              <p:nvPr/>
            </p:nvSpPr>
            <p:spPr>
              <a:xfrm>
                <a:off x="3646170" y="774408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grpSp>
        <p:nvGrpSpPr>
          <p:cNvPr id="20" name="Group 19">
            <a:extLst>
              <a:ext uri="{FF2B5EF4-FFF2-40B4-BE49-F238E27FC236}">
                <a16:creationId xmlns:a16="http://schemas.microsoft.com/office/drawing/2014/main" id="{0D70F61A-721A-431F-8A08-9D4C23CE7D64}"/>
              </a:ext>
            </a:extLst>
          </p:cNvPr>
          <p:cNvGrpSpPr/>
          <p:nvPr/>
        </p:nvGrpSpPr>
        <p:grpSpPr>
          <a:xfrm>
            <a:off x="10781723" y="3581400"/>
            <a:ext cx="217170" cy="5412366"/>
            <a:chOff x="3646170" y="2537460"/>
            <a:chExt cx="217170" cy="5412366"/>
          </a:xfrm>
        </p:grpSpPr>
        <p:cxnSp>
          <p:nvCxnSpPr>
            <p:cNvPr id="21" name="Straight Connector 20">
              <a:extLst>
                <a:ext uri="{FF2B5EF4-FFF2-40B4-BE49-F238E27FC236}">
                  <a16:creationId xmlns:a16="http://schemas.microsoft.com/office/drawing/2014/main" id="{8CD9A68F-CBF9-466D-A954-65F010D26DFC}"/>
                </a:ext>
              </a:extLst>
            </p:cNvPr>
            <p:cNvCxnSpPr/>
            <p:nvPr/>
          </p:nvCxnSpPr>
          <p:spPr>
            <a:xfrm>
              <a:off x="3749040" y="2720340"/>
              <a:ext cx="0" cy="5006340"/>
            </a:xfrm>
            <a:prstGeom prst="line">
              <a:avLst/>
            </a:prstGeom>
            <a:ln>
              <a:solidFill>
                <a:srgbClr val="39527B"/>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5CEF0BC-836C-4D5A-B282-CBF65F906261}"/>
                </a:ext>
              </a:extLst>
            </p:cNvPr>
            <p:cNvGrpSpPr/>
            <p:nvPr/>
          </p:nvGrpSpPr>
          <p:grpSpPr>
            <a:xfrm>
              <a:off x="3646170" y="2537460"/>
              <a:ext cx="217170" cy="5412366"/>
              <a:chOff x="3646170" y="2537460"/>
              <a:chExt cx="217170" cy="5412366"/>
            </a:xfrm>
          </p:grpSpPr>
          <p:sp>
            <p:nvSpPr>
              <p:cNvPr id="23" name="Oval 22">
                <a:extLst>
                  <a:ext uri="{FF2B5EF4-FFF2-40B4-BE49-F238E27FC236}">
                    <a16:creationId xmlns:a16="http://schemas.microsoft.com/office/drawing/2014/main" id="{28A7B025-A54C-4C85-9117-D39F74A314F5}"/>
                  </a:ext>
                </a:extLst>
              </p:cNvPr>
              <p:cNvSpPr/>
              <p:nvPr/>
            </p:nvSpPr>
            <p:spPr>
              <a:xfrm>
                <a:off x="3657600" y="2537460"/>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4" name="Oval 23">
                <a:extLst>
                  <a:ext uri="{FF2B5EF4-FFF2-40B4-BE49-F238E27FC236}">
                    <a16:creationId xmlns:a16="http://schemas.microsoft.com/office/drawing/2014/main" id="{00EEF405-19DA-4A89-B8DD-194E8F23E239}"/>
                  </a:ext>
                </a:extLst>
              </p:cNvPr>
              <p:cNvSpPr/>
              <p:nvPr/>
            </p:nvSpPr>
            <p:spPr>
              <a:xfrm>
                <a:off x="3646170" y="7744086"/>
                <a:ext cx="205740" cy="205740"/>
              </a:xfrm>
              <a:prstGeom prst="ellipse">
                <a:avLst/>
              </a:prstGeom>
              <a:solidFill>
                <a:srgbClr val="39527B"/>
              </a:solidFill>
              <a:ln>
                <a:solidFill>
                  <a:srgbClr val="395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cxnSp>
        <p:nvCxnSpPr>
          <p:cNvPr id="26" name="Straight Connector 25">
            <a:extLst>
              <a:ext uri="{FF2B5EF4-FFF2-40B4-BE49-F238E27FC236}">
                <a16:creationId xmlns:a16="http://schemas.microsoft.com/office/drawing/2014/main" id="{A637DB1E-B94A-4862-B920-6E5AEAD2F07C}"/>
              </a:ext>
            </a:extLst>
          </p:cNvPr>
          <p:cNvCxnSpPr/>
          <p:nvPr/>
        </p:nvCxnSpPr>
        <p:spPr>
          <a:xfrm>
            <a:off x="-228600" y="494900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87483D-B79F-4526-80DC-4AE72451DC3C}"/>
              </a:ext>
            </a:extLst>
          </p:cNvPr>
          <p:cNvCxnSpPr/>
          <p:nvPr/>
        </p:nvCxnSpPr>
        <p:spPr>
          <a:xfrm>
            <a:off x="-76200" y="41412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EE6F32-D675-48EB-8D7A-4241E9541C8C}"/>
              </a:ext>
            </a:extLst>
          </p:cNvPr>
          <p:cNvCxnSpPr/>
          <p:nvPr/>
        </p:nvCxnSpPr>
        <p:spPr>
          <a:xfrm>
            <a:off x="-83820" y="607676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55509-F2AC-4B72-B279-4EBA21877496}"/>
              </a:ext>
            </a:extLst>
          </p:cNvPr>
          <p:cNvCxnSpPr/>
          <p:nvPr/>
        </p:nvCxnSpPr>
        <p:spPr>
          <a:xfrm>
            <a:off x="-45720" y="7074984"/>
            <a:ext cx="18515013" cy="0"/>
          </a:xfrm>
          <a:prstGeom prst="line">
            <a:avLst/>
          </a:prstGeom>
          <a:ln>
            <a:solidFill>
              <a:srgbClr val="395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20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a:solidFill>
            <a:srgbClr val="C85561">
              <a:alpha val="80000"/>
            </a:srgbClr>
          </a:solidFill>
        </p:spPr>
        <p:txBody>
          <a:bodyPr/>
          <a:lstStyle/>
          <a:p>
            <a:endParaRPr kumimoji="1" lang="ja-JP" altLang="en-US" dirty="0"/>
          </a:p>
        </p:txBody>
      </p:sp>
      <p:sp>
        <p:nvSpPr>
          <p:cNvPr id="11" name="テキスト プレースホルダー 10"/>
          <p:cNvSpPr>
            <a:spLocks noGrp="1"/>
          </p:cNvSpPr>
          <p:nvPr>
            <p:ph type="body" sz="quarter" idx="13"/>
          </p:nvPr>
        </p:nvSpPr>
        <p:spPr>
          <a:solidFill>
            <a:schemeClr val="accent3">
              <a:lumMod val="60000"/>
              <a:lumOff val="40000"/>
              <a:alpha val="80000"/>
            </a:schemeClr>
          </a:solidFill>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fr-FR" altLang="ja-JP" dirty="0"/>
              <a:t>5</a:t>
            </a:r>
            <a:endParaRPr kumimoji="1" lang="ja-JP" altLang="en-US" dirty="0"/>
          </a:p>
        </p:txBody>
      </p:sp>
      <p:sp>
        <p:nvSpPr>
          <p:cNvPr id="4" name="テキスト プレースホルダー 3"/>
          <p:cNvSpPr>
            <a:spLocks noGrp="1"/>
          </p:cNvSpPr>
          <p:nvPr>
            <p:ph type="body" sz="quarter" idx="17"/>
          </p:nvPr>
        </p:nvSpPr>
        <p:spPr>
          <a:xfrm>
            <a:off x="2055392" y="6394423"/>
            <a:ext cx="4299531" cy="1828800"/>
          </a:xfrm>
        </p:spPr>
        <p:txBody>
          <a:bodyPr>
            <a:normAutofit/>
          </a:bodyPr>
          <a:lstStyle/>
          <a:p>
            <a:r>
              <a:rPr lang="fr-FR" sz="4000" dirty="0">
                <a:latin typeface="Dosis" panose="02010503020202060003" pitchFamily="2" charset="0"/>
              </a:rPr>
              <a:t>Conclusion et perspectives</a:t>
            </a:r>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3268978" y="4757123"/>
            <a:ext cx="1872357" cy="1872357"/>
          </a:xfrm>
        </p:spPr>
      </p:pic>
    </p:spTree>
    <p:extLst>
      <p:ext uri="{BB962C8B-B14F-4D97-AF65-F5344CB8AC3E}">
        <p14:creationId xmlns:p14="http://schemas.microsoft.com/office/powerpoint/2010/main" val="934792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Conclusion</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57</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sp>
        <p:nvSpPr>
          <p:cNvPr id="20" name="テキスト プレースホルダー 6">
            <a:extLst>
              <a:ext uri="{FF2B5EF4-FFF2-40B4-BE49-F238E27FC236}">
                <a16:creationId xmlns:a16="http://schemas.microsoft.com/office/drawing/2014/main" id="{9B33F3E3-F8D5-4ABD-937C-2D316D2D1214}"/>
              </a:ext>
            </a:extLst>
          </p:cNvPr>
          <p:cNvSpPr txBox="1">
            <a:spLocks/>
          </p:cNvSpPr>
          <p:nvPr/>
        </p:nvSpPr>
        <p:spPr>
          <a:xfrm>
            <a:off x="1404504" y="4564267"/>
            <a:ext cx="36830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32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dirty="0">
                <a:solidFill>
                  <a:srgbClr val="324A5E"/>
                </a:solidFill>
                <a:latin typeface="Dosis" panose="02010503020202060003" pitchFamily="2" charset="0"/>
              </a:rPr>
              <a:t>Processus</a:t>
            </a:r>
            <a:r>
              <a:rPr lang="en-US" altLang="ja-JP" dirty="0">
                <a:solidFill>
                  <a:srgbClr val="324A5E"/>
                </a:solidFill>
                <a:latin typeface="Dosis" panose="02010503020202060003" pitchFamily="2" charset="0"/>
              </a:rPr>
              <a:t> unimodal</a:t>
            </a:r>
            <a:endParaRPr lang="ja-JP" altLang="en-US" dirty="0">
              <a:solidFill>
                <a:srgbClr val="324A5E"/>
              </a:solidFill>
              <a:latin typeface="Dosis" panose="02010503020202060003" pitchFamily="2" charset="0"/>
            </a:endParaRPr>
          </a:p>
        </p:txBody>
      </p:sp>
      <p:sp>
        <p:nvSpPr>
          <p:cNvPr id="21" name="テキスト プレースホルダー 6">
            <a:extLst>
              <a:ext uri="{FF2B5EF4-FFF2-40B4-BE49-F238E27FC236}">
                <a16:creationId xmlns:a16="http://schemas.microsoft.com/office/drawing/2014/main" id="{9AAD8374-974A-4347-ABC0-325D4B5B5AE4}"/>
              </a:ext>
            </a:extLst>
          </p:cNvPr>
          <p:cNvSpPr txBox="1">
            <a:spLocks/>
          </p:cNvSpPr>
          <p:nvPr/>
        </p:nvSpPr>
        <p:spPr>
          <a:xfrm>
            <a:off x="1173332" y="6380880"/>
            <a:ext cx="3930516" cy="214303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sz="2400" dirty="0"/>
              <a:t>Simplifier le test d’un processus biométrique d’empreinte digitale ou palmaire</a:t>
            </a:r>
          </a:p>
        </p:txBody>
      </p:sp>
      <p:sp>
        <p:nvSpPr>
          <p:cNvPr id="22" name="正方形/長方形 28">
            <a:extLst>
              <a:ext uri="{FF2B5EF4-FFF2-40B4-BE49-F238E27FC236}">
                <a16:creationId xmlns:a16="http://schemas.microsoft.com/office/drawing/2014/main" id="{CA034024-24D8-4FD7-B263-A66873A9EF60}"/>
              </a:ext>
            </a:extLst>
          </p:cNvPr>
          <p:cNvSpPr/>
          <p:nvPr/>
        </p:nvSpPr>
        <p:spPr>
          <a:xfrm>
            <a:off x="1625829" y="6293615"/>
            <a:ext cx="3240360" cy="72008"/>
          </a:xfrm>
          <a:prstGeom prst="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a:extLst>
              <a:ext uri="{FF2B5EF4-FFF2-40B4-BE49-F238E27FC236}">
                <a16:creationId xmlns:a16="http://schemas.microsoft.com/office/drawing/2014/main" id="{708EBD97-4AEE-4A41-8B3A-FE45C2C18B08}"/>
              </a:ext>
            </a:extLst>
          </p:cNvPr>
          <p:cNvSpPr txBox="1">
            <a:spLocks/>
          </p:cNvSpPr>
          <p:nvPr/>
        </p:nvSpPr>
        <p:spPr>
          <a:xfrm>
            <a:off x="5307798" y="4561923"/>
            <a:ext cx="371567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32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dirty="0">
                <a:solidFill>
                  <a:srgbClr val="324A5E"/>
                </a:solidFill>
                <a:latin typeface="Dosis" panose="02010503020202060003" pitchFamily="2" charset="0"/>
              </a:rPr>
              <a:t>Fusion multimodale</a:t>
            </a:r>
          </a:p>
        </p:txBody>
      </p:sp>
      <p:sp>
        <p:nvSpPr>
          <p:cNvPr id="25" name="正方形/長方形 33">
            <a:extLst>
              <a:ext uri="{FF2B5EF4-FFF2-40B4-BE49-F238E27FC236}">
                <a16:creationId xmlns:a16="http://schemas.microsoft.com/office/drawing/2014/main" id="{97352C1A-9BBD-4428-806B-E8871434F86F}"/>
              </a:ext>
            </a:extLst>
          </p:cNvPr>
          <p:cNvSpPr/>
          <p:nvPr/>
        </p:nvSpPr>
        <p:spPr>
          <a:xfrm>
            <a:off x="5556346" y="6291271"/>
            <a:ext cx="3240360" cy="72008"/>
          </a:xfrm>
          <a:prstGeom prst="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6">
            <a:extLst>
              <a:ext uri="{FF2B5EF4-FFF2-40B4-BE49-F238E27FC236}">
                <a16:creationId xmlns:a16="http://schemas.microsoft.com/office/drawing/2014/main" id="{C9240C69-3DB1-4E9A-8906-F5A34D77EF8A}"/>
              </a:ext>
            </a:extLst>
          </p:cNvPr>
          <p:cNvSpPr txBox="1">
            <a:spLocks/>
          </p:cNvSpPr>
          <p:nvPr/>
        </p:nvSpPr>
        <p:spPr>
          <a:xfrm>
            <a:off x="9243759" y="4564267"/>
            <a:ext cx="371567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32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dirty="0">
                <a:solidFill>
                  <a:srgbClr val="324A5E"/>
                </a:solidFill>
                <a:latin typeface="Dosis" panose="02010503020202060003" pitchFamily="2" charset="0"/>
              </a:rPr>
              <a:t>Partage</a:t>
            </a:r>
          </a:p>
        </p:txBody>
      </p:sp>
      <p:sp>
        <p:nvSpPr>
          <p:cNvPr id="28" name="正方形/長方形 36">
            <a:extLst>
              <a:ext uri="{FF2B5EF4-FFF2-40B4-BE49-F238E27FC236}">
                <a16:creationId xmlns:a16="http://schemas.microsoft.com/office/drawing/2014/main" id="{AED4F0C7-831E-4FF9-8FA2-D2ADA01D87E4}"/>
              </a:ext>
            </a:extLst>
          </p:cNvPr>
          <p:cNvSpPr/>
          <p:nvPr/>
        </p:nvSpPr>
        <p:spPr>
          <a:xfrm>
            <a:off x="9486863" y="6293615"/>
            <a:ext cx="3240360" cy="72008"/>
          </a:xfrm>
          <a:prstGeom prst="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a:extLst>
              <a:ext uri="{FF2B5EF4-FFF2-40B4-BE49-F238E27FC236}">
                <a16:creationId xmlns:a16="http://schemas.microsoft.com/office/drawing/2014/main" id="{805A4440-1B06-4073-810D-F12B98B6E20F}"/>
              </a:ext>
            </a:extLst>
          </p:cNvPr>
          <p:cNvSpPr txBox="1">
            <a:spLocks/>
          </p:cNvSpPr>
          <p:nvPr/>
        </p:nvSpPr>
        <p:spPr>
          <a:xfrm>
            <a:off x="12794860" y="4426090"/>
            <a:ext cx="4833960"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32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nSpc>
                <a:spcPct val="100000"/>
              </a:lnSpc>
            </a:pPr>
            <a:r>
              <a:rPr lang="en-US" altLang="ja-JP">
                <a:solidFill>
                  <a:srgbClr val="324A5E"/>
                </a:solidFill>
                <a:latin typeface="Dosis" panose="02010503020202060003" pitchFamily="2" charset="0"/>
              </a:rPr>
              <a:t>Extensible et</a:t>
            </a:r>
            <a:endParaRPr lang="en-US" altLang="ja-JP" dirty="0">
              <a:solidFill>
                <a:srgbClr val="324A5E"/>
              </a:solidFill>
              <a:latin typeface="Dosis" panose="02010503020202060003" pitchFamily="2" charset="0"/>
            </a:endParaRPr>
          </a:p>
          <a:p>
            <a:pPr>
              <a:lnSpc>
                <a:spcPct val="100000"/>
              </a:lnSpc>
            </a:pPr>
            <a:r>
              <a:rPr lang="en-US" altLang="ja-JP" dirty="0">
                <a:solidFill>
                  <a:srgbClr val="324A5E"/>
                </a:solidFill>
                <a:latin typeface="Dosis" panose="02010503020202060003" pitchFamily="2" charset="0"/>
              </a:rPr>
              <a:t>open source</a:t>
            </a:r>
            <a:endParaRPr lang="ja-JP" altLang="en-US" dirty="0">
              <a:solidFill>
                <a:srgbClr val="324A5E"/>
              </a:solidFill>
              <a:latin typeface="Dosis" panose="02010503020202060003" pitchFamily="2" charset="0"/>
            </a:endParaRPr>
          </a:p>
        </p:txBody>
      </p:sp>
      <p:sp>
        <p:nvSpPr>
          <p:cNvPr id="31" name="正方形/長方形 39">
            <a:extLst>
              <a:ext uri="{FF2B5EF4-FFF2-40B4-BE49-F238E27FC236}">
                <a16:creationId xmlns:a16="http://schemas.microsoft.com/office/drawing/2014/main" id="{65BA5DB3-6C77-47E3-8E5A-AFEEDB8D6D97}"/>
              </a:ext>
            </a:extLst>
          </p:cNvPr>
          <p:cNvSpPr/>
          <p:nvPr/>
        </p:nvSpPr>
        <p:spPr>
          <a:xfrm>
            <a:off x="13417379" y="6293615"/>
            <a:ext cx="3240360" cy="72008"/>
          </a:xfrm>
          <a:prstGeom prst="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a:extLst>
              <a:ext uri="{FF2B5EF4-FFF2-40B4-BE49-F238E27FC236}">
                <a16:creationId xmlns:a16="http://schemas.microsoft.com/office/drawing/2014/main" id="{89198DA3-C67C-44B4-A376-D403BA7AE3A2}"/>
              </a:ext>
            </a:extLst>
          </p:cNvPr>
          <p:cNvSpPr txBox="1">
            <a:spLocks/>
          </p:cNvSpPr>
          <p:nvPr/>
        </p:nvSpPr>
        <p:spPr>
          <a:xfrm>
            <a:off x="5200379" y="6435287"/>
            <a:ext cx="3930516" cy="214303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sz="2400" dirty="0"/>
              <a:t>Simplifier le test de fusion multimodale au niveau caractéristiques ou scores</a:t>
            </a:r>
          </a:p>
        </p:txBody>
      </p:sp>
      <p:sp>
        <p:nvSpPr>
          <p:cNvPr id="33" name="テキスト プレースホルダー 6">
            <a:extLst>
              <a:ext uri="{FF2B5EF4-FFF2-40B4-BE49-F238E27FC236}">
                <a16:creationId xmlns:a16="http://schemas.microsoft.com/office/drawing/2014/main" id="{47FE9B4E-6CF0-4DE8-A810-2C3361BE2BAB}"/>
              </a:ext>
            </a:extLst>
          </p:cNvPr>
          <p:cNvSpPr txBox="1">
            <a:spLocks/>
          </p:cNvSpPr>
          <p:nvPr/>
        </p:nvSpPr>
        <p:spPr>
          <a:xfrm>
            <a:off x="9243759" y="6499215"/>
            <a:ext cx="3930516" cy="214303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sz="2400" dirty="0"/>
              <a:t>Espace de partage entre les chercheurs en biométrie</a:t>
            </a:r>
          </a:p>
        </p:txBody>
      </p:sp>
      <p:sp>
        <p:nvSpPr>
          <p:cNvPr id="34" name="テキスト プレースホルダー 6">
            <a:extLst>
              <a:ext uri="{FF2B5EF4-FFF2-40B4-BE49-F238E27FC236}">
                <a16:creationId xmlns:a16="http://schemas.microsoft.com/office/drawing/2014/main" id="{C47FF26D-61E2-47D2-93A2-D0C9634587E4}"/>
              </a:ext>
            </a:extLst>
          </p:cNvPr>
          <p:cNvSpPr txBox="1">
            <a:spLocks/>
          </p:cNvSpPr>
          <p:nvPr/>
        </p:nvSpPr>
        <p:spPr>
          <a:xfrm>
            <a:off x="13001341" y="6499214"/>
            <a:ext cx="3930516" cy="214303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sz="2400" dirty="0"/>
              <a:t>Solution extensible et open source</a:t>
            </a:r>
          </a:p>
        </p:txBody>
      </p:sp>
      <p:pic>
        <p:nvPicPr>
          <p:cNvPr id="42" name="Picture 41">
            <a:extLst>
              <a:ext uri="{FF2B5EF4-FFF2-40B4-BE49-F238E27FC236}">
                <a16:creationId xmlns:a16="http://schemas.microsoft.com/office/drawing/2014/main" id="{76AA0EAA-882A-4CEA-B37A-E3E247C227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8183" y="2330044"/>
            <a:ext cx="1800000" cy="1800000"/>
          </a:xfrm>
          <a:prstGeom prst="rect">
            <a:avLst/>
          </a:prstGeom>
        </p:spPr>
      </p:pic>
      <p:pic>
        <p:nvPicPr>
          <p:cNvPr id="44" name="Picture 43">
            <a:extLst>
              <a:ext uri="{FF2B5EF4-FFF2-40B4-BE49-F238E27FC236}">
                <a16:creationId xmlns:a16="http://schemas.microsoft.com/office/drawing/2014/main" id="{CD000ADE-DA76-47CF-ADE4-8A2A34980C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8590" y="2396163"/>
            <a:ext cx="1800000" cy="1800000"/>
          </a:xfrm>
          <a:prstGeom prst="rect">
            <a:avLst/>
          </a:prstGeom>
        </p:spPr>
      </p:pic>
      <p:grpSp>
        <p:nvGrpSpPr>
          <p:cNvPr id="48" name="Group 47">
            <a:extLst>
              <a:ext uri="{FF2B5EF4-FFF2-40B4-BE49-F238E27FC236}">
                <a16:creationId xmlns:a16="http://schemas.microsoft.com/office/drawing/2014/main" id="{58BE4246-B8FC-481C-A6E2-4DC15556076F}"/>
              </a:ext>
            </a:extLst>
          </p:cNvPr>
          <p:cNvGrpSpPr/>
          <p:nvPr/>
        </p:nvGrpSpPr>
        <p:grpSpPr>
          <a:xfrm>
            <a:off x="6316456" y="2396163"/>
            <a:ext cx="1800000" cy="1800000"/>
            <a:chOff x="6316456" y="3699183"/>
            <a:chExt cx="1800000" cy="1800000"/>
          </a:xfrm>
        </p:grpSpPr>
        <p:pic>
          <p:nvPicPr>
            <p:cNvPr id="45" name="Picture 44">
              <a:extLst>
                <a:ext uri="{FF2B5EF4-FFF2-40B4-BE49-F238E27FC236}">
                  <a16:creationId xmlns:a16="http://schemas.microsoft.com/office/drawing/2014/main" id="{E55847D1-B262-43BE-A144-8AE0C295FE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456" y="3699183"/>
              <a:ext cx="1800000" cy="1800000"/>
            </a:xfrm>
            <a:prstGeom prst="rect">
              <a:avLst/>
            </a:prstGeom>
          </p:spPr>
        </p:pic>
        <p:sp>
          <p:nvSpPr>
            <p:cNvPr id="47" name="Oval 46">
              <a:extLst>
                <a:ext uri="{FF2B5EF4-FFF2-40B4-BE49-F238E27FC236}">
                  <a16:creationId xmlns:a16="http://schemas.microsoft.com/office/drawing/2014/main" id="{78BB9346-23B6-467A-A658-8DF36D016289}"/>
                </a:ext>
              </a:extLst>
            </p:cNvPr>
            <p:cNvSpPr/>
            <p:nvPr/>
          </p:nvSpPr>
          <p:spPr>
            <a:xfrm>
              <a:off x="6537960" y="3732420"/>
              <a:ext cx="1394460" cy="1694856"/>
            </a:xfrm>
            <a:prstGeom prst="ellipse">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grpSp>
        <p:nvGrpSpPr>
          <p:cNvPr id="49" name="Group 48">
            <a:extLst>
              <a:ext uri="{FF2B5EF4-FFF2-40B4-BE49-F238E27FC236}">
                <a16:creationId xmlns:a16="http://schemas.microsoft.com/office/drawing/2014/main" id="{276CAEA2-C1B8-4837-AEF0-7CFECDE17DCD}"/>
              </a:ext>
            </a:extLst>
          </p:cNvPr>
          <p:cNvGrpSpPr/>
          <p:nvPr/>
        </p:nvGrpSpPr>
        <p:grpSpPr>
          <a:xfrm>
            <a:off x="14137559" y="2436184"/>
            <a:ext cx="1800000" cy="1800000"/>
            <a:chOff x="6316456" y="3699183"/>
            <a:chExt cx="1800000" cy="1800000"/>
          </a:xfrm>
        </p:grpSpPr>
        <p:pic>
          <p:nvPicPr>
            <p:cNvPr id="50" name="Picture 49">
              <a:extLst>
                <a:ext uri="{FF2B5EF4-FFF2-40B4-BE49-F238E27FC236}">
                  <a16:creationId xmlns:a16="http://schemas.microsoft.com/office/drawing/2014/main" id="{860E6A46-416F-4FC1-8E88-01B5EDFDC1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456" y="3699183"/>
              <a:ext cx="1800000" cy="1800000"/>
            </a:xfrm>
            <a:prstGeom prst="rect">
              <a:avLst/>
            </a:prstGeom>
          </p:spPr>
        </p:pic>
        <p:sp>
          <p:nvSpPr>
            <p:cNvPr id="51" name="Oval 50">
              <a:extLst>
                <a:ext uri="{FF2B5EF4-FFF2-40B4-BE49-F238E27FC236}">
                  <a16:creationId xmlns:a16="http://schemas.microsoft.com/office/drawing/2014/main" id="{5112A4AA-8D86-4FCF-ABD9-FD07093365F2}"/>
                </a:ext>
              </a:extLst>
            </p:cNvPr>
            <p:cNvSpPr/>
            <p:nvPr/>
          </p:nvSpPr>
          <p:spPr>
            <a:xfrm>
              <a:off x="6537960" y="3732420"/>
              <a:ext cx="1394460" cy="1694856"/>
            </a:xfrm>
            <a:prstGeom prst="ellipse">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pSp>
      <p:pic>
        <p:nvPicPr>
          <p:cNvPr id="53" name="Picture 52">
            <a:extLst>
              <a:ext uri="{FF2B5EF4-FFF2-40B4-BE49-F238E27FC236}">
                <a16:creationId xmlns:a16="http://schemas.microsoft.com/office/drawing/2014/main" id="{DE97FB8B-F358-4904-A9AF-D90B5E8B38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49821">
            <a:off x="14892343" y="2905243"/>
            <a:ext cx="649602" cy="649602"/>
          </a:xfrm>
          <a:prstGeom prst="rect">
            <a:avLst/>
          </a:prstGeom>
        </p:spPr>
      </p:pic>
      <p:pic>
        <p:nvPicPr>
          <p:cNvPr id="55" name="Picture 54">
            <a:extLst>
              <a:ext uri="{FF2B5EF4-FFF2-40B4-BE49-F238E27FC236}">
                <a16:creationId xmlns:a16="http://schemas.microsoft.com/office/drawing/2014/main" id="{A33DE1C4-0AA7-4971-A418-904ECE3A8B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64019">
            <a:off x="14665734" y="3360493"/>
            <a:ext cx="479283" cy="479283"/>
          </a:xfrm>
          <a:prstGeom prst="rect">
            <a:avLst/>
          </a:prstGeom>
        </p:spPr>
      </p:pic>
      <p:pic>
        <p:nvPicPr>
          <p:cNvPr id="57" name="Picture 56">
            <a:extLst>
              <a:ext uri="{FF2B5EF4-FFF2-40B4-BE49-F238E27FC236}">
                <a16:creationId xmlns:a16="http://schemas.microsoft.com/office/drawing/2014/main" id="{163F7128-F01A-440D-A3CB-01FD29E77A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6669846" y="2749553"/>
            <a:ext cx="1093219" cy="1093219"/>
          </a:xfrm>
          <a:prstGeom prst="rect">
            <a:avLst/>
          </a:prstGeom>
        </p:spPr>
      </p:pic>
    </p:spTree>
    <p:extLst>
      <p:ext uri="{BB962C8B-B14F-4D97-AF65-F5344CB8AC3E}">
        <p14:creationId xmlns:p14="http://schemas.microsoft.com/office/powerpoint/2010/main" val="2998759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fr-FR" dirty="0"/>
              <a:t> Perspectives</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9" name="テキスト プレースホルダー 8"/>
          <p:cNvSpPr>
            <a:spLocks noGrp="1"/>
          </p:cNvSpPr>
          <p:nvPr>
            <p:ph type="body" sz="quarter" idx="24"/>
          </p:nvPr>
        </p:nvSpPr>
        <p:spPr>
          <a:xfrm>
            <a:off x="1787916" y="2917915"/>
            <a:ext cx="4234873" cy="1971833"/>
          </a:xfrm>
        </p:spPr>
        <p:txBody>
          <a:bodyPr/>
          <a:lstStyle/>
          <a:p>
            <a:r>
              <a:rPr lang="fr-FR" altLang="ja-JP" sz="2400" dirty="0">
                <a:solidFill>
                  <a:schemeClr val="tx1"/>
                </a:solidFill>
              </a:rPr>
              <a:t>Ajouter d’autres modalités comme le visage, l’iris, . . .etc.</a:t>
            </a:r>
          </a:p>
        </p:txBody>
      </p:sp>
      <p:sp>
        <p:nvSpPr>
          <p:cNvPr id="11" name="テキスト プレースホルダー 10"/>
          <p:cNvSpPr>
            <a:spLocks noGrp="1"/>
          </p:cNvSpPr>
          <p:nvPr>
            <p:ph type="body" sz="quarter" idx="27"/>
          </p:nvPr>
        </p:nvSpPr>
        <p:spPr>
          <a:xfrm>
            <a:off x="7530933" y="6166658"/>
            <a:ext cx="4638654" cy="1971833"/>
          </a:xfrm>
        </p:spPr>
        <p:txBody>
          <a:bodyPr/>
          <a:lstStyle/>
          <a:p>
            <a:r>
              <a:rPr lang="fr-FR" altLang="ja-JP" sz="2400" dirty="0">
                <a:solidFill>
                  <a:schemeClr val="tx1"/>
                </a:solidFill>
              </a:rPr>
              <a:t>Développer le test de fusion multimodale en ajoutant les autres niveaux de fusion : niveau capteurs et niveau décision.</a:t>
            </a:r>
          </a:p>
        </p:txBody>
      </p:sp>
      <p:sp>
        <p:nvSpPr>
          <p:cNvPr id="13" name="テキスト プレースホルダー 12"/>
          <p:cNvSpPr>
            <a:spLocks noGrp="1"/>
          </p:cNvSpPr>
          <p:nvPr>
            <p:ph type="body" sz="quarter" idx="30"/>
          </p:nvPr>
        </p:nvSpPr>
        <p:spPr>
          <a:xfrm>
            <a:off x="13273950" y="2917915"/>
            <a:ext cx="4827554" cy="1971833"/>
          </a:xfrm>
        </p:spPr>
        <p:txBody>
          <a:bodyPr/>
          <a:lstStyle/>
          <a:p>
            <a:r>
              <a:rPr lang="fr-FR" altLang="ja-JP" sz="2400" dirty="0">
                <a:solidFill>
                  <a:schemeClr val="tx1"/>
                </a:solidFill>
              </a:rPr>
              <a:t>Permettre aux chercheurs d’écrire les méthodes en d’autres langages que Matlab, comme python, C++, . . .etc.</a:t>
            </a:r>
          </a:p>
        </p:txBody>
      </p:sp>
      <p:sp>
        <p:nvSpPr>
          <p:cNvPr id="15" name="テキスト プレースホルダー 14"/>
          <p:cNvSpPr>
            <a:spLocks noGrp="1"/>
          </p:cNvSpPr>
          <p:nvPr>
            <p:ph type="body" sz="quarter" idx="33"/>
          </p:nvPr>
        </p:nvSpPr>
        <p:spPr>
          <a:xfrm>
            <a:off x="1799779" y="6166659"/>
            <a:ext cx="4454866" cy="1971833"/>
          </a:xfrm>
        </p:spPr>
        <p:txBody>
          <a:bodyPr/>
          <a:lstStyle/>
          <a:p>
            <a:r>
              <a:rPr lang="fr-FR" altLang="ja-JP" sz="2400" dirty="0">
                <a:solidFill>
                  <a:schemeClr val="tx1"/>
                </a:solidFill>
              </a:rPr>
              <a:t>Donner la possibilité aux chercheurs de tester les méthodes de classification des bases de données biométriques.</a:t>
            </a:r>
          </a:p>
        </p:txBody>
      </p:sp>
      <p:sp>
        <p:nvSpPr>
          <p:cNvPr id="17" name="テキスト プレースホルダー 16"/>
          <p:cNvSpPr>
            <a:spLocks noGrp="1"/>
          </p:cNvSpPr>
          <p:nvPr>
            <p:ph type="body" sz="quarter" idx="36"/>
          </p:nvPr>
        </p:nvSpPr>
        <p:spPr>
          <a:xfrm>
            <a:off x="7530933" y="2917914"/>
            <a:ext cx="4234873" cy="1971833"/>
          </a:xfrm>
        </p:spPr>
        <p:txBody>
          <a:bodyPr/>
          <a:lstStyle/>
          <a:p>
            <a:r>
              <a:rPr lang="fr-FR" altLang="ja-JP" sz="2400" dirty="0">
                <a:solidFill>
                  <a:schemeClr val="tx1"/>
                </a:solidFill>
              </a:rPr>
              <a:t>Enrichir la plateforme avec d’autres méthodes de reconnaissance et d’autres bases de données de tests.</a:t>
            </a:r>
          </a:p>
        </p:txBody>
      </p:sp>
      <p:sp>
        <p:nvSpPr>
          <p:cNvPr id="19" name="テキスト プレースホルダー 18"/>
          <p:cNvSpPr>
            <a:spLocks noGrp="1"/>
          </p:cNvSpPr>
          <p:nvPr>
            <p:ph type="body" sz="quarter" idx="39"/>
          </p:nvPr>
        </p:nvSpPr>
        <p:spPr>
          <a:xfrm>
            <a:off x="13285811" y="6166659"/>
            <a:ext cx="4234873" cy="1971833"/>
          </a:xfrm>
        </p:spPr>
        <p:txBody>
          <a:bodyPr/>
          <a:lstStyle/>
          <a:p>
            <a:r>
              <a:rPr lang="fr-FR" altLang="ja-JP" sz="2400" dirty="0">
                <a:solidFill>
                  <a:schemeClr val="tx1"/>
                </a:solidFill>
              </a:rPr>
              <a:t>Ajouter la possibilité de communication entre les chercheurs sur la plateforme et de créer des groupes de partage (laboratoire, équipe d’un projet, binôme ..</a:t>
            </a:r>
            <a:r>
              <a:rPr lang="fr-FR" altLang="ja-JP" sz="2400" dirty="0" err="1">
                <a:solidFill>
                  <a:schemeClr val="tx1"/>
                </a:solidFill>
              </a:rPr>
              <a:t>etc</a:t>
            </a:r>
            <a:r>
              <a:rPr lang="fr-FR" altLang="ja-JP" sz="2400" dirty="0">
                <a:solidFill>
                  <a:schemeClr val="tx1"/>
                </a:solidFill>
              </a:rPr>
              <a:t>).</a:t>
            </a:r>
            <a:endParaRPr kumimoji="1" lang="ja-JP" altLang="en-US" sz="2400" dirty="0">
              <a:solidFill>
                <a:schemeClr val="tx1"/>
              </a:solidFill>
            </a:endParaRPr>
          </a:p>
        </p:txBody>
      </p:sp>
    </p:spTree>
    <p:custDataLst>
      <p:tags r:id="rId1"/>
    </p:custDataLst>
    <p:extLst>
      <p:ext uri="{BB962C8B-B14F-4D97-AF65-F5344CB8AC3E}">
        <p14:creationId xmlns:p14="http://schemas.microsoft.com/office/powerpoint/2010/main" val="4117426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Références</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Dosis" panose="02010503020202060003" pitchFamily="2" charset="0"/>
                <a:cs typeface="+mn-cs"/>
              </a:rPr>
              <a:pPr marL="0" marR="0" lvl="0" indent="0" algn="ctr" defTabSz="1632753" rtl="0" eaLnBrk="1" fontAlgn="auto" latinLnBrk="0" hangingPunct="1">
                <a:lnSpc>
                  <a:spcPct val="100000"/>
                </a:lnSpc>
                <a:spcBef>
                  <a:spcPts val="0"/>
                </a:spcBef>
                <a:spcAft>
                  <a:spcPts val="0"/>
                </a:spcAft>
                <a:buClrTx/>
                <a:buSzTx/>
                <a:buFontTx/>
                <a:buNone/>
                <a:tabLst/>
                <a:defRPr/>
              </a:pPr>
              <a:t>59</a:t>
            </a:fld>
            <a:endParaRPr kumimoji="1" lang="ja-JP" altLang="en-US" sz="2800" b="0" i="0" u="none" strike="noStrike" kern="1200" cap="none" spc="0" normalizeH="0" baseline="0" noProof="0" dirty="0">
              <a:ln>
                <a:noFill/>
              </a:ln>
              <a:solidFill>
                <a:prstClr val="white"/>
              </a:solidFill>
              <a:effectLst/>
              <a:uLnTx/>
              <a:uFillTx/>
              <a:latin typeface="Dosis" panose="02010503020202060003" pitchFamily="2" charset="0"/>
              <a:cs typeface="+mn-cs"/>
            </a:endParaRPr>
          </a:p>
        </p:txBody>
      </p:sp>
      <p:sp>
        <p:nvSpPr>
          <p:cNvPr id="4" name="Rectangle 3">
            <a:extLst>
              <a:ext uri="{FF2B5EF4-FFF2-40B4-BE49-F238E27FC236}">
                <a16:creationId xmlns:a16="http://schemas.microsoft.com/office/drawing/2014/main" id="{9C1AC2FD-4C1E-416F-8F80-CBEA583DC2D7}"/>
              </a:ext>
            </a:extLst>
          </p:cNvPr>
          <p:cNvSpPr/>
          <p:nvPr/>
        </p:nvSpPr>
        <p:spPr>
          <a:xfrm>
            <a:off x="1165860" y="2348293"/>
            <a:ext cx="16256338" cy="3539430"/>
          </a:xfrm>
          <a:prstGeom prst="rect">
            <a:avLst/>
          </a:prstGeom>
        </p:spPr>
        <p:txBody>
          <a:bodyPr wrap="square">
            <a:spAutoFit/>
          </a:bodyPr>
          <a:lstStyle/>
          <a:p>
            <a:pPr marL="457200" indent="-457200">
              <a:buFont typeface="Arial" panose="020B0604020202020204" pitchFamily="34" charset="0"/>
              <a:buChar char="•"/>
            </a:pPr>
            <a:r>
              <a:rPr lang="fr-FR" dirty="0" err="1">
                <a:solidFill>
                  <a:srgbClr val="2A2A2A"/>
                </a:solidFill>
              </a:rPr>
              <a:t>Perronnin</a:t>
            </a:r>
            <a:r>
              <a:rPr lang="fr-FR" dirty="0">
                <a:solidFill>
                  <a:srgbClr val="2A2A2A"/>
                </a:solidFill>
              </a:rPr>
              <a:t>, F. and </a:t>
            </a:r>
            <a:r>
              <a:rPr lang="fr-FR" dirty="0" err="1">
                <a:solidFill>
                  <a:srgbClr val="2A2A2A"/>
                </a:solidFill>
              </a:rPr>
              <a:t>Dugelay</a:t>
            </a:r>
            <a:r>
              <a:rPr lang="fr-FR" dirty="0">
                <a:solidFill>
                  <a:srgbClr val="2A2A2A"/>
                </a:solidFill>
              </a:rPr>
              <a:t>, J.-l. (2002). Introduction à la Biométrie Authentification des Individus par Traitement Audio-Vidéo An Introduction to </a:t>
            </a:r>
            <a:r>
              <a:rPr lang="fr-FR" dirty="0" err="1">
                <a:solidFill>
                  <a:srgbClr val="2A2A2A"/>
                </a:solidFill>
              </a:rPr>
              <a:t>Biometrics</a:t>
            </a:r>
            <a:r>
              <a:rPr lang="fr-FR" dirty="0">
                <a:solidFill>
                  <a:srgbClr val="2A2A2A"/>
                </a:solidFill>
              </a:rPr>
              <a:t> Audio and </a:t>
            </a:r>
            <a:r>
              <a:rPr lang="fr-FR" dirty="0" err="1">
                <a:solidFill>
                  <a:srgbClr val="2A2A2A"/>
                </a:solidFill>
              </a:rPr>
              <a:t>Video-Based</a:t>
            </a:r>
            <a:r>
              <a:rPr lang="fr-FR" dirty="0">
                <a:solidFill>
                  <a:srgbClr val="2A2A2A"/>
                </a:solidFill>
              </a:rPr>
              <a:t> Person Authentification. Traitement du Signal, 19 :253–265.</a:t>
            </a:r>
          </a:p>
          <a:p>
            <a:endParaRPr lang="fr-FR" dirty="0">
              <a:solidFill>
                <a:srgbClr val="2A2A2A"/>
              </a:solidFill>
            </a:endParaRPr>
          </a:p>
          <a:p>
            <a:pPr marL="457200" indent="-457200">
              <a:buFont typeface="Arial" panose="020B0604020202020204" pitchFamily="34" charset="0"/>
              <a:buChar char="•"/>
            </a:pPr>
            <a:r>
              <a:rPr lang="en-US" dirty="0">
                <a:solidFill>
                  <a:srgbClr val="2A2A2A"/>
                </a:solidFill>
              </a:rPr>
              <a:t>Ross, A. and Jain, A. (2003). Information fusion in biometrics. Pattern recognition letters, 24(13) :2115–2125.</a:t>
            </a:r>
            <a:endParaRPr lang="fr-FR" dirty="0">
              <a:solidFill>
                <a:srgbClr val="2A2A2A"/>
              </a:solidFill>
            </a:endParaRPr>
          </a:p>
          <a:p>
            <a:pPr marL="457200" indent="-457200">
              <a:buFont typeface="Arial" panose="020B0604020202020204" pitchFamily="34" charset="0"/>
              <a:buChar char="•"/>
            </a:pPr>
            <a:endParaRPr lang="fr-FR" dirty="0">
              <a:solidFill>
                <a:srgbClr val="2A2A2A"/>
              </a:solidFill>
            </a:endParaRPr>
          </a:p>
        </p:txBody>
      </p:sp>
    </p:spTree>
    <p:extLst>
      <p:ext uri="{BB962C8B-B14F-4D97-AF65-F5344CB8AC3E}">
        <p14:creationId xmlns:p14="http://schemas.microsoft.com/office/powerpoint/2010/main" val="257009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a:xfrm>
            <a:off x="914322" y="246956"/>
            <a:ext cx="16507876" cy="1203151"/>
          </a:xfrm>
        </p:spPr>
        <p:txBody>
          <a:bodyPr/>
          <a:lstStyle/>
          <a:p>
            <a:r>
              <a:rPr lang="fr-FR" dirty="0"/>
              <a:t>Problématique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6</a:t>
            </a:fld>
            <a:endParaRPr lang="ja-JP" altLang="en-US"/>
          </a:p>
        </p:txBody>
      </p:sp>
      <p:pic>
        <p:nvPicPr>
          <p:cNvPr id="21" name="Picture 20">
            <a:extLst>
              <a:ext uri="{FF2B5EF4-FFF2-40B4-BE49-F238E27FC236}">
                <a16:creationId xmlns:a16="http://schemas.microsoft.com/office/drawing/2014/main" id="{409DE1FC-8A0F-4A3D-9DD4-55EDA86A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78" y="6276587"/>
            <a:ext cx="2519060" cy="2519060"/>
          </a:xfrm>
          <a:prstGeom prst="rect">
            <a:avLst/>
          </a:prstGeom>
        </p:spPr>
      </p:pic>
      <p:pic>
        <p:nvPicPr>
          <p:cNvPr id="37" name="Picture 36">
            <a:extLst>
              <a:ext uri="{FF2B5EF4-FFF2-40B4-BE49-F238E27FC236}">
                <a16:creationId xmlns:a16="http://schemas.microsoft.com/office/drawing/2014/main" id="{9BE49D60-6A00-4254-848C-57764887EE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6120" y="2368034"/>
            <a:ext cx="2034531" cy="2034531"/>
          </a:xfrm>
          <a:prstGeom prst="rect">
            <a:avLst/>
          </a:prstGeom>
        </p:spPr>
      </p:pic>
      <p:sp>
        <p:nvSpPr>
          <p:cNvPr id="7" name="TextBox 6">
            <a:extLst>
              <a:ext uri="{FF2B5EF4-FFF2-40B4-BE49-F238E27FC236}">
                <a16:creationId xmlns:a16="http://schemas.microsoft.com/office/drawing/2014/main" id="{6A735E36-2C26-476F-BF88-FFD5FCFF636C}"/>
              </a:ext>
            </a:extLst>
          </p:cNvPr>
          <p:cNvSpPr txBox="1"/>
          <p:nvPr/>
        </p:nvSpPr>
        <p:spPr>
          <a:xfrm>
            <a:off x="7471138" y="9030764"/>
            <a:ext cx="4007114" cy="523220"/>
          </a:xfrm>
          <a:prstGeom prst="rect">
            <a:avLst/>
          </a:prstGeom>
          <a:noFill/>
        </p:spPr>
        <p:txBody>
          <a:bodyPr wrap="square" rtlCol="0">
            <a:spAutoFit/>
          </a:bodyPr>
          <a:lstStyle/>
          <a:p>
            <a:r>
              <a:rPr lang="fr-FR" sz="2800" dirty="0">
                <a:solidFill>
                  <a:srgbClr val="39527B"/>
                </a:solidFill>
              </a:rPr>
              <a:t>Evaluer ma méthode</a:t>
            </a:r>
          </a:p>
        </p:txBody>
      </p:sp>
      <p:sp>
        <p:nvSpPr>
          <p:cNvPr id="36" name="TextBox 35">
            <a:extLst>
              <a:ext uri="{FF2B5EF4-FFF2-40B4-BE49-F238E27FC236}">
                <a16:creationId xmlns:a16="http://schemas.microsoft.com/office/drawing/2014/main" id="{BBD5263C-928B-4CE9-86B9-5B9C84FE47AF}"/>
              </a:ext>
            </a:extLst>
          </p:cNvPr>
          <p:cNvSpPr txBox="1"/>
          <p:nvPr/>
        </p:nvSpPr>
        <p:spPr>
          <a:xfrm>
            <a:off x="914322" y="2693862"/>
            <a:ext cx="9243736" cy="936923"/>
          </a:xfrm>
          <a:prstGeom prst="rect">
            <a:avLst/>
          </a:prstGeom>
          <a:noFill/>
        </p:spPr>
        <p:txBody>
          <a:bodyPr wrap="square" rtlCol="0">
            <a:spAutoFit/>
          </a:bodyPr>
          <a:lstStyle/>
          <a:p>
            <a:pPr marL="457200" indent="-457200">
              <a:lnSpc>
                <a:spcPct val="200000"/>
              </a:lnSpc>
              <a:buClr>
                <a:srgbClr val="39527B"/>
              </a:buClr>
              <a:buBlip>
                <a:blip r:embed="rId5"/>
              </a:buBlip>
            </a:pPr>
            <a:r>
              <a:rPr lang="fr-FR" dirty="0"/>
              <a:t>Rareté de plateformes de tests adéquates</a:t>
            </a:r>
          </a:p>
        </p:txBody>
      </p:sp>
      <p:sp>
        <p:nvSpPr>
          <p:cNvPr id="38" name="TextBox 37">
            <a:extLst>
              <a:ext uri="{FF2B5EF4-FFF2-40B4-BE49-F238E27FC236}">
                <a16:creationId xmlns:a16="http://schemas.microsoft.com/office/drawing/2014/main" id="{24268674-DC70-4FA2-8CFC-70051136A9A9}"/>
              </a:ext>
            </a:extLst>
          </p:cNvPr>
          <p:cNvSpPr txBox="1"/>
          <p:nvPr/>
        </p:nvSpPr>
        <p:spPr>
          <a:xfrm>
            <a:off x="14008952" y="1782740"/>
            <a:ext cx="3368865" cy="523220"/>
          </a:xfrm>
          <a:prstGeom prst="rect">
            <a:avLst/>
          </a:prstGeom>
          <a:noFill/>
        </p:spPr>
        <p:txBody>
          <a:bodyPr wrap="square" rtlCol="0">
            <a:spAutoFit/>
          </a:bodyPr>
          <a:lstStyle/>
          <a:p>
            <a:pPr algn="ctr"/>
            <a:r>
              <a:rPr lang="fr-FR" sz="2800" dirty="0"/>
              <a:t>Plateforme de test</a:t>
            </a:r>
          </a:p>
        </p:txBody>
      </p:sp>
      <p:cxnSp>
        <p:nvCxnSpPr>
          <p:cNvPr id="39" name="Connector: Curved 38">
            <a:extLst>
              <a:ext uri="{FF2B5EF4-FFF2-40B4-BE49-F238E27FC236}">
                <a16:creationId xmlns:a16="http://schemas.microsoft.com/office/drawing/2014/main" id="{3F6B1671-B7A7-4E8B-8E2F-44419F7FBE29}"/>
              </a:ext>
            </a:extLst>
          </p:cNvPr>
          <p:cNvCxnSpPr>
            <a:cxnSpLocks/>
            <a:stCxn id="5" idx="0"/>
          </p:cNvCxnSpPr>
          <p:nvPr/>
        </p:nvCxnSpPr>
        <p:spPr>
          <a:xfrm rot="5400000" flipH="1" flipV="1">
            <a:off x="10432846" y="3277068"/>
            <a:ext cx="4135042" cy="4351506"/>
          </a:xfrm>
          <a:prstGeom prst="curvedConnector2">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350F30B-7A64-413F-8525-99E3A71790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6961" y="7520342"/>
            <a:ext cx="1275305" cy="1275305"/>
          </a:xfrm>
          <a:prstGeom prst="rect">
            <a:avLst/>
          </a:prstGeom>
        </p:spPr>
      </p:pic>
    </p:spTree>
    <p:extLst>
      <p:ext uri="{BB962C8B-B14F-4D97-AF65-F5344CB8AC3E}">
        <p14:creationId xmlns:p14="http://schemas.microsoft.com/office/powerpoint/2010/main" val="8540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Merci</a:t>
            </a:r>
            <a:endParaRPr kumimoji="1" lang="ja-JP" altLang="en-US" dirty="0"/>
          </a:p>
        </p:txBody>
      </p:sp>
      <p:sp>
        <p:nvSpPr>
          <p:cNvPr id="18" name="テキスト プレースホルダー 17"/>
          <p:cNvSpPr>
            <a:spLocks noGrp="1"/>
          </p:cNvSpPr>
          <p:nvPr>
            <p:ph type="body" sz="quarter" idx="10"/>
          </p:nvPr>
        </p:nvSpPr>
        <p:spPr/>
        <p:txBody>
          <a:bodyPr/>
          <a:lstStyle/>
          <a:p>
            <a:r>
              <a:rPr kumimoji="1" lang="fr-FR" altLang="ja-JP" dirty="0"/>
              <a:t>Pour votre attention</a:t>
            </a:r>
          </a:p>
        </p:txBody>
      </p:sp>
    </p:spTree>
    <p:extLst>
      <p:ext uri="{BB962C8B-B14F-4D97-AF65-F5344CB8AC3E}">
        <p14:creationId xmlns:p14="http://schemas.microsoft.com/office/powerpoint/2010/main" val="3746168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B149-9CD7-4E10-9A59-1A1FC9531E2C}"/>
              </a:ext>
            </a:extLst>
          </p:cNvPr>
          <p:cNvSpPr>
            <a:spLocks noGrp="1"/>
          </p:cNvSpPr>
          <p:nvPr>
            <p:ph type="title"/>
          </p:nvPr>
        </p:nvSpPr>
        <p:spPr/>
        <p:txBody>
          <a:bodyPr/>
          <a:lstStyle/>
          <a:p>
            <a:r>
              <a:rPr lang="fr-FR" dirty="0"/>
              <a:t>Méthodes implémentées</a:t>
            </a:r>
          </a:p>
        </p:txBody>
      </p:sp>
      <p:graphicFrame>
        <p:nvGraphicFramePr>
          <p:cNvPr id="9" name="Table 8">
            <a:extLst>
              <a:ext uri="{FF2B5EF4-FFF2-40B4-BE49-F238E27FC236}">
                <a16:creationId xmlns:a16="http://schemas.microsoft.com/office/drawing/2014/main" id="{010F094F-5509-4E93-BBF4-8FB7A65BA1BF}"/>
              </a:ext>
            </a:extLst>
          </p:cNvPr>
          <p:cNvGraphicFramePr>
            <a:graphicFrameLocks noGrp="1"/>
          </p:cNvGraphicFramePr>
          <p:nvPr>
            <p:extLst>
              <p:ext uri="{D42A27DB-BD31-4B8C-83A1-F6EECF244321}">
                <p14:modId xmlns:p14="http://schemas.microsoft.com/office/powerpoint/2010/main" val="2894520420"/>
              </p:ext>
            </p:extLst>
          </p:nvPr>
        </p:nvGraphicFramePr>
        <p:xfrm>
          <a:off x="0" y="2377440"/>
          <a:ext cx="18389143" cy="6903720"/>
        </p:xfrm>
        <a:graphic>
          <a:graphicData uri="http://schemas.openxmlformats.org/drawingml/2006/table">
            <a:tbl>
              <a:tblPr firstRow="1" firstCol="1">
                <a:tableStyleId>{5C22544A-7EE6-4342-B048-85BDC9FD1C3A}</a:tableStyleId>
              </a:tblPr>
              <a:tblGrid>
                <a:gridCol w="1851660">
                  <a:extLst>
                    <a:ext uri="{9D8B030D-6E8A-4147-A177-3AD203B41FA5}">
                      <a16:colId xmlns:a16="http://schemas.microsoft.com/office/drawing/2014/main" val="259626277"/>
                    </a:ext>
                  </a:extLst>
                </a:gridCol>
                <a:gridCol w="2743200">
                  <a:extLst>
                    <a:ext uri="{9D8B030D-6E8A-4147-A177-3AD203B41FA5}">
                      <a16:colId xmlns:a16="http://schemas.microsoft.com/office/drawing/2014/main" val="23334016"/>
                    </a:ext>
                  </a:extLst>
                </a:gridCol>
                <a:gridCol w="3017521">
                  <a:extLst>
                    <a:ext uri="{9D8B030D-6E8A-4147-A177-3AD203B41FA5}">
                      <a16:colId xmlns:a16="http://schemas.microsoft.com/office/drawing/2014/main" val="3096299074"/>
                    </a:ext>
                  </a:extLst>
                </a:gridCol>
                <a:gridCol w="3291840">
                  <a:extLst>
                    <a:ext uri="{9D8B030D-6E8A-4147-A177-3AD203B41FA5}">
                      <a16:colId xmlns:a16="http://schemas.microsoft.com/office/drawing/2014/main" val="1967676381"/>
                    </a:ext>
                  </a:extLst>
                </a:gridCol>
                <a:gridCol w="2400300">
                  <a:extLst>
                    <a:ext uri="{9D8B030D-6E8A-4147-A177-3AD203B41FA5}">
                      <a16:colId xmlns:a16="http://schemas.microsoft.com/office/drawing/2014/main" val="1423440840"/>
                    </a:ext>
                  </a:extLst>
                </a:gridCol>
                <a:gridCol w="2279698">
                  <a:extLst>
                    <a:ext uri="{9D8B030D-6E8A-4147-A177-3AD203B41FA5}">
                      <a16:colId xmlns:a16="http://schemas.microsoft.com/office/drawing/2014/main" val="2173981467"/>
                    </a:ext>
                  </a:extLst>
                </a:gridCol>
                <a:gridCol w="2804924">
                  <a:extLst>
                    <a:ext uri="{9D8B030D-6E8A-4147-A177-3AD203B41FA5}">
                      <a16:colId xmlns:a16="http://schemas.microsoft.com/office/drawing/2014/main" val="692190721"/>
                    </a:ext>
                  </a:extLst>
                </a:gridCol>
              </a:tblGrid>
              <a:tr h="1147239">
                <a:tc rowSpan="2">
                  <a:txBody>
                    <a:bodyPr/>
                    <a:lstStyle/>
                    <a:p>
                      <a:pPr algn="ctr"/>
                      <a:r>
                        <a:rPr lang="fr-FR" sz="2400" dirty="0"/>
                        <a:t>Modules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rowSpan="2">
                  <a:txBody>
                    <a:bodyPr/>
                    <a:lstStyle/>
                    <a:p>
                      <a:pPr algn="ctr"/>
                      <a:r>
                        <a:rPr lang="fr-FR" sz="2400" b="1" dirty="0">
                          <a:solidFill>
                            <a:schemeClr val="bg1"/>
                          </a:solidFill>
                        </a:rPr>
                        <a:t>Pré-traitement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gridSpan="2">
                  <a:txBody>
                    <a:bodyPr/>
                    <a:lstStyle/>
                    <a:p>
                      <a:pPr algn="ctr"/>
                      <a:r>
                        <a:rPr lang="fr-FR" sz="2400" dirty="0">
                          <a:solidFill>
                            <a:schemeClr val="bg1"/>
                          </a:solidFill>
                        </a:rPr>
                        <a:t>Extraction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hMerge="1">
                  <a:txBody>
                    <a:bodyPr/>
                    <a:lstStyle/>
                    <a:p>
                      <a:endParaRPr lang="fr-FR"/>
                    </a:p>
                  </a:txBody>
                  <a:tcPr/>
                </a:tc>
                <a:tc gridSpan="2">
                  <a:txBody>
                    <a:bodyPr/>
                    <a:lstStyle/>
                    <a:p>
                      <a:pPr algn="ctr"/>
                      <a:r>
                        <a:rPr lang="fr-FR" sz="2400" dirty="0">
                          <a:solidFill>
                            <a:schemeClr val="bg1"/>
                          </a:solidFill>
                        </a:rPr>
                        <a:t>Appariement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hMerge="1">
                  <a:txBody>
                    <a:bodyPr/>
                    <a:lstStyle/>
                    <a:p>
                      <a:endParaRPr lang="fr-FR"/>
                    </a:p>
                  </a:txBody>
                  <a:tcPr/>
                </a:tc>
                <a:tc rowSpan="2">
                  <a:txBody>
                    <a:bodyPr/>
                    <a:lstStyle/>
                    <a:p>
                      <a:pPr algn="ctr"/>
                      <a:r>
                        <a:rPr lang="fr-FR" sz="2400" dirty="0">
                          <a:solidFill>
                            <a:schemeClr val="bg1"/>
                          </a:solidFill>
                        </a:rPr>
                        <a:t>Fusion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extLst>
                  <a:ext uri="{0D108BD9-81ED-4DB2-BD59-A6C34878D82A}">
                    <a16:rowId xmlns:a16="http://schemas.microsoft.com/office/drawing/2014/main" val="3012189837"/>
                  </a:ext>
                </a:extLst>
              </a:tr>
              <a:tr h="1147239">
                <a:tc vMerge="1">
                  <a:txBody>
                    <a:bodyPr/>
                    <a:lstStyle/>
                    <a:p>
                      <a:endParaRPr lang="fr-FR"/>
                    </a:p>
                  </a:txBody>
                  <a:tcPr/>
                </a:tc>
                <a:tc vMerge="1">
                  <a:txBody>
                    <a:bodyPr/>
                    <a:lstStyle/>
                    <a:p>
                      <a:endParaRPr lang="fr-FR"/>
                    </a:p>
                  </a:txBody>
                  <a:tcPr/>
                </a:tc>
                <a:tc>
                  <a:txBody>
                    <a:bodyPr/>
                    <a:lstStyle/>
                    <a:p>
                      <a:pPr algn="ctr"/>
                      <a:r>
                        <a:rPr lang="fr-FR" sz="2400" b="1" dirty="0">
                          <a:solidFill>
                            <a:schemeClr val="bg1"/>
                          </a:solidFill>
                        </a:rPr>
                        <a:t>Empreinte digitale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a:txBody>
                    <a:bodyPr/>
                    <a:lstStyle/>
                    <a:p>
                      <a:pPr algn="ctr"/>
                      <a:r>
                        <a:rPr lang="fr-FR" sz="2400" b="1" dirty="0">
                          <a:solidFill>
                            <a:schemeClr val="bg1"/>
                          </a:solidFill>
                        </a:rPr>
                        <a:t>Empreinte palmaire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a:txBody>
                    <a:bodyPr/>
                    <a:lstStyle/>
                    <a:p>
                      <a:pPr algn="ctr"/>
                      <a:r>
                        <a:rPr lang="fr-FR" sz="2400" b="1" dirty="0">
                          <a:solidFill>
                            <a:schemeClr val="bg1"/>
                          </a:solidFill>
                        </a:rPr>
                        <a:t>Empreinte digitale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a:txBody>
                    <a:bodyPr/>
                    <a:lstStyle/>
                    <a:p>
                      <a:pPr algn="ctr"/>
                      <a:r>
                        <a:rPr lang="fr-FR" sz="2400" b="1" dirty="0">
                          <a:solidFill>
                            <a:schemeClr val="bg1"/>
                          </a:solidFill>
                        </a:rPr>
                        <a:t>Empreinte palmaire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vMerge="1">
                  <a:txBody>
                    <a:bodyPr/>
                    <a:lstStyle/>
                    <a:p>
                      <a:endParaRPr lang="fr-FR" dirty="0"/>
                    </a:p>
                  </a:txBody>
                  <a:tcPr/>
                </a:tc>
                <a:extLst>
                  <a:ext uri="{0D108BD9-81ED-4DB2-BD59-A6C34878D82A}">
                    <a16:rowId xmlns:a16="http://schemas.microsoft.com/office/drawing/2014/main" val="2787462551"/>
                  </a:ext>
                </a:extLst>
              </a:tr>
              <a:tr h="1957482">
                <a:tc>
                  <a:txBody>
                    <a:bodyPr/>
                    <a:lstStyle/>
                    <a:p>
                      <a:pPr algn="ctr"/>
                      <a:r>
                        <a:rPr lang="fr-FR" sz="2400" dirty="0"/>
                        <a:t>Approches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a:txBody>
                    <a:bodyPr/>
                    <a:lstStyle/>
                    <a:p>
                      <a:pPr marL="457200" indent="-457200">
                        <a:buFont typeface="Arial" panose="020B0604020202020204" pitchFamily="34" charset="0"/>
                        <a:buChar char="•"/>
                      </a:pPr>
                      <a:r>
                        <a:rPr lang="fr-FR" sz="2400" b="0" dirty="0">
                          <a:solidFill>
                            <a:srgbClr val="39527B"/>
                          </a:solidFill>
                        </a:rPr>
                        <a:t>Hong</a:t>
                      </a:r>
                    </a:p>
                    <a:p>
                      <a:pPr marL="457200" indent="-457200">
                        <a:buFont typeface="Arial" panose="020B0604020202020204" pitchFamily="34" charset="0"/>
                        <a:buChar char="•"/>
                      </a:pPr>
                      <a:r>
                        <a:rPr lang="fr-FR" sz="2400" b="0" dirty="0">
                          <a:solidFill>
                            <a:srgbClr val="39527B"/>
                          </a:solidFill>
                        </a:rPr>
                        <a:t>Khan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Basée sur la binarisation</a:t>
                      </a:r>
                    </a:p>
                    <a:p>
                      <a:pPr marL="342900" indent="-342900">
                        <a:buFont typeface="Arial" panose="020B0604020202020204" pitchFamily="34" charset="0"/>
                        <a:buChar char="•"/>
                      </a:pPr>
                      <a:endParaRPr lang="fr-FR" sz="2400" b="0" dirty="0">
                        <a:solidFill>
                          <a:srgbClr val="39527B"/>
                        </a:solidFill>
                      </a:endParaRPr>
                    </a:p>
                    <a:p>
                      <a:pPr marL="342900" indent="-342900">
                        <a:buFont typeface="Arial" panose="020B0604020202020204" pitchFamily="34" charset="0"/>
                        <a:buChar char="•"/>
                      </a:pPr>
                      <a:endParaRPr lang="fr-FR" sz="2400" b="0" dirty="0">
                        <a:solidFill>
                          <a:srgbClr val="39527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Basée sur la codification</a:t>
                      </a:r>
                    </a:p>
                    <a:p>
                      <a:pPr marL="342900" indent="-342900">
                        <a:buFont typeface="Arial" panose="020B0604020202020204" pitchFamily="34" charset="0"/>
                        <a:buChar char="•"/>
                      </a:pPr>
                      <a:r>
                        <a:rPr lang="fr-FR" sz="2400" b="0" dirty="0">
                          <a:solidFill>
                            <a:srgbClr val="39527B"/>
                          </a:solidFill>
                        </a:rPr>
                        <a:t>L’analyse en sous-espaces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Globale </a:t>
                      </a:r>
                    </a:p>
                    <a:p>
                      <a:pPr marL="342900" indent="-342900">
                        <a:buFont typeface="Arial" panose="020B0604020202020204" pitchFamily="34" charset="0"/>
                        <a:buChar char="•"/>
                      </a:pPr>
                      <a:r>
                        <a:rPr lang="fr-FR" sz="2400" b="0" dirty="0">
                          <a:solidFill>
                            <a:srgbClr val="39527B"/>
                          </a:solidFill>
                        </a:rPr>
                        <a:t>Locale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Distance</a:t>
                      </a:r>
                      <a:endParaRPr lang="fr-FR" b="0" dirty="0">
                        <a:solidFill>
                          <a:srgbClr val="39527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Niveau caractéristique</a:t>
                      </a:r>
                    </a:p>
                    <a:p>
                      <a:pPr marL="342900" indent="-342900">
                        <a:buFont typeface="Arial" panose="020B0604020202020204" pitchFamily="34" charset="0"/>
                        <a:buChar char="•"/>
                      </a:pPr>
                      <a:r>
                        <a:rPr lang="fr-FR" sz="2400" b="0" dirty="0">
                          <a:solidFill>
                            <a:srgbClr val="39527B"/>
                          </a:solidFill>
                        </a:rPr>
                        <a:t>Niveau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1533230"/>
                  </a:ext>
                </a:extLst>
              </a:tr>
              <a:tr h="2103120">
                <a:tc>
                  <a:txBody>
                    <a:bodyPr/>
                    <a:lstStyle/>
                    <a:p>
                      <a:pPr algn="ctr"/>
                      <a:r>
                        <a:rPr lang="fr-FR" sz="2400" dirty="0"/>
                        <a:t>Méthodes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527B"/>
                    </a:solidFill>
                  </a:tcPr>
                </a:tc>
                <a:tc>
                  <a:txBody>
                    <a:bodyPr/>
                    <a:lstStyle/>
                    <a:p>
                      <a:pPr marL="342900" indent="-342900">
                        <a:buFont typeface="Arial" panose="020B0604020202020204" pitchFamily="34" charset="0"/>
                        <a:buChar char="•"/>
                      </a:pPr>
                      <a:r>
                        <a:rPr lang="fr-FR" sz="2400" b="0" dirty="0">
                          <a:solidFill>
                            <a:srgbClr val="39527B"/>
                          </a:solidFill>
                        </a:rPr>
                        <a:t>Segmentation</a:t>
                      </a:r>
                    </a:p>
                    <a:p>
                      <a:pPr marL="342900" indent="-342900">
                        <a:buFont typeface="Arial" panose="020B0604020202020204" pitchFamily="34" charset="0"/>
                        <a:buChar char="•"/>
                      </a:pPr>
                      <a:r>
                        <a:rPr lang="fr-FR" sz="2400" b="0" dirty="0">
                          <a:solidFill>
                            <a:srgbClr val="39527B"/>
                          </a:solidFill>
                        </a:rPr>
                        <a:t>Normalisation</a:t>
                      </a:r>
                    </a:p>
                    <a:p>
                      <a:pPr marL="342900" indent="-342900">
                        <a:buFont typeface="Arial" panose="020B0604020202020204" pitchFamily="34" charset="0"/>
                        <a:buChar char="•"/>
                      </a:pPr>
                      <a:r>
                        <a:rPr lang="fr-FR" sz="2400" b="0" dirty="0">
                          <a:solidFill>
                            <a:srgbClr val="39527B"/>
                          </a:solidFill>
                        </a:rPr>
                        <a:t>Filtrage</a:t>
                      </a:r>
                    </a:p>
                    <a:p>
                      <a:pPr marL="342900" indent="-342900">
                        <a:buFont typeface="Arial" panose="020B0604020202020204" pitchFamily="34" charset="0"/>
                        <a:buChar char="•"/>
                      </a:pPr>
                      <a:r>
                        <a:rPr lang="fr-FR" sz="2400" b="0" dirty="0">
                          <a:solidFill>
                            <a:srgbClr val="39527B"/>
                          </a:solidFill>
                        </a:rPr>
                        <a:t>Binarisation</a:t>
                      </a:r>
                    </a:p>
                    <a:p>
                      <a:pPr marL="342900" indent="-342900">
                        <a:buFont typeface="Arial" panose="020B0604020202020204" pitchFamily="34" charset="0"/>
                        <a:buChar char="•"/>
                      </a:pPr>
                      <a:r>
                        <a:rPr lang="fr-FR" sz="2400" b="0" dirty="0">
                          <a:solidFill>
                            <a:srgbClr val="39527B"/>
                          </a:solidFill>
                        </a:rPr>
                        <a:t>Squelettisation</a:t>
                      </a:r>
                    </a:p>
                    <a:p>
                      <a:pPr marL="342900" indent="-342900">
                        <a:buFont typeface="Arial" panose="020B0604020202020204" pitchFamily="34" charset="0"/>
                        <a:buChar char="•"/>
                      </a:pPr>
                      <a:endParaRPr lang="fr-FR" sz="2400" b="0" dirty="0">
                        <a:solidFill>
                          <a:srgbClr val="39527B"/>
                        </a:solidFill>
                      </a:endParaRPr>
                    </a:p>
                    <a:p>
                      <a:pPr marL="342900" indent="-342900">
                        <a:buFont typeface="Arial" panose="020B0604020202020204" pitchFamily="34" charset="0"/>
                        <a:buChar char="•"/>
                      </a:pPr>
                      <a:endParaRPr lang="fr-FR" sz="2400" b="0" dirty="0">
                        <a:solidFill>
                          <a:srgbClr val="39527B"/>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Nombre de connexion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Font typeface="Arial" panose="020B0604020202020204" pitchFamily="34" charset="0"/>
                        <a:buChar char="•"/>
                      </a:pPr>
                      <a:r>
                        <a:rPr lang="fr-FR" sz="2400" b="0" dirty="0">
                          <a:solidFill>
                            <a:srgbClr val="39527B"/>
                          </a:solidFill>
                        </a:rPr>
                        <a:t>Count-code</a:t>
                      </a:r>
                    </a:p>
                    <a:p>
                      <a:pPr marL="457200" indent="-457200">
                        <a:buFont typeface="Arial" panose="020B0604020202020204" pitchFamily="34" charset="0"/>
                        <a:buChar char="•"/>
                      </a:pPr>
                      <a:r>
                        <a:rPr lang="fr-FR" sz="2400" b="0" dirty="0">
                          <a:solidFill>
                            <a:srgbClr val="39527B"/>
                          </a:solidFill>
                        </a:rPr>
                        <a:t>ACP</a:t>
                      </a:r>
                    </a:p>
                    <a:p>
                      <a:pPr marL="457200" indent="-457200">
                        <a:buFont typeface="Arial" panose="020B0604020202020204" pitchFamily="34" charset="0"/>
                        <a:buChar char="•"/>
                      </a:pPr>
                      <a:r>
                        <a:rPr lang="fr-FR" sz="2400" b="0" dirty="0">
                          <a:solidFill>
                            <a:srgbClr val="39527B"/>
                          </a:solidFill>
                        </a:rPr>
                        <a:t>ADL</a:t>
                      </a:r>
                    </a:p>
                    <a:p>
                      <a:pPr marL="457200" indent="-457200">
                        <a:buFont typeface="Arial" panose="020B0604020202020204" pitchFamily="34" charset="0"/>
                        <a:buChar char="•"/>
                      </a:pPr>
                      <a:r>
                        <a:rPr lang="fr-FR" sz="2400" b="0" dirty="0">
                          <a:solidFill>
                            <a:srgbClr val="39527B"/>
                          </a:solidFill>
                        </a:rPr>
                        <a:t>ACI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Transformée de Hough </a:t>
                      </a:r>
                    </a:p>
                    <a:p>
                      <a:pPr marL="342900" indent="-342900">
                        <a:buFont typeface="Arial" panose="020B0604020202020204" pitchFamily="34" charset="0"/>
                        <a:buChar char="•"/>
                      </a:pPr>
                      <a:r>
                        <a:rPr lang="fr-FR" sz="2400" b="0" dirty="0">
                          <a:solidFill>
                            <a:srgbClr val="39527B"/>
                          </a:solidFill>
                        </a:rPr>
                        <a:t>MCC</a:t>
                      </a:r>
                    </a:p>
                    <a:p>
                      <a:pPr marL="342900" indent="-342900">
                        <a:buFont typeface="Arial" panose="020B0604020202020204" pitchFamily="34" charset="0"/>
                        <a:buChar char="•"/>
                      </a:pPr>
                      <a:r>
                        <a:rPr lang="fr-FR" sz="2400" b="0" dirty="0">
                          <a:solidFill>
                            <a:srgbClr val="39527B"/>
                          </a:solidFill>
                        </a:rPr>
                        <a:t>P-MCC</a:t>
                      </a:r>
                    </a:p>
                    <a:p>
                      <a:pPr marL="342900" indent="-342900">
                        <a:buFont typeface="Arial" panose="020B0604020202020204" pitchFamily="34" charset="0"/>
                        <a:buChar char="•"/>
                      </a:pPr>
                      <a:endParaRPr lang="fr-FR" sz="2400" b="0" dirty="0">
                        <a:solidFill>
                          <a:srgbClr val="39527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defTabSz="1632753" rtl="0" eaLnBrk="1" latinLnBrk="0" hangingPunct="1">
                        <a:buFont typeface="Arial" panose="020B0604020202020204" pitchFamily="34" charset="0"/>
                        <a:buChar char="•"/>
                      </a:pPr>
                      <a:r>
                        <a:rPr kumimoji="1" lang="fr-FR" sz="2400" b="0" kern="1200" dirty="0">
                          <a:solidFill>
                            <a:srgbClr val="39527B"/>
                          </a:solidFill>
                          <a:latin typeface="+mn-lt"/>
                          <a:ea typeface="+mn-ea"/>
                          <a:cs typeface="+mn-cs"/>
                        </a:rPr>
                        <a:t>Distance euclidienne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fr-FR" sz="2400" b="0" dirty="0">
                          <a:solidFill>
                            <a:srgbClr val="39527B"/>
                          </a:solidFill>
                        </a:rPr>
                        <a:t>DCT</a:t>
                      </a:r>
                    </a:p>
                    <a:p>
                      <a:pPr marL="342900" indent="-342900">
                        <a:buFont typeface="Arial" panose="020B0604020202020204" pitchFamily="34" charset="0"/>
                        <a:buChar char="•"/>
                      </a:pPr>
                      <a:r>
                        <a:rPr lang="fr-FR" sz="2400" b="0" dirty="0">
                          <a:solidFill>
                            <a:srgbClr val="39527B"/>
                          </a:solidFill>
                        </a:rPr>
                        <a:t>SIFT</a:t>
                      </a:r>
                    </a:p>
                    <a:p>
                      <a:pPr marL="342900" indent="-342900">
                        <a:buFont typeface="Arial" panose="020B0604020202020204" pitchFamily="34" charset="0"/>
                        <a:buChar char="•"/>
                      </a:pPr>
                      <a:r>
                        <a:rPr lang="fr-FR" sz="2400" b="0" dirty="0">
                          <a:solidFill>
                            <a:srgbClr val="39527B"/>
                          </a:solidFill>
                        </a:rPr>
                        <a:t>Max</a:t>
                      </a:r>
                    </a:p>
                    <a:p>
                      <a:pPr marL="342900" indent="-342900">
                        <a:buFont typeface="Arial" panose="020B0604020202020204" pitchFamily="34" charset="0"/>
                        <a:buChar char="•"/>
                      </a:pPr>
                      <a:r>
                        <a:rPr lang="fr-FR" sz="2400" b="0" dirty="0">
                          <a:solidFill>
                            <a:srgbClr val="39527B"/>
                          </a:solidFill>
                        </a:rPr>
                        <a:t>Min</a:t>
                      </a:r>
                    </a:p>
                    <a:p>
                      <a:pPr marL="342900" indent="-342900">
                        <a:buFont typeface="Arial" panose="020B0604020202020204" pitchFamily="34" charset="0"/>
                        <a:buChar char="•"/>
                      </a:pPr>
                      <a:r>
                        <a:rPr lang="fr-FR" sz="2400" b="0" dirty="0">
                          <a:solidFill>
                            <a:srgbClr val="39527B"/>
                          </a:solidFill>
                        </a:rPr>
                        <a:t>Somme</a:t>
                      </a:r>
                    </a:p>
                    <a:p>
                      <a:pPr marL="342900" indent="-342900">
                        <a:buFont typeface="Arial" panose="020B0604020202020204" pitchFamily="34" charset="0"/>
                        <a:buChar char="•"/>
                      </a:pPr>
                      <a:r>
                        <a:rPr lang="fr-FR" sz="2400" b="0" dirty="0">
                          <a:solidFill>
                            <a:srgbClr val="39527B"/>
                          </a:solidFill>
                        </a:rPr>
                        <a:t>Somme pondérée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417932"/>
                  </a:ext>
                </a:extLst>
              </a:tr>
            </a:tbl>
          </a:graphicData>
        </a:graphic>
      </p:graphicFrame>
      <p:sp>
        <p:nvSpPr>
          <p:cNvPr id="3" name="Slide Number Placeholder 2">
            <a:extLst>
              <a:ext uri="{FF2B5EF4-FFF2-40B4-BE49-F238E27FC236}">
                <a16:creationId xmlns:a16="http://schemas.microsoft.com/office/drawing/2014/main" id="{DCAEB492-BCEA-4657-8333-43AC6F789036}"/>
              </a:ext>
            </a:extLst>
          </p:cNvPr>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61</a:t>
            </a:fld>
            <a:endParaRPr lang="ja-JP" altLang="en-US" dirty="0"/>
          </a:p>
        </p:txBody>
      </p:sp>
    </p:spTree>
    <p:extLst>
      <p:ext uri="{BB962C8B-B14F-4D97-AF65-F5344CB8AC3E}">
        <p14:creationId xmlns:p14="http://schemas.microsoft.com/office/powerpoint/2010/main" val="3240305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F6EE-DD3D-4546-99A5-D375779C0177}"/>
              </a:ext>
            </a:extLst>
          </p:cNvPr>
          <p:cNvSpPr>
            <a:spLocks noGrp="1"/>
          </p:cNvSpPr>
          <p:nvPr>
            <p:ph type="title"/>
          </p:nvPr>
        </p:nvSpPr>
        <p:spPr/>
        <p:txBody>
          <a:bodyPr/>
          <a:lstStyle/>
          <a:p>
            <a:r>
              <a:rPr lang="fr-FR" dirty="0"/>
              <a:t>Processus de test</a:t>
            </a:r>
          </a:p>
        </p:txBody>
      </p:sp>
      <p:sp>
        <p:nvSpPr>
          <p:cNvPr id="3" name="Slide Number Placeholder 2">
            <a:extLst>
              <a:ext uri="{FF2B5EF4-FFF2-40B4-BE49-F238E27FC236}">
                <a16:creationId xmlns:a16="http://schemas.microsoft.com/office/drawing/2014/main" id="{AFD6E489-480E-40C3-BE1C-C490671E9344}"/>
              </a:ext>
            </a:extLst>
          </p:cNvPr>
          <p:cNvSpPr>
            <a:spLocks noGrp="1"/>
          </p:cNvSpPr>
          <p:nvPr>
            <p:ph type="sldNum" sz="quarter" idx="11"/>
          </p:nvPr>
        </p:nvSpPr>
        <p:spPr/>
        <p:txBody>
          <a:bodyPr/>
          <a:lstStyle/>
          <a:p>
            <a:fld id="{E6459DFB-86F3-43FA-8567-2EA6E426AE90}" type="slidenum">
              <a:rPr lang="ja-JP" altLang="en-US" smtClean="0"/>
              <a:pPr/>
              <a:t>62</a:t>
            </a:fld>
            <a:endParaRPr lang="ja-JP" altLang="en-US" dirty="0"/>
          </a:p>
        </p:txBody>
      </p:sp>
      <p:sp>
        <p:nvSpPr>
          <p:cNvPr id="43" name="Rectangle 42">
            <a:extLst>
              <a:ext uri="{FF2B5EF4-FFF2-40B4-BE49-F238E27FC236}">
                <a16:creationId xmlns:a16="http://schemas.microsoft.com/office/drawing/2014/main" id="{BEF8EE7B-6F99-4D26-BA25-809918E6FC6E}"/>
              </a:ext>
            </a:extLst>
          </p:cNvPr>
          <p:cNvSpPr/>
          <p:nvPr/>
        </p:nvSpPr>
        <p:spPr>
          <a:xfrm>
            <a:off x="6473122" y="3898872"/>
            <a:ext cx="1755361" cy="766763"/>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a:ln>
                  <a:noFill/>
                </a:ln>
                <a:solidFill>
                  <a:prstClr val="black"/>
                </a:solidFill>
                <a:effectLst/>
                <a:uLnTx/>
                <a:uFillTx/>
                <a:latin typeface="Cambria" panose="02040503050406030204" pitchFamily="18" charset="0"/>
                <a:ea typeface="+mn-ea"/>
                <a:cs typeface="+mn-cs"/>
              </a:rPr>
              <a:t>Module 2</a:t>
            </a:r>
            <a:r>
              <a:rPr kumimoji="0" lang="fr-FR" sz="2400" b="0" i="0" u="none" strike="noStrike" kern="0" cap="none" spc="0" normalizeH="0" baseline="0" noProof="0" dirty="0">
                <a:ln>
                  <a:noFill/>
                </a:ln>
                <a:solidFill>
                  <a:prstClr val="white"/>
                </a:solidFill>
                <a:effectLst/>
                <a:uLnTx/>
                <a:uFillTx/>
                <a:latin typeface="Cambria" panose="02040503050406030204" pitchFamily="18" charset="0"/>
                <a:ea typeface="+mn-ea"/>
                <a:cs typeface="+mn-cs"/>
              </a:rPr>
              <a:t> </a:t>
            </a:r>
          </a:p>
        </p:txBody>
      </p:sp>
      <p:sp>
        <p:nvSpPr>
          <p:cNvPr id="44" name="Rectangle 43">
            <a:extLst>
              <a:ext uri="{FF2B5EF4-FFF2-40B4-BE49-F238E27FC236}">
                <a16:creationId xmlns:a16="http://schemas.microsoft.com/office/drawing/2014/main" id="{1C0C8F6F-6F6D-4973-9277-7A38B408A218}"/>
              </a:ext>
            </a:extLst>
          </p:cNvPr>
          <p:cNvSpPr/>
          <p:nvPr/>
        </p:nvSpPr>
        <p:spPr>
          <a:xfrm>
            <a:off x="9470910" y="3908291"/>
            <a:ext cx="1740928" cy="766763"/>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a:ln>
                  <a:noFill/>
                </a:ln>
                <a:solidFill>
                  <a:prstClr val="black"/>
                </a:solidFill>
                <a:effectLst/>
                <a:uLnTx/>
                <a:uFillTx/>
                <a:latin typeface="Cambria" panose="02040503050406030204" pitchFamily="18" charset="0"/>
                <a:ea typeface="+mn-ea"/>
                <a:cs typeface="+mn-cs"/>
              </a:rPr>
              <a:t>Module N1</a:t>
            </a:r>
            <a:r>
              <a:rPr kumimoji="0" lang="fr-FR" sz="2400" b="0" i="0" u="none" strike="noStrike" kern="0" cap="none" spc="0" normalizeH="0" baseline="0" noProof="0" dirty="0">
                <a:ln>
                  <a:noFill/>
                </a:ln>
                <a:solidFill>
                  <a:prstClr val="white"/>
                </a:solidFill>
                <a:effectLst/>
                <a:uLnTx/>
                <a:uFillTx/>
                <a:latin typeface="Cambria" panose="02040503050406030204" pitchFamily="18" charset="0"/>
                <a:ea typeface="+mn-ea"/>
                <a:cs typeface="+mn-cs"/>
              </a:rPr>
              <a:t> </a:t>
            </a:r>
          </a:p>
        </p:txBody>
      </p:sp>
      <p:sp>
        <p:nvSpPr>
          <p:cNvPr id="45" name="Rectangle 44">
            <a:extLst>
              <a:ext uri="{FF2B5EF4-FFF2-40B4-BE49-F238E27FC236}">
                <a16:creationId xmlns:a16="http://schemas.microsoft.com/office/drawing/2014/main" id="{ADC0A50E-5A57-4F94-B355-0923A52C4809}"/>
              </a:ext>
            </a:extLst>
          </p:cNvPr>
          <p:cNvSpPr/>
          <p:nvPr/>
        </p:nvSpPr>
        <p:spPr>
          <a:xfrm>
            <a:off x="11712726" y="3898872"/>
            <a:ext cx="1791073" cy="766763"/>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a:ln>
                  <a:noFill/>
                </a:ln>
                <a:solidFill>
                  <a:prstClr val="black"/>
                </a:solidFill>
                <a:effectLst/>
                <a:uLnTx/>
                <a:uFillTx/>
                <a:latin typeface="Cambria" panose="02040503050406030204" pitchFamily="18" charset="0"/>
                <a:ea typeface="+mn-ea"/>
                <a:cs typeface="+mn-cs"/>
              </a:rPr>
              <a:t>Module N</a:t>
            </a:r>
            <a:r>
              <a:rPr kumimoji="0" lang="fr-FR" sz="2400" b="0" i="0" u="none" strike="noStrike" kern="0" cap="none" spc="0" normalizeH="0" baseline="0" noProof="0" dirty="0">
                <a:ln>
                  <a:noFill/>
                </a:ln>
                <a:solidFill>
                  <a:prstClr val="white"/>
                </a:solidFill>
                <a:effectLst/>
                <a:uLnTx/>
                <a:uFillTx/>
                <a:latin typeface="Cambria" panose="02040503050406030204" pitchFamily="18" charset="0"/>
                <a:ea typeface="+mn-ea"/>
                <a:cs typeface="+mn-cs"/>
              </a:rPr>
              <a:t> </a:t>
            </a:r>
          </a:p>
        </p:txBody>
      </p:sp>
      <p:sp>
        <p:nvSpPr>
          <p:cNvPr id="46" name="Rectangle 45">
            <a:extLst>
              <a:ext uri="{FF2B5EF4-FFF2-40B4-BE49-F238E27FC236}">
                <a16:creationId xmlns:a16="http://schemas.microsoft.com/office/drawing/2014/main" id="{E4E33CDD-0F6E-42C3-9152-8342370BA5EE}"/>
              </a:ext>
            </a:extLst>
          </p:cNvPr>
          <p:cNvSpPr/>
          <p:nvPr/>
        </p:nvSpPr>
        <p:spPr>
          <a:xfrm>
            <a:off x="4155281" y="3940317"/>
            <a:ext cx="1600497" cy="766763"/>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a:ln>
                  <a:noFill/>
                </a:ln>
                <a:solidFill>
                  <a:prstClr val="black"/>
                </a:solidFill>
                <a:effectLst/>
                <a:uLnTx/>
                <a:uFillTx/>
                <a:latin typeface="Cambria" panose="02040503050406030204" pitchFamily="18" charset="0"/>
                <a:ea typeface="+mn-ea"/>
                <a:cs typeface="+mn-cs"/>
              </a:rPr>
              <a:t>Module 1 </a:t>
            </a:r>
            <a:r>
              <a:rPr kumimoji="0" lang="fr-FR" sz="2400" b="0" i="0" u="none" strike="noStrike" kern="0" cap="none" spc="0" normalizeH="0" baseline="0" noProof="0" dirty="0">
                <a:ln>
                  <a:noFill/>
                </a:ln>
                <a:solidFill>
                  <a:prstClr val="white"/>
                </a:solidFill>
                <a:effectLst/>
                <a:uLnTx/>
                <a:uFillTx/>
                <a:latin typeface="Cambria" panose="02040503050406030204" pitchFamily="18" charset="0"/>
                <a:ea typeface="+mn-ea"/>
                <a:cs typeface="+mn-cs"/>
              </a:rPr>
              <a:t> </a:t>
            </a:r>
          </a:p>
        </p:txBody>
      </p:sp>
      <p:cxnSp>
        <p:nvCxnSpPr>
          <p:cNvPr id="47" name="Straight Connector 46">
            <a:extLst>
              <a:ext uri="{FF2B5EF4-FFF2-40B4-BE49-F238E27FC236}">
                <a16:creationId xmlns:a16="http://schemas.microsoft.com/office/drawing/2014/main" id="{CA878024-098D-4744-A931-E5CA348F1806}"/>
              </a:ext>
            </a:extLst>
          </p:cNvPr>
          <p:cNvCxnSpPr>
            <a:cxnSpLocks/>
            <a:stCxn id="43" idx="3"/>
            <a:endCxn id="44" idx="1"/>
          </p:cNvCxnSpPr>
          <p:nvPr/>
        </p:nvCxnSpPr>
        <p:spPr>
          <a:xfrm>
            <a:off x="8228483" y="4282254"/>
            <a:ext cx="1242427" cy="9419"/>
          </a:xfrm>
          <a:prstGeom prst="line">
            <a:avLst/>
          </a:prstGeom>
          <a:noFill/>
          <a:ln w="6350" cap="flat" cmpd="sng" algn="ctr">
            <a:solidFill>
              <a:sysClr val="windowText" lastClr="000000"/>
            </a:solidFill>
            <a:prstDash val="dash"/>
            <a:miter lim="800000"/>
          </a:ln>
          <a:effectLst/>
        </p:spPr>
      </p:cxnSp>
      <p:sp>
        <p:nvSpPr>
          <p:cNvPr id="48" name="Arrow: Striped Right 47">
            <a:extLst>
              <a:ext uri="{FF2B5EF4-FFF2-40B4-BE49-F238E27FC236}">
                <a16:creationId xmlns:a16="http://schemas.microsoft.com/office/drawing/2014/main" id="{60D05BF1-043F-461B-A7B3-F883AA012A90}"/>
              </a:ext>
            </a:extLst>
          </p:cNvPr>
          <p:cNvSpPr/>
          <p:nvPr/>
        </p:nvSpPr>
        <p:spPr>
          <a:xfrm>
            <a:off x="5951260" y="4123390"/>
            <a:ext cx="462404" cy="396643"/>
          </a:xfrm>
          <a:prstGeom prst="striped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400" b="0" i="0" u="none" strike="noStrike" kern="0" cap="none" spc="0" normalizeH="0" baseline="0" noProof="0">
              <a:ln>
                <a:noFill/>
              </a:ln>
              <a:solidFill>
                <a:prstClr val="white"/>
              </a:solidFill>
              <a:effectLst/>
              <a:uLnTx/>
              <a:uFillTx/>
              <a:latin typeface="Cambria" panose="02040503050406030204" pitchFamily="18" charset="0"/>
              <a:ea typeface="+mn-ea"/>
              <a:cs typeface="+mn-cs"/>
            </a:endParaRPr>
          </a:p>
        </p:txBody>
      </p:sp>
      <p:sp>
        <p:nvSpPr>
          <p:cNvPr id="49" name="Arrow: Striped Right 48">
            <a:extLst>
              <a:ext uri="{FF2B5EF4-FFF2-40B4-BE49-F238E27FC236}">
                <a16:creationId xmlns:a16="http://schemas.microsoft.com/office/drawing/2014/main" id="{1EDFA614-37C4-4ED3-8C51-70216B82FB57}"/>
              </a:ext>
            </a:extLst>
          </p:cNvPr>
          <p:cNvSpPr/>
          <p:nvPr/>
        </p:nvSpPr>
        <p:spPr>
          <a:xfrm>
            <a:off x="11249490" y="4071709"/>
            <a:ext cx="462404" cy="396643"/>
          </a:xfrm>
          <a:prstGeom prst="striped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400" b="0" i="0" u="none" strike="noStrike" kern="0" cap="none" spc="0" normalizeH="0" baseline="0" noProof="0">
              <a:ln>
                <a:noFill/>
              </a:ln>
              <a:solidFill>
                <a:prstClr val="white"/>
              </a:solidFill>
              <a:effectLst/>
              <a:uLnTx/>
              <a:uFillTx/>
              <a:latin typeface="Cambria" panose="02040503050406030204" pitchFamily="18" charset="0"/>
              <a:ea typeface="+mn-ea"/>
              <a:cs typeface="+mn-cs"/>
            </a:endParaRPr>
          </a:p>
        </p:txBody>
      </p:sp>
      <p:sp>
        <p:nvSpPr>
          <p:cNvPr id="50" name="Arrow: Striped Right 49">
            <a:extLst>
              <a:ext uri="{FF2B5EF4-FFF2-40B4-BE49-F238E27FC236}">
                <a16:creationId xmlns:a16="http://schemas.microsoft.com/office/drawing/2014/main" id="{77C894E9-4E02-4DCF-8306-DBF80E3B774A}"/>
              </a:ext>
            </a:extLst>
          </p:cNvPr>
          <p:cNvSpPr/>
          <p:nvPr/>
        </p:nvSpPr>
        <p:spPr>
          <a:xfrm>
            <a:off x="13509685" y="4038177"/>
            <a:ext cx="586460" cy="396643"/>
          </a:xfrm>
          <a:prstGeom prst="striped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400" b="0" i="0" u="none" strike="noStrike" kern="0" cap="none" spc="0" normalizeH="0" baseline="0" noProof="0">
              <a:ln>
                <a:noFill/>
              </a:ln>
              <a:solidFill>
                <a:prstClr val="white"/>
              </a:solidFill>
              <a:effectLst/>
              <a:uLnTx/>
              <a:uFillTx/>
              <a:latin typeface="Cambria" panose="02040503050406030204" pitchFamily="18" charset="0"/>
              <a:ea typeface="+mn-ea"/>
              <a:cs typeface="+mn-cs"/>
            </a:endParaRPr>
          </a:p>
        </p:txBody>
      </p:sp>
      <p:pic>
        <p:nvPicPr>
          <p:cNvPr id="51" name="Picture 50">
            <a:extLst>
              <a:ext uri="{FF2B5EF4-FFF2-40B4-BE49-F238E27FC236}">
                <a16:creationId xmlns:a16="http://schemas.microsoft.com/office/drawing/2014/main" id="{BF0627E9-3B3B-4F89-AB73-4FA6F26A28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58699" y="3832451"/>
            <a:ext cx="808094" cy="808094"/>
          </a:xfrm>
          <a:prstGeom prst="rect">
            <a:avLst/>
          </a:prstGeom>
        </p:spPr>
      </p:pic>
      <p:sp>
        <p:nvSpPr>
          <p:cNvPr id="52" name="Arrow: Striped Right 51">
            <a:extLst>
              <a:ext uri="{FF2B5EF4-FFF2-40B4-BE49-F238E27FC236}">
                <a16:creationId xmlns:a16="http://schemas.microsoft.com/office/drawing/2014/main" id="{0DCFBDFE-4EE0-4300-B421-86FF5D80F67E}"/>
              </a:ext>
            </a:extLst>
          </p:cNvPr>
          <p:cNvSpPr/>
          <p:nvPr/>
        </p:nvSpPr>
        <p:spPr>
          <a:xfrm>
            <a:off x="3562389" y="4083933"/>
            <a:ext cx="462404" cy="396643"/>
          </a:xfrm>
          <a:prstGeom prst="striped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400" b="0" i="0" u="none" strike="noStrike" kern="0" cap="none" spc="0" normalizeH="0" baseline="0" noProof="0">
              <a:ln>
                <a:noFill/>
              </a:ln>
              <a:solidFill>
                <a:prstClr val="white"/>
              </a:solidFill>
              <a:effectLst/>
              <a:uLnTx/>
              <a:uFillTx/>
              <a:latin typeface="Cambria" panose="02040503050406030204" pitchFamily="18" charset="0"/>
              <a:ea typeface="+mn-ea"/>
              <a:cs typeface="+mn-cs"/>
            </a:endParaRPr>
          </a:p>
        </p:txBody>
      </p:sp>
      <p:cxnSp>
        <p:nvCxnSpPr>
          <p:cNvPr id="53" name="Straight Arrow Connector 52">
            <a:extLst>
              <a:ext uri="{FF2B5EF4-FFF2-40B4-BE49-F238E27FC236}">
                <a16:creationId xmlns:a16="http://schemas.microsoft.com/office/drawing/2014/main" id="{6157DBD0-2B14-4EF2-BD21-11A55FF1600D}"/>
              </a:ext>
            </a:extLst>
          </p:cNvPr>
          <p:cNvCxnSpPr>
            <a:cxnSpLocks/>
          </p:cNvCxnSpPr>
          <p:nvPr/>
        </p:nvCxnSpPr>
        <p:spPr>
          <a:xfrm flipV="1">
            <a:off x="3937466" y="4774674"/>
            <a:ext cx="0" cy="670155"/>
          </a:xfrm>
          <a:prstGeom prst="straightConnector1">
            <a:avLst/>
          </a:prstGeom>
          <a:noFill/>
          <a:ln w="6350" cap="flat" cmpd="sng" algn="ctr">
            <a:solidFill>
              <a:sysClr val="windowText" lastClr="000000"/>
            </a:solidFill>
            <a:prstDash val="solid"/>
            <a:miter lim="800000"/>
            <a:tailEnd type="triangle"/>
          </a:ln>
          <a:effectLst/>
        </p:spPr>
      </p:cxnSp>
      <p:sp>
        <p:nvSpPr>
          <p:cNvPr id="54" name="TextBox 53">
            <a:extLst>
              <a:ext uri="{FF2B5EF4-FFF2-40B4-BE49-F238E27FC236}">
                <a16:creationId xmlns:a16="http://schemas.microsoft.com/office/drawing/2014/main" id="{E7073CF6-2A90-46C8-BA34-BE030B35A0A3}"/>
              </a:ext>
            </a:extLst>
          </p:cNvPr>
          <p:cNvSpPr txBox="1"/>
          <p:nvPr/>
        </p:nvSpPr>
        <p:spPr>
          <a:xfrm>
            <a:off x="3638629" y="5562153"/>
            <a:ext cx="1463129" cy="461665"/>
          </a:xfrm>
          <a:prstGeom prst="rect">
            <a:avLst/>
          </a:prstGeom>
          <a:noFill/>
        </p:spPr>
        <p:txBody>
          <a:bodyPr wrap="square" rtlCol="0">
            <a:spAutoFit/>
          </a:bodyPr>
          <a:lstStyle/>
          <a:p>
            <a:pPr defTabSz="914400"/>
            <a:r>
              <a:rPr kumimoji="0" lang="fr-FR" sz="2400" dirty="0">
                <a:solidFill>
                  <a:prstClr val="black"/>
                </a:solidFill>
                <a:latin typeface="Cambria" panose="02040503050406030204" pitchFamily="18" charset="0"/>
              </a:rPr>
              <a:t>Entrées</a:t>
            </a:r>
          </a:p>
        </p:txBody>
      </p:sp>
      <p:sp>
        <p:nvSpPr>
          <p:cNvPr id="55" name="TextBox 54">
            <a:extLst>
              <a:ext uri="{FF2B5EF4-FFF2-40B4-BE49-F238E27FC236}">
                <a16:creationId xmlns:a16="http://schemas.microsoft.com/office/drawing/2014/main" id="{65A86F3F-F6FB-4DAC-8944-EF0EA3D0E5BE}"/>
              </a:ext>
            </a:extLst>
          </p:cNvPr>
          <p:cNvSpPr txBox="1"/>
          <p:nvPr/>
        </p:nvSpPr>
        <p:spPr>
          <a:xfrm>
            <a:off x="5640120" y="5562153"/>
            <a:ext cx="1547088" cy="461665"/>
          </a:xfrm>
          <a:prstGeom prst="rect">
            <a:avLst/>
          </a:prstGeom>
          <a:noFill/>
        </p:spPr>
        <p:txBody>
          <a:bodyPr wrap="square" rtlCol="0">
            <a:spAutoFit/>
          </a:bodyPr>
          <a:lstStyle/>
          <a:p>
            <a:pPr defTabSz="914400"/>
            <a:r>
              <a:rPr kumimoji="0" lang="fr-FR" sz="2400" dirty="0">
                <a:solidFill>
                  <a:prstClr val="black"/>
                </a:solidFill>
                <a:latin typeface="Cambria" panose="02040503050406030204" pitchFamily="18" charset="0"/>
              </a:rPr>
              <a:t>Sorties</a:t>
            </a:r>
          </a:p>
        </p:txBody>
      </p:sp>
      <p:cxnSp>
        <p:nvCxnSpPr>
          <p:cNvPr id="56" name="Straight Arrow Connector 55">
            <a:extLst>
              <a:ext uri="{FF2B5EF4-FFF2-40B4-BE49-F238E27FC236}">
                <a16:creationId xmlns:a16="http://schemas.microsoft.com/office/drawing/2014/main" id="{467E1300-623F-4967-978C-9DA129D937AB}"/>
              </a:ext>
            </a:extLst>
          </p:cNvPr>
          <p:cNvCxnSpPr>
            <a:cxnSpLocks/>
          </p:cNvCxnSpPr>
          <p:nvPr/>
        </p:nvCxnSpPr>
        <p:spPr>
          <a:xfrm flipV="1">
            <a:off x="6023585" y="4748574"/>
            <a:ext cx="0" cy="670155"/>
          </a:xfrm>
          <a:prstGeom prst="straightConnector1">
            <a:avLst/>
          </a:prstGeom>
          <a:noFill/>
          <a:ln w="6350" cap="flat" cmpd="sng" algn="ctr">
            <a:solidFill>
              <a:sysClr val="windowText" lastClr="000000"/>
            </a:solidFill>
            <a:prstDash val="solid"/>
            <a:miter lim="800000"/>
            <a:tailEnd type="triangle"/>
          </a:ln>
          <a:effectLst/>
        </p:spPr>
      </p:cxnSp>
      <p:pic>
        <p:nvPicPr>
          <p:cNvPr id="58" name="Picture 57">
            <a:extLst>
              <a:ext uri="{FF2B5EF4-FFF2-40B4-BE49-F238E27FC236}">
                <a16:creationId xmlns:a16="http://schemas.microsoft.com/office/drawing/2014/main" id="{4B209A91-0534-4618-8215-402E09EB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505" y="3797514"/>
            <a:ext cx="1052371" cy="1052371"/>
          </a:xfrm>
          <a:prstGeom prst="rect">
            <a:avLst/>
          </a:prstGeom>
        </p:spPr>
      </p:pic>
      <p:sp>
        <p:nvSpPr>
          <p:cNvPr id="59" name="TextBox 58">
            <a:extLst>
              <a:ext uri="{FF2B5EF4-FFF2-40B4-BE49-F238E27FC236}">
                <a16:creationId xmlns:a16="http://schemas.microsoft.com/office/drawing/2014/main" id="{42F5129E-C5FB-4871-B6CC-A0C0E445FA32}"/>
              </a:ext>
            </a:extLst>
          </p:cNvPr>
          <p:cNvSpPr txBox="1"/>
          <p:nvPr/>
        </p:nvSpPr>
        <p:spPr>
          <a:xfrm>
            <a:off x="1203848" y="2870378"/>
            <a:ext cx="3371683" cy="830997"/>
          </a:xfrm>
          <a:prstGeom prst="rect">
            <a:avLst/>
          </a:prstGeom>
          <a:noFill/>
        </p:spPr>
        <p:txBody>
          <a:bodyPr wrap="square" rtlCol="0">
            <a:spAutoFit/>
          </a:bodyPr>
          <a:lstStyle/>
          <a:p>
            <a:pPr algn="ctr" defTabSz="914400"/>
            <a:r>
              <a:rPr kumimoji="0" lang="fr-FR" sz="2400" dirty="0">
                <a:solidFill>
                  <a:prstClr val="black"/>
                </a:solidFill>
                <a:latin typeface="Cambria" panose="02040503050406030204" pitchFamily="18" charset="0"/>
              </a:rPr>
              <a:t>Base de données</a:t>
            </a:r>
          </a:p>
          <a:p>
            <a:pPr algn="ctr" defTabSz="914400"/>
            <a:r>
              <a:rPr kumimoji="0" lang="fr-FR" sz="2400" dirty="0">
                <a:solidFill>
                  <a:prstClr val="black"/>
                </a:solidFill>
                <a:latin typeface="Cambria" panose="02040503050406030204" pitchFamily="18" charset="0"/>
              </a:rPr>
              <a:t> de test</a:t>
            </a:r>
          </a:p>
        </p:txBody>
      </p:sp>
      <p:sp>
        <p:nvSpPr>
          <p:cNvPr id="60" name="TextBox 59">
            <a:extLst>
              <a:ext uri="{FF2B5EF4-FFF2-40B4-BE49-F238E27FC236}">
                <a16:creationId xmlns:a16="http://schemas.microsoft.com/office/drawing/2014/main" id="{33CCD5CB-8D29-4B6A-811F-50FF71D7796B}"/>
              </a:ext>
            </a:extLst>
          </p:cNvPr>
          <p:cNvSpPr txBox="1"/>
          <p:nvPr/>
        </p:nvSpPr>
        <p:spPr>
          <a:xfrm>
            <a:off x="13719834" y="3163740"/>
            <a:ext cx="1764582" cy="461665"/>
          </a:xfrm>
          <a:prstGeom prst="rect">
            <a:avLst/>
          </a:prstGeom>
          <a:noFill/>
        </p:spPr>
        <p:txBody>
          <a:bodyPr wrap="square" rtlCol="0">
            <a:spAutoFit/>
          </a:bodyPr>
          <a:lstStyle/>
          <a:p>
            <a:pPr algn="ctr" defTabSz="914400"/>
            <a:r>
              <a:rPr kumimoji="0" lang="fr-FR" sz="2400" dirty="0">
                <a:solidFill>
                  <a:prstClr val="black"/>
                </a:solidFill>
                <a:latin typeface="Cambria" panose="02040503050406030204" pitchFamily="18" charset="0"/>
              </a:rPr>
              <a:t>Résultats</a:t>
            </a:r>
          </a:p>
        </p:txBody>
      </p:sp>
    </p:spTree>
    <p:extLst>
      <p:ext uri="{BB962C8B-B14F-4D97-AF65-F5344CB8AC3E}">
        <p14:creationId xmlns:p14="http://schemas.microsoft.com/office/powerpoint/2010/main" val="112727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58C0-2207-4D52-ACAE-B4D75F6AC012}"/>
              </a:ext>
            </a:extLst>
          </p:cNvPr>
          <p:cNvSpPr>
            <a:spLocks noGrp="1"/>
          </p:cNvSpPr>
          <p:nvPr>
            <p:ph type="title"/>
          </p:nvPr>
        </p:nvSpPr>
        <p:spPr/>
        <p:txBody>
          <a:bodyPr/>
          <a:lstStyle/>
          <a:p>
            <a:r>
              <a:rPr lang="fr-FR" dirty="0"/>
              <a:t>Exemple de la plateforme </a:t>
            </a:r>
            <a:r>
              <a:rPr lang="fr-FR" dirty="0" err="1"/>
              <a:t>FVConGoing</a:t>
            </a:r>
            <a:endParaRPr lang="fr-FR" dirty="0"/>
          </a:p>
        </p:txBody>
      </p:sp>
      <p:sp>
        <p:nvSpPr>
          <p:cNvPr id="3" name="Slide Number Placeholder 2">
            <a:extLst>
              <a:ext uri="{FF2B5EF4-FFF2-40B4-BE49-F238E27FC236}">
                <a16:creationId xmlns:a16="http://schemas.microsoft.com/office/drawing/2014/main" id="{FD99E073-2777-4F6D-B4D6-060631941F57}"/>
              </a:ext>
            </a:extLst>
          </p:cNvPr>
          <p:cNvSpPr>
            <a:spLocks noGrp="1"/>
          </p:cNvSpPr>
          <p:nvPr>
            <p:ph type="sldNum" sz="quarter" idx="11"/>
          </p:nvPr>
        </p:nvSpPr>
        <p:spPr/>
        <p:txBody>
          <a:bodyPr/>
          <a:lstStyle/>
          <a:p>
            <a:fld id="{E6459DFB-86F3-43FA-8567-2EA6E426AE90}" type="slidenum">
              <a:rPr lang="ja-JP" altLang="en-US" smtClean="0"/>
              <a:pPr/>
              <a:t>63</a:t>
            </a:fld>
            <a:endParaRPr lang="ja-JP" altLang="en-US" dirty="0"/>
          </a:p>
        </p:txBody>
      </p:sp>
      <p:pic>
        <p:nvPicPr>
          <p:cNvPr id="6" name="Picture 5">
            <a:extLst>
              <a:ext uri="{FF2B5EF4-FFF2-40B4-BE49-F238E27FC236}">
                <a16:creationId xmlns:a16="http://schemas.microsoft.com/office/drawing/2014/main" id="{3382C8AE-64E9-48CC-86C5-D7B57AD21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430" y="1727585"/>
            <a:ext cx="13581650" cy="7427724"/>
          </a:xfrm>
          <a:prstGeom prst="rect">
            <a:avLst/>
          </a:prstGeom>
        </p:spPr>
      </p:pic>
    </p:spTree>
    <p:extLst>
      <p:ext uri="{BB962C8B-B14F-4D97-AF65-F5344CB8AC3E}">
        <p14:creationId xmlns:p14="http://schemas.microsoft.com/office/powerpoint/2010/main" val="374388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a:xfrm>
            <a:off x="914322" y="246956"/>
            <a:ext cx="16507876" cy="1203151"/>
          </a:xfrm>
        </p:spPr>
        <p:txBody>
          <a:bodyPr/>
          <a:lstStyle/>
          <a:p>
            <a:r>
              <a:rPr lang="fr-FR" dirty="0"/>
              <a:t>Problématique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7</a:t>
            </a:fld>
            <a:endParaRPr lang="ja-JP" altLang="en-US"/>
          </a:p>
        </p:txBody>
      </p:sp>
      <p:pic>
        <p:nvPicPr>
          <p:cNvPr id="21" name="Picture 20">
            <a:extLst>
              <a:ext uri="{FF2B5EF4-FFF2-40B4-BE49-F238E27FC236}">
                <a16:creationId xmlns:a16="http://schemas.microsoft.com/office/drawing/2014/main" id="{409DE1FC-8A0F-4A3D-9DD4-55EDA86A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78" y="6276587"/>
            <a:ext cx="2519060" cy="2519060"/>
          </a:xfrm>
          <a:prstGeom prst="rect">
            <a:avLst/>
          </a:prstGeom>
        </p:spPr>
      </p:pic>
      <p:pic>
        <p:nvPicPr>
          <p:cNvPr id="5" name="Picture 4">
            <a:extLst>
              <a:ext uri="{FF2B5EF4-FFF2-40B4-BE49-F238E27FC236}">
                <a16:creationId xmlns:a16="http://schemas.microsoft.com/office/drawing/2014/main" id="{B350F30B-7A64-413F-8525-99E3A7179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6961" y="7520342"/>
            <a:ext cx="1275305" cy="1275305"/>
          </a:xfrm>
          <a:prstGeom prst="rect">
            <a:avLst/>
          </a:prstGeom>
        </p:spPr>
      </p:pic>
      <p:pic>
        <p:nvPicPr>
          <p:cNvPr id="37" name="Picture 36">
            <a:extLst>
              <a:ext uri="{FF2B5EF4-FFF2-40B4-BE49-F238E27FC236}">
                <a16:creationId xmlns:a16="http://schemas.microsoft.com/office/drawing/2014/main" id="{9BE49D60-6A00-4254-848C-57764887EE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76120" y="2368034"/>
            <a:ext cx="2034531" cy="2034531"/>
          </a:xfrm>
          <a:prstGeom prst="rect">
            <a:avLst/>
          </a:prstGeom>
        </p:spPr>
      </p:pic>
      <p:sp>
        <p:nvSpPr>
          <p:cNvPr id="7" name="TextBox 6">
            <a:extLst>
              <a:ext uri="{FF2B5EF4-FFF2-40B4-BE49-F238E27FC236}">
                <a16:creationId xmlns:a16="http://schemas.microsoft.com/office/drawing/2014/main" id="{6A735E36-2C26-476F-BF88-FFD5FCFF636C}"/>
              </a:ext>
            </a:extLst>
          </p:cNvPr>
          <p:cNvSpPr txBox="1"/>
          <p:nvPr/>
        </p:nvSpPr>
        <p:spPr>
          <a:xfrm>
            <a:off x="7471138" y="9030764"/>
            <a:ext cx="4007114" cy="523220"/>
          </a:xfrm>
          <a:prstGeom prst="rect">
            <a:avLst/>
          </a:prstGeom>
          <a:noFill/>
        </p:spPr>
        <p:txBody>
          <a:bodyPr wrap="square" rtlCol="0">
            <a:spAutoFit/>
          </a:bodyPr>
          <a:lstStyle/>
          <a:p>
            <a:r>
              <a:rPr lang="fr-FR" sz="2800" dirty="0">
                <a:solidFill>
                  <a:srgbClr val="39527B"/>
                </a:solidFill>
              </a:rPr>
              <a:t>Evaluer ma méthode</a:t>
            </a:r>
          </a:p>
        </p:txBody>
      </p:sp>
      <p:sp>
        <p:nvSpPr>
          <p:cNvPr id="36" name="TextBox 35">
            <a:extLst>
              <a:ext uri="{FF2B5EF4-FFF2-40B4-BE49-F238E27FC236}">
                <a16:creationId xmlns:a16="http://schemas.microsoft.com/office/drawing/2014/main" id="{BBD5263C-928B-4CE9-86B9-5B9C84FE47AF}"/>
              </a:ext>
            </a:extLst>
          </p:cNvPr>
          <p:cNvSpPr txBox="1"/>
          <p:nvPr/>
        </p:nvSpPr>
        <p:spPr>
          <a:xfrm>
            <a:off x="927114" y="2621919"/>
            <a:ext cx="9243736" cy="5016758"/>
          </a:xfrm>
          <a:prstGeom prst="rect">
            <a:avLst/>
          </a:prstGeom>
          <a:noFill/>
        </p:spPr>
        <p:txBody>
          <a:bodyPr wrap="square" rtlCol="0">
            <a:spAutoFit/>
          </a:bodyPr>
          <a:lstStyle/>
          <a:p>
            <a:pPr marL="457200" indent="-457200">
              <a:lnSpc>
                <a:spcPct val="200000"/>
              </a:lnSpc>
              <a:buClr>
                <a:srgbClr val="39527B"/>
              </a:buClr>
              <a:buBlip>
                <a:blip r:embed="rId6"/>
              </a:buBlip>
            </a:pPr>
            <a:r>
              <a:rPr lang="fr-FR" dirty="0">
                <a:solidFill>
                  <a:srgbClr val="9F9F9F"/>
                </a:solidFill>
              </a:rPr>
              <a:t>Rareté de plateformes de tests adéquates</a:t>
            </a:r>
          </a:p>
          <a:p>
            <a:pPr marL="457200" indent="-457200">
              <a:lnSpc>
                <a:spcPct val="200000"/>
              </a:lnSpc>
              <a:buClr>
                <a:srgbClr val="39527B"/>
              </a:buClr>
              <a:buBlip>
                <a:blip r:embed="rId6"/>
              </a:buBlip>
            </a:pPr>
            <a:r>
              <a:rPr lang="fr-FR" dirty="0"/>
              <a:t>Plateformes </a:t>
            </a:r>
            <a:r>
              <a:rPr lang="fr-FR" dirty="0">
                <a:solidFill>
                  <a:srgbClr val="2A2A2A"/>
                </a:solidFill>
              </a:rPr>
              <a:t>unimodales</a:t>
            </a:r>
          </a:p>
          <a:p>
            <a:pPr>
              <a:lnSpc>
                <a:spcPct val="200000"/>
              </a:lnSpc>
              <a:buClr>
                <a:srgbClr val="39527B"/>
              </a:buClr>
            </a:pPr>
            <a:endParaRPr lang="fr-FR" dirty="0">
              <a:solidFill>
                <a:srgbClr val="9F9F9F"/>
              </a:solidFill>
            </a:endParaRPr>
          </a:p>
          <a:p>
            <a:pPr marL="457200" indent="-457200">
              <a:lnSpc>
                <a:spcPct val="200000"/>
              </a:lnSpc>
              <a:buClr>
                <a:srgbClr val="39527B"/>
              </a:buClr>
              <a:buBlip>
                <a:blip r:embed="rId6"/>
              </a:buBlip>
            </a:pPr>
            <a:endParaRPr lang="fr-FR" dirty="0"/>
          </a:p>
          <a:p>
            <a:pPr marL="457200" indent="-457200">
              <a:lnSpc>
                <a:spcPct val="200000"/>
              </a:lnSpc>
              <a:buClr>
                <a:srgbClr val="39527B"/>
              </a:buClr>
              <a:buBlip>
                <a:blip r:embed="rId6"/>
              </a:buBlip>
            </a:pPr>
            <a:endParaRPr lang="fr-FR" dirty="0"/>
          </a:p>
        </p:txBody>
      </p:sp>
      <p:cxnSp>
        <p:nvCxnSpPr>
          <p:cNvPr id="6" name="Connector: Curved 5">
            <a:extLst>
              <a:ext uri="{FF2B5EF4-FFF2-40B4-BE49-F238E27FC236}">
                <a16:creationId xmlns:a16="http://schemas.microsoft.com/office/drawing/2014/main" id="{90041FB8-D89A-42B5-9719-D130945C7B1F}"/>
              </a:ext>
            </a:extLst>
          </p:cNvPr>
          <p:cNvCxnSpPr>
            <a:cxnSpLocks/>
            <a:endCxn id="37" idx="1"/>
          </p:cNvCxnSpPr>
          <p:nvPr/>
        </p:nvCxnSpPr>
        <p:spPr>
          <a:xfrm rot="5400000" flipH="1" flipV="1">
            <a:off x="10255653" y="3438485"/>
            <a:ext cx="4473652" cy="4367282"/>
          </a:xfrm>
          <a:prstGeom prst="curvedConnector2">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D6D2B6-8BB0-4D95-864F-70DDE177D66E}"/>
              </a:ext>
            </a:extLst>
          </p:cNvPr>
          <p:cNvSpPr txBox="1"/>
          <p:nvPr/>
        </p:nvSpPr>
        <p:spPr>
          <a:xfrm>
            <a:off x="14008952" y="1782740"/>
            <a:ext cx="3368865" cy="523220"/>
          </a:xfrm>
          <a:prstGeom prst="rect">
            <a:avLst/>
          </a:prstGeom>
          <a:noFill/>
        </p:spPr>
        <p:txBody>
          <a:bodyPr wrap="square" rtlCol="0">
            <a:spAutoFit/>
          </a:bodyPr>
          <a:lstStyle/>
          <a:p>
            <a:pPr algn="ctr"/>
            <a:r>
              <a:rPr lang="fr-FR" sz="2800" dirty="0"/>
              <a:t>Plateforme de test</a:t>
            </a:r>
          </a:p>
        </p:txBody>
      </p:sp>
      <p:pic>
        <p:nvPicPr>
          <p:cNvPr id="26" name="Picture 25">
            <a:extLst>
              <a:ext uri="{FF2B5EF4-FFF2-40B4-BE49-F238E27FC236}">
                <a16:creationId xmlns:a16="http://schemas.microsoft.com/office/drawing/2014/main" id="{1FF253C4-D2A8-405C-9429-8C948C2E11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16846" y="6684244"/>
            <a:ext cx="739505" cy="739505"/>
          </a:xfrm>
          <a:prstGeom prst="rect">
            <a:avLst/>
          </a:prstGeom>
        </p:spPr>
      </p:pic>
      <p:pic>
        <p:nvPicPr>
          <p:cNvPr id="27" name="Picture 26">
            <a:extLst>
              <a:ext uri="{FF2B5EF4-FFF2-40B4-BE49-F238E27FC236}">
                <a16:creationId xmlns:a16="http://schemas.microsoft.com/office/drawing/2014/main" id="{99078E83-FB2D-4E60-9F14-461C99D2BD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13016" y="7053997"/>
            <a:ext cx="739505" cy="739505"/>
          </a:xfrm>
          <a:prstGeom prst="rect">
            <a:avLst/>
          </a:prstGeom>
        </p:spPr>
      </p:pic>
      <p:pic>
        <p:nvPicPr>
          <p:cNvPr id="22" name="Picture 21">
            <a:extLst>
              <a:ext uri="{FF2B5EF4-FFF2-40B4-BE49-F238E27FC236}">
                <a16:creationId xmlns:a16="http://schemas.microsoft.com/office/drawing/2014/main" id="{854F09D3-775F-45AF-80F3-996C416B84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94801" y="3112086"/>
            <a:ext cx="1043579" cy="1043579"/>
          </a:xfrm>
          <a:prstGeom prst="rect">
            <a:avLst/>
          </a:prstGeom>
        </p:spPr>
      </p:pic>
    </p:spTree>
    <p:extLst>
      <p:ext uri="{BB962C8B-B14F-4D97-AF65-F5344CB8AC3E}">
        <p14:creationId xmlns:p14="http://schemas.microsoft.com/office/powerpoint/2010/main" val="275727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7" presetClass="path" presetSubtype="0" accel="50000" decel="50000" fill="hold" nodeType="withEffect">
                                  <p:stCondLst>
                                    <p:cond delay="0"/>
                                  </p:stCondLst>
                                  <p:childTnLst>
                                    <p:animMotion origin="layout" path="M 4.46653E-6 4.44444E-6 L 4.46653E-6 -0.21142 C 4.46653E-6 -0.30618 0.03637 -0.42269 0.06597 -0.42269 L 0.13195 -0.42269 " pathEditMode="relative" rAng="0" ptsTypes="AAAA">
                                      <p:cBhvr>
                                        <p:cTn id="6" dur="2000" fill="hold"/>
                                        <p:tgtEl>
                                          <p:spTgt spid="5"/>
                                        </p:tgtEl>
                                        <p:attrNameLst>
                                          <p:attrName>ppt_x</p:attrName>
                                          <p:attrName>ppt_y</p:attrName>
                                        </p:attrNameLst>
                                      </p:cBhvr>
                                      <p:rCtr x="6598" y="-21142"/>
                                    </p:animMotion>
                                  </p:childTnLst>
                                </p:cTn>
                              </p:par>
                              <p:par>
                                <p:cTn id="7" presetID="57" presetClass="path" presetSubtype="0" accel="50000" decel="50000" fill="hold" nodeType="withEffect">
                                  <p:stCondLst>
                                    <p:cond delay="0"/>
                                  </p:stCondLst>
                                  <p:childTnLst>
                                    <p:animMotion origin="layout" path="M -3.74164E-6 -4.93827E-6 L -3.74164E-6 -0.16759 C -3.74164E-6 -0.24259 0.03308 -0.33487 0.05999 -0.33487 L 0.11998 -0.33487 " pathEditMode="relative" rAng="0" ptsTypes="AAAA">
                                      <p:cBhvr>
                                        <p:cTn id="8" dur="2000" fill="hold"/>
                                        <p:tgtEl>
                                          <p:spTgt spid="27"/>
                                        </p:tgtEl>
                                        <p:attrNameLst>
                                          <p:attrName>ppt_x</p:attrName>
                                          <p:attrName>ppt_y</p:attrName>
                                        </p:attrNameLst>
                                      </p:cBhvr>
                                      <p:rCtr x="5999" y="-16744"/>
                                    </p:animMotion>
                                  </p:childTnLst>
                                </p:cTn>
                              </p:par>
                              <p:par>
                                <p:cTn id="9" presetID="57" presetClass="path" presetSubtype="0" accel="50000" decel="50000" fill="hold" nodeType="withEffect">
                                  <p:stCondLst>
                                    <p:cond delay="0"/>
                                  </p:stCondLst>
                                  <p:childTnLst>
                                    <p:animMotion origin="layout" path="M 3.49336E-6 1.85185E-6 L 3.49336E-6 -0.15772 C 3.49336E-6 -0.2284 0.03368 -0.31528 0.0612 -0.31528 L 0.12258 -0.31528 " pathEditMode="relative" rAng="0" ptsTypes="AAAA">
                                      <p:cBhvr>
                                        <p:cTn id="10" dur="2000" fill="hold"/>
                                        <p:tgtEl>
                                          <p:spTgt spid="26"/>
                                        </p:tgtEl>
                                        <p:attrNameLst>
                                          <p:attrName>ppt_x</p:attrName>
                                          <p:attrName>ppt_y</p:attrName>
                                        </p:attrNameLst>
                                      </p:cBhvr>
                                      <p:rCtr x="6129" y="-15772"/>
                                    </p:animMotion>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F17-8A10-4978-8DCF-74241C1D8338}"/>
              </a:ext>
            </a:extLst>
          </p:cNvPr>
          <p:cNvSpPr>
            <a:spLocks noGrp="1"/>
          </p:cNvSpPr>
          <p:nvPr>
            <p:ph type="title"/>
          </p:nvPr>
        </p:nvSpPr>
        <p:spPr>
          <a:xfrm>
            <a:off x="914322" y="246956"/>
            <a:ext cx="16507876" cy="1203151"/>
          </a:xfrm>
        </p:spPr>
        <p:txBody>
          <a:bodyPr/>
          <a:lstStyle/>
          <a:p>
            <a:r>
              <a:rPr lang="fr-FR" dirty="0"/>
              <a:t>Problématique</a:t>
            </a:r>
          </a:p>
        </p:txBody>
      </p:sp>
      <p:sp>
        <p:nvSpPr>
          <p:cNvPr id="4" name="Slide Number Placeholder 3">
            <a:extLst>
              <a:ext uri="{FF2B5EF4-FFF2-40B4-BE49-F238E27FC236}">
                <a16:creationId xmlns:a16="http://schemas.microsoft.com/office/drawing/2014/main" id="{E657476B-222A-48AE-867C-BBB05E291300}"/>
              </a:ext>
            </a:extLst>
          </p:cNvPr>
          <p:cNvSpPr>
            <a:spLocks noGrp="1"/>
          </p:cNvSpPr>
          <p:nvPr>
            <p:ph type="sldNum" sz="quarter" idx="11"/>
          </p:nvPr>
        </p:nvSpPr>
        <p:spPr/>
        <p:txBody>
          <a:bodyPr/>
          <a:lstStyle/>
          <a:p>
            <a:fld id="{E6459DFB-86F3-43FA-8567-2EA6E426AE90}" type="slidenum">
              <a:rPr lang="ja-JP" altLang="en-US" smtClean="0"/>
              <a:pPr/>
              <a:t>8</a:t>
            </a:fld>
            <a:endParaRPr lang="ja-JP" altLang="en-US"/>
          </a:p>
        </p:txBody>
      </p:sp>
      <p:pic>
        <p:nvPicPr>
          <p:cNvPr id="21" name="Picture 20">
            <a:extLst>
              <a:ext uri="{FF2B5EF4-FFF2-40B4-BE49-F238E27FC236}">
                <a16:creationId xmlns:a16="http://schemas.microsoft.com/office/drawing/2014/main" id="{409DE1FC-8A0F-4A3D-9DD4-55EDA86A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78" y="6276587"/>
            <a:ext cx="2519060" cy="2519060"/>
          </a:xfrm>
          <a:prstGeom prst="rect">
            <a:avLst/>
          </a:prstGeom>
        </p:spPr>
      </p:pic>
      <p:pic>
        <p:nvPicPr>
          <p:cNvPr id="5" name="Picture 4">
            <a:extLst>
              <a:ext uri="{FF2B5EF4-FFF2-40B4-BE49-F238E27FC236}">
                <a16:creationId xmlns:a16="http://schemas.microsoft.com/office/drawing/2014/main" id="{B350F30B-7A64-413F-8525-99E3A7179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6961" y="7520342"/>
            <a:ext cx="1275305" cy="1275305"/>
          </a:xfrm>
          <a:prstGeom prst="rect">
            <a:avLst/>
          </a:prstGeom>
        </p:spPr>
      </p:pic>
      <p:pic>
        <p:nvPicPr>
          <p:cNvPr id="37" name="Picture 36">
            <a:extLst>
              <a:ext uri="{FF2B5EF4-FFF2-40B4-BE49-F238E27FC236}">
                <a16:creationId xmlns:a16="http://schemas.microsoft.com/office/drawing/2014/main" id="{9BE49D60-6A00-4254-848C-57764887EE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76120" y="2368034"/>
            <a:ext cx="2034531" cy="2034531"/>
          </a:xfrm>
          <a:prstGeom prst="rect">
            <a:avLst/>
          </a:prstGeom>
        </p:spPr>
      </p:pic>
      <p:sp>
        <p:nvSpPr>
          <p:cNvPr id="7" name="TextBox 6">
            <a:extLst>
              <a:ext uri="{FF2B5EF4-FFF2-40B4-BE49-F238E27FC236}">
                <a16:creationId xmlns:a16="http://schemas.microsoft.com/office/drawing/2014/main" id="{6A735E36-2C26-476F-BF88-FFD5FCFF636C}"/>
              </a:ext>
            </a:extLst>
          </p:cNvPr>
          <p:cNvSpPr txBox="1"/>
          <p:nvPr/>
        </p:nvSpPr>
        <p:spPr>
          <a:xfrm>
            <a:off x="7471138" y="9030764"/>
            <a:ext cx="4007114" cy="523220"/>
          </a:xfrm>
          <a:prstGeom prst="rect">
            <a:avLst/>
          </a:prstGeom>
          <a:noFill/>
        </p:spPr>
        <p:txBody>
          <a:bodyPr wrap="square" rtlCol="0">
            <a:spAutoFit/>
          </a:bodyPr>
          <a:lstStyle/>
          <a:p>
            <a:r>
              <a:rPr lang="fr-FR" sz="2800" dirty="0">
                <a:solidFill>
                  <a:srgbClr val="39527B"/>
                </a:solidFill>
              </a:rPr>
              <a:t>Evaluer ma méthode</a:t>
            </a:r>
          </a:p>
        </p:txBody>
      </p:sp>
      <p:sp>
        <p:nvSpPr>
          <p:cNvPr id="36" name="TextBox 35">
            <a:extLst>
              <a:ext uri="{FF2B5EF4-FFF2-40B4-BE49-F238E27FC236}">
                <a16:creationId xmlns:a16="http://schemas.microsoft.com/office/drawing/2014/main" id="{BBD5263C-928B-4CE9-86B9-5B9C84FE47AF}"/>
              </a:ext>
            </a:extLst>
          </p:cNvPr>
          <p:cNvSpPr txBox="1"/>
          <p:nvPr/>
        </p:nvSpPr>
        <p:spPr>
          <a:xfrm>
            <a:off x="807109" y="2693862"/>
            <a:ext cx="9243736" cy="5016758"/>
          </a:xfrm>
          <a:prstGeom prst="rect">
            <a:avLst/>
          </a:prstGeom>
          <a:noFill/>
        </p:spPr>
        <p:txBody>
          <a:bodyPr wrap="square" rtlCol="0">
            <a:spAutoFit/>
          </a:bodyPr>
          <a:lstStyle/>
          <a:p>
            <a:pPr marL="457200" indent="-457200">
              <a:lnSpc>
                <a:spcPct val="200000"/>
              </a:lnSpc>
              <a:buClr>
                <a:srgbClr val="39527B"/>
              </a:buClr>
              <a:buBlip>
                <a:blip r:embed="rId6"/>
              </a:buBlip>
            </a:pPr>
            <a:r>
              <a:rPr lang="fr-FR" dirty="0">
                <a:solidFill>
                  <a:srgbClr val="9F9F9F"/>
                </a:solidFill>
              </a:rPr>
              <a:t>Rareté de plateformes de tests adéquates</a:t>
            </a:r>
          </a:p>
          <a:p>
            <a:pPr marL="457200" indent="-457200">
              <a:lnSpc>
                <a:spcPct val="200000"/>
              </a:lnSpc>
              <a:buClr>
                <a:srgbClr val="39527B"/>
              </a:buClr>
              <a:buBlip>
                <a:blip r:embed="rId6"/>
              </a:buBlip>
            </a:pPr>
            <a:r>
              <a:rPr lang="fr-FR" dirty="0">
                <a:solidFill>
                  <a:srgbClr val="9F9F9F"/>
                </a:solidFill>
              </a:rPr>
              <a:t>Plateformes unimodales</a:t>
            </a:r>
          </a:p>
          <a:p>
            <a:pPr marL="457200" indent="-457200">
              <a:lnSpc>
                <a:spcPct val="200000"/>
              </a:lnSpc>
              <a:buClr>
                <a:srgbClr val="39527B"/>
              </a:buClr>
              <a:buBlip>
                <a:blip r:embed="rId6"/>
              </a:buBlip>
            </a:pPr>
            <a:r>
              <a:rPr lang="fr-FR" dirty="0"/>
              <a:t>Tests faits à distance par le propriétaire </a:t>
            </a:r>
          </a:p>
          <a:p>
            <a:pPr>
              <a:lnSpc>
                <a:spcPct val="200000"/>
              </a:lnSpc>
              <a:buClr>
                <a:srgbClr val="39527B"/>
              </a:buClr>
            </a:pPr>
            <a:r>
              <a:rPr lang="fr-FR" dirty="0"/>
              <a:t>de la plateforme</a:t>
            </a:r>
          </a:p>
          <a:p>
            <a:pPr marL="457200" indent="-457200">
              <a:lnSpc>
                <a:spcPct val="200000"/>
              </a:lnSpc>
              <a:buClr>
                <a:srgbClr val="39527B"/>
              </a:buClr>
              <a:buBlip>
                <a:blip r:embed="rId6"/>
              </a:buBlip>
            </a:pPr>
            <a:endParaRPr lang="fr-FR" dirty="0"/>
          </a:p>
        </p:txBody>
      </p:sp>
      <p:cxnSp>
        <p:nvCxnSpPr>
          <p:cNvPr id="6" name="Connector: Curved 5">
            <a:extLst>
              <a:ext uri="{FF2B5EF4-FFF2-40B4-BE49-F238E27FC236}">
                <a16:creationId xmlns:a16="http://schemas.microsoft.com/office/drawing/2014/main" id="{90041FB8-D89A-42B5-9719-D130945C7B1F}"/>
              </a:ext>
            </a:extLst>
          </p:cNvPr>
          <p:cNvCxnSpPr>
            <a:cxnSpLocks/>
            <a:endCxn id="37" idx="1"/>
          </p:cNvCxnSpPr>
          <p:nvPr/>
        </p:nvCxnSpPr>
        <p:spPr>
          <a:xfrm rot="5400000" flipH="1" flipV="1">
            <a:off x="10255653" y="3438485"/>
            <a:ext cx="4473652" cy="4367282"/>
          </a:xfrm>
          <a:prstGeom prst="curvedConnector2">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7560F7-B6D3-4930-B772-6AFFAC50BF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27600" y="3600229"/>
            <a:ext cx="1294598" cy="1294598"/>
          </a:xfrm>
          <a:prstGeom prst="rect">
            <a:avLst/>
          </a:prstGeom>
        </p:spPr>
      </p:pic>
      <p:cxnSp>
        <p:nvCxnSpPr>
          <p:cNvPr id="14" name="Connector: Curved 13">
            <a:extLst>
              <a:ext uri="{FF2B5EF4-FFF2-40B4-BE49-F238E27FC236}">
                <a16:creationId xmlns:a16="http://schemas.microsoft.com/office/drawing/2014/main" id="{2475E0FD-B49F-4D3C-8213-2190A07041B1}"/>
              </a:ext>
            </a:extLst>
          </p:cNvPr>
          <p:cNvCxnSpPr>
            <a:cxnSpLocks/>
            <a:endCxn id="7" idx="3"/>
          </p:cNvCxnSpPr>
          <p:nvPr/>
        </p:nvCxnSpPr>
        <p:spPr>
          <a:xfrm rot="5400000">
            <a:off x="10852987" y="4571047"/>
            <a:ext cx="5346593" cy="4096061"/>
          </a:xfrm>
          <a:prstGeom prst="curvedConnector2">
            <a:avLst/>
          </a:prstGeom>
          <a:ln>
            <a:solidFill>
              <a:srgbClr val="C8556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D6D2B6-8BB0-4D95-864F-70DDE177D66E}"/>
              </a:ext>
            </a:extLst>
          </p:cNvPr>
          <p:cNvSpPr txBox="1"/>
          <p:nvPr/>
        </p:nvSpPr>
        <p:spPr>
          <a:xfrm>
            <a:off x="14008952" y="1782740"/>
            <a:ext cx="3368865" cy="523220"/>
          </a:xfrm>
          <a:prstGeom prst="rect">
            <a:avLst/>
          </a:prstGeom>
          <a:noFill/>
        </p:spPr>
        <p:txBody>
          <a:bodyPr wrap="square" rtlCol="0">
            <a:spAutoFit/>
          </a:bodyPr>
          <a:lstStyle/>
          <a:p>
            <a:pPr algn="ctr"/>
            <a:r>
              <a:rPr lang="fr-FR" sz="2800" dirty="0"/>
              <a:t>Plateforme de test</a:t>
            </a:r>
          </a:p>
        </p:txBody>
      </p:sp>
    </p:spTree>
    <p:extLst>
      <p:ext uri="{BB962C8B-B14F-4D97-AF65-F5344CB8AC3E}">
        <p14:creationId xmlns:p14="http://schemas.microsoft.com/office/powerpoint/2010/main" val="72364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7" presetClass="path" presetSubtype="0" accel="50000" decel="50000" fill="hold" nodeType="withEffect">
                                  <p:stCondLst>
                                    <p:cond delay="0"/>
                                  </p:stCondLst>
                                  <p:childTnLst>
                                    <p:animMotion origin="layout" path="M 4.46653E-6 4.44444E-6 L 4.46653E-6 -0.21358 C 4.46653E-6 -0.30926 0.06901 -0.42701 0.12501 -0.42701 L 0.25002 -0.42701 " pathEditMode="relative" rAng="0" ptsTypes="AAAA">
                                      <p:cBhvr>
                                        <p:cTn id="6" dur="2000" fill="hold"/>
                                        <p:tgtEl>
                                          <p:spTgt spid="5"/>
                                        </p:tgtEl>
                                        <p:attrNameLst>
                                          <p:attrName>ppt_x</p:attrName>
                                          <p:attrName>ppt_y</p:attrName>
                                        </p:attrNameLst>
                                      </p:cBhvr>
                                      <p:rCtr x="12501" y="-2135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208 0.06805 L -0.00208 0.06821 C -0.00251 0.08719 -0.00251 0.10648 -0.00338 0.12577 C -0.00382 0.13549 -0.0052 0.14491 -0.0059 0.15463 C -0.00651 0.1642 -0.00677 0.17392 -0.00711 0.18349 C -0.00798 0.20571 -0.00876 0.22793 -0.00963 0.25015 C -0.0092 0.28426 -0.00946 0.31836 -0.00833 0.35247 C -0.00824 0.3571 -0.0059 0.36574 -0.0059 0.36589 C -0.00625 0.37176 -0.0059 0.37793 -0.00711 0.38349 C -0.00772 0.38596 -0.00972 0.38626 -0.01085 0.38796 C -0.03698 0.42778 0.00191 0.37238 -0.02083 0.40139 C -0.02231 0.40309 -0.02326 0.40602 -0.02465 0.40802 C -0.02656 0.41096 -0.03116 0.41543 -0.03333 0.41682 C -0.03498 0.4179 -0.03672 0.41821 -0.03837 0.41913 C -0.04852 0.42423 -0.03281 0.41883 -0.05339 0.42361 C -0.0921 0.43256 -0.04696 0.42407 -0.09462 0.43025 C -0.10382 0.43133 -0.11294 0.43318 -0.12214 0.43472 L -0.19585 0.43241 C -0.2258 0.43086 -0.18864 0.42747 -0.22458 0.43241 L -0.28709 0.43025 C -0.29924 0.42947 -0.29672 0.43302 -0.3008 0.42577 L -0.3008 0.42592 L -0.3008 0.42577 " pathEditMode="relative" rAng="0" ptsTypes="AAAAAAAAAAAAAAAAAAAAAAA">
                                      <p:cBhvr>
                                        <p:cTn id="10" dur="2000" fill="hold"/>
                                        <p:tgtEl>
                                          <p:spTgt spid="10"/>
                                        </p:tgtEl>
                                        <p:attrNameLst>
                                          <p:attrName>ppt_x</p:attrName>
                                          <p:attrName>ppt_y</p:attrName>
                                        </p:attrNameLst>
                                      </p:cBhvr>
                                      <p:rCtr x="-14941" y="18333"/>
                                    </p:animMotion>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FE9-2CE4-464A-9A58-242769EC110E}"/>
              </a:ext>
            </a:extLst>
          </p:cNvPr>
          <p:cNvSpPr>
            <a:spLocks noGrp="1"/>
          </p:cNvSpPr>
          <p:nvPr>
            <p:ph type="title"/>
          </p:nvPr>
        </p:nvSpPr>
        <p:spPr/>
        <p:txBody>
          <a:bodyPr/>
          <a:lstStyle/>
          <a:p>
            <a:r>
              <a:rPr lang="fr-FR" dirty="0"/>
              <a:t>Solution existantes</a:t>
            </a:r>
          </a:p>
        </p:txBody>
      </p:sp>
      <p:sp>
        <p:nvSpPr>
          <p:cNvPr id="3" name="Slide Number Placeholder 2">
            <a:extLst>
              <a:ext uri="{FF2B5EF4-FFF2-40B4-BE49-F238E27FC236}">
                <a16:creationId xmlns:a16="http://schemas.microsoft.com/office/drawing/2014/main" id="{95D66F00-DEC7-49DE-96D3-58E70F481049}"/>
              </a:ext>
            </a:extLst>
          </p:cNvPr>
          <p:cNvSpPr>
            <a:spLocks noGrp="1"/>
          </p:cNvSpPr>
          <p:nvPr>
            <p:ph type="sldNum" sz="quarter" idx="11"/>
          </p:nvPr>
        </p:nvSpPr>
        <p:spPr/>
        <p:txBody>
          <a:bodyPr/>
          <a:lstStyle/>
          <a:p>
            <a:fld id="{E6459DFB-86F3-43FA-8567-2EA6E426AE90}" type="slidenum">
              <a:rPr lang="ja-JP" altLang="en-US" smtClean="0"/>
              <a:pPr/>
              <a:t>9</a:t>
            </a:fld>
            <a:endParaRPr lang="ja-JP" altLang="en-US" dirty="0"/>
          </a:p>
        </p:txBody>
      </p:sp>
      <p:graphicFrame>
        <p:nvGraphicFramePr>
          <p:cNvPr id="5" name="Table 4">
            <a:extLst>
              <a:ext uri="{FF2B5EF4-FFF2-40B4-BE49-F238E27FC236}">
                <a16:creationId xmlns:a16="http://schemas.microsoft.com/office/drawing/2014/main" id="{EDCD9151-0DD6-4075-B210-7EA1A26A008A}"/>
              </a:ext>
            </a:extLst>
          </p:cNvPr>
          <p:cNvGraphicFramePr>
            <a:graphicFrameLocks noGrp="1"/>
          </p:cNvGraphicFramePr>
          <p:nvPr>
            <p:extLst/>
          </p:nvPr>
        </p:nvGraphicFramePr>
        <p:xfrm>
          <a:off x="726830" y="2533513"/>
          <a:ext cx="16975014" cy="5789871"/>
        </p:xfrm>
        <a:graphic>
          <a:graphicData uri="http://schemas.openxmlformats.org/drawingml/2006/table">
            <a:tbl>
              <a:tblPr firstRow="1" bandRow="1">
                <a:tableStyleId>{2D5ABB26-0587-4C30-8999-92F81FD0307C}</a:tableStyleId>
              </a:tblPr>
              <a:tblGrid>
                <a:gridCol w="2425002">
                  <a:extLst>
                    <a:ext uri="{9D8B030D-6E8A-4147-A177-3AD203B41FA5}">
                      <a16:colId xmlns:a16="http://schemas.microsoft.com/office/drawing/2014/main" val="856297354"/>
                    </a:ext>
                  </a:extLst>
                </a:gridCol>
                <a:gridCol w="2100106">
                  <a:extLst>
                    <a:ext uri="{9D8B030D-6E8A-4147-A177-3AD203B41FA5}">
                      <a16:colId xmlns:a16="http://schemas.microsoft.com/office/drawing/2014/main" val="33501965"/>
                    </a:ext>
                  </a:extLst>
                </a:gridCol>
                <a:gridCol w="2368062">
                  <a:extLst>
                    <a:ext uri="{9D8B030D-6E8A-4147-A177-3AD203B41FA5}">
                      <a16:colId xmlns:a16="http://schemas.microsoft.com/office/drawing/2014/main" val="1493623981"/>
                    </a:ext>
                  </a:extLst>
                </a:gridCol>
                <a:gridCol w="2438400">
                  <a:extLst>
                    <a:ext uri="{9D8B030D-6E8A-4147-A177-3AD203B41FA5}">
                      <a16:colId xmlns:a16="http://schemas.microsoft.com/office/drawing/2014/main" val="645732706"/>
                    </a:ext>
                  </a:extLst>
                </a:gridCol>
                <a:gridCol w="2793440">
                  <a:extLst>
                    <a:ext uri="{9D8B030D-6E8A-4147-A177-3AD203B41FA5}">
                      <a16:colId xmlns:a16="http://schemas.microsoft.com/office/drawing/2014/main" val="2735855842"/>
                    </a:ext>
                  </a:extLst>
                </a:gridCol>
                <a:gridCol w="2425002">
                  <a:extLst>
                    <a:ext uri="{9D8B030D-6E8A-4147-A177-3AD203B41FA5}">
                      <a16:colId xmlns:a16="http://schemas.microsoft.com/office/drawing/2014/main" val="4069789319"/>
                    </a:ext>
                  </a:extLst>
                </a:gridCol>
                <a:gridCol w="2425002">
                  <a:extLst>
                    <a:ext uri="{9D8B030D-6E8A-4147-A177-3AD203B41FA5}">
                      <a16:colId xmlns:a16="http://schemas.microsoft.com/office/drawing/2014/main" val="4212590396"/>
                    </a:ext>
                  </a:extLst>
                </a:gridCol>
              </a:tblGrid>
              <a:tr h="1216391">
                <a:tc>
                  <a:txBody>
                    <a:bodyPr/>
                    <a:lstStyle/>
                    <a:p>
                      <a:pPr algn="ctr"/>
                      <a:r>
                        <a:rPr lang="fr-FR" sz="2800" b="1" dirty="0">
                          <a:solidFill>
                            <a:srgbClr val="39527B"/>
                          </a:solidFill>
                          <a:latin typeface="+mn-lt"/>
                          <a:cs typeface="Lateef" panose="01000506020000020003" pitchFamily="2" charset="-78"/>
                        </a:rPr>
                        <a:t>Solution</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Gratuite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Extensible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Open source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Personnalisée</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Protocole de test</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fr-FR" sz="2800" b="1" dirty="0">
                          <a:solidFill>
                            <a:srgbClr val="39527B"/>
                          </a:solidFill>
                          <a:latin typeface="+mn-lt"/>
                          <a:cs typeface="Lateef" panose="01000506020000020003" pitchFamily="2" charset="-78"/>
                        </a:rPr>
                        <a:t>Résultats instantanés</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8117761"/>
                  </a:ext>
                </a:extLst>
              </a:tr>
              <a:tr h="1143370">
                <a:tc>
                  <a:txBody>
                    <a:bodyPr/>
                    <a:lstStyle/>
                    <a:p>
                      <a:r>
                        <a:rPr lang="fr-FR" sz="2400" dirty="0">
                          <a:solidFill>
                            <a:srgbClr val="555555"/>
                          </a:solidFill>
                          <a:latin typeface="+mn-lt"/>
                          <a:cs typeface="Lateef" panose="01000506020000020003" pitchFamily="2" charset="-78"/>
                        </a:rPr>
                        <a:t>NIST</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84208326"/>
                  </a:ext>
                </a:extLst>
              </a:tr>
              <a:tr h="1143370">
                <a:tc>
                  <a:txBody>
                    <a:bodyPr/>
                    <a:lstStyle/>
                    <a:p>
                      <a:r>
                        <a:rPr lang="fr-FR" sz="2400" dirty="0">
                          <a:solidFill>
                            <a:srgbClr val="555555"/>
                          </a:solidFill>
                          <a:latin typeface="+mn-lt"/>
                          <a:cs typeface="Lateef" panose="01000506020000020003" pitchFamily="2" charset="-78"/>
                        </a:rPr>
                        <a:t>FVC-</a:t>
                      </a:r>
                      <a:r>
                        <a:rPr lang="fr-FR" sz="2400" dirty="0" err="1">
                          <a:solidFill>
                            <a:srgbClr val="555555"/>
                          </a:solidFill>
                          <a:latin typeface="+mn-lt"/>
                          <a:cs typeface="Lateef" panose="01000506020000020003" pitchFamily="2" charset="-78"/>
                        </a:rPr>
                        <a:t>onGoing</a:t>
                      </a:r>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959299158"/>
                  </a:ext>
                </a:extLst>
              </a:tr>
              <a:tr h="1143370">
                <a:tc>
                  <a:txBody>
                    <a:bodyPr/>
                    <a:lstStyle/>
                    <a:p>
                      <a:r>
                        <a:rPr lang="fr-FR" sz="2400" dirty="0">
                          <a:solidFill>
                            <a:srgbClr val="555555"/>
                          </a:solidFill>
                          <a:latin typeface="+mn-lt"/>
                          <a:cs typeface="Lateef" panose="01000506020000020003" pitchFamily="2" charset="-78"/>
                        </a:rPr>
                        <a:t>MCC SDK </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604832891"/>
                  </a:ext>
                </a:extLst>
              </a:tr>
              <a:tr h="1143370">
                <a:tc>
                  <a:txBody>
                    <a:bodyPr/>
                    <a:lstStyle/>
                    <a:p>
                      <a:r>
                        <a:rPr lang="fr-FR" sz="2400" dirty="0" err="1">
                          <a:solidFill>
                            <a:srgbClr val="555555"/>
                          </a:solidFill>
                          <a:latin typeface="+mn-lt"/>
                          <a:cs typeface="Lateef" panose="01000506020000020003" pitchFamily="2" charset="-78"/>
                        </a:rPr>
                        <a:t>Biometric</a:t>
                      </a:r>
                      <a:r>
                        <a:rPr lang="fr-FR" sz="2400" dirty="0">
                          <a:solidFill>
                            <a:srgbClr val="555555"/>
                          </a:solidFill>
                          <a:latin typeface="+mn-lt"/>
                          <a:cs typeface="Lateef" panose="01000506020000020003" pitchFamily="2" charset="-78"/>
                        </a:rPr>
                        <a:t> SDK </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endParaRPr lang="fr-FR" sz="2400" dirty="0">
                        <a:solidFill>
                          <a:srgbClr val="555555"/>
                        </a:solidFill>
                        <a:latin typeface="+mn-lt"/>
                        <a:cs typeface="Lateef" panose="01000506020000020003" pitchFamily="2" charset="-78"/>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22041356"/>
                  </a:ext>
                </a:extLst>
              </a:tr>
            </a:tbl>
          </a:graphicData>
        </a:graphic>
      </p:graphicFrame>
      <p:pic>
        <p:nvPicPr>
          <p:cNvPr id="7" name="Picture 6">
            <a:extLst>
              <a:ext uri="{FF2B5EF4-FFF2-40B4-BE49-F238E27FC236}">
                <a16:creationId xmlns:a16="http://schemas.microsoft.com/office/drawing/2014/main" id="{F2363CBA-C7E1-4784-B6F3-C46BDE4914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8821" y="4111075"/>
            <a:ext cx="491825" cy="491825"/>
          </a:xfrm>
          <a:prstGeom prst="rect">
            <a:avLst/>
          </a:prstGeom>
        </p:spPr>
      </p:pic>
      <p:pic>
        <p:nvPicPr>
          <p:cNvPr id="8" name="Picture 7">
            <a:extLst>
              <a:ext uri="{FF2B5EF4-FFF2-40B4-BE49-F238E27FC236}">
                <a16:creationId xmlns:a16="http://schemas.microsoft.com/office/drawing/2014/main" id="{7D0F6B1B-C891-477C-839D-BFF30387AD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9775" y="4111075"/>
            <a:ext cx="491825" cy="491825"/>
          </a:xfrm>
          <a:prstGeom prst="rect">
            <a:avLst/>
          </a:prstGeom>
        </p:spPr>
      </p:pic>
      <p:pic>
        <p:nvPicPr>
          <p:cNvPr id="9" name="Picture 8">
            <a:extLst>
              <a:ext uri="{FF2B5EF4-FFF2-40B4-BE49-F238E27FC236}">
                <a16:creationId xmlns:a16="http://schemas.microsoft.com/office/drawing/2014/main" id="{F9DCF9FF-083F-4E83-9F4C-A988364217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7805" y="4111075"/>
            <a:ext cx="491825" cy="491825"/>
          </a:xfrm>
          <a:prstGeom prst="rect">
            <a:avLst/>
          </a:prstGeom>
        </p:spPr>
      </p:pic>
      <p:pic>
        <p:nvPicPr>
          <p:cNvPr id="10" name="Picture 9">
            <a:extLst>
              <a:ext uri="{FF2B5EF4-FFF2-40B4-BE49-F238E27FC236}">
                <a16:creationId xmlns:a16="http://schemas.microsoft.com/office/drawing/2014/main" id="{CE6DA4F1-1ABD-437C-ADF4-AA41923096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3437" y="5182535"/>
            <a:ext cx="491825" cy="491825"/>
          </a:xfrm>
          <a:prstGeom prst="rect">
            <a:avLst/>
          </a:prstGeom>
        </p:spPr>
      </p:pic>
      <p:pic>
        <p:nvPicPr>
          <p:cNvPr id="12" name="Picture 11">
            <a:extLst>
              <a:ext uri="{FF2B5EF4-FFF2-40B4-BE49-F238E27FC236}">
                <a16:creationId xmlns:a16="http://schemas.microsoft.com/office/drawing/2014/main" id="{A02212F9-0BD9-4E06-A61D-218D1FD857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83898" y="6319673"/>
            <a:ext cx="491825" cy="491825"/>
          </a:xfrm>
          <a:prstGeom prst="rect">
            <a:avLst/>
          </a:prstGeom>
        </p:spPr>
      </p:pic>
      <p:pic>
        <p:nvPicPr>
          <p:cNvPr id="13" name="Picture 12">
            <a:extLst>
              <a:ext uri="{FF2B5EF4-FFF2-40B4-BE49-F238E27FC236}">
                <a16:creationId xmlns:a16="http://schemas.microsoft.com/office/drawing/2014/main" id="{2F9DC978-9FE3-4CE2-81AF-913015F2BF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7805" y="6319673"/>
            <a:ext cx="491825" cy="491825"/>
          </a:xfrm>
          <a:prstGeom prst="rect">
            <a:avLst/>
          </a:prstGeom>
        </p:spPr>
      </p:pic>
      <p:pic>
        <p:nvPicPr>
          <p:cNvPr id="14" name="Picture 13">
            <a:extLst>
              <a:ext uri="{FF2B5EF4-FFF2-40B4-BE49-F238E27FC236}">
                <a16:creationId xmlns:a16="http://schemas.microsoft.com/office/drawing/2014/main" id="{404976A9-2D19-488D-A2BF-78BE0D0501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262" y="6319673"/>
            <a:ext cx="491825" cy="491825"/>
          </a:xfrm>
          <a:prstGeom prst="rect">
            <a:avLst/>
          </a:prstGeom>
        </p:spPr>
      </p:pic>
      <p:pic>
        <p:nvPicPr>
          <p:cNvPr id="16" name="Picture 15">
            <a:extLst>
              <a:ext uri="{FF2B5EF4-FFF2-40B4-BE49-F238E27FC236}">
                <a16:creationId xmlns:a16="http://schemas.microsoft.com/office/drawing/2014/main" id="{E5620645-B077-4863-9918-2A0D1A8445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8820" y="7403079"/>
            <a:ext cx="491825" cy="491825"/>
          </a:xfrm>
          <a:prstGeom prst="rect">
            <a:avLst/>
          </a:prstGeom>
        </p:spPr>
      </p:pic>
      <p:pic>
        <p:nvPicPr>
          <p:cNvPr id="17" name="Picture 16">
            <a:extLst>
              <a:ext uri="{FF2B5EF4-FFF2-40B4-BE49-F238E27FC236}">
                <a16:creationId xmlns:a16="http://schemas.microsoft.com/office/drawing/2014/main" id="{CDA15A72-28A6-4067-8C34-0294CB9C8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9774" y="7482188"/>
            <a:ext cx="491825" cy="491825"/>
          </a:xfrm>
          <a:prstGeom prst="rect">
            <a:avLst/>
          </a:prstGeom>
        </p:spPr>
      </p:pic>
      <p:pic>
        <p:nvPicPr>
          <p:cNvPr id="18" name="Picture 17">
            <a:extLst>
              <a:ext uri="{FF2B5EF4-FFF2-40B4-BE49-F238E27FC236}">
                <a16:creationId xmlns:a16="http://schemas.microsoft.com/office/drawing/2014/main" id="{9BB742AF-6F21-4FB7-9F53-8FC3A334C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7805" y="7443521"/>
            <a:ext cx="491825" cy="491825"/>
          </a:xfrm>
          <a:prstGeom prst="rect">
            <a:avLst/>
          </a:prstGeom>
        </p:spPr>
      </p:pic>
      <p:pic>
        <p:nvPicPr>
          <p:cNvPr id="19" name="Picture 18">
            <a:extLst>
              <a:ext uri="{FF2B5EF4-FFF2-40B4-BE49-F238E27FC236}">
                <a16:creationId xmlns:a16="http://schemas.microsoft.com/office/drawing/2014/main" id="{EABF6624-36CC-4A7A-A15C-3E894536C3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543" y="5183967"/>
            <a:ext cx="491825" cy="491825"/>
          </a:xfrm>
          <a:prstGeom prst="rect">
            <a:avLst/>
          </a:prstGeom>
        </p:spPr>
      </p:pic>
      <p:pic>
        <p:nvPicPr>
          <p:cNvPr id="21" name="Picture 20">
            <a:extLst>
              <a:ext uri="{FF2B5EF4-FFF2-40B4-BE49-F238E27FC236}">
                <a16:creationId xmlns:a16="http://schemas.microsoft.com/office/drawing/2014/main" id="{4FC74B1E-797B-4E88-8AF4-E6BFCAD5D8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5620" y="7483620"/>
            <a:ext cx="491825" cy="491825"/>
          </a:xfrm>
          <a:prstGeom prst="rect">
            <a:avLst/>
          </a:prstGeom>
        </p:spPr>
      </p:pic>
    </p:spTree>
    <p:extLst>
      <p:ext uri="{BB962C8B-B14F-4D97-AF65-F5344CB8AC3E}">
        <p14:creationId xmlns:p14="http://schemas.microsoft.com/office/powerpoint/2010/main" val="3038813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Vega - Free">
  <a:themeElements>
    <a:clrScheme name="Custom 1">
      <a:dk1>
        <a:srgbClr val="1C1C1C"/>
      </a:dk1>
      <a:lt1>
        <a:sysClr val="window" lastClr="FFFFFF"/>
      </a:lt1>
      <a:dk2>
        <a:srgbClr val="545454"/>
      </a:dk2>
      <a:lt2>
        <a:srgbClr val="EEECE1"/>
      </a:lt2>
      <a:accent1>
        <a:srgbClr val="39527B"/>
      </a:accent1>
      <a:accent2>
        <a:srgbClr val="C85561"/>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21143</TotalTime>
  <Words>2331</Words>
  <Application>Microsoft Office PowerPoint</Application>
  <PresentationFormat>Custom</PresentationFormat>
  <Paragraphs>833</Paragraphs>
  <Slides>63</Slides>
  <Notes>27</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63</vt:i4>
      </vt:variant>
    </vt:vector>
  </HeadingPairs>
  <TitlesOfParts>
    <vt:vector size="81" baseType="lpstr">
      <vt:lpstr>ＭＳ Ｐゴシック</vt:lpstr>
      <vt:lpstr>Arial</vt:lpstr>
      <vt:lpstr>Calibri</vt:lpstr>
      <vt:lpstr>Cambria</vt:lpstr>
      <vt:lpstr>Dosis</vt:lpstr>
      <vt:lpstr>Lateef</vt:lpstr>
      <vt:lpstr>Open Sans</vt:lpstr>
      <vt:lpstr>Open Sans Light</vt:lpstr>
      <vt:lpstr>Open Sans Semibold</vt:lpstr>
      <vt:lpstr>Roboto</vt:lpstr>
      <vt:lpstr>Route 159 Bold</vt:lpstr>
      <vt:lpstr>Route 159 Light</vt:lpstr>
      <vt:lpstr>Route 159 SemiBold</vt:lpstr>
      <vt:lpstr>Route 159 UltraLight</vt:lpstr>
      <vt:lpstr>Spica Neue</vt:lpstr>
      <vt:lpstr>Spica Neue Light</vt:lpstr>
      <vt:lpstr>Vega - Footer Only</vt:lpstr>
      <vt:lpstr>Vega - Free</vt:lpstr>
      <vt:lpstr>PowerPoint Presentation</vt:lpstr>
      <vt:lpstr>PowerPoint Presentation</vt:lpstr>
      <vt:lpstr>Biométrie</vt:lpstr>
      <vt:lpstr>Modalités biométriques</vt:lpstr>
      <vt:lpstr>Problématique</vt:lpstr>
      <vt:lpstr>Problématique</vt:lpstr>
      <vt:lpstr>Problématique</vt:lpstr>
      <vt:lpstr>Problématique</vt:lpstr>
      <vt:lpstr>Solution existantes</vt:lpstr>
      <vt:lpstr>Objectifs</vt:lpstr>
      <vt:lpstr> Caractéristiques de la plateforme</vt:lpstr>
      <vt:lpstr>Plan</vt:lpstr>
      <vt:lpstr>PowerPoint Presentation</vt:lpstr>
      <vt:lpstr>Généralités sur la biométrie</vt:lpstr>
      <vt:lpstr>Système biométrique</vt:lpstr>
      <vt:lpstr>Système biométrique</vt:lpstr>
      <vt:lpstr>Système biométrique</vt:lpstr>
      <vt:lpstr>Système biométrique</vt:lpstr>
      <vt:lpstr>Système biométrique</vt:lpstr>
      <vt:lpstr>Insuffisances de la biométrie</vt:lpstr>
      <vt:lpstr>Multimodalité</vt:lpstr>
      <vt:lpstr>Fusion multimodale</vt:lpstr>
      <vt:lpstr>Fusion niveau caractéristiques</vt:lpstr>
      <vt:lpstr>Fusion niveau scores</vt:lpstr>
      <vt:lpstr>Empreinte digitale</vt:lpstr>
      <vt:lpstr>Empreinte digitale</vt:lpstr>
      <vt:lpstr>Caractéristiques d’empreintes digitales</vt:lpstr>
      <vt:lpstr>Reconnaissance d’empreintes digitales</vt:lpstr>
      <vt:lpstr>Reconnaissance d’empreintes digitales</vt:lpstr>
      <vt:lpstr>Empreinte palmaire</vt:lpstr>
      <vt:lpstr>Empreinte palmaire</vt:lpstr>
      <vt:lpstr>Empreintes palmaire</vt:lpstr>
      <vt:lpstr>Reconnaissance d’empreintes palmaire</vt:lpstr>
      <vt:lpstr>Reconnaissance d’empreintes palmaire</vt:lpstr>
      <vt:lpstr>Reconnaissance d’empreintes palmaire</vt:lpstr>
      <vt:lpstr>PowerPoint Presentation</vt:lpstr>
      <vt:lpstr>Fonctionnalités</vt:lpstr>
      <vt:lpstr>Vue globale de la plateforme</vt:lpstr>
      <vt:lpstr>Lancement d’un test</vt:lpstr>
      <vt:lpstr>PowerPoint Presentation</vt:lpstr>
      <vt:lpstr>Technologies utilisées</vt:lpstr>
      <vt:lpstr>Méthodes implémentées</vt:lpstr>
      <vt:lpstr>Méthodes implémentées</vt:lpstr>
      <vt:lpstr>Méthodes implémentées</vt:lpstr>
      <vt:lpstr>Méthodes implémentées</vt:lpstr>
      <vt:lpstr>Méthodes implémentées</vt:lpstr>
      <vt:lpstr>PowerPoint Presentation</vt:lpstr>
      <vt:lpstr>Empreinte digitale</vt:lpstr>
      <vt:lpstr>Empreinte digitale</vt:lpstr>
      <vt:lpstr>Empreinte palmaire</vt:lpstr>
      <vt:lpstr>Empreinte palmaire</vt:lpstr>
      <vt:lpstr>Fusion des caractéristiques</vt:lpstr>
      <vt:lpstr>Fusion des caractéristiques</vt:lpstr>
      <vt:lpstr>Fusion des scores</vt:lpstr>
      <vt:lpstr>Fusion des scores</vt:lpstr>
      <vt:lpstr>PowerPoint Presentation</vt:lpstr>
      <vt:lpstr>Conclusion</vt:lpstr>
      <vt:lpstr> Perspectives</vt:lpstr>
      <vt:lpstr>Références</vt:lpstr>
      <vt:lpstr>Merci</vt:lpstr>
      <vt:lpstr>Méthodes implémentées</vt:lpstr>
      <vt:lpstr>Processus de test</vt:lpstr>
      <vt:lpstr>Exemple de la plateforme FVConGoing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ketima BU</cp:lastModifiedBy>
  <cp:revision>1077</cp:revision>
  <dcterms:created xsi:type="dcterms:W3CDTF">2015-09-05T11:42:45Z</dcterms:created>
  <dcterms:modified xsi:type="dcterms:W3CDTF">2017-09-07T09:25:15Z</dcterms:modified>
</cp:coreProperties>
</file>