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0"/>
  </p:notesMasterIdLst>
  <p:sldIdLst>
    <p:sldId id="256" r:id="rId2"/>
    <p:sldId id="257" r:id="rId3"/>
    <p:sldId id="266" r:id="rId4"/>
    <p:sldId id="278" r:id="rId5"/>
    <p:sldId id="267" r:id="rId6"/>
    <p:sldId id="259" r:id="rId7"/>
    <p:sldId id="268" r:id="rId8"/>
    <p:sldId id="269" r:id="rId9"/>
    <p:sldId id="270" r:id="rId10"/>
    <p:sldId id="271" r:id="rId11"/>
    <p:sldId id="272" r:id="rId12"/>
    <p:sldId id="274" r:id="rId13"/>
    <p:sldId id="273" r:id="rId14"/>
    <p:sldId id="275" r:id="rId15"/>
    <p:sldId id="281" r:id="rId16"/>
    <p:sldId id="277" r:id="rId17"/>
    <p:sldId id="276"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183ED2-FFA2-462C-9AA3-8F159459C9A3}" type="datetimeFigureOut">
              <a:rPr lang="en-US" smtClean="0"/>
              <a:pPr/>
              <a:t>12/1/2014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081E5-FE5C-4669-A0DB-FDA9F165060E}" type="slidenum">
              <a:rPr lang="en-US" smtClean="0"/>
              <a:pPr/>
              <a:t>‹#›</a:t>
            </a:fld>
            <a:endParaRPr lang="en-US"/>
          </a:p>
        </p:txBody>
      </p:sp>
    </p:spTree>
    <p:extLst>
      <p:ext uri="{BB962C8B-B14F-4D97-AF65-F5344CB8AC3E}">
        <p14:creationId xmlns:p14="http://schemas.microsoft.com/office/powerpoint/2010/main" xmlns="" val="350050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343D1C-641F-4A7B-9CD8-82B0261E1A85}"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01845-A63D-4AD5-8501-56CD57A26B6A}" type="slidenum">
              <a:rPr lang="en-US" smtClean="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05427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32343D1C-641F-4A7B-9CD8-82B0261E1A85}" type="datetimeFigureOut">
              <a:rPr lang="en-US" smtClean="0"/>
              <a:pPr/>
              <a:t>12/1/2014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A01845-A63D-4AD5-8501-56CD57A26B6A}" type="slidenum">
              <a:rPr lang="en-US" smtClean="0"/>
              <a:pPr/>
              <a:t>‹#›</a:t>
            </a:fld>
            <a:endParaRPr lang="en-US"/>
          </a:p>
        </p:txBody>
      </p:sp>
    </p:spTree>
    <p:extLst>
      <p:ext uri="{BB962C8B-B14F-4D97-AF65-F5344CB8AC3E}">
        <p14:creationId xmlns:p14="http://schemas.microsoft.com/office/powerpoint/2010/main" xmlns="" val="346694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343D1C-641F-4A7B-9CD8-82B0261E1A85}"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01845-A63D-4AD5-8501-56CD57A26B6A}" type="slidenum">
              <a:rPr lang="en-US" smtClean="0"/>
              <a:pPr/>
              <a:t>‹#›</a:t>
            </a:fld>
            <a:endParaRPr lang="en-US"/>
          </a:p>
        </p:txBody>
      </p:sp>
    </p:spTree>
    <p:extLst>
      <p:ext uri="{BB962C8B-B14F-4D97-AF65-F5344CB8AC3E}">
        <p14:creationId xmlns:p14="http://schemas.microsoft.com/office/powerpoint/2010/main" xmlns="" val="987376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343D1C-641F-4A7B-9CD8-82B0261E1A85}"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01845-A63D-4AD5-8501-56CD57A26B6A}"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1275544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343D1C-641F-4A7B-9CD8-82B0261E1A85}"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01845-A63D-4AD5-8501-56CD57A26B6A}" type="slidenum">
              <a:rPr lang="en-US" smtClean="0"/>
              <a:pPr/>
              <a:t>‹#›</a:t>
            </a:fld>
            <a:endParaRPr lang="en-US"/>
          </a:p>
        </p:txBody>
      </p:sp>
    </p:spTree>
    <p:extLst>
      <p:ext uri="{BB962C8B-B14F-4D97-AF65-F5344CB8AC3E}">
        <p14:creationId xmlns:p14="http://schemas.microsoft.com/office/powerpoint/2010/main" xmlns="" val="3284724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343D1C-641F-4A7B-9CD8-82B0261E1A85}"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01845-A63D-4AD5-8501-56CD57A26B6A}"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3716412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343D1C-641F-4A7B-9CD8-82B0261E1A85}"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01845-A63D-4AD5-8501-56CD57A26B6A}" type="slidenum">
              <a:rPr lang="en-US" smtClean="0"/>
              <a:pPr/>
              <a:t>‹#›</a:t>
            </a:fld>
            <a:endParaRPr lang="en-US"/>
          </a:p>
        </p:txBody>
      </p:sp>
    </p:spTree>
    <p:extLst>
      <p:ext uri="{BB962C8B-B14F-4D97-AF65-F5344CB8AC3E}">
        <p14:creationId xmlns:p14="http://schemas.microsoft.com/office/powerpoint/2010/main" xmlns="" val="3865858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343D1C-641F-4A7B-9CD8-82B0261E1A85}"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01845-A63D-4AD5-8501-56CD57A26B6A}" type="slidenum">
              <a:rPr lang="en-US" smtClean="0"/>
              <a:pPr/>
              <a:t>‹#›</a:t>
            </a:fld>
            <a:endParaRPr lang="en-US"/>
          </a:p>
        </p:txBody>
      </p:sp>
    </p:spTree>
    <p:extLst>
      <p:ext uri="{BB962C8B-B14F-4D97-AF65-F5344CB8AC3E}">
        <p14:creationId xmlns:p14="http://schemas.microsoft.com/office/powerpoint/2010/main" xmlns="" val="3326319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343D1C-641F-4A7B-9CD8-82B0261E1A85}"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01845-A63D-4AD5-8501-56CD57A26B6A}" type="slidenum">
              <a:rPr lang="en-US" smtClean="0"/>
              <a:pPr/>
              <a:t>‹#›</a:t>
            </a:fld>
            <a:endParaRPr lang="en-US"/>
          </a:p>
        </p:txBody>
      </p:sp>
    </p:spTree>
    <p:extLst>
      <p:ext uri="{BB962C8B-B14F-4D97-AF65-F5344CB8AC3E}">
        <p14:creationId xmlns:p14="http://schemas.microsoft.com/office/powerpoint/2010/main" xmlns="" val="2707967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343D1C-641F-4A7B-9CD8-82B0261E1A85}"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01845-A63D-4AD5-8501-56CD57A26B6A}" type="slidenum">
              <a:rPr lang="en-US" smtClean="0"/>
              <a:pPr/>
              <a:t>‹#›</a:t>
            </a:fld>
            <a:endParaRPr lang="en-US"/>
          </a:p>
        </p:txBody>
      </p:sp>
    </p:spTree>
    <p:extLst>
      <p:ext uri="{BB962C8B-B14F-4D97-AF65-F5344CB8AC3E}">
        <p14:creationId xmlns:p14="http://schemas.microsoft.com/office/powerpoint/2010/main" xmlns="" val="4275862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343D1C-641F-4A7B-9CD8-82B0261E1A85}"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01845-A63D-4AD5-8501-56CD57A26B6A}" type="slidenum">
              <a:rPr lang="en-US" smtClean="0"/>
              <a:pPr/>
              <a:t>‹#›</a:t>
            </a:fld>
            <a:endParaRPr lang="en-US"/>
          </a:p>
        </p:txBody>
      </p:sp>
    </p:spTree>
    <p:extLst>
      <p:ext uri="{BB962C8B-B14F-4D97-AF65-F5344CB8AC3E}">
        <p14:creationId xmlns:p14="http://schemas.microsoft.com/office/powerpoint/2010/main" xmlns="" val="1120521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343D1C-641F-4A7B-9CD8-82B0261E1A85}" type="datetimeFigureOut">
              <a:rPr lang="en-US" smtClean="0"/>
              <a:pPr/>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01845-A63D-4AD5-8501-56CD57A26B6A}" type="slidenum">
              <a:rPr lang="en-US" smtClean="0"/>
              <a:pPr/>
              <a:t>‹#›</a:t>
            </a:fld>
            <a:endParaRPr lang="en-US"/>
          </a:p>
        </p:txBody>
      </p:sp>
    </p:spTree>
    <p:extLst>
      <p:ext uri="{BB962C8B-B14F-4D97-AF65-F5344CB8AC3E}">
        <p14:creationId xmlns:p14="http://schemas.microsoft.com/office/powerpoint/2010/main" xmlns="" val="240136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343D1C-641F-4A7B-9CD8-82B0261E1A85}" type="datetimeFigureOut">
              <a:rPr lang="en-US" smtClean="0"/>
              <a:pPr/>
              <a:t>12/1/2014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A01845-A63D-4AD5-8501-56CD57A26B6A}" type="slidenum">
              <a:rPr lang="en-US" smtClean="0"/>
              <a:pPr/>
              <a:t>‹#›</a:t>
            </a:fld>
            <a:endParaRPr lang="en-US"/>
          </a:p>
        </p:txBody>
      </p:sp>
    </p:spTree>
    <p:extLst>
      <p:ext uri="{BB962C8B-B14F-4D97-AF65-F5344CB8AC3E}">
        <p14:creationId xmlns:p14="http://schemas.microsoft.com/office/powerpoint/2010/main" xmlns="" val="325351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343D1C-641F-4A7B-9CD8-82B0261E1A85}" type="datetimeFigureOut">
              <a:rPr lang="en-US" smtClean="0"/>
              <a:pPr/>
              <a:t>12/1/2014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A01845-A63D-4AD5-8501-56CD57A26B6A}" type="slidenum">
              <a:rPr lang="en-US" smtClean="0"/>
              <a:pPr/>
              <a:t>‹#›</a:t>
            </a:fld>
            <a:endParaRPr lang="en-US"/>
          </a:p>
        </p:txBody>
      </p:sp>
    </p:spTree>
    <p:extLst>
      <p:ext uri="{BB962C8B-B14F-4D97-AF65-F5344CB8AC3E}">
        <p14:creationId xmlns:p14="http://schemas.microsoft.com/office/powerpoint/2010/main" xmlns="" val="88326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43D1C-641F-4A7B-9CD8-82B0261E1A85}" type="datetimeFigureOut">
              <a:rPr lang="en-US" smtClean="0"/>
              <a:pPr/>
              <a:t>12/1/2014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A01845-A63D-4AD5-8501-56CD57A26B6A}" type="slidenum">
              <a:rPr lang="en-US" smtClean="0"/>
              <a:pPr/>
              <a:t>‹#›</a:t>
            </a:fld>
            <a:endParaRPr lang="en-US"/>
          </a:p>
        </p:txBody>
      </p:sp>
    </p:spTree>
    <p:extLst>
      <p:ext uri="{BB962C8B-B14F-4D97-AF65-F5344CB8AC3E}">
        <p14:creationId xmlns:p14="http://schemas.microsoft.com/office/powerpoint/2010/main" xmlns="" val="406423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343D1C-641F-4A7B-9CD8-82B0261E1A85}" type="datetimeFigureOut">
              <a:rPr lang="en-US" smtClean="0"/>
              <a:pPr/>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01845-A63D-4AD5-8501-56CD57A26B6A}" type="slidenum">
              <a:rPr lang="en-US" smtClean="0"/>
              <a:pPr/>
              <a:t>‹#›</a:t>
            </a:fld>
            <a:endParaRPr lang="en-US"/>
          </a:p>
        </p:txBody>
      </p:sp>
    </p:spTree>
    <p:extLst>
      <p:ext uri="{BB962C8B-B14F-4D97-AF65-F5344CB8AC3E}">
        <p14:creationId xmlns:p14="http://schemas.microsoft.com/office/powerpoint/2010/main" xmlns="" val="408287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343D1C-641F-4A7B-9CD8-82B0261E1A85}" type="datetimeFigureOut">
              <a:rPr lang="en-US" smtClean="0"/>
              <a:pPr/>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A01845-A63D-4AD5-8501-56CD57A26B6A}" type="slidenum">
              <a:rPr lang="en-US" smtClean="0"/>
              <a:pPr/>
              <a:t>‹#›</a:t>
            </a:fld>
            <a:endParaRPr lang="en-US"/>
          </a:p>
        </p:txBody>
      </p:sp>
    </p:spTree>
    <p:extLst>
      <p:ext uri="{BB962C8B-B14F-4D97-AF65-F5344CB8AC3E}">
        <p14:creationId xmlns:p14="http://schemas.microsoft.com/office/powerpoint/2010/main" xmlns="" val="746389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2343D1C-641F-4A7B-9CD8-82B0261E1A85}" type="datetimeFigureOut">
              <a:rPr lang="en-US" smtClean="0"/>
              <a:pPr/>
              <a:t>12/1/2014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4A01845-A63D-4AD5-8501-56CD57A26B6A}" type="slidenum">
              <a:rPr lang="en-US" smtClean="0"/>
              <a:pPr/>
              <a:t>‹#›</a:t>
            </a:fld>
            <a:endParaRPr lang="en-US"/>
          </a:p>
        </p:txBody>
      </p:sp>
    </p:spTree>
    <p:extLst>
      <p:ext uri="{BB962C8B-B14F-4D97-AF65-F5344CB8AC3E}">
        <p14:creationId xmlns:p14="http://schemas.microsoft.com/office/powerpoint/2010/main" xmlns="" val="3609760624"/>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iometrics.idealtest.org/detailsDatabase.do?id=3" TargetMode="External"/><Relationship Id="rId2" Type="http://schemas.openxmlformats.org/officeDocument/2006/relationships/hyperlink" Target="http://www.unilorin.edu.ng/step-b/biometri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012" y="3016866"/>
            <a:ext cx="8695806" cy="1020590"/>
          </a:xfrm>
        </p:spPr>
        <p:txBody>
          <a:bodyPr>
            <a:noAutofit/>
          </a:bodyPr>
          <a:lstStyle/>
          <a:p>
            <a:r>
              <a:rPr lang="en-US" sz="4000" dirty="0" smtClean="0"/>
              <a:t>Fingerprint identification and fingerprint based gender recognition</a:t>
            </a:r>
            <a:r>
              <a:rPr lang="en-US" sz="4400" dirty="0" smtClean="0"/>
              <a:t/>
            </a:r>
            <a:br>
              <a:rPr lang="en-US" sz="4400" dirty="0" smtClean="0"/>
            </a:br>
            <a:endParaRPr lang="en-US" sz="4400" dirty="0"/>
          </a:p>
        </p:txBody>
      </p:sp>
      <p:sp>
        <p:nvSpPr>
          <p:cNvPr id="3" name="Subtitle 2"/>
          <p:cNvSpPr>
            <a:spLocks noGrp="1"/>
          </p:cNvSpPr>
          <p:nvPr>
            <p:ph type="subTitle" idx="1"/>
          </p:nvPr>
        </p:nvSpPr>
        <p:spPr>
          <a:xfrm>
            <a:off x="692173" y="5073212"/>
            <a:ext cx="8915399" cy="1126283"/>
          </a:xfrm>
        </p:spPr>
        <p:txBody>
          <a:bodyPr>
            <a:normAutofit fontScale="92500" lnSpcReduction="20000"/>
          </a:bodyPr>
          <a:lstStyle/>
          <a:p>
            <a:r>
              <a:rPr lang="en-US" dirty="0" err="1" smtClean="0">
                <a:solidFill>
                  <a:schemeClr val="tx1">
                    <a:lumMod val="95000"/>
                  </a:schemeClr>
                </a:solidFill>
              </a:rPr>
              <a:t>Arwa</a:t>
            </a:r>
            <a:r>
              <a:rPr lang="en-US" dirty="0" smtClean="0">
                <a:solidFill>
                  <a:schemeClr val="tx1">
                    <a:lumMod val="95000"/>
                  </a:schemeClr>
                </a:solidFill>
              </a:rPr>
              <a:t> </a:t>
            </a:r>
            <a:r>
              <a:rPr lang="en-US" dirty="0" err="1" smtClean="0">
                <a:solidFill>
                  <a:schemeClr val="tx1">
                    <a:lumMod val="95000"/>
                  </a:schemeClr>
                </a:solidFill>
              </a:rPr>
              <a:t>Arif</a:t>
            </a:r>
            <a:r>
              <a:rPr lang="en-US" dirty="0" smtClean="0">
                <a:solidFill>
                  <a:schemeClr val="tx1">
                    <a:lumMod val="95000"/>
                  </a:schemeClr>
                </a:solidFill>
              </a:rPr>
              <a:t>(201230016)</a:t>
            </a:r>
          </a:p>
          <a:p>
            <a:r>
              <a:rPr lang="en-US" dirty="0" err="1" smtClean="0">
                <a:solidFill>
                  <a:schemeClr val="tx1">
                    <a:lumMod val="95000"/>
                  </a:schemeClr>
                </a:solidFill>
              </a:rPr>
              <a:t>Urvashi</a:t>
            </a:r>
            <a:r>
              <a:rPr lang="en-US" dirty="0" smtClean="0">
                <a:solidFill>
                  <a:schemeClr val="tx1">
                    <a:lumMod val="95000"/>
                  </a:schemeClr>
                </a:solidFill>
              </a:rPr>
              <a:t> </a:t>
            </a:r>
            <a:r>
              <a:rPr lang="en-US" dirty="0" err="1" smtClean="0">
                <a:solidFill>
                  <a:schemeClr val="tx1">
                    <a:lumMod val="95000"/>
                  </a:schemeClr>
                </a:solidFill>
              </a:rPr>
              <a:t>Senha</a:t>
            </a:r>
            <a:r>
              <a:rPr lang="en-US" dirty="0" smtClean="0">
                <a:solidFill>
                  <a:schemeClr val="tx1">
                    <a:lumMod val="95000"/>
                  </a:schemeClr>
                </a:solidFill>
              </a:rPr>
              <a:t>(201225020)</a:t>
            </a:r>
          </a:p>
          <a:p>
            <a:r>
              <a:rPr lang="en-US" dirty="0" smtClean="0">
                <a:solidFill>
                  <a:schemeClr val="tx1">
                    <a:lumMod val="95000"/>
                  </a:schemeClr>
                </a:solidFill>
              </a:rPr>
              <a:t>G </a:t>
            </a:r>
            <a:r>
              <a:rPr lang="en-US" dirty="0" err="1" smtClean="0">
                <a:solidFill>
                  <a:schemeClr val="tx1">
                    <a:lumMod val="95000"/>
                  </a:schemeClr>
                </a:solidFill>
              </a:rPr>
              <a:t>Drushti</a:t>
            </a:r>
            <a:r>
              <a:rPr lang="en-US" dirty="0" smtClean="0">
                <a:solidFill>
                  <a:schemeClr val="tx1">
                    <a:lumMod val="95000"/>
                  </a:schemeClr>
                </a:solidFill>
              </a:rPr>
              <a:t> </a:t>
            </a:r>
            <a:r>
              <a:rPr lang="en-US" dirty="0" err="1" smtClean="0">
                <a:solidFill>
                  <a:schemeClr val="tx1">
                    <a:lumMod val="95000"/>
                  </a:schemeClr>
                </a:solidFill>
              </a:rPr>
              <a:t>Apoorva</a:t>
            </a:r>
            <a:r>
              <a:rPr lang="en-US" dirty="0" smtClean="0">
                <a:solidFill>
                  <a:schemeClr val="tx1">
                    <a:lumMod val="95000"/>
                  </a:schemeClr>
                </a:solidFill>
              </a:rPr>
              <a:t>(201225011)</a:t>
            </a:r>
            <a:endParaRPr lang="en-US" dirty="0">
              <a:solidFill>
                <a:schemeClr val="tx1">
                  <a:lumMod val="95000"/>
                </a:schemeClr>
              </a:solidFill>
            </a:endParaRPr>
          </a:p>
        </p:txBody>
      </p:sp>
    </p:spTree>
    <p:extLst>
      <p:ext uri="{BB962C8B-B14F-4D97-AF65-F5344CB8AC3E}">
        <p14:creationId xmlns:p14="http://schemas.microsoft.com/office/powerpoint/2010/main" xmlns="" val="32668249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user\Desktop\GDA\kaam\output\ROI.jpg"/>
          <p:cNvPicPr/>
          <p:nvPr/>
        </p:nvPicPr>
        <p:blipFill>
          <a:blip r:embed="rId2" cstate="print"/>
          <a:srcRect l="13158" t="4900" r="13346" b="10913"/>
          <a:stretch>
            <a:fillRect/>
          </a:stretch>
        </p:blipFill>
        <p:spPr bwMode="auto">
          <a:xfrm>
            <a:off x="2755452" y="2250856"/>
            <a:ext cx="1507048" cy="1561485"/>
          </a:xfrm>
          <a:prstGeom prst="rect">
            <a:avLst/>
          </a:prstGeom>
          <a:noFill/>
          <a:ln w="9525">
            <a:noFill/>
            <a:miter lim="800000"/>
            <a:headEnd/>
            <a:tailEnd/>
          </a:ln>
        </p:spPr>
      </p:pic>
      <p:sp>
        <p:nvSpPr>
          <p:cNvPr id="6" name="TextBox 5"/>
          <p:cNvSpPr txBox="1"/>
          <p:nvPr/>
        </p:nvSpPr>
        <p:spPr>
          <a:xfrm>
            <a:off x="2025730" y="3798266"/>
            <a:ext cx="3073277" cy="369332"/>
          </a:xfrm>
          <a:prstGeom prst="rect">
            <a:avLst/>
          </a:prstGeom>
          <a:noFill/>
        </p:spPr>
        <p:txBody>
          <a:bodyPr wrap="none" rtlCol="0">
            <a:spAutoFit/>
          </a:bodyPr>
          <a:lstStyle/>
          <a:p>
            <a:r>
              <a:rPr lang="en-US" dirty="0" smtClean="0"/>
              <a:t>Region of Interest defined</a:t>
            </a:r>
            <a:endParaRPr lang="en-US" dirty="0"/>
          </a:p>
        </p:txBody>
      </p:sp>
      <p:sp>
        <p:nvSpPr>
          <p:cNvPr id="7" name="Right Arrow 6"/>
          <p:cNvSpPr/>
          <p:nvPr/>
        </p:nvSpPr>
        <p:spPr>
          <a:xfrm>
            <a:off x="5148820" y="3038659"/>
            <a:ext cx="604911" cy="2391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Users\user\Desktop\GDA\kaam\output\suppress_falseminutiae.jpg"/>
          <p:cNvPicPr/>
          <p:nvPr/>
        </p:nvPicPr>
        <p:blipFill>
          <a:blip r:embed="rId3" cstate="print"/>
          <a:srcRect l="13192" t="11915" r="13191" b="17447"/>
          <a:stretch>
            <a:fillRect/>
          </a:stretch>
        </p:blipFill>
        <p:spPr bwMode="auto">
          <a:xfrm>
            <a:off x="6649076" y="2254704"/>
            <a:ext cx="1566542" cy="1571708"/>
          </a:xfrm>
          <a:prstGeom prst="rect">
            <a:avLst/>
          </a:prstGeom>
          <a:noFill/>
          <a:ln w="9525">
            <a:noFill/>
            <a:miter lim="800000"/>
            <a:headEnd/>
            <a:tailEnd/>
          </a:ln>
        </p:spPr>
      </p:pic>
      <p:sp>
        <p:nvSpPr>
          <p:cNvPr id="9" name="TextBox 8"/>
          <p:cNvSpPr txBox="1"/>
          <p:nvPr/>
        </p:nvSpPr>
        <p:spPr>
          <a:xfrm>
            <a:off x="5852142" y="3784198"/>
            <a:ext cx="3100529" cy="369332"/>
          </a:xfrm>
          <a:prstGeom prst="rect">
            <a:avLst/>
          </a:prstGeom>
          <a:noFill/>
        </p:spPr>
        <p:txBody>
          <a:bodyPr wrap="none" rtlCol="0">
            <a:spAutoFit/>
          </a:bodyPr>
          <a:lstStyle/>
          <a:p>
            <a:r>
              <a:rPr lang="en-US" dirty="0" smtClean="0"/>
              <a:t>False minutiae suppressed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output of enhancement</a:t>
            </a:r>
            <a:endParaRPr lang="en-US" dirty="0"/>
          </a:p>
        </p:txBody>
      </p:sp>
      <p:pic>
        <p:nvPicPr>
          <p:cNvPr id="4" name="Content Placeholder 3" descr="final.jpg"/>
          <p:cNvPicPr>
            <a:picLocks noGrp="1"/>
          </p:cNvPicPr>
          <p:nvPr>
            <p:ph idx="1"/>
          </p:nvPr>
        </p:nvPicPr>
        <p:blipFill>
          <a:blip r:embed="rId2" cstate="print"/>
          <a:srcRect l="10254" t="17576" r="9474" b="16364"/>
          <a:stretch>
            <a:fillRect/>
          </a:stretch>
        </p:blipFill>
        <p:spPr>
          <a:xfrm>
            <a:off x="1958024" y="685800"/>
            <a:ext cx="8044108" cy="2929597"/>
          </a:xfrm>
          <a:prstGeom prst="rect">
            <a:avLst/>
          </a:prstGeom>
        </p:spPr>
      </p:pic>
      <p:sp>
        <p:nvSpPr>
          <p:cNvPr id="5" name="TextBox 4"/>
          <p:cNvSpPr txBox="1"/>
          <p:nvPr/>
        </p:nvSpPr>
        <p:spPr>
          <a:xfrm>
            <a:off x="2630659" y="3699792"/>
            <a:ext cx="2255746" cy="369332"/>
          </a:xfrm>
          <a:prstGeom prst="rect">
            <a:avLst/>
          </a:prstGeom>
          <a:noFill/>
        </p:spPr>
        <p:txBody>
          <a:bodyPr wrap="none" rtlCol="0">
            <a:spAutoFit/>
          </a:bodyPr>
          <a:lstStyle/>
          <a:p>
            <a:r>
              <a:rPr lang="en-US" dirty="0" smtClean="0"/>
              <a:t>Initial query Image</a:t>
            </a:r>
            <a:endParaRPr lang="en-US" dirty="0"/>
          </a:p>
        </p:txBody>
      </p:sp>
      <p:sp>
        <p:nvSpPr>
          <p:cNvPr id="6" name="TextBox 5"/>
          <p:cNvSpPr txBox="1"/>
          <p:nvPr/>
        </p:nvSpPr>
        <p:spPr>
          <a:xfrm>
            <a:off x="7230802" y="3713863"/>
            <a:ext cx="2137124" cy="369332"/>
          </a:xfrm>
          <a:prstGeom prst="rect">
            <a:avLst/>
          </a:prstGeom>
          <a:noFill/>
        </p:spPr>
        <p:txBody>
          <a:bodyPr wrap="none" rtlCol="0">
            <a:spAutoFit/>
          </a:bodyPr>
          <a:lstStyle/>
          <a:p>
            <a:r>
              <a:rPr lang="en-US" dirty="0" smtClean="0"/>
              <a:t>Enhanced image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used</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features that we are taking into consideration are:</a:t>
            </a:r>
          </a:p>
          <a:p>
            <a:pPr>
              <a:buNone/>
            </a:pPr>
            <a:r>
              <a:rPr lang="en-US" dirty="0" smtClean="0"/>
              <a:t>		(</a:t>
            </a:r>
            <a:r>
              <a:rPr lang="en-US" dirty="0" err="1" smtClean="0"/>
              <a:t>i</a:t>
            </a:r>
            <a:r>
              <a:rPr lang="en-US" dirty="0" smtClean="0"/>
              <a:t>) </a:t>
            </a:r>
            <a:r>
              <a:rPr lang="en-US" b="1" dirty="0" smtClean="0"/>
              <a:t>x coordinate </a:t>
            </a:r>
            <a:r>
              <a:rPr lang="en-US" dirty="0" smtClean="0"/>
              <a:t>of minutiae</a:t>
            </a:r>
          </a:p>
          <a:p>
            <a:pPr>
              <a:buNone/>
            </a:pPr>
            <a:r>
              <a:rPr lang="en-US" dirty="0" smtClean="0"/>
              <a:t>		(ii) </a:t>
            </a:r>
            <a:r>
              <a:rPr lang="en-US" b="1" dirty="0" smtClean="0"/>
              <a:t>y coordinate </a:t>
            </a:r>
            <a:r>
              <a:rPr lang="en-US" dirty="0" smtClean="0"/>
              <a:t>of minutiae</a:t>
            </a:r>
          </a:p>
          <a:p>
            <a:pPr>
              <a:buNone/>
            </a:pPr>
            <a:r>
              <a:rPr lang="en-US" dirty="0" smtClean="0"/>
              <a:t>		(iii) </a:t>
            </a:r>
            <a:r>
              <a:rPr lang="en-US" b="1" dirty="0" smtClean="0"/>
              <a:t>Crossing number </a:t>
            </a:r>
            <a:r>
              <a:rPr lang="en-US" dirty="0" smtClean="0"/>
              <a:t>as calculated for the minutiae</a:t>
            </a:r>
          </a:p>
          <a:p>
            <a:pPr>
              <a:buNone/>
            </a:pPr>
            <a:r>
              <a:rPr lang="en-US" dirty="0" smtClean="0"/>
              <a:t>		(iv) </a:t>
            </a:r>
            <a:r>
              <a:rPr lang="en-US" b="1" dirty="0" smtClean="0"/>
              <a:t>Orientation</a:t>
            </a:r>
            <a:r>
              <a:rPr lang="en-US" dirty="0" smtClean="0"/>
              <a:t> of minutiae in </a:t>
            </a:r>
            <a:r>
              <a:rPr lang="en-US" dirty="0" smtClean="0"/>
              <a:t>radians</a:t>
            </a:r>
          </a:p>
          <a:p>
            <a:pPr>
              <a:buNone/>
            </a:pPr>
            <a:r>
              <a:rPr lang="en-US" dirty="0" smtClean="0"/>
              <a:t>	</a:t>
            </a:r>
            <a:r>
              <a:rPr lang="en-US" dirty="0" smtClean="0"/>
              <a:t>	(v) </a:t>
            </a:r>
            <a:r>
              <a:rPr lang="en-US" b="1" dirty="0" smtClean="0"/>
              <a:t>Reference orientation </a:t>
            </a:r>
            <a:r>
              <a:rPr lang="en-US" dirty="0" smtClean="0"/>
              <a:t>of the image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Minutiae matching</a:t>
            </a:r>
            <a:endParaRPr lang="en-US" dirty="0"/>
          </a:p>
        </p:txBody>
      </p:sp>
      <p:sp>
        <p:nvSpPr>
          <p:cNvPr id="3" name="Content Placeholder 2"/>
          <p:cNvSpPr>
            <a:spLocks noGrp="1"/>
          </p:cNvSpPr>
          <p:nvPr>
            <p:ph idx="1"/>
          </p:nvPr>
        </p:nvSpPr>
        <p:spPr>
          <a:xfrm>
            <a:off x="684212" y="685800"/>
            <a:ext cx="8755210" cy="4139418"/>
          </a:xfrm>
        </p:spPr>
        <p:txBody>
          <a:bodyPr>
            <a:normAutofit fontScale="92500" lnSpcReduction="10000"/>
          </a:bodyPr>
          <a:lstStyle/>
          <a:p>
            <a:r>
              <a:rPr lang="en-US" dirty="0" smtClean="0"/>
              <a:t>The </a:t>
            </a:r>
            <a:r>
              <a:rPr lang="en-US" b="1" dirty="0" smtClean="0"/>
              <a:t>feature vector </a:t>
            </a:r>
            <a:r>
              <a:rPr lang="en-US" dirty="0" smtClean="0"/>
              <a:t>of the query image and the image from the database are compared.</a:t>
            </a:r>
          </a:p>
          <a:p>
            <a:r>
              <a:rPr lang="en-US" dirty="0" smtClean="0"/>
              <a:t>If the fingerprint images are not oriented in the same way, </a:t>
            </a:r>
            <a:r>
              <a:rPr lang="en-US" b="1" dirty="0" smtClean="0"/>
              <a:t>align</a:t>
            </a:r>
            <a:r>
              <a:rPr lang="en-US" dirty="0" smtClean="0"/>
              <a:t> them by applying transformation using rotation matrix.</a:t>
            </a:r>
          </a:p>
          <a:p>
            <a:r>
              <a:rPr lang="en-US" b="1" dirty="0" smtClean="0"/>
              <a:t>Threshold</a:t>
            </a:r>
            <a:r>
              <a:rPr lang="en-US" dirty="0" smtClean="0"/>
              <a:t> for the Euclidean distance between two minutiae is defined as 15 and that for the difference in their orientation angle is defined as 14.</a:t>
            </a:r>
          </a:p>
          <a:p>
            <a:r>
              <a:rPr lang="en-US" b="1" dirty="0" smtClean="0"/>
              <a:t>Similarity index </a:t>
            </a:r>
            <a:r>
              <a:rPr lang="en-US" dirty="0" smtClean="0"/>
              <a:t>= √(n</a:t>
            </a:r>
            <a:r>
              <a:rPr lang="en-US" baseline="30000" dirty="0" smtClean="0"/>
              <a:t>2</a:t>
            </a:r>
            <a:r>
              <a:rPr lang="en-US" dirty="0" smtClean="0"/>
              <a:t>/(Count1*Count2))</a:t>
            </a:r>
          </a:p>
          <a:p>
            <a:r>
              <a:rPr lang="en-US" dirty="0" smtClean="0"/>
              <a:t>Threshold determined by:</a:t>
            </a:r>
          </a:p>
          <a:p>
            <a:pPr lvl="1">
              <a:buNone/>
            </a:pPr>
            <a:r>
              <a:rPr lang="en-US" dirty="0" smtClean="0"/>
              <a:t>(</a:t>
            </a:r>
            <a:r>
              <a:rPr lang="en-US" dirty="0" err="1" smtClean="0"/>
              <a:t>i</a:t>
            </a:r>
            <a:r>
              <a:rPr lang="en-US" dirty="0" smtClean="0"/>
              <a:t>) </a:t>
            </a:r>
            <a:r>
              <a:rPr lang="en-US" b="1" dirty="0" smtClean="0"/>
              <a:t>FMR</a:t>
            </a:r>
            <a:r>
              <a:rPr lang="en-US" dirty="0" smtClean="0"/>
              <a:t>(False Match Rate)-genuine classified as actual impostor comparison </a:t>
            </a:r>
          </a:p>
          <a:p>
            <a:pPr lvl="1">
              <a:buNone/>
            </a:pPr>
            <a:r>
              <a:rPr lang="en-US" dirty="0" smtClean="0"/>
              <a:t>(ii) </a:t>
            </a:r>
            <a:r>
              <a:rPr lang="en-US" b="1" dirty="0" smtClean="0"/>
              <a:t>FNMR</a:t>
            </a:r>
            <a:r>
              <a:rPr lang="en-US" dirty="0" smtClean="0"/>
              <a:t>(False non-Match Rate)-impostor classified as an actual genuine comparison</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810896"/>
            <a:ext cx="8534400" cy="1507067"/>
          </a:xfrm>
        </p:spPr>
        <p:txBody>
          <a:bodyPr/>
          <a:lstStyle/>
          <a:p>
            <a:r>
              <a:rPr lang="en-US" dirty="0" smtClean="0"/>
              <a:t>Accuracy plot </a:t>
            </a:r>
            <a:endParaRPr lang="en-US" dirty="0"/>
          </a:p>
        </p:txBody>
      </p:sp>
      <p:pic>
        <p:nvPicPr>
          <p:cNvPr id="4" name="Content Placeholder 3" descr="graph.jpg"/>
          <p:cNvPicPr>
            <a:picLocks noGrp="1"/>
          </p:cNvPicPr>
          <p:nvPr>
            <p:ph idx="1"/>
          </p:nvPr>
        </p:nvPicPr>
        <p:blipFill>
          <a:blip r:embed="rId2" cstate="print"/>
          <a:stretch>
            <a:fillRect/>
          </a:stretch>
        </p:blipFill>
        <p:spPr>
          <a:xfrm>
            <a:off x="2541587" y="685800"/>
            <a:ext cx="6011570" cy="406908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810896"/>
            <a:ext cx="8534400" cy="1507067"/>
          </a:xfrm>
        </p:spPr>
        <p:txBody>
          <a:bodyPr/>
          <a:lstStyle/>
          <a:p>
            <a:r>
              <a:rPr lang="en-US" dirty="0" smtClean="0"/>
              <a:t>Accuracy plot</a:t>
            </a:r>
            <a:endParaRPr lang="en-US" dirty="0"/>
          </a:p>
        </p:txBody>
      </p:sp>
      <p:pic>
        <p:nvPicPr>
          <p:cNvPr id="8" name="Content Placeholder 5" descr="graph2.jpg"/>
          <p:cNvPicPr>
            <a:picLocks noChangeAspect="1"/>
          </p:cNvPicPr>
          <p:nvPr/>
        </p:nvPicPr>
        <p:blipFill>
          <a:blip r:embed="rId2" cstate="print"/>
          <a:stretch>
            <a:fillRect/>
          </a:stretch>
        </p:blipFill>
        <p:spPr>
          <a:xfrm>
            <a:off x="2541586" y="657664"/>
            <a:ext cx="6011571" cy="413941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120392"/>
            <a:ext cx="8534400" cy="1507067"/>
          </a:xfrm>
        </p:spPr>
        <p:txBody>
          <a:bodyPr/>
          <a:lstStyle/>
          <a:p>
            <a:r>
              <a:rPr lang="en-US" dirty="0" smtClean="0"/>
              <a:t>Gender recognition</a:t>
            </a:r>
            <a:endParaRPr lang="en-US" dirty="0"/>
          </a:p>
        </p:txBody>
      </p:sp>
      <p:sp>
        <p:nvSpPr>
          <p:cNvPr id="3" name="Content Placeholder 2"/>
          <p:cNvSpPr>
            <a:spLocks noGrp="1"/>
          </p:cNvSpPr>
          <p:nvPr>
            <p:ph idx="1"/>
          </p:nvPr>
        </p:nvSpPr>
        <p:spPr>
          <a:xfrm>
            <a:off x="7545956" y="784276"/>
            <a:ext cx="4646044" cy="4179610"/>
          </a:xfrm>
        </p:spPr>
        <p:txBody>
          <a:bodyPr/>
          <a:lstStyle/>
          <a:p>
            <a:r>
              <a:rPr lang="en-US" dirty="0" smtClean="0"/>
              <a:t>FFT of each image is taken and the fundamental frequency is used to calculate the </a:t>
            </a:r>
            <a:r>
              <a:rPr lang="en-US" dirty="0" smtClean="0"/>
              <a:t>threshold</a:t>
            </a:r>
            <a:endParaRPr lang="en-US" dirty="0" smtClean="0"/>
          </a:p>
          <a:p>
            <a:r>
              <a:rPr lang="en-US" dirty="0" smtClean="0"/>
              <a:t>Green – male, Red - female</a:t>
            </a:r>
          </a:p>
          <a:p>
            <a:r>
              <a:rPr lang="en-US" b="1" dirty="0" smtClean="0"/>
              <a:t>Accuracy</a:t>
            </a:r>
            <a:endParaRPr lang="en-US" b="1" dirty="0" smtClean="0"/>
          </a:p>
          <a:p>
            <a:pPr lvl="1">
              <a:buNone/>
            </a:pPr>
            <a:r>
              <a:rPr lang="en-US" dirty="0" smtClean="0"/>
              <a:t>	Male fingerprints - 75.1724%</a:t>
            </a:r>
          </a:p>
          <a:p>
            <a:pPr lvl="1">
              <a:buNone/>
            </a:pPr>
            <a:r>
              <a:rPr lang="en-US" dirty="0" smtClean="0"/>
              <a:t>	Female fingerprints - 86.8966%</a:t>
            </a:r>
            <a:endParaRPr lang="en-US" dirty="0"/>
          </a:p>
        </p:txBody>
      </p:sp>
      <p:pic>
        <p:nvPicPr>
          <p:cNvPr id="4" name="Picture 3" descr="gender.jpg"/>
          <p:cNvPicPr>
            <a:picLocks noChangeAspect="1"/>
          </p:cNvPicPr>
          <p:nvPr/>
        </p:nvPicPr>
        <p:blipFill>
          <a:blip r:embed="rId2" cstate="print"/>
          <a:stretch>
            <a:fillRect/>
          </a:stretch>
        </p:blipFill>
        <p:spPr>
          <a:xfrm>
            <a:off x="619433" y="418488"/>
            <a:ext cx="6808763" cy="510657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93780"/>
            <a:ext cx="8534400" cy="1507067"/>
          </a:xfrm>
        </p:spPr>
        <p:txBody>
          <a:bodyPr/>
          <a:lstStyle/>
          <a:p>
            <a:r>
              <a:rPr lang="en-US" dirty="0" smtClean="0"/>
              <a:t>Literature considered</a:t>
            </a:r>
            <a:endParaRPr lang="en-US" dirty="0"/>
          </a:p>
        </p:txBody>
      </p:sp>
      <p:sp>
        <p:nvSpPr>
          <p:cNvPr id="3" name="Content Placeholder 2"/>
          <p:cNvSpPr>
            <a:spLocks noGrp="1"/>
          </p:cNvSpPr>
          <p:nvPr>
            <p:ph idx="1"/>
          </p:nvPr>
        </p:nvSpPr>
        <p:spPr>
          <a:xfrm>
            <a:off x="684211" y="685800"/>
            <a:ext cx="9711814" cy="4603652"/>
          </a:xfrm>
        </p:spPr>
        <p:txBody>
          <a:bodyPr>
            <a:normAutofit fontScale="77500" lnSpcReduction="20000"/>
          </a:bodyPr>
          <a:lstStyle/>
          <a:p>
            <a:r>
              <a:rPr lang="en-US" dirty="0" smtClean="0"/>
              <a:t>Fingerprint image enhancement : Algorithm and performance evaluation, Hong, L., Wan, Y., and Jain, A. K.(IEEE Transactions on Pattern Analysis and Machine Intelligence 1998)</a:t>
            </a:r>
          </a:p>
          <a:p>
            <a:r>
              <a:rPr lang="en-US" dirty="0" smtClean="0"/>
              <a:t>An Intelligent Automatic Fingerprint Recognition System Design, </a:t>
            </a:r>
            <a:r>
              <a:rPr lang="en-US" dirty="0" err="1" smtClean="0"/>
              <a:t>Necla</a:t>
            </a:r>
            <a:r>
              <a:rPr lang="en-US" dirty="0" smtClean="0"/>
              <a:t> ÖZKAYA, </a:t>
            </a:r>
            <a:r>
              <a:rPr lang="en-US" dirty="0" err="1" smtClean="0"/>
              <a:t>Şeref</a:t>
            </a:r>
            <a:r>
              <a:rPr lang="en-US" dirty="0" smtClean="0"/>
              <a:t> SAĞIROĞLU, </a:t>
            </a:r>
            <a:r>
              <a:rPr lang="en-US" dirty="0" err="1" smtClean="0"/>
              <a:t>Arif</a:t>
            </a:r>
            <a:r>
              <a:rPr lang="en-US" dirty="0" smtClean="0"/>
              <a:t> WANI(International Conference on Machine Learning and Applications, 2006)</a:t>
            </a:r>
          </a:p>
          <a:p>
            <a:r>
              <a:rPr lang="en-US" dirty="0" smtClean="0"/>
              <a:t>Fingerprint Recognition Using Artificial Neural Network, </a:t>
            </a:r>
            <a:r>
              <a:rPr lang="en-US" dirty="0" err="1" smtClean="0"/>
              <a:t>Tripti</a:t>
            </a:r>
            <a:r>
              <a:rPr lang="en-US" dirty="0" smtClean="0"/>
              <a:t> </a:t>
            </a:r>
            <a:r>
              <a:rPr lang="en-US" dirty="0" err="1" smtClean="0"/>
              <a:t>Rani</a:t>
            </a:r>
            <a:r>
              <a:rPr lang="en-US" dirty="0" smtClean="0"/>
              <a:t> Borah, </a:t>
            </a:r>
            <a:r>
              <a:rPr lang="en-US" dirty="0" err="1" smtClean="0"/>
              <a:t>Kandarpa</a:t>
            </a:r>
            <a:r>
              <a:rPr lang="en-US" dirty="0" smtClean="0"/>
              <a:t> Kumar </a:t>
            </a:r>
            <a:r>
              <a:rPr lang="en-US" dirty="0" err="1" smtClean="0"/>
              <a:t>Sarma</a:t>
            </a:r>
            <a:r>
              <a:rPr lang="en-US" dirty="0" smtClean="0"/>
              <a:t> &amp; </a:t>
            </a:r>
            <a:r>
              <a:rPr lang="en-US" dirty="0" err="1" smtClean="0"/>
              <a:t>Pran</a:t>
            </a:r>
            <a:r>
              <a:rPr lang="en-US" dirty="0" smtClean="0"/>
              <a:t> </a:t>
            </a:r>
            <a:r>
              <a:rPr lang="en-US" dirty="0" err="1" smtClean="0"/>
              <a:t>Hari</a:t>
            </a:r>
            <a:r>
              <a:rPr lang="en-US" dirty="0" smtClean="0"/>
              <a:t> </a:t>
            </a:r>
            <a:r>
              <a:rPr lang="en-US" dirty="0" err="1" smtClean="0"/>
              <a:t>Talukdar</a:t>
            </a:r>
            <a:r>
              <a:rPr lang="en-US" dirty="0" smtClean="0"/>
              <a:t>(International Journal of Electronics Signals and Systems, 2013) </a:t>
            </a:r>
          </a:p>
          <a:p>
            <a:r>
              <a:rPr lang="en-US" dirty="0" smtClean="0"/>
              <a:t>A Study on Various Methods of Gender Identification Based on Fingerprints, Ms. </a:t>
            </a:r>
            <a:r>
              <a:rPr lang="en-US" dirty="0" err="1" smtClean="0"/>
              <a:t>Ritu</a:t>
            </a:r>
            <a:r>
              <a:rPr lang="en-US" dirty="0" smtClean="0"/>
              <a:t> </a:t>
            </a:r>
            <a:r>
              <a:rPr lang="en-US" dirty="0" err="1" smtClean="0"/>
              <a:t>Kaur</a:t>
            </a:r>
            <a:r>
              <a:rPr lang="en-US" dirty="0" smtClean="0"/>
              <a:t>, Mrs. </a:t>
            </a:r>
            <a:r>
              <a:rPr lang="en-US" dirty="0" err="1" smtClean="0"/>
              <a:t>Susmita</a:t>
            </a:r>
            <a:r>
              <a:rPr lang="en-US" dirty="0" smtClean="0"/>
              <a:t> </a:t>
            </a:r>
            <a:r>
              <a:rPr lang="en-US" dirty="0" err="1" smtClean="0"/>
              <a:t>Ghosh</a:t>
            </a:r>
            <a:r>
              <a:rPr lang="en-US" dirty="0" smtClean="0"/>
              <a:t> </a:t>
            </a:r>
            <a:r>
              <a:rPr lang="en-US" dirty="0" err="1" smtClean="0"/>
              <a:t>Mazumdar</a:t>
            </a:r>
            <a:r>
              <a:rPr lang="en-US" dirty="0" smtClean="0"/>
              <a:t>, Mr. </a:t>
            </a:r>
            <a:r>
              <a:rPr lang="en-US" dirty="0" err="1" smtClean="0"/>
              <a:t>Devanand</a:t>
            </a:r>
            <a:r>
              <a:rPr lang="en-US" dirty="0" smtClean="0"/>
              <a:t> </a:t>
            </a:r>
            <a:r>
              <a:rPr lang="en-US" dirty="0" err="1" smtClean="0"/>
              <a:t>Bhonsle</a:t>
            </a:r>
            <a:r>
              <a:rPr lang="en-US" dirty="0" smtClean="0"/>
              <a:t>(International Journal of Emerging Technology and Advanced Engineering, 2012)</a:t>
            </a:r>
          </a:p>
          <a:p>
            <a:r>
              <a:rPr lang="en-US" dirty="0" smtClean="0"/>
              <a:t>Sex Determination From Fingerprint, R. A. </a:t>
            </a:r>
            <a:r>
              <a:rPr lang="en-US" dirty="0" err="1" smtClean="0"/>
              <a:t>Tadross</a:t>
            </a:r>
            <a:r>
              <a:rPr lang="en-US" dirty="0" smtClean="0"/>
              <a:t>, A. M. </a:t>
            </a:r>
            <a:r>
              <a:rPr lang="en-US" dirty="0" err="1" smtClean="0"/>
              <a:t>Badawi</a:t>
            </a:r>
            <a:r>
              <a:rPr lang="en-US" dirty="0" smtClean="0"/>
              <a:t>, M. R. Mahfouz, R. L. </a:t>
            </a:r>
            <a:r>
              <a:rPr lang="en-US" dirty="0" err="1" smtClean="0"/>
              <a:t>Jantz</a:t>
            </a:r>
            <a:r>
              <a:rPr lang="en-US" dirty="0" smtClean="0"/>
              <a:t>, C. M. Blair(Cairo International Biomedical Engineering Conference, 2006)  6) Fingerprint Based Gender Identification Using Frequency Domain Analysis, </a:t>
            </a:r>
            <a:r>
              <a:rPr lang="en-US" dirty="0" err="1" smtClean="0"/>
              <a:t>Ritu</a:t>
            </a:r>
            <a:r>
              <a:rPr lang="en-US" dirty="0" smtClean="0"/>
              <a:t> </a:t>
            </a:r>
            <a:r>
              <a:rPr lang="en-US" dirty="0" err="1" smtClean="0"/>
              <a:t>Kaur</a:t>
            </a:r>
            <a:r>
              <a:rPr lang="en-US" dirty="0" smtClean="0"/>
              <a:t> and </a:t>
            </a:r>
            <a:r>
              <a:rPr lang="en-US" dirty="0" err="1" smtClean="0"/>
              <a:t>Susmita</a:t>
            </a:r>
            <a:r>
              <a:rPr lang="en-US" dirty="0" smtClean="0"/>
              <a:t> </a:t>
            </a:r>
            <a:r>
              <a:rPr lang="en-US" dirty="0" err="1" smtClean="0"/>
              <a:t>Ghosh</a:t>
            </a:r>
            <a:r>
              <a:rPr lang="en-US" dirty="0" smtClean="0"/>
              <a:t> </a:t>
            </a:r>
            <a:r>
              <a:rPr lang="en-US" dirty="0" err="1" smtClean="0"/>
              <a:t>Mazumdar</a:t>
            </a:r>
            <a:r>
              <a:rPr lang="en-US" dirty="0" smtClean="0"/>
              <a:t>(International Journal of Advances in Engineering &amp; Technology, 2012)</a:t>
            </a:r>
          </a:p>
          <a:p>
            <a:r>
              <a:rPr lang="en-US" dirty="0" smtClean="0"/>
              <a:t>Fingerprint Image Enhancement and Minutiae Extraction, Raymond Thai(School of Computer Science and Software Engineering, The University of Western Australia, 2003)</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2736" y="2419336"/>
            <a:ext cx="8534400" cy="1507067"/>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684212" y="770208"/>
            <a:ext cx="8534400" cy="3615267"/>
          </a:xfrm>
        </p:spPr>
        <p:txBody>
          <a:bodyPr>
            <a:normAutofit/>
          </a:bodyPr>
          <a:lstStyle/>
          <a:p>
            <a:pPr>
              <a:buNone/>
            </a:pPr>
            <a:endParaRPr lang="en-US" dirty="0" smtClean="0"/>
          </a:p>
          <a:p>
            <a:r>
              <a:rPr lang="en-US" dirty="0" smtClean="0"/>
              <a:t>Fingerprints are considered to be valid evidences in law courts all over and hence any breakthrough in fingerprint matching would be highly useful. There have been studies to develop an intelligent automatic fingerprint identification and verification system using feature extraction via image processing and classification via ANNs.</a:t>
            </a:r>
          </a:p>
          <a:p>
            <a:pPr marL="0" indent="0">
              <a:buNone/>
            </a:pPr>
            <a:endParaRPr lang="en-US" dirty="0"/>
          </a:p>
        </p:txBody>
      </p:sp>
    </p:spTree>
    <p:extLst>
      <p:ext uri="{BB962C8B-B14F-4D97-AF65-F5344CB8AC3E}">
        <p14:creationId xmlns:p14="http://schemas.microsoft.com/office/powerpoint/2010/main" xmlns="" val="2243337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r>
              <a:rPr lang="en-US" dirty="0" smtClean="0"/>
              <a:t> We need to implement a system that identified fingerprints using physical features from fingerprint images and classifying them.</a:t>
            </a:r>
          </a:p>
          <a:p>
            <a:r>
              <a:rPr lang="en-US" dirty="0" smtClean="0"/>
              <a:t> Our approach involved minutiae extraction, after which we used an alignment-based elastic matching algorithm. </a:t>
            </a:r>
          </a:p>
          <a:p>
            <a:r>
              <a:rPr lang="en-US" dirty="0" smtClean="0"/>
              <a:t>Also, we extended our project with efforts towards fingerprint-based gender classification.</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used</a:t>
            </a:r>
            <a:endParaRPr lang="en-US" dirty="0"/>
          </a:p>
        </p:txBody>
      </p:sp>
      <p:sp>
        <p:nvSpPr>
          <p:cNvPr id="3" name="Content Placeholder 2"/>
          <p:cNvSpPr>
            <a:spLocks noGrp="1"/>
          </p:cNvSpPr>
          <p:nvPr>
            <p:ph idx="1"/>
          </p:nvPr>
        </p:nvSpPr>
        <p:spPr>
          <a:xfrm>
            <a:off x="684212" y="953092"/>
            <a:ext cx="8534400" cy="3615267"/>
          </a:xfrm>
        </p:spPr>
        <p:txBody>
          <a:bodyPr>
            <a:normAutofit fontScale="92500" lnSpcReduction="10000"/>
          </a:bodyPr>
          <a:lstStyle/>
          <a:p>
            <a:r>
              <a:rPr lang="en-US" dirty="0" smtClean="0"/>
              <a:t>Images of fingerprints that are classified according to gender. It includes 10 fingerprints each </a:t>
            </a:r>
            <a:r>
              <a:rPr lang="en-US" dirty="0" smtClean="0"/>
              <a:t>for </a:t>
            </a:r>
            <a:r>
              <a:rPr lang="en-US" dirty="0" smtClean="0"/>
              <a:t>males as well as females</a:t>
            </a:r>
            <a:r>
              <a:rPr lang="en-US" dirty="0" smtClean="0"/>
              <a:t>. </a:t>
            </a:r>
            <a:r>
              <a:rPr lang="en-US" dirty="0" smtClean="0"/>
              <a:t>We have used 145 images each of male and female for training purposes. We have tested the system over 100 images each for male and female.</a:t>
            </a:r>
            <a:endParaRPr lang="en-US" dirty="0" smtClean="0"/>
          </a:p>
          <a:p>
            <a:r>
              <a:rPr lang="en-US" dirty="0" smtClean="0"/>
              <a:t>Dataset can be found at: </a:t>
            </a:r>
            <a:r>
              <a:rPr lang="en-US" dirty="0" smtClean="0">
                <a:hlinkClick r:id="rId2"/>
              </a:rPr>
              <a:t>http://www.unilorin.edu.ng/step-b/biometrics/</a:t>
            </a:r>
            <a:endParaRPr lang="en-US" dirty="0" smtClean="0"/>
          </a:p>
          <a:p>
            <a:r>
              <a:rPr lang="en-US" dirty="0" smtClean="0"/>
              <a:t>"CASIA Fingerprint Image Database for Testing Version 1.0“ - 20,000 images of fingerprints from 500 participants(5 images each of 8 fingers)</a:t>
            </a:r>
          </a:p>
          <a:p>
            <a:r>
              <a:rPr lang="en-US" dirty="0" smtClean="0"/>
              <a:t>Dataset can be found at: </a:t>
            </a:r>
            <a:r>
              <a:rPr lang="en-US" dirty="0" smtClean="0">
                <a:hlinkClick r:id="rId3"/>
              </a:rPr>
              <a:t>http://biometrics.idealtest.org/detailsDatabase.do?id=3</a:t>
            </a: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flow – fingerprint enhancement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Segmentation</a:t>
            </a:r>
            <a:r>
              <a:rPr lang="en-US" dirty="0" smtClean="0"/>
              <a:t> - It involves separating the foreground regions in the image from the background regions.</a:t>
            </a:r>
          </a:p>
          <a:p>
            <a:r>
              <a:rPr lang="en-US" b="1" dirty="0" smtClean="0"/>
              <a:t>Normalization</a:t>
            </a:r>
            <a:r>
              <a:rPr lang="en-US" dirty="0" smtClean="0"/>
              <a:t> - This method is to </a:t>
            </a:r>
            <a:r>
              <a:rPr lang="en-US" dirty="0" err="1" smtClean="0"/>
              <a:t>standardise</a:t>
            </a:r>
            <a:r>
              <a:rPr lang="en-US" dirty="0" smtClean="0"/>
              <a:t> the intensity values in an image by adjusting the range of grey-level value.</a:t>
            </a:r>
          </a:p>
          <a:p>
            <a:r>
              <a:rPr lang="en-US" b="1" dirty="0" smtClean="0"/>
              <a:t>Gabor filters </a:t>
            </a:r>
            <a:r>
              <a:rPr lang="en-US" dirty="0" smtClean="0"/>
              <a:t>– Orientation estimation(local orientation of the ridges contained in the fingerprint) and ridge frequency estimation(the local frequency of the ridges in a fingerprint)</a:t>
            </a:r>
          </a:p>
          <a:p>
            <a:r>
              <a:rPr lang="en-US" b="1" dirty="0" err="1" smtClean="0"/>
              <a:t>Binarisation</a:t>
            </a:r>
            <a:r>
              <a:rPr lang="en-US" dirty="0" smtClean="0"/>
              <a:t> - This is the process that converts a grey-level image into a binary image. </a:t>
            </a:r>
          </a:p>
          <a:p>
            <a:r>
              <a:rPr lang="en-US" b="1" dirty="0" smtClean="0"/>
              <a:t>Thinning</a:t>
            </a:r>
            <a:r>
              <a:rPr lang="en-US" dirty="0" smtClean="0"/>
              <a:t> - This  erodes away the foreground pixels until they are one pixel wide.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1276656"/>
            <a:ext cx="8534400" cy="3615267"/>
          </a:xfrm>
        </p:spPr>
        <p:txBody>
          <a:bodyPr>
            <a:normAutofit/>
          </a:bodyPr>
          <a:lstStyle/>
          <a:p>
            <a:pPr>
              <a:buNone/>
            </a:pPr>
            <a:endParaRPr lang="en-US" sz="2200" dirty="0" smtClean="0"/>
          </a:p>
          <a:p>
            <a:pPr>
              <a:buNone/>
            </a:pPr>
            <a:endParaRPr lang="en-US" sz="2200" dirty="0" smtClean="0"/>
          </a:p>
          <a:p>
            <a:pPr>
              <a:buNone/>
            </a:pPr>
            <a:endParaRPr lang="en-US" sz="2200" dirty="0" smtClean="0"/>
          </a:p>
        </p:txBody>
      </p:sp>
      <p:pic>
        <p:nvPicPr>
          <p:cNvPr id="5" name="Picture 4" descr="C:\Users\user\Desktop\GDA\kaam\output\104_4.tif"/>
          <p:cNvPicPr/>
          <p:nvPr/>
        </p:nvPicPr>
        <p:blipFill>
          <a:blip r:embed="rId2" cstate="print"/>
          <a:srcRect t="8021" r="7990"/>
          <a:stretch>
            <a:fillRect/>
          </a:stretch>
        </p:blipFill>
        <p:spPr bwMode="auto">
          <a:xfrm>
            <a:off x="828142" y="1213682"/>
            <a:ext cx="1532168" cy="1476375"/>
          </a:xfrm>
          <a:prstGeom prst="rect">
            <a:avLst/>
          </a:prstGeom>
          <a:noFill/>
          <a:ln w="9525">
            <a:noFill/>
            <a:miter lim="800000"/>
            <a:headEnd/>
            <a:tailEnd/>
          </a:ln>
        </p:spPr>
      </p:pic>
      <p:sp>
        <p:nvSpPr>
          <p:cNvPr id="6" name="TextBox 5"/>
          <p:cNvSpPr txBox="1"/>
          <p:nvPr/>
        </p:nvSpPr>
        <p:spPr>
          <a:xfrm>
            <a:off x="211000" y="2672866"/>
            <a:ext cx="2735044" cy="369332"/>
          </a:xfrm>
          <a:prstGeom prst="rect">
            <a:avLst/>
          </a:prstGeom>
          <a:noFill/>
        </p:spPr>
        <p:txBody>
          <a:bodyPr wrap="none" rtlCol="0">
            <a:spAutoFit/>
          </a:bodyPr>
          <a:lstStyle/>
          <a:p>
            <a:r>
              <a:rPr lang="en-US" dirty="0" smtClean="0"/>
              <a:t>Initial fingerprint image</a:t>
            </a:r>
            <a:endParaRPr lang="en-US" dirty="0"/>
          </a:p>
        </p:txBody>
      </p:sp>
      <p:sp>
        <p:nvSpPr>
          <p:cNvPr id="7" name="Right Arrow 6"/>
          <p:cNvSpPr/>
          <p:nvPr/>
        </p:nvSpPr>
        <p:spPr>
          <a:xfrm>
            <a:off x="2771328" y="1913219"/>
            <a:ext cx="604911" cy="2391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Users\user\Desktop\GDA\kaam\output\variance.jpg"/>
          <p:cNvPicPr/>
          <p:nvPr/>
        </p:nvPicPr>
        <p:blipFill>
          <a:blip r:embed="rId3" cstate="print"/>
          <a:srcRect l="13534" t="5122" r="13722" b="11581"/>
          <a:stretch>
            <a:fillRect/>
          </a:stretch>
        </p:blipFill>
        <p:spPr bwMode="auto">
          <a:xfrm>
            <a:off x="3749916" y="1179138"/>
            <a:ext cx="1525532" cy="1507804"/>
          </a:xfrm>
          <a:prstGeom prst="rect">
            <a:avLst/>
          </a:prstGeom>
          <a:noFill/>
          <a:ln w="9525">
            <a:noFill/>
            <a:miter lim="800000"/>
            <a:headEnd/>
            <a:tailEnd/>
          </a:ln>
        </p:spPr>
      </p:pic>
      <p:sp>
        <p:nvSpPr>
          <p:cNvPr id="9" name="TextBox 8"/>
          <p:cNvSpPr txBox="1"/>
          <p:nvPr/>
        </p:nvSpPr>
        <p:spPr>
          <a:xfrm>
            <a:off x="3643514" y="2686933"/>
            <a:ext cx="1766830" cy="369332"/>
          </a:xfrm>
          <a:prstGeom prst="rect">
            <a:avLst/>
          </a:prstGeom>
          <a:noFill/>
        </p:spPr>
        <p:txBody>
          <a:bodyPr wrap="none" rtlCol="0">
            <a:spAutoFit/>
          </a:bodyPr>
          <a:lstStyle/>
          <a:p>
            <a:r>
              <a:rPr lang="en-US" dirty="0" smtClean="0"/>
              <a:t>Segmentation</a:t>
            </a:r>
            <a:endParaRPr lang="en-US" dirty="0"/>
          </a:p>
        </p:txBody>
      </p:sp>
      <p:sp>
        <p:nvSpPr>
          <p:cNvPr id="10" name="Right Arrow 9"/>
          <p:cNvSpPr/>
          <p:nvPr/>
        </p:nvSpPr>
        <p:spPr>
          <a:xfrm>
            <a:off x="5709192" y="1924939"/>
            <a:ext cx="604911" cy="2391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norm.jpg"/>
          <p:cNvPicPr/>
          <p:nvPr/>
        </p:nvPicPr>
        <p:blipFill>
          <a:blip r:embed="rId4" cstate="print"/>
          <a:srcRect l="13534" t="5345" r="13534" b="11359"/>
          <a:stretch>
            <a:fillRect/>
          </a:stretch>
        </p:blipFill>
        <p:spPr>
          <a:xfrm>
            <a:off x="6783662" y="1216466"/>
            <a:ext cx="1417833" cy="1470475"/>
          </a:xfrm>
          <a:prstGeom prst="rect">
            <a:avLst/>
          </a:prstGeom>
        </p:spPr>
      </p:pic>
      <p:sp>
        <p:nvSpPr>
          <p:cNvPr id="12" name="TextBox 11"/>
          <p:cNvSpPr txBox="1"/>
          <p:nvPr/>
        </p:nvSpPr>
        <p:spPr>
          <a:xfrm>
            <a:off x="6625872" y="2686935"/>
            <a:ext cx="1713931" cy="369332"/>
          </a:xfrm>
          <a:prstGeom prst="rect">
            <a:avLst/>
          </a:prstGeom>
          <a:noFill/>
        </p:spPr>
        <p:txBody>
          <a:bodyPr wrap="none" rtlCol="0">
            <a:spAutoFit/>
          </a:bodyPr>
          <a:lstStyle/>
          <a:p>
            <a:r>
              <a:rPr lang="en-US" dirty="0" smtClean="0"/>
              <a:t>Normalization</a:t>
            </a:r>
            <a:endParaRPr lang="en-US" dirty="0"/>
          </a:p>
        </p:txBody>
      </p:sp>
      <p:pic>
        <p:nvPicPr>
          <p:cNvPr id="13" name="Picture 12" descr="C:\Users\user\Desktop\GDA\kaam\output\ridge_orient.jpg"/>
          <p:cNvPicPr/>
          <p:nvPr/>
        </p:nvPicPr>
        <p:blipFill>
          <a:blip r:embed="rId5" cstate="print"/>
          <a:srcRect l="15789" t="5568" r="15414" b="10913"/>
          <a:stretch>
            <a:fillRect/>
          </a:stretch>
        </p:blipFill>
        <p:spPr bwMode="auto">
          <a:xfrm>
            <a:off x="9716779" y="1194046"/>
            <a:ext cx="1537502" cy="1492896"/>
          </a:xfrm>
          <a:prstGeom prst="rect">
            <a:avLst/>
          </a:prstGeom>
          <a:noFill/>
          <a:ln w="9525">
            <a:noFill/>
            <a:miter lim="800000"/>
            <a:headEnd/>
            <a:tailEnd/>
          </a:ln>
        </p:spPr>
      </p:pic>
      <p:sp>
        <p:nvSpPr>
          <p:cNvPr id="14" name="Right Arrow 13"/>
          <p:cNvSpPr/>
          <p:nvPr/>
        </p:nvSpPr>
        <p:spPr>
          <a:xfrm>
            <a:off x="8632988" y="1922591"/>
            <a:ext cx="604911" cy="2391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411279" y="2672865"/>
            <a:ext cx="2159566" cy="369332"/>
          </a:xfrm>
          <a:prstGeom prst="rect">
            <a:avLst/>
          </a:prstGeom>
          <a:noFill/>
        </p:spPr>
        <p:txBody>
          <a:bodyPr wrap="none" rtlCol="0">
            <a:spAutoFit/>
          </a:bodyPr>
          <a:lstStyle/>
          <a:p>
            <a:r>
              <a:rPr lang="en-US" dirty="0" smtClean="0"/>
              <a:t>Ridge Orientation</a:t>
            </a:r>
            <a:endParaRPr lang="en-US" dirty="0"/>
          </a:p>
        </p:txBody>
      </p:sp>
      <p:pic>
        <p:nvPicPr>
          <p:cNvPr id="16" name="Picture 15" descr="bin.jpg"/>
          <p:cNvPicPr/>
          <p:nvPr/>
        </p:nvPicPr>
        <p:blipFill>
          <a:blip r:embed="rId6" cstate="print"/>
          <a:srcRect l="13534" t="5122" r="13534" b="11359"/>
          <a:stretch>
            <a:fillRect/>
          </a:stretch>
        </p:blipFill>
        <p:spPr>
          <a:xfrm>
            <a:off x="6727170" y="3789316"/>
            <a:ext cx="1530499" cy="1514274"/>
          </a:xfrm>
          <a:prstGeom prst="rect">
            <a:avLst/>
          </a:prstGeom>
        </p:spPr>
      </p:pic>
      <p:sp>
        <p:nvSpPr>
          <p:cNvPr id="18" name="TextBox 17"/>
          <p:cNvSpPr txBox="1"/>
          <p:nvPr/>
        </p:nvSpPr>
        <p:spPr>
          <a:xfrm>
            <a:off x="6766494" y="5247254"/>
            <a:ext cx="1441420" cy="369332"/>
          </a:xfrm>
          <a:prstGeom prst="rect">
            <a:avLst/>
          </a:prstGeom>
          <a:noFill/>
        </p:spPr>
        <p:txBody>
          <a:bodyPr wrap="none" rtlCol="0">
            <a:spAutoFit/>
          </a:bodyPr>
          <a:lstStyle/>
          <a:p>
            <a:r>
              <a:rPr lang="en-US" dirty="0" err="1" smtClean="0"/>
              <a:t>Binarisation</a:t>
            </a:r>
            <a:endParaRPr lang="en-US" dirty="0"/>
          </a:p>
        </p:txBody>
      </p:sp>
      <p:sp>
        <p:nvSpPr>
          <p:cNvPr id="19" name="Right Arrow 18"/>
          <p:cNvSpPr/>
          <p:nvPr/>
        </p:nvSpPr>
        <p:spPr>
          <a:xfrm>
            <a:off x="5704496" y="4424347"/>
            <a:ext cx="604911" cy="2391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C:\Users\user\Desktop\GDA\kaam\output\enhanced.jpg"/>
          <p:cNvPicPr/>
          <p:nvPr/>
        </p:nvPicPr>
        <p:blipFill>
          <a:blip r:embed="rId7" cstate="print"/>
          <a:srcRect l="13346" t="5122" r="13722" b="11581"/>
          <a:stretch>
            <a:fillRect/>
          </a:stretch>
        </p:blipFill>
        <p:spPr bwMode="auto">
          <a:xfrm>
            <a:off x="3741875" y="3787941"/>
            <a:ext cx="1515321" cy="1487513"/>
          </a:xfrm>
          <a:prstGeom prst="rect">
            <a:avLst/>
          </a:prstGeom>
          <a:noFill/>
          <a:ln w="9525">
            <a:noFill/>
            <a:miter lim="800000"/>
            <a:headEnd/>
            <a:tailEnd/>
          </a:ln>
        </p:spPr>
      </p:pic>
      <p:sp>
        <p:nvSpPr>
          <p:cNvPr id="21" name="TextBox 20"/>
          <p:cNvSpPr txBox="1"/>
          <p:nvPr/>
        </p:nvSpPr>
        <p:spPr>
          <a:xfrm>
            <a:off x="3995162" y="5247254"/>
            <a:ext cx="1095172" cy="369332"/>
          </a:xfrm>
          <a:prstGeom prst="rect">
            <a:avLst/>
          </a:prstGeom>
          <a:noFill/>
        </p:spPr>
        <p:txBody>
          <a:bodyPr wrap="none" rtlCol="0">
            <a:spAutoFit/>
          </a:bodyPr>
          <a:lstStyle/>
          <a:p>
            <a:r>
              <a:rPr lang="en-US" dirty="0" smtClean="0"/>
              <a:t>Thinning</a:t>
            </a:r>
            <a:endParaRPr lang="en-US" dirty="0"/>
          </a:p>
        </p:txBody>
      </p:sp>
    </p:spTree>
    <p:extLst>
      <p:ext uri="{BB962C8B-B14F-4D97-AF65-F5344CB8AC3E}">
        <p14:creationId xmlns:p14="http://schemas.microsoft.com/office/powerpoint/2010/main" xmlns="" val="3068852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flow – minutiae extraction</a:t>
            </a:r>
            <a:endParaRPr lang="en-US" dirty="0"/>
          </a:p>
        </p:txBody>
      </p:sp>
      <p:sp>
        <p:nvSpPr>
          <p:cNvPr id="3" name="Content Placeholder 2"/>
          <p:cNvSpPr>
            <a:spLocks noGrp="1"/>
          </p:cNvSpPr>
          <p:nvPr>
            <p:ph idx="1"/>
          </p:nvPr>
        </p:nvSpPr>
        <p:spPr>
          <a:xfrm>
            <a:off x="684212" y="-31668"/>
            <a:ext cx="8534400" cy="3615267"/>
          </a:xfrm>
        </p:spPr>
        <p:txBody>
          <a:bodyPr/>
          <a:lstStyle/>
          <a:p>
            <a:r>
              <a:rPr lang="en-US" b="1" dirty="0" smtClean="0"/>
              <a:t>Crossing Number(CN) Concept </a:t>
            </a:r>
            <a:r>
              <a:rPr lang="en-US" dirty="0" smtClean="0"/>
              <a:t>- The local </a:t>
            </a:r>
            <a:r>
              <a:rPr lang="en-US" dirty="0" err="1" smtClean="0"/>
              <a:t>neighbourhood</a:t>
            </a:r>
            <a:r>
              <a:rPr lang="en-US" dirty="0" smtClean="0"/>
              <a:t> of each ridge pixel is scanned using a 3X3 window and CN value is computed, which is half the sum of the differences between pairs of adjacent pixels in the eight-</a:t>
            </a:r>
            <a:r>
              <a:rPr lang="en-US" dirty="0" err="1" smtClean="0"/>
              <a:t>neighbourhood</a:t>
            </a:r>
            <a:r>
              <a:rPr lang="en-US" dirty="0" smtClean="0"/>
              <a:t>.</a:t>
            </a:r>
          </a:p>
          <a:p>
            <a:r>
              <a:rPr lang="en-US" dirty="0" smtClean="0"/>
              <a:t> </a:t>
            </a:r>
            <a:endParaRPr lang="en-US" dirty="0"/>
          </a:p>
        </p:txBody>
      </p:sp>
      <p:pic>
        <p:nvPicPr>
          <p:cNvPr id="4" name="Picture 3"/>
          <p:cNvPicPr/>
          <p:nvPr/>
        </p:nvPicPr>
        <p:blipFill>
          <a:blip r:embed="rId2" cstate="print"/>
          <a:srcRect l="40545" t="23932" r="30769" b="45584"/>
          <a:stretch>
            <a:fillRect/>
          </a:stretch>
        </p:blipFill>
        <p:spPr bwMode="auto">
          <a:xfrm>
            <a:off x="4399432" y="2595848"/>
            <a:ext cx="2240517" cy="15681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user\Desktop\GDA\kaam\output\skeletoized.jpg"/>
          <p:cNvPicPr/>
          <p:nvPr/>
        </p:nvPicPr>
        <p:blipFill>
          <a:blip r:embed="rId2" cstate="print"/>
          <a:srcRect l="13722" t="9131" r="20489" b="6904"/>
          <a:stretch>
            <a:fillRect/>
          </a:stretch>
        </p:blipFill>
        <p:spPr bwMode="auto">
          <a:xfrm>
            <a:off x="3226108" y="2419171"/>
            <a:ext cx="1528760" cy="1533877"/>
          </a:xfrm>
          <a:prstGeom prst="rect">
            <a:avLst/>
          </a:prstGeom>
          <a:noFill/>
          <a:ln w="9525">
            <a:noFill/>
            <a:miter lim="800000"/>
            <a:headEnd/>
            <a:tailEnd/>
          </a:ln>
        </p:spPr>
      </p:pic>
      <p:sp>
        <p:nvSpPr>
          <p:cNvPr id="6" name="TextBox 5"/>
          <p:cNvSpPr txBox="1"/>
          <p:nvPr/>
        </p:nvSpPr>
        <p:spPr>
          <a:xfrm>
            <a:off x="2813523" y="3995218"/>
            <a:ext cx="2369559" cy="369332"/>
          </a:xfrm>
          <a:prstGeom prst="rect">
            <a:avLst/>
          </a:prstGeom>
          <a:noFill/>
        </p:spPr>
        <p:txBody>
          <a:bodyPr wrap="none" rtlCol="0">
            <a:spAutoFit/>
          </a:bodyPr>
          <a:lstStyle/>
          <a:p>
            <a:r>
              <a:rPr lang="en-US" dirty="0" err="1" smtClean="0"/>
              <a:t>Skeletonised</a:t>
            </a:r>
            <a:r>
              <a:rPr lang="en-US" dirty="0" smtClean="0"/>
              <a:t> image</a:t>
            </a:r>
            <a:endParaRPr lang="en-US" dirty="0"/>
          </a:p>
        </p:txBody>
      </p:sp>
      <p:sp>
        <p:nvSpPr>
          <p:cNvPr id="7" name="Right Arrow 6"/>
          <p:cNvSpPr/>
          <p:nvPr/>
        </p:nvSpPr>
        <p:spPr>
          <a:xfrm>
            <a:off x="5303568" y="3038659"/>
            <a:ext cx="604911" cy="2391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Users\user\Desktop\GDA\kaam\output\minutiae.jpg"/>
          <p:cNvPicPr/>
          <p:nvPr/>
        </p:nvPicPr>
        <p:blipFill>
          <a:blip r:embed="rId3" cstate="print"/>
          <a:srcRect l="10333" t="12833" r="12000" b="14833"/>
          <a:stretch>
            <a:fillRect/>
          </a:stretch>
        </p:blipFill>
        <p:spPr bwMode="auto">
          <a:xfrm>
            <a:off x="6418574" y="2424179"/>
            <a:ext cx="1529741" cy="1542910"/>
          </a:xfrm>
          <a:prstGeom prst="rect">
            <a:avLst/>
          </a:prstGeom>
          <a:noFill/>
          <a:ln w="9525">
            <a:noFill/>
            <a:miter lim="800000"/>
            <a:headEnd/>
            <a:tailEnd/>
          </a:ln>
        </p:spPr>
      </p:pic>
      <p:sp>
        <p:nvSpPr>
          <p:cNvPr id="9" name="TextBox 8"/>
          <p:cNvSpPr txBox="1"/>
          <p:nvPr/>
        </p:nvSpPr>
        <p:spPr>
          <a:xfrm>
            <a:off x="6063163" y="3995218"/>
            <a:ext cx="2297424" cy="369332"/>
          </a:xfrm>
          <a:prstGeom prst="rect">
            <a:avLst/>
          </a:prstGeom>
          <a:noFill/>
        </p:spPr>
        <p:txBody>
          <a:bodyPr wrap="none" rtlCol="0">
            <a:spAutoFit/>
          </a:bodyPr>
          <a:lstStyle/>
          <a:p>
            <a:r>
              <a:rPr lang="en-US" dirty="0" smtClean="0"/>
              <a:t>Extracted Minutiae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flow – post processing</a:t>
            </a:r>
            <a:endParaRPr lang="en-US" dirty="0"/>
          </a:p>
        </p:txBody>
      </p:sp>
      <p:sp>
        <p:nvSpPr>
          <p:cNvPr id="3" name="Content Placeholder 2"/>
          <p:cNvSpPr>
            <a:spLocks noGrp="1"/>
          </p:cNvSpPr>
          <p:nvPr>
            <p:ph idx="1"/>
          </p:nvPr>
        </p:nvSpPr>
        <p:spPr>
          <a:xfrm>
            <a:off x="684212" y="1543948"/>
            <a:ext cx="8534400" cy="3615267"/>
          </a:xfrm>
        </p:spPr>
        <p:txBody>
          <a:bodyPr/>
          <a:lstStyle/>
          <a:p>
            <a:r>
              <a:rPr lang="en-US" dirty="0" smtClean="0"/>
              <a:t>Post processing of the images involves removal of false </a:t>
            </a:r>
            <a:r>
              <a:rPr lang="en-US" dirty="0" smtClean="0"/>
              <a:t>minutiae that are </a:t>
            </a:r>
            <a:r>
              <a:rPr lang="en-US" dirty="0" smtClean="0"/>
              <a:t>identified.</a:t>
            </a:r>
            <a:endParaRPr lang="en-US" dirty="0" smtClean="0"/>
          </a:p>
          <a:p>
            <a:r>
              <a:rPr lang="en-US" b="1" dirty="0" smtClean="0"/>
              <a:t>Region of Interest </a:t>
            </a:r>
            <a:r>
              <a:rPr lang="en-US" dirty="0" smtClean="0"/>
              <a:t>– Only those minutiae are considered that lie within our region of interest.</a:t>
            </a:r>
          </a:p>
          <a:p>
            <a:r>
              <a:rPr lang="en-US" b="1" dirty="0" smtClean="0"/>
              <a:t>Suppression of false minutiae </a:t>
            </a:r>
            <a:r>
              <a:rPr lang="en-US" dirty="0" smtClean="0"/>
              <a:t>- A minimum distance threshold that needs to be there between two valid minutiae.</a:t>
            </a:r>
          </a:p>
          <a:p>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514</TotalTime>
  <Words>683</Words>
  <Application>Microsoft Office PowerPoint</Application>
  <PresentationFormat>Custom</PresentationFormat>
  <Paragraphs>79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Slice</vt:lpstr>
      <vt:lpstr>Fingerprint identification and fingerprint based gender recognition </vt:lpstr>
      <vt:lpstr>abstract</vt:lpstr>
      <vt:lpstr>Problem statement</vt:lpstr>
      <vt:lpstr>Dataset used</vt:lpstr>
      <vt:lpstr>Project flow – fingerprint enhancement</vt:lpstr>
      <vt:lpstr>Slide 6</vt:lpstr>
      <vt:lpstr>Project flow – minutiae extraction</vt:lpstr>
      <vt:lpstr>Slide 8</vt:lpstr>
      <vt:lpstr>Project flow – post processing</vt:lpstr>
      <vt:lpstr>Slide 10</vt:lpstr>
      <vt:lpstr>final output of enhancement</vt:lpstr>
      <vt:lpstr>Features used</vt:lpstr>
      <vt:lpstr>Minutiae matching</vt:lpstr>
      <vt:lpstr>Accuracy plot </vt:lpstr>
      <vt:lpstr>Accuracy plot</vt:lpstr>
      <vt:lpstr>Gender recognition</vt:lpstr>
      <vt:lpstr>Literature considered</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 language proficiency modulates conflict-monitoring in an oculomotor Stroop task: evidence from Hindi-English bilinguals </dc:title>
  <dc:creator>Akshita Jha</dc:creator>
  <cp:lastModifiedBy>user</cp:lastModifiedBy>
  <cp:revision>85</cp:revision>
  <dcterms:created xsi:type="dcterms:W3CDTF">2014-11-30T06:35:04Z</dcterms:created>
  <dcterms:modified xsi:type="dcterms:W3CDTF">2014-12-01T07:49:20Z</dcterms:modified>
</cp:coreProperties>
</file>