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"/>
  </p:notesMasterIdLst>
  <p:sldIdLst>
    <p:sldId id="291" r:id="rId3"/>
    <p:sldId id="281" r:id="rId4"/>
    <p:sldId id="290" r:id="rId6"/>
    <p:sldId id="293" r:id="rId7"/>
    <p:sldId id="294" r:id="rId8"/>
    <p:sldId id="296" r:id="rId9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63" d="100"/>
          <a:sy n="63" d="100"/>
        </p:scale>
        <p:origin x="780" y="64"/>
      </p:cViewPr>
      <p:guideLst>
        <p:guide orient="horz" pos="2134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0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5F62A7E-A2F8-438F-9CF8-47DE63F471B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A7B74D-3791-4AC6-8451-F10DBCCCDD9A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1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1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MS PGothic" pitchFamily="1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MS PGothic" pitchFamily="1" charset="-128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MS PGothic" charset="0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charset="0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charset="0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charset="0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charset="0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charset="0"/>
          <a:cs typeface="MS PGothic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charset="0"/>
          <a:cs typeface="MS PGothic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charset="0"/>
          <a:cs typeface="MS PGothic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charset="0"/>
          <a:cs typeface="MS PGothic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TradeGothic"/>
          <a:ea typeface="MS PGothic" charset="0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TradeGothic"/>
          <a:ea typeface="MS PGothic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TradeGothic"/>
          <a:ea typeface="MS PGothic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TradeGothic"/>
          <a:ea typeface="MS PGothic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TradeGothic"/>
          <a:ea typeface="MS PGothic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gamesforchange.org/" TargetMode="External"/><Relationship Id="rId8" Type="http://schemas.openxmlformats.org/officeDocument/2006/relationships/hyperlink" Target="https://www.photonengine.com/" TargetMode="External"/><Relationship Id="rId7" Type="http://schemas.openxmlformats.org/officeDocument/2006/relationships/hyperlink" Target="https://docs.unrealengine.com/" TargetMode="External"/><Relationship Id="rId6" Type="http://schemas.openxmlformats.org/officeDocument/2006/relationships/hyperlink" Target="https://docs.unity.com/" TargetMode="External"/><Relationship Id="rId5" Type="http://schemas.openxmlformats.org/officeDocument/2006/relationships/hyperlink" Target="https://www.ipcc.ch/assessment-report/ar6/" TargetMode="External"/><Relationship Id="rId4" Type="http://schemas.openxmlformats.org/officeDocument/2006/relationships/hyperlink" Target="https://www.worldwildlife.org/threats/deforestation" TargetMode="External"/><Relationship Id="rId3" Type="http://schemas.openxmlformats.org/officeDocument/2006/relationships/hyperlink" Target="https://www.unep.org/resources" TargetMode="External"/><Relationship Id="rId2" Type="http://schemas.openxmlformats.org/officeDocument/2006/relationships/hyperlink" Target="https://www.statista.com/topics/868/video-games/" TargetMode="External"/><Relationship Id="rId13" Type="http://schemas.openxmlformats.org/officeDocument/2006/relationships/notesSlide" Target="../notesSlides/notesSlide5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.png"/><Relationship Id="rId10" Type="http://schemas.openxmlformats.org/officeDocument/2006/relationships/hyperlink" Target="https://link.springer.com/article/10.1007/s10668-020-00865-8" TargetMode="External"/><Relationship Id="rId1" Type="http://schemas.openxmlformats.org/officeDocument/2006/relationships/hyperlink" Target="https://newzoo.com/resources/trend-reports/newzoo-global-games-market-report-202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4000" y="635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r="59916"/>
          <a:stretch>
            <a:fillRect/>
          </a:stretch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r>
              <a:rPr lang="en-US" altLang="en-US" b="1" dirty="0">
                <a:solidFill>
                  <a:schemeClr val="tx1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ECR-Eco Crime Rebellion</a:t>
            </a:r>
            <a:endParaRPr lang="en-US" altLang="en-US" b="1" dirty="0">
              <a:solidFill>
                <a:schemeClr val="tx1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</a:t>
            </a:r>
            <a:r>
              <a:rPr lang="en-US" sz="4000" b="1" dirty="0" smtClean="0">
                <a:solidFill>
                  <a:schemeClr val="tx2"/>
                </a:solidFill>
                <a:latin typeface="Garamond" panose="02020404030301010803" pitchFamily="18" charset="0"/>
              </a:rPr>
              <a:t>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2076450"/>
            <a:ext cx="5924550" cy="467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sz="2000" b="1" dirty="0">
                <a:latin typeface="Arial" panose="020B0604020202090204" pitchFamily="34" charset="0"/>
                <a:cs typeface="Arial" panose="020B0604020202090204" pitchFamily="34" charset="0"/>
              </a:rPr>
              <a:t>Problem Statement ID –25009</a:t>
            </a:r>
            <a:endParaRPr lang="en-US" sz="2000" b="1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sz="2000" b="1" dirty="0">
                <a:latin typeface="Arial" panose="020B0604020202090204" pitchFamily="34" charset="0"/>
                <a:cs typeface="Arial" panose="020B0604020202090204" pitchFamily="34" charset="0"/>
              </a:rPr>
              <a:t>Problem Statement Title-</a:t>
            </a:r>
            <a:r>
              <a:rPr lang="en-US" altLang="en-US" sz="2000" b="1" dirty="0">
                <a:latin typeface="Arial" panose="020B0604020202090204" pitchFamily="34" charset="0"/>
                <a:cs typeface="Arial" panose="020B0604020202090204" pitchFamily="34" charset="0"/>
              </a:rPr>
              <a:t>Gamified Environmental Education Platform for Schools and Colleges</a:t>
            </a:r>
            <a:endParaRPr lang="en-US" altLang="en-US" sz="2000" b="1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sz="2000" b="1" dirty="0">
                <a:latin typeface="Arial" panose="020B0604020202090204" pitchFamily="34" charset="0"/>
                <a:cs typeface="Arial" panose="020B0604020202090204" pitchFamily="34" charset="0"/>
              </a:rPr>
              <a:t>Theme-Smart Education</a:t>
            </a:r>
            <a:endParaRPr lang="en-US" sz="2000" b="1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sz="2000" b="1" dirty="0">
                <a:latin typeface="Arial" panose="020B0604020202090204" pitchFamily="34" charset="0"/>
                <a:cs typeface="Arial" panose="020B0604020202090204" pitchFamily="34" charset="0"/>
              </a:rPr>
              <a:t>PS Category- Software</a:t>
            </a:r>
            <a:endParaRPr lang="en-US" sz="2000" b="1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en-US" sz="2000" b="1" dirty="0">
                <a:latin typeface="Arial" panose="020B0604020202090204" pitchFamily="34" charset="0"/>
                <a:cs typeface="Arial" panose="020B0604020202090204" pitchFamily="34" charset="0"/>
              </a:rPr>
              <a:t>Team Name -Kop Creators</a:t>
            </a:r>
            <a:endParaRPr lang="en-IN" sz="2000" b="1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503050405090304" pitchFamily="18" charset="0"/>
                <a:ea typeface="MS PGothic" pitchFamily="1" charset="-128"/>
                <a:cs typeface="Times New Roman" panose="02020503050405090304" pitchFamily="18" charset="0"/>
              </a:rPr>
            </a:br>
            <a:r>
              <a:rPr lang="en-US" altLang="en-US" sz="3600" b="1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ECR-Eco Crime Rebellion</a:t>
            </a:r>
            <a:endParaRPr lang="en-US" sz="3600" b="1" dirty="0">
              <a:latin typeface="Times New Roman" panose="02020503050405090304" pitchFamily="18" charset="0"/>
              <a:ea typeface="MS PGothic" pitchFamily="1" charset="-128"/>
              <a:cs typeface="Times New Roman" panose="0202050305040509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341630" y="1225550"/>
            <a:ext cx="11850370" cy="43605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noAutofit/>
          </a:bodyPr>
          <a:lstStyle/>
          <a:p>
            <a:pPr marL="0" indent="0">
              <a:buFont typeface="Arial" panose="020B0604020202090204" pitchFamily="34" charset="0"/>
              <a:buNone/>
            </a:pPr>
            <a:r>
              <a:rPr lang="en-US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Proposed Solution: Eco Crime Rebellion (ECR)</a:t>
            </a:r>
            <a:endParaRPr lang="en-US" altLang="en-US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Large-scale open-world action-adventure addressing global environmental challenges.</a:t>
            </a:r>
            <a:endParaRPr lang="en-US" altLang="en-US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Dynamic world with cities, forests, and oceans plagued by eco-crimes (logging, poaching, toxic dumping, corporate exploitation).</a:t>
            </a:r>
            <a:endParaRPr lang="en-US" altLang="en-US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Missions: confront eco-crimes, expose corruption, and lead a rebellion for sustainability.</a:t>
            </a:r>
            <a:endParaRPr lang="en-US" altLang="en-US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0" indent="0">
              <a:buFont typeface="Arial" panose="020B0604020202090204" pitchFamily="34" charset="0"/>
              <a:buNone/>
            </a:pPr>
            <a:r>
              <a:rPr lang="en-US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How It Addresses the Problem</a:t>
            </a:r>
            <a:endParaRPr lang="en-US" altLang="en-US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Makes environmental issues exciting and engaging for youth.</a:t>
            </a:r>
            <a:endParaRPr lang="en-US" altLang="en-US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Player choices directly impact the world (clean or polluted, thriving or collapsing).</a:t>
            </a:r>
            <a:endParaRPr lang="en-US" altLang="en-US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Builds an emotional, interactive link to sustainability.</a:t>
            </a:r>
            <a:endParaRPr lang="en-US" altLang="en-US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0" indent="0">
              <a:buFont typeface="Arial" panose="020B0604020202090204" pitchFamily="34" charset="0"/>
              <a:buNone/>
            </a:pPr>
            <a:r>
              <a:rPr lang="en-US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Innovation &amp; Uniqueness</a:t>
            </a:r>
            <a:endParaRPr lang="en-US" altLang="en-US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First eco-crime themed open-world narrative merging fun + awareness.</a:t>
            </a:r>
            <a:endParaRPr lang="en-US" altLang="en-US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Dynamic ecosystem engine reacting to every decision.</a:t>
            </a:r>
            <a:endParaRPr lang="en-US" altLang="en-US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Choice-driven storytelling with multiple outcomes.</a:t>
            </a:r>
            <a:endParaRPr lang="en-US" altLang="en-US" sz="20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indent="-342900">
              <a:buFont typeface="Arial" panose="020B0604020202090204" pitchFamily="34" charset="0"/>
              <a:buChar char="•"/>
            </a:pPr>
            <a:r>
              <a:rPr lang="en-US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Scalable multiplayer where communities shape a shared environment.</a:t>
            </a:r>
            <a:endParaRPr lang="en-US" altLang="en-US" sz="2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/>
          <p:cNvSpPr/>
          <p:nvPr/>
        </p:nvSpPr>
        <p:spPr>
          <a:xfrm>
            <a:off x="329565" y="252095"/>
            <a:ext cx="1596390" cy="80708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IN" dirty="0"/>
              <a:t>Kop Creators</a:t>
            </a:r>
            <a:endParaRPr lang="en-US" altLang="en-IN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503050405090304" pitchFamily="18" charset="0"/>
                <a:ea typeface="MS PGothic" pitchFamily="1" charset="-128"/>
                <a:cs typeface="Times New Roman" panose="02020503050405090304" pitchFamily="18" charset="0"/>
              </a:rPr>
              <a:t>TECHNICAL APPROACH</a:t>
            </a:r>
            <a:endParaRPr lang="en-US" sz="3600" b="1" dirty="0">
              <a:latin typeface="Times New Roman" panose="02020503050405090304" pitchFamily="18" charset="0"/>
              <a:ea typeface="MS PGothic" pitchFamily="1" charset="-128"/>
              <a:cs typeface="Times New Roman" panose="02020503050405090304" pitchFamily="18" charset="0"/>
            </a:endParaRP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136015"/>
            <a:ext cx="9385300" cy="52203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noAutofit/>
          </a:bodyPr>
          <a:lstStyle/>
          <a:p>
            <a:pPr marL="0" indent="0" algn="just">
              <a:buFont typeface="Arial" panose="020B0604020202090204" pitchFamily="34" charset="0"/>
              <a:buNone/>
            </a:pPr>
            <a:r>
              <a:rPr lang="en-US" altLang="en-US" sz="1600" dirty="0">
                <a:latin typeface="Arial" panose="020B0604020202090204" pitchFamily="34" charset="0"/>
                <a:cs typeface="Arial" panose="020B0604020202090204" pitchFamily="34" charset="0"/>
              </a:rPr>
              <a:t>Technologies to be Used</a:t>
            </a:r>
            <a:endParaRPr lang="en-US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en-US" sz="1600" dirty="0">
                <a:latin typeface="Arial" panose="020B0604020202090204" pitchFamily="34" charset="0"/>
                <a:cs typeface="Arial" panose="020B0604020202090204" pitchFamily="34" charset="0"/>
              </a:rPr>
              <a:t>Game Engine: Unity 3D / Unreal Engine 5</a:t>
            </a:r>
            <a:endParaRPr lang="en-US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en-US" sz="1600" dirty="0">
                <a:latin typeface="Arial" panose="020B0604020202090204" pitchFamily="34" charset="0"/>
                <a:cs typeface="Arial" panose="020B0604020202090204" pitchFamily="34" charset="0"/>
              </a:rPr>
              <a:t>Programming: C# / C++ (game logic), Python (AI, NPCs)</a:t>
            </a:r>
            <a:endParaRPr lang="en-US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en-US" sz="1600" dirty="0">
                <a:latin typeface="Arial" panose="020B0604020202090204" pitchFamily="34" charset="0"/>
                <a:cs typeface="Arial" panose="020B0604020202090204" pitchFamily="34" charset="0"/>
              </a:rPr>
              <a:t>Frameworks: ML Agents, Photon/Netcode (multiplayer), AR/VR optional</a:t>
            </a:r>
            <a:endParaRPr lang="en-US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en-US" sz="1600" dirty="0">
                <a:latin typeface="Arial" panose="020B0604020202090204" pitchFamily="34" charset="0"/>
                <a:cs typeface="Arial" panose="020B0604020202090204" pitchFamily="34" charset="0"/>
              </a:rPr>
              <a:t>Graphics &amp; Assets: Blender, Maya, Substance Painter</a:t>
            </a:r>
            <a:endParaRPr lang="en-US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en-US" sz="1600" dirty="0">
                <a:latin typeface="Arial" panose="020B0604020202090204" pitchFamily="34" charset="0"/>
                <a:cs typeface="Arial" panose="020B0604020202090204" pitchFamily="34" charset="0"/>
              </a:rPr>
              <a:t>Backend &amp; Cloud: Firebase / AWS (data, saves, servers)</a:t>
            </a:r>
            <a:endParaRPr lang="en-US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en-US" sz="1600" dirty="0">
                <a:latin typeface="Arial" panose="020B0604020202090204" pitchFamily="34" charset="0"/>
                <a:cs typeface="Arial" panose="020B0604020202090204" pitchFamily="34" charset="0"/>
              </a:rPr>
              <a:t>Hardware: Cross-platform (PC, Console, Mobile), scalable rendering</a:t>
            </a:r>
            <a:endParaRPr lang="en-US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0" indent="0" algn="just">
              <a:buFont typeface="Arial" panose="020B0604020202090204" pitchFamily="34" charset="0"/>
              <a:buNone/>
            </a:pPr>
            <a:r>
              <a:rPr lang="en-US" altLang="en-US" sz="1600" dirty="0">
                <a:latin typeface="Arial" panose="020B0604020202090204" pitchFamily="34" charset="0"/>
                <a:cs typeface="Arial" panose="020B0604020202090204" pitchFamily="34" charset="0"/>
              </a:rPr>
              <a:t>Methodology &amp; Process</a:t>
            </a:r>
            <a:endParaRPr lang="en-US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en-US" sz="1600" dirty="0">
                <a:latin typeface="Arial" panose="020B0604020202090204" pitchFamily="34" charset="0"/>
                <a:cs typeface="Arial" panose="020B0604020202090204" pitchFamily="34" charset="0"/>
              </a:rPr>
              <a:t>Design: World map, eco-crime themes, story arcs</a:t>
            </a:r>
            <a:endParaRPr lang="en-US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en-US" sz="1600" dirty="0">
                <a:latin typeface="Arial" panose="020B0604020202090204" pitchFamily="34" charset="0"/>
                <a:cs typeface="Arial" panose="020B0604020202090204" pitchFamily="34" charset="0"/>
              </a:rPr>
              <a:t>Prototype: Core mechanics + Eco-Meter system</a:t>
            </a:r>
            <a:endParaRPr lang="en-US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en-US" sz="1600" dirty="0">
                <a:latin typeface="Arial" panose="020B0604020202090204" pitchFamily="34" charset="0"/>
                <a:cs typeface="Arial" panose="020B0604020202090204" pitchFamily="34" charset="0"/>
              </a:rPr>
              <a:t>Development: Environments, AI-driven NPCs, missions (heists, chases, sabotage)</a:t>
            </a:r>
            <a:endParaRPr lang="en-US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en-US" sz="1600" dirty="0">
                <a:latin typeface="Arial" panose="020B0604020202090204" pitchFamily="34" charset="0"/>
                <a:cs typeface="Arial" panose="020B0604020202090204" pitchFamily="34" charset="0"/>
              </a:rPr>
              <a:t>Integration: Multiplayer eco-gangs, cloud saves</a:t>
            </a:r>
            <a:endParaRPr lang="en-US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en-US" sz="1600" dirty="0">
                <a:latin typeface="Arial" panose="020B0604020202090204" pitchFamily="34" charset="0"/>
                <a:cs typeface="Arial" panose="020B0604020202090204" pitchFamily="34" charset="0"/>
              </a:rPr>
              <a:t>Testing &amp; Deployment: Fun + awareness balance, scalable release with DLC/updates</a:t>
            </a:r>
            <a:endParaRPr lang="en-US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0" indent="0" algn="just">
              <a:buFont typeface="Arial" panose="020B0604020202090204" pitchFamily="34" charset="0"/>
              <a:buNone/>
            </a:pPr>
            <a:r>
              <a:rPr lang="en-US" altLang="en-US" sz="1600" dirty="0">
                <a:latin typeface="Arial" panose="020B0604020202090204" pitchFamily="34" charset="0"/>
                <a:cs typeface="Arial" panose="020B0604020202090204" pitchFamily="34" charset="0"/>
              </a:rPr>
              <a:t>Mini-Prototype – Eco Runner</a:t>
            </a:r>
            <a:endParaRPr lang="en-US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en-US" sz="1600" dirty="0">
                <a:latin typeface="Arial" panose="020B0604020202090204" pitchFamily="34" charset="0"/>
                <a:cs typeface="Arial" panose="020B0604020202090204" pitchFamily="34" charset="0"/>
              </a:rPr>
              <a:t>Endless runner where players collect eco-items (seeds, water drops, recycling tokens) &amp; dodge pollution obstacles.</a:t>
            </a:r>
            <a:endParaRPr lang="en-US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en-US" sz="1600" dirty="0">
                <a:latin typeface="Arial" panose="020B0604020202090204" pitchFamily="34" charset="0"/>
                <a:cs typeface="Arial" panose="020B0604020202090204" pitchFamily="34" charset="0"/>
              </a:rPr>
              <a:t>Core mechanics: eco-points instead of coins, obstacles (waste, trucks), power-ups (solar boost, recycling magnet).</a:t>
            </a:r>
            <a:endParaRPr lang="en-US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en-US" sz="1600" dirty="0">
                <a:latin typeface="Arial" panose="020B0604020202090204" pitchFamily="34" charset="0"/>
                <a:cs typeface="Arial" panose="020B0604020202090204" pitchFamily="34" charset="0"/>
              </a:rPr>
              <a:t>Tech: Unity 3D (C#), Blender assets, Android/iOS deployment.</a:t>
            </a:r>
            <a:endParaRPr lang="en-US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342900" indent="-342900" algn="just">
              <a:buFont typeface="Arial" panose="020B0604020202090204" pitchFamily="34" charset="0"/>
              <a:buChar char="•"/>
            </a:pPr>
            <a:r>
              <a:rPr lang="en-US" altLang="en-US" sz="1600" dirty="0">
                <a:latin typeface="Arial" panose="020B0604020202090204" pitchFamily="34" charset="0"/>
                <a:cs typeface="Arial" panose="020B0604020202090204" pitchFamily="34" charset="0"/>
              </a:rPr>
              <a:t>Purpose: Engaging demo proving eco-awareness can merge with fun gameplay; scalable toward ECR’s AAA scope.</a:t>
            </a:r>
            <a:endParaRPr lang="en-US" altLang="en-US" sz="16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/>
          <p:cNvSpPr/>
          <p:nvPr/>
        </p:nvSpPr>
        <p:spPr>
          <a:xfrm>
            <a:off x="329565" y="252095"/>
            <a:ext cx="1609725" cy="80708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IN" dirty="0"/>
              <a:t>Kop Creators</a:t>
            </a:r>
            <a:endParaRPr lang="en-US" alt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MS PGothic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-71755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503050405090304" pitchFamily="18" charset="0"/>
                <a:ea typeface="MS PGothic" pitchFamily="1" charset="-128"/>
                <a:cs typeface="Times New Roman" panose="02020503050405090304" pitchFamily="18" charset="0"/>
              </a:rPr>
              <a:t>FEASIBILITY AND VIABILITY</a:t>
            </a:r>
            <a:endParaRPr lang="en-US" sz="3600" b="1" dirty="0">
              <a:latin typeface="Times New Roman" panose="02020503050405090304" pitchFamily="18" charset="0"/>
              <a:ea typeface="MS PGothic" pitchFamily="1" charset="-128"/>
              <a:cs typeface="Times New Roman" panose="02020503050405090304" pitchFamily="18" charset="0"/>
            </a:endParaRP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179195"/>
            <a:ext cx="9385300" cy="5083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noAutofit/>
          </a:bodyPr>
          <a:lstStyle/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MS PGothic" pitchFamily="1" charset="-128"/>
                <a:cs typeface="Arial" panose="020B0604020202090204" pitchFamily="34" charset="0"/>
              </a:rPr>
              <a:t>Feasibility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MS PGothic" pitchFamily="1" charset="-128"/>
              <a:cs typeface="Arial" panose="020B060402020209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MS PGothic" pitchFamily="1" charset="-128"/>
                <a:cs typeface="Arial" panose="020B0604020202090204" pitchFamily="34" charset="0"/>
              </a:rPr>
              <a:t>Growing demand for open-world action-adventure games.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MS PGothic" pitchFamily="1" charset="-128"/>
              <a:cs typeface="Arial" panose="020B060402020209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MS PGothic" pitchFamily="1" charset="-128"/>
                <a:cs typeface="Arial" panose="020B0604020202090204" pitchFamily="34" charset="0"/>
              </a:rPr>
              <a:t>Rising interest in impactful, socially relevant gaming.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MS PGothic" pitchFamily="1" charset="-128"/>
              <a:cs typeface="Arial" panose="020B060402020209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MS PGothic" pitchFamily="1" charset="-128"/>
                <a:cs typeface="Arial" panose="020B0604020202090204" pitchFamily="34" charset="0"/>
              </a:rPr>
              <a:t>Scalable with Unity/Unreal + cloud tech, feasible at prototype &amp; AAA levels.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MS PGothic" pitchFamily="1" charset="-128"/>
              <a:cs typeface="Arial" panose="020B060402020209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MS PGothic" pitchFamily="1" charset="-128"/>
                <a:cs typeface="Arial" panose="020B0604020202090204" pitchFamily="34" charset="0"/>
              </a:rPr>
              <a:t>Dual value: entertainment + awareness for broad audiences.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MS PGothic" pitchFamily="1" charset="-128"/>
              <a:cs typeface="Arial" panose="020B0604020202090204" pitchFamily="34" charset="0"/>
            </a:endParaRP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MS PGothic" pitchFamily="1" charset="-128"/>
                <a:cs typeface="Arial" panose="020B0604020202090204" pitchFamily="34" charset="0"/>
              </a:rPr>
              <a:t>Challenges &amp; Risks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MS PGothic" pitchFamily="1" charset="-128"/>
              <a:cs typeface="Arial" panose="020B060402020209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MS PGothic" pitchFamily="1" charset="-128"/>
                <a:cs typeface="Arial" panose="020B0604020202090204" pitchFamily="34" charset="0"/>
              </a:rPr>
              <a:t>High cost &amp; long dev cycles.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MS PGothic" pitchFamily="1" charset="-128"/>
              <a:cs typeface="Arial" panose="020B060402020209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MS PGothic" pitchFamily="1" charset="-128"/>
                <a:cs typeface="Arial" panose="020B0604020202090204" pitchFamily="34" charset="0"/>
              </a:rPr>
              <a:t>Balancing fun with awareness (avoiding “educational” feel).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MS PGothic" pitchFamily="1" charset="-128"/>
              <a:cs typeface="Arial" panose="020B060402020209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MS PGothic" pitchFamily="1" charset="-128"/>
                <a:cs typeface="Arial" panose="020B0604020202090204" pitchFamily="34" charset="0"/>
              </a:rPr>
              <a:t>Technical complexity (large maps, AI eco-systems).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MS PGothic" pitchFamily="1" charset="-128"/>
              <a:cs typeface="Arial" panose="020B060402020209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MS PGothic" pitchFamily="1" charset="-128"/>
                <a:cs typeface="Arial" panose="020B0604020202090204" pitchFamily="34" charset="0"/>
              </a:rPr>
              <a:t>Competition from major studios.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MS PGothic" pitchFamily="1" charset="-128"/>
              <a:cs typeface="Arial" panose="020B0604020202090204" pitchFamily="34" charset="0"/>
            </a:endParaRP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MS PGothic" pitchFamily="1" charset="-128"/>
                <a:cs typeface="Arial" panose="020B0604020202090204" pitchFamily="34" charset="0"/>
              </a:rPr>
              <a:t>Strategies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MS PGothic" pitchFamily="1" charset="-128"/>
              <a:cs typeface="Arial" panose="020B060402020209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MS PGothic" pitchFamily="1" charset="-128"/>
                <a:cs typeface="Arial" panose="020B0604020202090204" pitchFamily="34" charset="0"/>
              </a:rPr>
              <a:t>Begin with mini-prototype (Eco Runner) → scale to AAA.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MS PGothic" pitchFamily="1" charset="-128"/>
              <a:cs typeface="Arial" panose="020B060402020209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MS PGothic" pitchFamily="1" charset="-128"/>
                <a:cs typeface="Arial" panose="020B0604020202090204" pitchFamily="34" charset="0"/>
              </a:rPr>
              <a:t>Modular dev: core mechanics first, expand in phases.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MS PGothic" pitchFamily="1" charset="-128"/>
              <a:cs typeface="Arial" panose="020B060402020209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MS PGothic" pitchFamily="1" charset="-128"/>
                <a:cs typeface="Arial" panose="020B0604020202090204" pitchFamily="34" charset="0"/>
              </a:rPr>
              <a:t>Cross-platform rollout (mobile → PC/console).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MS PGothic" pitchFamily="1" charset="-128"/>
              <a:cs typeface="Arial" panose="020B060402020209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MS PGothic" pitchFamily="1" charset="-128"/>
                <a:cs typeface="Arial" panose="020B0604020202090204" pitchFamily="34" charset="0"/>
              </a:rPr>
              <a:t>Partnerships with NGOs/brands for funding &amp; reach.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MS PGothic" pitchFamily="1" charset="-128"/>
              <a:cs typeface="Arial" panose="020B0604020202090204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MS PGothic" pitchFamily="1" charset="-128"/>
                <a:cs typeface="Arial" panose="020B0604020202090204" pitchFamily="34" charset="0"/>
              </a:rPr>
              <a:t>Community-driven online mode to sustain engagement.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MS PGothic" pitchFamily="1" charset="-128"/>
              <a:cs typeface="Arial" panose="020B060402020209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itchFamily="1" charset="-128"/>
                <a:cs typeface="+mn-cs"/>
              </a:rPr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/>
          <p:cNvSpPr/>
          <p:nvPr/>
        </p:nvSpPr>
        <p:spPr>
          <a:xfrm>
            <a:off x="329565" y="252095"/>
            <a:ext cx="1547495" cy="80708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IN" dirty="0"/>
              <a:t>Kop Creators</a:t>
            </a:r>
            <a:endParaRPr lang="en-US" alt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MS PGothic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503050405090304" pitchFamily="18" charset="0"/>
                <a:ea typeface="MS PGothic" pitchFamily="1" charset="-128"/>
                <a:cs typeface="Times New Roman" panose="02020503050405090304" pitchFamily="18" charset="0"/>
              </a:rPr>
              <a:t>IMPACT AND BENEFITS</a:t>
            </a:r>
            <a:endParaRPr lang="en-US" sz="3600" b="1" dirty="0">
              <a:latin typeface="Times New Roman" panose="02020503050405090304" pitchFamily="18" charset="0"/>
              <a:ea typeface="MS PGothic" pitchFamily="1" charset="-128"/>
              <a:cs typeface="Times New Roman" panose="02020503050405090304" pitchFamily="18" charset="0"/>
            </a:endParaRP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059815"/>
            <a:ext cx="9385300" cy="50120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noAutofit/>
          </a:bodyPr>
          <a:lstStyle/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lang="en-US" altLang="en-US" sz="1600" dirty="0">
                <a:solidFill>
                  <a:prstClr val="black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Potential Impact on the Target Audience</a:t>
            </a:r>
            <a:endParaRPr lang="en-US" altLang="en-US" sz="1600" dirty="0">
              <a:solidFill>
                <a:prstClr val="black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lang="en-US" altLang="en-US" sz="1600" dirty="0">
                <a:solidFill>
                  <a:prstClr val="black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Engages youth and gamers with an immersive and thrilling experience while subtly raising awareness about environmental crimes.</a:t>
            </a:r>
            <a:endParaRPr lang="en-US" altLang="en-US" sz="1600" dirty="0">
              <a:solidFill>
                <a:prstClr val="black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lang="en-US" altLang="en-US" sz="1600" dirty="0">
                <a:solidFill>
                  <a:prstClr val="black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Encourages critical thinking and responsibility by linking in-game choices to visible environmental outcomes.</a:t>
            </a:r>
            <a:endParaRPr lang="en-US" altLang="en-US" sz="1600" dirty="0">
              <a:solidFill>
                <a:prstClr val="black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lang="en-US" altLang="en-US" sz="1600" dirty="0">
                <a:solidFill>
                  <a:prstClr val="black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Inspires curiosity about sustainability, green innovation, and collective action in an entertaining way.</a:t>
            </a:r>
            <a:endParaRPr lang="en-US" altLang="en-US" sz="1600" dirty="0">
              <a:solidFill>
                <a:prstClr val="black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lang="en-US" altLang="en-US" sz="1600" dirty="0">
                <a:solidFill>
                  <a:prstClr val="black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Benefits of the Solution</a:t>
            </a:r>
            <a:endParaRPr lang="en-US" altLang="en-US" sz="1600" dirty="0">
              <a:solidFill>
                <a:prstClr val="black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lang="en-US" altLang="en-US" sz="1600" dirty="0">
                <a:solidFill>
                  <a:prstClr val="black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Social:</a:t>
            </a:r>
            <a:endParaRPr lang="en-US" altLang="en-US" sz="1600" dirty="0">
              <a:solidFill>
                <a:prstClr val="black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"/>
              <a:defRPr/>
            </a:pPr>
            <a:r>
              <a:rPr lang="en-US" altLang="en-US" sz="1600" dirty="0">
                <a:solidFill>
                  <a:prstClr val="black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Creates awareness among younger generations through entertainment.</a:t>
            </a:r>
            <a:endParaRPr lang="en-US" altLang="en-US" sz="1600" dirty="0">
              <a:solidFill>
                <a:prstClr val="black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"/>
              <a:defRPr/>
            </a:pPr>
            <a:r>
              <a:rPr lang="en-US" altLang="en-US" sz="1600" dirty="0">
                <a:solidFill>
                  <a:prstClr val="black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Promotes community collaboration via multiplayer eco-rebellion features.</a:t>
            </a:r>
            <a:endParaRPr lang="en-US" altLang="en-US" sz="1600" dirty="0">
              <a:solidFill>
                <a:prstClr val="black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lang="en-US" altLang="en-US" sz="1600" dirty="0">
                <a:solidFill>
                  <a:prstClr val="black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Economic:</a:t>
            </a:r>
            <a:endParaRPr lang="en-US" altLang="en-US" sz="1600" dirty="0">
              <a:solidFill>
                <a:prstClr val="black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"/>
              <a:defRPr/>
            </a:pPr>
            <a:r>
              <a:rPr lang="en-US" altLang="en-US" sz="1600" dirty="0">
                <a:solidFill>
                  <a:prstClr val="black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Scalable as a franchise with strong market appeal in gaming and edutainment sectors.</a:t>
            </a:r>
            <a:endParaRPr lang="en-US" altLang="en-US" sz="1600" dirty="0">
              <a:solidFill>
                <a:prstClr val="black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"/>
              <a:defRPr/>
            </a:pPr>
            <a:r>
              <a:rPr lang="en-US" altLang="en-US" sz="1600" dirty="0">
                <a:solidFill>
                  <a:prstClr val="black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Opens opportunities for partnerships with eco-tech companies, NGOs, and educational institutions.</a:t>
            </a:r>
            <a:endParaRPr lang="en-US" altLang="en-US" sz="1600" dirty="0">
              <a:solidFill>
                <a:prstClr val="black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lang="en-US" altLang="en-US" sz="1600" dirty="0">
                <a:solidFill>
                  <a:prstClr val="black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Environmental:</a:t>
            </a:r>
            <a:endParaRPr lang="en-US" altLang="en-US" sz="1600" dirty="0">
              <a:solidFill>
                <a:prstClr val="black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"/>
              <a:defRPr/>
            </a:pPr>
            <a:r>
              <a:rPr lang="en-US" altLang="en-US" sz="1600" dirty="0">
                <a:solidFill>
                  <a:prstClr val="black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Provides a virtual model of real-world eco-challenges and solutions.</a:t>
            </a:r>
            <a:endParaRPr lang="en-US" altLang="en-US" sz="1600" dirty="0">
              <a:solidFill>
                <a:prstClr val="black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"/>
              <a:defRPr/>
            </a:pPr>
            <a:r>
              <a:rPr lang="en-US" altLang="en-US" sz="1600" dirty="0">
                <a:solidFill>
                  <a:prstClr val="black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Encourages eco-friendly behaviors by rewarding sustainable actions in gameplay.</a:t>
            </a:r>
            <a:endParaRPr lang="en-US" altLang="en-US" sz="1600" dirty="0">
              <a:solidFill>
                <a:prstClr val="black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"/>
              <a:defRPr/>
            </a:pPr>
            <a:r>
              <a:rPr lang="en-US" altLang="en-US" sz="1600" dirty="0">
                <a:solidFill>
                  <a:prstClr val="black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Acts as a digital advocacy tool for climate action and anti-pollution campaigns.</a:t>
            </a:r>
            <a:endParaRPr lang="en-US" altLang="en-US" sz="1600" dirty="0">
              <a:solidFill>
                <a:prstClr val="black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itchFamily="1" charset="-128"/>
                <a:cs typeface="+mn-cs"/>
              </a:rPr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/>
          <p:cNvSpPr/>
          <p:nvPr/>
        </p:nvSpPr>
        <p:spPr>
          <a:xfrm>
            <a:off x="329565" y="252095"/>
            <a:ext cx="1757045" cy="80708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IN" dirty="0"/>
              <a:t>Kop Creators</a:t>
            </a:r>
            <a:endParaRPr lang="en-US" alt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MS PGothic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503050405090304" pitchFamily="18" charset="0"/>
                <a:ea typeface="MS PGothic" pitchFamily="1" charset="-128"/>
                <a:cs typeface="Times New Roman" panose="02020503050405090304" pitchFamily="18" charset="0"/>
              </a:rPr>
              <a:t>RESEARCH  AND REFERENCES</a:t>
            </a:r>
            <a:endParaRPr lang="en-US" sz="3600" b="1" dirty="0">
              <a:latin typeface="Times New Roman" panose="02020503050405090304" pitchFamily="18" charset="0"/>
              <a:ea typeface="MS PGothic" pitchFamily="1" charset="-128"/>
              <a:cs typeface="Times New Roman" panose="02020503050405090304" pitchFamily="18" charset="0"/>
            </a:endParaRP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179830"/>
            <a:ext cx="9385300" cy="5187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noAutofit/>
          </a:bodyPr>
          <a:lstStyle/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MS PGothic" pitchFamily="1" charset="-128"/>
                <a:cs typeface="Arial" panose="020B0604020202090204" pitchFamily="34" charset="0"/>
              </a:rPr>
              <a:t>Gaming Industry &amp; Trends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MS PGothic" pitchFamily="1" charset="-128"/>
              <a:cs typeface="Arial" panose="020B0604020202090204" pitchFamily="34" charset="0"/>
            </a:endParaRPr>
          </a:p>
          <a:p>
            <a:pPr marL="285750" marR="0" lvl="0" indent="-2857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MS PGothic" pitchFamily="1" charset="-128"/>
                <a:cs typeface="Arial" panose="020B0604020202090204" pitchFamily="34" charset="0"/>
                <a:hlinkClick r:id="rId1" action="ppaction://hlinkfile"/>
              </a:rPr>
              <a:t>Newzoo Global Games Market Report 2025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MS PGothic" pitchFamily="1" charset="-128"/>
              <a:cs typeface="Arial" panose="020B0604020202090204" pitchFamily="34" charset="0"/>
            </a:endParaRPr>
          </a:p>
          <a:p>
            <a:pPr marL="285750" marR="0" lvl="0" indent="-2857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MS PGothic" pitchFamily="1" charset="-128"/>
                <a:cs typeface="Arial" panose="020B0604020202090204" pitchFamily="34" charset="0"/>
                <a:hlinkClick r:id="rId2" action="ppaction://hlinkfile"/>
              </a:rPr>
              <a:t>Statista – Video Game Industry Overview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MS PGothic" pitchFamily="1" charset="-128"/>
              <a:cs typeface="Arial" panose="020B0604020202090204" pitchFamily="34" charset="0"/>
            </a:endParaRP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MS PGothic" pitchFamily="1" charset="-128"/>
                <a:cs typeface="Arial" panose="020B0604020202090204" pitchFamily="34" charset="0"/>
              </a:rPr>
              <a:t>Environmental Challenges &amp; Awareness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MS PGothic" pitchFamily="1" charset="-128"/>
              <a:cs typeface="Arial" panose="020B0604020202090204" pitchFamily="34" charset="0"/>
            </a:endParaRPr>
          </a:p>
          <a:p>
            <a:pPr marL="285750" marR="0" lvl="0" indent="-2857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MS PGothic" pitchFamily="1" charset="-128"/>
                <a:cs typeface="Arial" panose="020B0604020202090204" pitchFamily="34" charset="0"/>
                <a:hlinkClick r:id="rId3" action="ppaction://hlinkfile"/>
              </a:rPr>
              <a:t>UN Environment Programme (UNEP) – Resources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MS PGothic" pitchFamily="1" charset="-128"/>
              <a:cs typeface="Arial" panose="020B0604020202090204" pitchFamily="34" charset="0"/>
            </a:endParaRPr>
          </a:p>
          <a:p>
            <a:pPr marL="285750" marR="0" lvl="0" indent="-2857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MS PGothic" pitchFamily="1" charset="-128"/>
                <a:cs typeface="Arial" panose="020B0604020202090204" pitchFamily="34" charset="0"/>
                <a:hlinkClick r:id="rId4" action="ppaction://hlinkfile"/>
              </a:rPr>
              <a:t>World Wildlife Fund (WWF) – Deforestation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MS PGothic" pitchFamily="1" charset="-128"/>
              <a:cs typeface="Arial" panose="020B0604020202090204" pitchFamily="34" charset="0"/>
            </a:endParaRPr>
          </a:p>
          <a:p>
            <a:pPr marL="285750" marR="0" lvl="0" indent="-2857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MS PGothic" pitchFamily="1" charset="-128"/>
                <a:cs typeface="Arial" panose="020B0604020202090204" pitchFamily="34" charset="0"/>
                <a:hlinkClick r:id="rId5" action="ppaction://hlinkfile"/>
              </a:rPr>
              <a:t>IPCC – Climate Change Sixth Assessment Report (AR6)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MS PGothic" pitchFamily="1" charset="-128"/>
              <a:cs typeface="Arial" panose="020B0604020202090204" pitchFamily="34" charset="0"/>
            </a:endParaRP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MS PGothic" pitchFamily="1" charset="-128"/>
                <a:cs typeface="Arial" panose="020B0604020202090204" pitchFamily="34" charset="0"/>
              </a:rPr>
              <a:t>Game Development &amp; Technology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MS PGothic" pitchFamily="1" charset="-128"/>
              <a:cs typeface="Arial" panose="020B0604020202090204" pitchFamily="34" charset="0"/>
            </a:endParaRPr>
          </a:p>
          <a:p>
            <a:pPr marL="285750" marR="0" lvl="0" indent="-2857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MS PGothic" pitchFamily="1" charset="-128"/>
                <a:cs typeface="Arial" panose="020B0604020202090204" pitchFamily="34" charset="0"/>
                <a:hlinkClick r:id="rId6" action="ppaction://hlinkfile"/>
              </a:rPr>
              <a:t>Unity Documentation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MS PGothic" pitchFamily="1" charset="-128"/>
              <a:cs typeface="Arial" panose="020B0604020202090204" pitchFamily="34" charset="0"/>
            </a:endParaRPr>
          </a:p>
          <a:p>
            <a:pPr marL="285750" marR="0" lvl="0" indent="-2857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MS PGothic" pitchFamily="1" charset="-128"/>
                <a:cs typeface="Arial" panose="020B0604020202090204" pitchFamily="34" charset="0"/>
                <a:hlinkClick r:id="rId7" action="ppaction://hlinkfile"/>
              </a:rPr>
              <a:t>Unreal Engine Documentation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MS PGothic" pitchFamily="1" charset="-128"/>
              <a:cs typeface="Arial" panose="020B0604020202090204" pitchFamily="34" charset="0"/>
            </a:endParaRPr>
          </a:p>
          <a:p>
            <a:pPr marL="285750" marR="0" lvl="0" indent="-2857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MS PGothic" pitchFamily="1" charset="-128"/>
                <a:cs typeface="Arial" panose="020B0604020202090204" pitchFamily="34" charset="0"/>
                <a:hlinkClick r:id="rId8" action="ppaction://hlinkfile"/>
              </a:rPr>
              <a:t>Photon Engine – Multiplayer Framework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MS PGothic" pitchFamily="1" charset="-128"/>
              <a:cs typeface="Arial" panose="020B0604020202090204" pitchFamily="34" charset="0"/>
            </a:endParaRP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MS PGothic" pitchFamily="1" charset="-128"/>
                <a:cs typeface="Arial" panose="020B0604020202090204" pitchFamily="34" charset="0"/>
              </a:rPr>
              <a:t>Inspiration from Serious Games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MS PGothic" pitchFamily="1" charset="-128"/>
              <a:cs typeface="Arial" panose="020B0604020202090204" pitchFamily="34" charset="0"/>
            </a:endParaRPr>
          </a:p>
          <a:p>
            <a:pPr marL="285750" marR="0" lvl="0" indent="-2857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MS PGothic" pitchFamily="1" charset="-128"/>
                <a:cs typeface="Arial" panose="020B0604020202090204" pitchFamily="34" charset="0"/>
                <a:hlinkClick r:id="rId9" action="ppaction://hlinkfile"/>
              </a:rPr>
              <a:t>Games for Change – Impact Games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MS PGothic" pitchFamily="1" charset="-128"/>
              <a:cs typeface="Arial" panose="020B0604020202090204" pitchFamily="34" charset="0"/>
            </a:endParaRPr>
          </a:p>
          <a:p>
            <a:pPr marL="285750" marR="0" lvl="0" indent="-28575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Char char="•"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 pitchFamily="34" charset="0"/>
                <a:ea typeface="MS PGothic" pitchFamily="1" charset="-128"/>
                <a:cs typeface="Arial" panose="020B0604020202090204" pitchFamily="34" charset="0"/>
                <a:hlinkClick r:id="rId10" action="ppaction://hlinkfile"/>
              </a:rPr>
              <a:t>Springer – Gamification &amp; Sustainability Research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90204" pitchFamily="34" charset="0"/>
              <a:ea typeface="MS PGothic" pitchFamily="1" charset="-128"/>
              <a:cs typeface="Arial" panose="020B060402020209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itchFamily="1" charset="-128"/>
                <a:cs typeface="+mn-cs"/>
              </a:rPr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Oval 8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IN" dirty="0"/>
              <a:t>Kop Creators</a:t>
            </a:r>
            <a:endParaRPr lang="en-US" altLang="en-IN" dirty="0"/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4654</Words>
  <Application>WPS Presentation</Application>
  <PresentationFormat>Widescreen</PresentationFormat>
  <Paragraphs>131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8" baseType="lpstr">
      <vt:lpstr>Arial</vt:lpstr>
      <vt:lpstr>SimSun</vt:lpstr>
      <vt:lpstr>Wingdings</vt:lpstr>
      <vt:lpstr>Calibri</vt:lpstr>
      <vt:lpstr>Helvetica Neue</vt:lpstr>
      <vt:lpstr>MS PGothic</vt:lpstr>
      <vt:lpstr>冬青黑体简体中文</vt:lpstr>
      <vt:lpstr>TradeGothic</vt:lpstr>
      <vt:lpstr>苹方-简</vt:lpstr>
      <vt:lpstr>TradeGothic</vt:lpstr>
      <vt:lpstr>Thonburi</vt:lpstr>
      <vt:lpstr>MS PGothic</vt:lpstr>
      <vt:lpstr>Arial</vt:lpstr>
      <vt:lpstr>Times New Roman</vt:lpstr>
      <vt:lpstr>Garamond</vt:lpstr>
      <vt:lpstr>Calibri</vt:lpstr>
      <vt:lpstr>Wingdings</vt:lpstr>
      <vt:lpstr>Microsoft YaHei</vt:lpstr>
      <vt:lpstr>汉仪旗黑</vt:lpstr>
      <vt:lpstr>Arial Unicode MS</vt:lpstr>
      <vt:lpstr>汉仪书宋二KW</vt:lpstr>
      <vt:lpstr>Office Theme</vt:lpstr>
      <vt:lpstr>SMART INDIA HACKATHON 2025</vt:lpstr>
      <vt:lpstr> ECR-Eco Crime Rebellion</vt:lpstr>
      <vt:lpstr>TECHNICAL APPROACH</vt:lpstr>
      <vt:lpstr>FEASIBILITY AND VIABILITY</vt:lpstr>
      <vt:lpstr>IMPACT AND BENEFITS</vt:lpstr>
      <vt:lpstr>RESEARCH  AND REFERENCES</vt:lpstr>
    </vt:vector>
  </TitlesOfParts>
  <Company>Crowdfunder,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vijay</cp:lastModifiedBy>
  <cp:revision>183</cp:revision>
  <dcterms:created xsi:type="dcterms:W3CDTF">2025-09-15T14:21:58Z</dcterms:created>
  <dcterms:modified xsi:type="dcterms:W3CDTF">2025-09-15T14:21:58Z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5F75698AAD5B0DAEA70FC8687BCC5F4B_43</vt:lpwstr>
  </property>
  <property fmtid="{D5CDD505-2E9C-101B-9397-08002B2CF9AE}" pid="3" name="KSOProductBuildVer">
    <vt:lpwstr>1033-12.1.22553.22553</vt:lpwstr>
  </property>
</Properties>
</file>