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9" r:id="rId7"/>
    <p:sldId id="270" r:id="rId8"/>
    <p:sldId id="271" r:id="rId9"/>
    <p:sldId id="261" r:id="rId10"/>
    <p:sldId id="262" r:id="rId11"/>
    <p:sldId id="266" r:id="rId12"/>
    <p:sldId id="263" r:id="rId13"/>
    <p:sldId id="264" r:id="rId14"/>
    <p:sldId id="265"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qwlnWhFxpUkGpOFeoKm3aQ==" hashData="HqspBRcXYx3SzN8ITC/vSEVzf+5Jr53Kxr7ksXzomIdiLL7sD8lhyku4QFRBMOhOrxM5Kp8ZEKSnETd1jajsd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1976-8A3C-479E-8FBD-31709BAF00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5146C7-E28E-47A9-B2A6-CAAD4A1062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B58CA0-5D66-43F5-A092-F4009119ED0B}"/>
              </a:ext>
            </a:extLst>
          </p:cNvPr>
          <p:cNvSpPr>
            <a:spLocks noGrp="1"/>
          </p:cNvSpPr>
          <p:nvPr>
            <p:ph type="dt" sz="half" idx="10"/>
          </p:nvPr>
        </p:nvSpPr>
        <p:spPr/>
        <p:txBody>
          <a:bodyPr/>
          <a:lstStyle/>
          <a:p>
            <a:fld id="{E70B70B0-008D-4278-A159-2881CE73538E}" type="datetimeFigureOut">
              <a:rPr lang="en-IN" smtClean="0"/>
              <a:t>29-04-2021</a:t>
            </a:fld>
            <a:endParaRPr lang="en-IN"/>
          </a:p>
        </p:txBody>
      </p:sp>
      <p:sp>
        <p:nvSpPr>
          <p:cNvPr id="5" name="Footer Placeholder 4">
            <a:extLst>
              <a:ext uri="{FF2B5EF4-FFF2-40B4-BE49-F238E27FC236}">
                <a16:creationId xmlns:a16="http://schemas.microsoft.com/office/drawing/2014/main" id="{B3FF7455-38D3-4CBA-948F-FBEEB8AF99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EE21AF-65E2-4020-9907-603870102F05}"/>
              </a:ext>
            </a:extLst>
          </p:cNvPr>
          <p:cNvSpPr>
            <a:spLocks noGrp="1"/>
          </p:cNvSpPr>
          <p:nvPr>
            <p:ph type="sldNum" sz="quarter" idx="12"/>
          </p:nvPr>
        </p:nvSpPr>
        <p:spPr/>
        <p:txBody>
          <a:bodyPr/>
          <a:lstStyle/>
          <a:p>
            <a:fld id="{C36A78F4-A1CE-41C6-BEA0-81D9E6A2BE72}" type="slidenum">
              <a:rPr lang="en-IN" smtClean="0"/>
              <a:t>‹#›</a:t>
            </a:fld>
            <a:endParaRPr lang="en-IN"/>
          </a:p>
        </p:txBody>
      </p:sp>
    </p:spTree>
    <p:extLst>
      <p:ext uri="{BB962C8B-B14F-4D97-AF65-F5344CB8AC3E}">
        <p14:creationId xmlns:p14="http://schemas.microsoft.com/office/powerpoint/2010/main" val="2762119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D52D-8216-4AD2-8E60-6C373945CF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57FC2F-6FA0-46BA-A742-FD00DD11AB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B91DB8-FBCC-4DB3-8FA7-B80498D2CD35}"/>
              </a:ext>
            </a:extLst>
          </p:cNvPr>
          <p:cNvSpPr>
            <a:spLocks noGrp="1"/>
          </p:cNvSpPr>
          <p:nvPr>
            <p:ph type="dt" sz="half" idx="10"/>
          </p:nvPr>
        </p:nvSpPr>
        <p:spPr/>
        <p:txBody>
          <a:bodyPr/>
          <a:lstStyle/>
          <a:p>
            <a:fld id="{E70B70B0-008D-4278-A159-2881CE73538E}" type="datetimeFigureOut">
              <a:rPr lang="en-IN" smtClean="0"/>
              <a:t>29-04-2021</a:t>
            </a:fld>
            <a:endParaRPr lang="en-IN"/>
          </a:p>
        </p:txBody>
      </p:sp>
      <p:sp>
        <p:nvSpPr>
          <p:cNvPr id="5" name="Footer Placeholder 4">
            <a:extLst>
              <a:ext uri="{FF2B5EF4-FFF2-40B4-BE49-F238E27FC236}">
                <a16:creationId xmlns:a16="http://schemas.microsoft.com/office/drawing/2014/main" id="{BA022987-2864-46CE-B124-ED64AC9191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C828A0-2172-47E8-8E49-A4834CA28BB4}"/>
              </a:ext>
            </a:extLst>
          </p:cNvPr>
          <p:cNvSpPr>
            <a:spLocks noGrp="1"/>
          </p:cNvSpPr>
          <p:nvPr>
            <p:ph type="sldNum" sz="quarter" idx="12"/>
          </p:nvPr>
        </p:nvSpPr>
        <p:spPr/>
        <p:txBody>
          <a:bodyPr/>
          <a:lstStyle/>
          <a:p>
            <a:fld id="{C36A78F4-A1CE-41C6-BEA0-81D9E6A2BE72}" type="slidenum">
              <a:rPr lang="en-IN" smtClean="0"/>
              <a:t>‹#›</a:t>
            </a:fld>
            <a:endParaRPr lang="en-IN"/>
          </a:p>
        </p:txBody>
      </p:sp>
    </p:spTree>
    <p:extLst>
      <p:ext uri="{BB962C8B-B14F-4D97-AF65-F5344CB8AC3E}">
        <p14:creationId xmlns:p14="http://schemas.microsoft.com/office/powerpoint/2010/main" val="1578594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565DB2-C479-42DF-8048-D9340620A2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1994D2-B292-408E-B508-7237129BB9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6953A1-5B5D-4F48-97A0-97127BAFECB0}"/>
              </a:ext>
            </a:extLst>
          </p:cNvPr>
          <p:cNvSpPr>
            <a:spLocks noGrp="1"/>
          </p:cNvSpPr>
          <p:nvPr>
            <p:ph type="dt" sz="half" idx="10"/>
          </p:nvPr>
        </p:nvSpPr>
        <p:spPr/>
        <p:txBody>
          <a:bodyPr/>
          <a:lstStyle/>
          <a:p>
            <a:fld id="{E70B70B0-008D-4278-A159-2881CE73538E}" type="datetimeFigureOut">
              <a:rPr lang="en-IN" smtClean="0"/>
              <a:t>29-04-2021</a:t>
            </a:fld>
            <a:endParaRPr lang="en-IN"/>
          </a:p>
        </p:txBody>
      </p:sp>
      <p:sp>
        <p:nvSpPr>
          <p:cNvPr id="5" name="Footer Placeholder 4">
            <a:extLst>
              <a:ext uri="{FF2B5EF4-FFF2-40B4-BE49-F238E27FC236}">
                <a16:creationId xmlns:a16="http://schemas.microsoft.com/office/drawing/2014/main" id="{30A85F14-D3B4-42EC-A705-3EC328FB74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60C3EF-FD81-4AA6-978E-E8EA98F514FF}"/>
              </a:ext>
            </a:extLst>
          </p:cNvPr>
          <p:cNvSpPr>
            <a:spLocks noGrp="1"/>
          </p:cNvSpPr>
          <p:nvPr>
            <p:ph type="sldNum" sz="quarter" idx="12"/>
          </p:nvPr>
        </p:nvSpPr>
        <p:spPr/>
        <p:txBody>
          <a:bodyPr/>
          <a:lstStyle/>
          <a:p>
            <a:fld id="{C36A78F4-A1CE-41C6-BEA0-81D9E6A2BE72}" type="slidenum">
              <a:rPr lang="en-IN" smtClean="0"/>
              <a:t>‹#›</a:t>
            </a:fld>
            <a:endParaRPr lang="en-IN"/>
          </a:p>
        </p:txBody>
      </p:sp>
    </p:spTree>
    <p:extLst>
      <p:ext uri="{BB962C8B-B14F-4D97-AF65-F5344CB8AC3E}">
        <p14:creationId xmlns:p14="http://schemas.microsoft.com/office/powerpoint/2010/main" val="3494549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E709-FB06-40AE-A02A-D8448F8320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109E85-3FA9-4EB0-ADD6-28BEBD9DB5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CA162D-E6EE-4896-A7A0-AEF8369FE71D}"/>
              </a:ext>
            </a:extLst>
          </p:cNvPr>
          <p:cNvSpPr>
            <a:spLocks noGrp="1"/>
          </p:cNvSpPr>
          <p:nvPr>
            <p:ph type="dt" sz="half" idx="10"/>
          </p:nvPr>
        </p:nvSpPr>
        <p:spPr/>
        <p:txBody>
          <a:bodyPr/>
          <a:lstStyle/>
          <a:p>
            <a:fld id="{E70B70B0-008D-4278-A159-2881CE73538E}" type="datetimeFigureOut">
              <a:rPr lang="en-IN" smtClean="0"/>
              <a:t>29-04-2021</a:t>
            </a:fld>
            <a:endParaRPr lang="en-IN"/>
          </a:p>
        </p:txBody>
      </p:sp>
      <p:sp>
        <p:nvSpPr>
          <p:cNvPr id="5" name="Footer Placeholder 4">
            <a:extLst>
              <a:ext uri="{FF2B5EF4-FFF2-40B4-BE49-F238E27FC236}">
                <a16:creationId xmlns:a16="http://schemas.microsoft.com/office/drawing/2014/main" id="{00354BA0-0721-4E75-8FE1-B2CD809EC6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D14B67-3560-4C8A-93D6-464F097A6020}"/>
              </a:ext>
            </a:extLst>
          </p:cNvPr>
          <p:cNvSpPr>
            <a:spLocks noGrp="1"/>
          </p:cNvSpPr>
          <p:nvPr>
            <p:ph type="sldNum" sz="quarter" idx="12"/>
          </p:nvPr>
        </p:nvSpPr>
        <p:spPr/>
        <p:txBody>
          <a:bodyPr/>
          <a:lstStyle/>
          <a:p>
            <a:fld id="{C36A78F4-A1CE-41C6-BEA0-81D9E6A2BE72}" type="slidenum">
              <a:rPr lang="en-IN" smtClean="0"/>
              <a:t>‹#›</a:t>
            </a:fld>
            <a:endParaRPr lang="en-IN"/>
          </a:p>
        </p:txBody>
      </p:sp>
    </p:spTree>
    <p:extLst>
      <p:ext uri="{BB962C8B-B14F-4D97-AF65-F5344CB8AC3E}">
        <p14:creationId xmlns:p14="http://schemas.microsoft.com/office/powerpoint/2010/main" val="1393418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54A24-1E4C-4D55-9586-99729CB8F1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FC043A-7404-467B-8361-802ED959C4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73E206-2ADC-47EB-B2D0-043FC36D1891}"/>
              </a:ext>
            </a:extLst>
          </p:cNvPr>
          <p:cNvSpPr>
            <a:spLocks noGrp="1"/>
          </p:cNvSpPr>
          <p:nvPr>
            <p:ph type="dt" sz="half" idx="10"/>
          </p:nvPr>
        </p:nvSpPr>
        <p:spPr/>
        <p:txBody>
          <a:bodyPr/>
          <a:lstStyle/>
          <a:p>
            <a:fld id="{E70B70B0-008D-4278-A159-2881CE73538E}" type="datetimeFigureOut">
              <a:rPr lang="en-IN" smtClean="0"/>
              <a:t>29-04-2021</a:t>
            </a:fld>
            <a:endParaRPr lang="en-IN"/>
          </a:p>
        </p:txBody>
      </p:sp>
      <p:sp>
        <p:nvSpPr>
          <p:cNvPr id="5" name="Footer Placeholder 4">
            <a:extLst>
              <a:ext uri="{FF2B5EF4-FFF2-40B4-BE49-F238E27FC236}">
                <a16:creationId xmlns:a16="http://schemas.microsoft.com/office/drawing/2014/main" id="{8C5525EB-6476-4D8B-96F1-1D6E76BF69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634CD5-AAAA-43E0-8F00-EDD8DBFF2FCF}"/>
              </a:ext>
            </a:extLst>
          </p:cNvPr>
          <p:cNvSpPr>
            <a:spLocks noGrp="1"/>
          </p:cNvSpPr>
          <p:nvPr>
            <p:ph type="sldNum" sz="quarter" idx="12"/>
          </p:nvPr>
        </p:nvSpPr>
        <p:spPr/>
        <p:txBody>
          <a:bodyPr/>
          <a:lstStyle/>
          <a:p>
            <a:fld id="{C36A78F4-A1CE-41C6-BEA0-81D9E6A2BE72}" type="slidenum">
              <a:rPr lang="en-IN" smtClean="0"/>
              <a:t>‹#›</a:t>
            </a:fld>
            <a:endParaRPr lang="en-IN"/>
          </a:p>
        </p:txBody>
      </p:sp>
    </p:spTree>
    <p:extLst>
      <p:ext uri="{BB962C8B-B14F-4D97-AF65-F5344CB8AC3E}">
        <p14:creationId xmlns:p14="http://schemas.microsoft.com/office/powerpoint/2010/main" val="3286083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3B252-3416-44EA-9853-6BCB544936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431C64-838E-4D35-87FB-9262E2315C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3C179E-7E01-4826-A500-A3C41834D8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49F663-BB4E-4424-A895-3F79B677A5D0}"/>
              </a:ext>
            </a:extLst>
          </p:cNvPr>
          <p:cNvSpPr>
            <a:spLocks noGrp="1"/>
          </p:cNvSpPr>
          <p:nvPr>
            <p:ph type="dt" sz="half" idx="10"/>
          </p:nvPr>
        </p:nvSpPr>
        <p:spPr/>
        <p:txBody>
          <a:bodyPr/>
          <a:lstStyle/>
          <a:p>
            <a:fld id="{E70B70B0-008D-4278-A159-2881CE73538E}" type="datetimeFigureOut">
              <a:rPr lang="en-IN" smtClean="0"/>
              <a:t>29-04-2021</a:t>
            </a:fld>
            <a:endParaRPr lang="en-IN"/>
          </a:p>
        </p:txBody>
      </p:sp>
      <p:sp>
        <p:nvSpPr>
          <p:cNvPr id="6" name="Footer Placeholder 5">
            <a:extLst>
              <a:ext uri="{FF2B5EF4-FFF2-40B4-BE49-F238E27FC236}">
                <a16:creationId xmlns:a16="http://schemas.microsoft.com/office/drawing/2014/main" id="{2B8FA64F-D0A4-44C5-AAD1-B852120BDB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EC1D53-94ED-4858-9627-8D88A436C024}"/>
              </a:ext>
            </a:extLst>
          </p:cNvPr>
          <p:cNvSpPr>
            <a:spLocks noGrp="1"/>
          </p:cNvSpPr>
          <p:nvPr>
            <p:ph type="sldNum" sz="quarter" idx="12"/>
          </p:nvPr>
        </p:nvSpPr>
        <p:spPr/>
        <p:txBody>
          <a:bodyPr/>
          <a:lstStyle/>
          <a:p>
            <a:fld id="{C36A78F4-A1CE-41C6-BEA0-81D9E6A2BE72}" type="slidenum">
              <a:rPr lang="en-IN" smtClean="0"/>
              <a:t>‹#›</a:t>
            </a:fld>
            <a:endParaRPr lang="en-IN"/>
          </a:p>
        </p:txBody>
      </p:sp>
    </p:spTree>
    <p:extLst>
      <p:ext uri="{BB962C8B-B14F-4D97-AF65-F5344CB8AC3E}">
        <p14:creationId xmlns:p14="http://schemas.microsoft.com/office/powerpoint/2010/main" val="64649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A3109-E1FE-4970-BCC1-3C86E5B541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277A6D-F540-4626-A0A1-2338226E25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3D4359-BA0B-48AC-8F18-930E8064EA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A007D7-BD1B-4803-9EFD-DBBDEF25FE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68BF0C-EDE4-485B-AEAD-49C56B9844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3BA0546-4855-4E32-ABD6-474DA94FF42F}"/>
              </a:ext>
            </a:extLst>
          </p:cNvPr>
          <p:cNvSpPr>
            <a:spLocks noGrp="1"/>
          </p:cNvSpPr>
          <p:nvPr>
            <p:ph type="dt" sz="half" idx="10"/>
          </p:nvPr>
        </p:nvSpPr>
        <p:spPr/>
        <p:txBody>
          <a:bodyPr/>
          <a:lstStyle/>
          <a:p>
            <a:fld id="{E70B70B0-008D-4278-A159-2881CE73538E}" type="datetimeFigureOut">
              <a:rPr lang="en-IN" smtClean="0"/>
              <a:t>29-04-2021</a:t>
            </a:fld>
            <a:endParaRPr lang="en-IN"/>
          </a:p>
        </p:txBody>
      </p:sp>
      <p:sp>
        <p:nvSpPr>
          <p:cNvPr id="8" name="Footer Placeholder 7">
            <a:extLst>
              <a:ext uri="{FF2B5EF4-FFF2-40B4-BE49-F238E27FC236}">
                <a16:creationId xmlns:a16="http://schemas.microsoft.com/office/drawing/2014/main" id="{8B6BB239-F18D-42C0-8E2B-83D7998BB6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613AD4-2106-48D7-97AA-4F24B11BDEFC}"/>
              </a:ext>
            </a:extLst>
          </p:cNvPr>
          <p:cNvSpPr>
            <a:spLocks noGrp="1"/>
          </p:cNvSpPr>
          <p:nvPr>
            <p:ph type="sldNum" sz="quarter" idx="12"/>
          </p:nvPr>
        </p:nvSpPr>
        <p:spPr/>
        <p:txBody>
          <a:bodyPr/>
          <a:lstStyle/>
          <a:p>
            <a:fld id="{C36A78F4-A1CE-41C6-BEA0-81D9E6A2BE72}" type="slidenum">
              <a:rPr lang="en-IN" smtClean="0"/>
              <a:t>‹#›</a:t>
            </a:fld>
            <a:endParaRPr lang="en-IN"/>
          </a:p>
        </p:txBody>
      </p:sp>
    </p:spTree>
    <p:extLst>
      <p:ext uri="{BB962C8B-B14F-4D97-AF65-F5344CB8AC3E}">
        <p14:creationId xmlns:p14="http://schemas.microsoft.com/office/powerpoint/2010/main" val="167557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D8717-C96C-4016-A2D7-F242657723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D2C03B-9BD0-4902-A7C3-DA9F47417F0B}"/>
              </a:ext>
            </a:extLst>
          </p:cNvPr>
          <p:cNvSpPr>
            <a:spLocks noGrp="1"/>
          </p:cNvSpPr>
          <p:nvPr>
            <p:ph type="dt" sz="half" idx="10"/>
          </p:nvPr>
        </p:nvSpPr>
        <p:spPr/>
        <p:txBody>
          <a:bodyPr/>
          <a:lstStyle/>
          <a:p>
            <a:fld id="{E70B70B0-008D-4278-A159-2881CE73538E}" type="datetimeFigureOut">
              <a:rPr lang="en-IN" smtClean="0"/>
              <a:t>29-04-2021</a:t>
            </a:fld>
            <a:endParaRPr lang="en-IN"/>
          </a:p>
        </p:txBody>
      </p:sp>
      <p:sp>
        <p:nvSpPr>
          <p:cNvPr id="4" name="Footer Placeholder 3">
            <a:extLst>
              <a:ext uri="{FF2B5EF4-FFF2-40B4-BE49-F238E27FC236}">
                <a16:creationId xmlns:a16="http://schemas.microsoft.com/office/drawing/2014/main" id="{797613EA-FB09-40CA-93F6-3444149B38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456291-18C9-4AFB-9646-B67426A2A0E1}"/>
              </a:ext>
            </a:extLst>
          </p:cNvPr>
          <p:cNvSpPr>
            <a:spLocks noGrp="1"/>
          </p:cNvSpPr>
          <p:nvPr>
            <p:ph type="sldNum" sz="quarter" idx="12"/>
          </p:nvPr>
        </p:nvSpPr>
        <p:spPr/>
        <p:txBody>
          <a:bodyPr/>
          <a:lstStyle/>
          <a:p>
            <a:fld id="{C36A78F4-A1CE-41C6-BEA0-81D9E6A2BE72}" type="slidenum">
              <a:rPr lang="en-IN" smtClean="0"/>
              <a:t>‹#›</a:t>
            </a:fld>
            <a:endParaRPr lang="en-IN"/>
          </a:p>
        </p:txBody>
      </p:sp>
    </p:spTree>
    <p:extLst>
      <p:ext uri="{BB962C8B-B14F-4D97-AF65-F5344CB8AC3E}">
        <p14:creationId xmlns:p14="http://schemas.microsoft.com/office/powerpoint/2010/main" val="2733574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C58118-EA2A-43C9-98D3-57FBA41BC884}"/>
              </a:ext>
            </a:extLst>
          </p:cNvPr>
          <p:cNvSpPr>
            <a:spLocks noGrp="1"/>
          </p:cNvSpPr>
          <p:nvPr>
            <p:ph type="dt" sz="half" idx="10"/>
          </p:nvPr>
        </p:nvSpPr>
        <p:spPr/>
        <p:txBody>
          <a:bodyPr/>
          <a:lstStyle/>
          <a:p>
            <a:fld id="{E70B70B0-008D-4278-A159-2881CE73538E}" type="datetimeFigureOut">
              <a:rPr lang="en-IN" smtClean="0"/>
              <a:t>29-04-2021</a:t>
            </a:fld>
            <a:endParaRPr lang="en-IN"/>
          </a:p>
        </p:txBody>
      </p:sp>
      <p:sp>
        <p:nvSpPr>
          <p:cNvPr id="3" name="Footer Placeholder 2">
            <a:extLst>
              <a:ext uri="{FF2B5EF4-FFF2-40B4-BE49-F238E27FC236}">
                <a16:creationId xmlns:a16="http://schemas.microsoft.com/office/drawing/2014/main" id="{B0C8CE52-6D6A-44CD-B4DF-2119E6D3D4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229DEC-B0CC-4BCB-A5B3-B4AC321A12A6}"/>
              </a:ext>
            </a:extLst>
          </p:cNvPr>
          <p:cNvSpPr>
            <a:spLocks noGrp="1"/>
          </p:cNvSpPr>
          <p:nvPr>
            <p:ph type="sldNum" sz="quarter" idx="12"/>
          </p:nvPr>
        </p:nvSpPr>
        <p:spPr/>
        <p:txBody>
          <a:bodyPr/>
          <a:lstStyle/>
          <a:p>
            <a:fld id="{C36A78F4-A1CE-41C6-BEA0-81D9E6A2BE72}" type="slidenum">
              <a:rPr lang="en-IN" smtClean="0"/>
              <a:t>‹#›</a:t>
            </a:fld>
            <a:endParaRPr lang="en-IN"/>
          </a:p>
        </p:txBody>
      </p:sp>
    </p:spTree>
    <p:extLst>
      <p:ext uri="{BB962C8B-B14F-4D97-AF65-F5344CB8AC3E}">
        <p14:creationId xmlns:p14="http://schemas.microsoft.com/office/powerpoint/2010/main" val="453016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AD69-ED73-4AA5-9AF8-056E4D9EB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BD54F5-9638-405E-A1D8-39F6DB261A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503EE7-D3A3-4E5E-91BC-571B25DA2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4C0892-C825-4461-AA3E-16E2D1F22B8A}"/>
              </a:ext>
            </a:extLst>
          </p:cNvPr>
          <p:cNvSpPr>
            <a:spLocks noGrp="1"/>
          </p:cNvSpPr>
          <p:nvPr>
            <p:ph type="dt" sz="half" idx="10"/>
          </p:nvPr>
        </p:nvSpPr>
        <p:spPr/>
        <p:txBody>
          <a:bodyPr/>
          <a:lstStyle/>
          <a:p>
            <a:fld id="{E70B70B0-008D-4278-A159-2881CE73538E}" type="datetimeFigureOut">
              <a:rPr lang="en-IN" smtClean="0"/>
              <a:t>29-04-2021</a:t>
            </a:fld>
            <a:endParaRPr lang="en-IN"/>
          </a:p>
        </p:txBody>
      </p:sp>
      <p:sp>
        <p:nvSpPr>
          <p:cNvPr id="6" name="Footer Placeholder 5">
            <a:extLst>
              <a:ext uri="{FF2B5EF4-FFF2-40B4-BE49-F238E27FC236}">
                <a16:creationId xmlns:a16="http://schemas.microsoft.com/office/drawing/2014/main" id="{1C526935-3835-43DC-961A-F92D75F5FD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84E81C-5B7A-449C-9FFE-5DA86244B807}"/>
              </a:ext>
            </a:extLst>
          </p:cNvPr>
          <p:cNvSpPr>
            <a:spLocks noGrp="1"/>
          </p:cNvSpPr>
          <p:nvPr>
            <p:ph type="sldNum" sz="quarter" idx="12"/>
          </p:nvPr>
        </p:nvSpPr>
        <p:spPr/>
        <p:txBody>
          <a:bodyPr/>
          <a:lstStyle/>
          <a:p>
            <a:fld id="{C36A78F4-A1CE-41C6-BEA0-81D9E6A2BE72}" type="slidenum">
              <a:rPr lang="en-IN" smtClean="0"/>
              <a:t>‹#›</a:t>
            </a:fld>
            <a:endParaRPr lang="en-IN"/>
          </a:p>
        </p:txBody>
      </p:sp>
    </p:spTree>
    <p:extLst>
      <p:ext uri="{BB962C8B-B14F-4D97-AF65-F5344CB8AC3E}">
        <p14:creationId xmlns:p14="http://schemas.microsoft.com/office/powerpoint/2010/main" val="3709301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7452C-BC03-4F8D-9958-0AFE8548A5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DC2B8F-F5DB-4DD5-8431-236FC0D72C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9A3C83-E185-4EB2-AEE0-CEA9EDE13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89EF45-EFD0-4A8A-A4BB-6E8F394CE632}"/>
              </a:ext>
            </a:extLst>
          </p:cNvPr>
          <p:cNvSpPr>
            <a:spLocks noGrp="1"/>
          </p:cNvSpPr>
          <p:nvPr>
            <p:ph type="dt" sz="half" idx="10"/>
          </p:nvPr>
        </p:nvSpPr>
        <p:spPr/>
        <p:txBody>
          <a:bodyPr/>
          <a:lstStyle/>
          <a:p>
            <a:fld id="{E70B70B0-008D-4278-A159-2881CE73538E}" type="datetimeFigureOut">
              <a:rPr lang="en-IN" smtClean="0"/>
              <a:t>29-04-2021</a:t>
            </a:fld>
            <a:endParaRPr lang="en-IN"/>
          </a:p>
        </p:txBody>
      </p:sp>
      <p:sp>
        <p:nvSpPr>
          <p:cNvPr id="6" name="Footer Placeholder 5">
            <a:extLst>
              <a:ext uri="{FF2B5EF4-FFF2-40B4-BE49-F238E27FC236}">
                <a16:creationId xmlns:a16="http://schemas.microsoft.com/office/drawing/2014/main" id="{1BFCE6B4-C2AA-4DC7-BC02-5DF30D7AB5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8C1FE6-2FC7-4FE0-AA4B-3B434417373E}"/>
              </a:ext>
            </a:extLst>
          </p:cNvPr>
          <p:cNvSpPr>
            <a:spLocks noGrp="1"/>
          </p:cNvSpPr>
          <p:nvPr>
            <p:ph type="sldNum" sz="quarter" idx="12"/>
          </p:nvPr>
        </p:nvSpPr>
        <p:spPr/>
        <p:txBody>
          <a:bodyPr/>
          <a:lstStyle/>
          <a:p>
            <a:fld id="{C36A78F4-A1CE-41C6-BEA0-81D9E6A2BE72}" type="slidenum">
              <a:rPr lang="en-IN" smtClean="0"/>
              <a:t>‹#›</a:t>
            </a:fld>
            <a:endParaRPr lang="en-IN"/>
          </a:p>
        </p:txBody>
      </p:sp>
    </p:spTree>
    <p:extLst>
      <p:ext uri="{BB962C8B-B14F-4D97-AF65-F5344CB8AC3E}">
        <p14:creationId xmlns:p14="http://schemas.microsoft.com/office/powerpoint/2010/main" val="2432585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C78A7D-5F41-4BA2-AC47-90C7D9E620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E4DC4C-C983-4A08-A6A5-A9A2C4E813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ADA3CC-320C-4DA5-A965-F5722125A2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B70B0-008D-4278-A159-2881CE73538E}" type="datetimeFigureOut">
              <a:rPr lang="en-IN" smtClean="0"/>
              <a:t>29-04-2021</a:t>
            </a:fld>
            <a:endParaRPr lang="en-IN"/>
          </a:p>
        </p:txBody>
      </p:sp>
      <p:sp>
        <p:nvSpPr>
          <p:cNvPr id="5" name="Footer Placeholder 4">
            <a:extLst>
              <a:ext uri="{FF2B5EF4-FFF2-40B4-BE49-F238E27FC236}">
                <a16:creationId xmlns:a16="http://schemas.microsoft.com/office/drawing/2014/main" id="{BFD5B3B4-380A-47FC-A097-34477D7926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DB80C05-DD74-4CA3-BC24-0D22278D00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6A78F4-A1CE-41C6-BEA0-81D9E6A2BE72}" type="slidenum">
              <a:rPr lang="en-IN" smtClean="0"/>
              <a:t>‹#›</a:t>
            </a:fld>
            <a:endParaRPr lang="en-IN"/>
          </a:p>
        </p:txBody>
      </p:sp>
    </p:spTree>
    <p:extLst>
      <p:ext uri="{BB962C8B-B14F-4D97-AF65-F5344CB8AC3E}">
        <p14:creationId xmlns:p14="http://schemas.microsoft.com/office/powerpoint/2010/main" val="2316504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li.angular.io/"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ngular.io/guide/dependency-injec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2E46C4-7629-4CE0-8546-9C07FA9B91ED}"/>
              </a:ext>
            </a:extLst>
          </p:cNvPr>
          <p:cNvSpPr>
            <a:spLocks noGrp="1"/>
          </p:cNvSpPr>
          <p:nvPr>
            <p:ph type="ctrTitle"/>
          </p:nvPr>
        </p:nvSpPr>
        <p:spPr>
          <a:xfrm>
            <a:off x="2659529" y="2085788"/>
            <a:ext cx="6884895" cy="1496649"/>
          </a:xfrm>
        </p:spPr>
        <p:txBody>
          <a:bodyPr anchor="b">
            <a:normAutofit/>
          </a:bodyPr>
          <a:lstStyle/>
          <a:p>
            <a:endParaRPr lang="en-IN" sz="3200" dirty="0">
              <a:solidFill>
                <a:schemeClr val="tx1">
                  <a:lumMod val="65000"/>
                  <a:lumOff val="35000"/>
                </a:schemeClr>
              </a:solidFill>
            </a:endParaRPr>
          </a:p>
          <a:p>
            <a:r>
              <a:rPr lang="en-US" dirty="0"/>
              <a:t> Angular 11</a:t>
            </a:r>
            <a:endParaRPr lang="en-IN" dirty="0"/>
          </a:p>
        </p:txBody>
      </p:sp>
      <p:sp>
        <p:nvSpPr>
          <p:cNvPr id="3" name="Subtitle 2">
            <a:extLst>
              <a:ext uri="{FF2B5EF4-FFF2-40B4-BE49-F238E27FC236}">
                <a16:creationId xmlns:a16="http://schemas.microsoft.com/office/drawing/2014/main" id="{CC5E78BC-AF26-46BA-A097-D94A7B379841}"/>
              </a:ext>
            </a:extLst>
          </p:cNvPr>
          <p:cNvSpPr>
            <a:spLocks noGrp="1"/>
          </p:cNvSpPr>
          <p:nvPr>
            <p:ph type="subTitle" idx="1"/>
          </p:nvPr>
        </p:nvSpPr>
        <p:spPr>
          <a:xfrm>
            <a:off x="3048000" y="3948055"/>
            <a:ext cx="6884894" cy="1778041"/>
          </a:xfrm>
        </p:spPr>
        <p:txBody>
          <a:bodyPr anchor="t">
            <a:normAutofit/>
          </a:bodyPr>
          <a:lstStyle/>
          <a:p>
            <a:r>
              <a:rPr lang="en-US" sz="3200" b="1" dirty="0">
                <a:solidFill>
                  <a:srgbClr val="7030A0"/>
                </a:solidFill>
              </a:rPr>
              <a:t>By : S.M.SONI INFOSOFT</a:t>
            </a:r>
          </a:p>
          <a:p>
            <a:r>
              <a:rPr lang="en-US" sz="3200" b="1" dirty="0">
                <a:solidFill>
                  <a:srgbClr val="7030A0"/>
                </a:solidFill>
              </a:rPr>
              <a:t>+91-8128992581 (M) </a:t>
            </a:r>
            <a:r>
              <a:rPr lang="en-US" sz="3200" b="1" dirty="0" err="1">
                <a:solidFill>
                  <a:srgbClr val="7030A0"/>
                </a:solidFill>
              </a:rPr>
              <a:t>Whats</a:t>
            </a:r>
            <a:r>
              <a:rPr lang="en-US" sz="3200" b="1" dirty="0">
                <a:solidFill>
                  <a:srgbClr val="7030A0"/>
                </a:solidFill>
              </a:rPr>
              <a:t> App</a:t>
            </a:r>
          </a:p>
          <a:p>
            <a:r>
              <a:rPr lang="en-US" sz="3200" b="1" dirty="0">
                <a:solidFill>
                  <a:srgbClr val="7030A0"/>
                </a:solidFill>
              </a:rPr>
              <a:t>Visit www.smsoni.in</a:t>
            </a:r>
            <a:endParaRPr lang="en-IN" sz="3200" b="1" dirty="0">
              <a:solidFill>
                <a:srgbClr val="7030A0"/>
              </a:solidFill>
            </a:endParaRPr>
          </a:p>
        </p:txBody>
      </p:sp>
    </p:spTree>
    <p:extLst>
      <p:ext uri="{BB962C8B-B14F-4D97-AF65-F5344CB8AC3E}">
        <p14:creationId xmlns:p14="http://schemas.microsoft.com/office/powerpoint/2010/main" val="1426689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E5D013-1D3E-4347-9830-F381BE13710C}"/>
              </a:ext>
            </a:extLst>
          </p:cNvPr>
          <p:cNvSpPr>
            <a:spLocks noGrp="1"/>
          </p:cNvSpPr>
          <p:nvPr>
            <p:ph idx="1"/>
          </p:nvPr>
        </p:nvSpPr>
        <p:spPr>
          <a:xfrm>
            <a:off x="71021" y="0"/>
            <a:ext cx="12120979" cy="6773662"/>
          </a:xfrm>
        </p:spPr>
        <p:txBody>
          <a:bodyPr/>
          <a:lstStyle/>
          <a:p>
            <a:pPr algn="l" fontAlgn="base">
              <a:buFont typeface="Wingdings" panose="05000000000000000000" pitchFamily="2" charset="2"/>
              <a:buChar char="Ø"/>
            </a:pPr>
            <a:r>
              <a:rPr lang="en-US" b="1" i="0" dirty="0">
                <a:effectLst/>
                <a:latin typeface="urw-din"/>
              </a:rPr>
              <a:t>Expression Syntax:</a:t>
            </a:r>
            <a:r>
              <a:rPr lang="en-US" b="0" i="0" dirty="0">
                <a:effectLst/>
                <a:latin typeface="urw-din"/>
              </a:rPr>
              <a:t> </a:t>
            </a:r>
          </a:p>
          <a:p>
            <a:pPr marL="0" indent="0" algn="l" fontAlgn="base">
              <a:buNone/>
            </a:pPr>
            <a:r>
              <a:rPr lang="en-US" b="1" i="0" dirty="0">
                <a:effectLst/>
                <a:latin typeface="urw-din"/>
              </a:rPr>
              <a:t>	Angular </a:t>
            </a:r>
            <a:r>
              <a:rPr lang="en-US" b="1" i="0" dirty="0" err="1">
                <a:effectLst/>
                <a:latin typeface="urw-din"/>
              </a:rPr>
              <a:t>JS:</a:t>
            </a:r>
            <a:r>
              <a:rPr lang="en-US" b="0" i="0" dirty="0" err="1">
                <a:effectLst/>
                <a:latin typeface="urw-din"/>
              </a:rPr>
              <a:t>ng-bind</a:t>
            </a:r>
            <a:r>
              <a:rPr lang="en-US" b="0" i="0" dirty="0">
                <a:effectLst/>
                <a:latin typeface="urw-din"/>
              </a:rPr>
              <a:t> is used to bind data from view to model and vice versa. </a:t>
            </a:r>
            <a:br>
              <a:rPr lang="en-US" b="0" i="0" dirty="0">
                <a:effectLst/>
                <a:latin typeface="urw-din"/>
              </a:rPr>
            </a:br>
            <a:r>
              <a:rPr lang="en-US" b="0" i="0" dirty="0">
                <a:effectLst/>
                <a:latin typeface="urw-din"/>
              </a:rPr>
              <a:t>	</a:t>
            </a:r>
            <a:r>
              <a:rPr lang="en-US" b="1" i="0" dirty="0">
                <a:effectLst/>
                <a:latin typeface="urw-din"/>
              </a:rPr>
              <a:t>Angular:</a:t>
            </a:r>
            <a:r>
              <a:rPr lang="en-US" b="0" i="0" dirty="0">
                <a:effectLst/>
                <a:latin typeface="urw-din"/>
              </a:rPr>
              <a:t> Properties enclosed in “()” and “[]” are used to bind data b/w view and model.</a:t>
            </a:r>
          </a:p>
          <a:p>
            <a:pPr algn="l" fontAlgn="base">
              <a:buFont typeface="Wingdings" panose="05000000000000000000" pitchFamily="2" charset="2"/>
              <a:buChar char="Ø"/>
            </a:pPr>
            <a:r>
              <a:rPr lang="en-US" b="1" i="0" dirty="0">
                <a:effectLst/>
                <a:latin typeface="urw-din"/>
              </a:rPr>
              <a:t>Dependency Injection:</a:t>
            </a:r>
            <a:r>
              <a:rPr lang="en-US" b="0" i="0" dirty="0">
                <a:effectLst/>
                <a:latin typeface="urw-din"/>
              </a:rPr>
              <a:t> </a:t>
            </a:r>
          </a:p>
          <a:p>
            <a:pPr marL="0" indent="0" algn="l" fontAlgn="base">
              <a:buNone/>
            </a:pPr>
            <a:r>
              <a:rPr lang="en-US" b="1" i="0" dirty="0">
                <a:effectLst/>
                <a:latin typeface="urw-din"/>
              </a:rPr>
              <a:t>	Angular JS:</a:t>
            </a:r>
            <a:r>
              <a:rPr lang="en-US" b="0" i="0" dirty="0">
                <a:effectLst/>
                <a:latin typeface="urw-din"/>
              </a:rPr>
              <a:t> Does not use Dependency Injection. </a:t>
            </a:r>
            <a:br>
              <a:rPr lang="en-US" b="0" i="0" dirty="0">
                <a:effectLst/>
                <a:latin typeface="urw-din"/>
              </a:rPr>
            </a:br>
            <a:r>
              <a:rPr lang="en-US" b="0" i="0" dirty="0">
                <a:effectLst/>
                <a:latin typeface="urw-din"/>
              </a:rPr>
              <a:t>	</a:t>
            </a:r>
            <a:r>
              <a:rPr lang="en-US" b="1" i="0" dirty="0">
                <a:effectLst/>
                <a:latin typeface="urw-din"/>
              </a:rPr>
              <a:t>Angular:</a:t>
            </a:r>
            <a:r>
              <a:rPr lang="en-US" b="0" i="0" dirty="0">
                <a:effectLst/>
                <a:latin typeface="urw-din"/>
              </a:rPr>
              <a:t> Hierarchical Dependency Injection system used.</a:t>
            </a:r>
          </a:p>
          <a:p>
            <a:pPr algn="l" fontAlgn="base">
              <a:buFont typeface="Wingdings" panose="05000000000000000000" pitchFamily="2" charset="2"/>
              <a:buChar char="Ø"/>
            </a:pPr>
            <a:r>
              <a:rPr lang="en-US" b="1" i="0" dirty="0">
                <a:effectLst/>
                <a:latin typeface="urw-din"/>
              </a:rPr>
              <a:t>Routing:</a:t>
            </a:r>
            <a:r>
              <a:rPr lang="en-US" b="0" i="0" dirty="0">
                <a:effectLst/>
                <a:latin typeface="urw-din"/>
              </a:rPr>
              <a:t> </a:t>
            </a:r>
          </a:p>
          <a:p>
            <a:pPr marL="0" indent="0" algn="l" fontAlgn="base">
              <a:buNone/>
            </a:pPr>
            <a:r>
              <a:rPr lang="en-US" b="1" dirty="0">
                <a:latin typeface="urw-din"/>
              </a:rPr>
              <a:t>	</a:t>
            </a:r>
            <a:r>
              <a:rPr lang="en-US" b="1" i="0" dirty="0">
                <a:effectLst/>
                <a:latin typeface="urw-din"/>
              </a:rPr>
              <a:t>Angular JS:</a:t>
            </a:r>
            <a:r>
              <a:rPr lang="en-US" b="0" i="0" dirty="0">
                <a:effectLst/>
                <a:latin typeface="urw-din"/>
              </a:rPr>
              <a:t> AngularJS uses $</a:t>
            </a:r>
            <a:r>
              <a:rPr lang="en-US" b="0" i="0" dirty="0" err="1">
                <a:effectLst/>
                <a:latin typeface="urw-din"/>
              </a:rPr>
              <a:t>routeprovider.when</a:t>
            </a:r>
            <a:r>
              <a:rPr lang="en-US" b="0" i="0" dirty="0">
                <a:effectLst/>
                <a:latin typeface="urw-din"/>
              </a:rPr>
              <a:t>() for routing configuration. </a:t>
            </a:r>
            <a:br>
              <a:rPr lang="en-US" b="0" i="0" dirty="0">
                <a:effectLst/>
                <a:latin typeface="urw-din"/>
              </a:rPr>
            </a:br>
            <a:r>
              <a:rPr lang="en-US" b="0" i="0" dirty="0">
                <a:effectLst/>
                <a:latin typeface="urw-din"/>
              </a:rPr>
              <a:t>	</a:t>
            </a:r>
            <a:r>
              <a:rPr lang="en-US" b="1" i="0" dirty="0">
                <a:effectLst/>
                <a:latin typeface="urw-din"/>
              </a:rPr>
              <a:t>Angular:</a:t>
            </a:r>
            <a:r>
              <a:rPr lang="en-US" b="0" i="0" dirty="0">
                <a:effectLst/>
                <a:latin typeface="urw-din"/>
              </a:rPr>
              <a:t> Angular uses @Route Config{(…)} for routing configuration.</a:t>
            </a:r>
          </a:p>
          <a:p>
            <a:pPr algn="l" fontAlgn="base">
              <a:buFont typeface="Wingdings" panose="05000000000000000000" pitchFamily="2" charset="2"/>
              <a:buChar char="Ø"/>
            </a:pPr>
            <a:r>
              <a:rPr lang="en-US" b="1" i="0" dirty="0">
                <a:effectLst/>
                <a:latin typeface="urw-din"/>
              </a:rPr>
              <a:t>Structure:</a:t>
            </a:r>
            <a:r>
              <a:rPr lang="en-US" b="0" i="0" dirty="0">
                <a:effectLst/>
                <a:latin typeface="urw-din"/>
              </a:rPr>
              <a:t> </a:t>
            </a:r>
          </a:p>
          <a:p>
            <a:pPr marL="0" indent="0" algn="l" fontAlgn="base">
              <a:buNone/>
            </a:pPr>
            <a:r>
              <a:rPr lang="en-US" b="1" i="0" dirty="0">
                <a:effectLst/>
                <a:latin typeface="urw-din"/>
              </a:rPr>
              <a:t>	Angular JS:</a:t>
            </a:r>
            <a:r>
              <a:rPr lang="en-US" b="0" i="0" dirty="0">
                <a:effectLst/>
                <a:latin typeface="urw-din"/>
              </a:rPr>
              <a:t> It is less manageable in comparison to Angular. </a:t>
            </a:r>
            <a:br>
              <a:rPr lang="en-US" b="0" i="0" dirty="0">
                <a:effectLst/>
                <a:latin typeface="urw-din"/>
              </a:rPr>
            </a:br>
            <a:r>
              <a:rPr lang="en-US" b="0" i="0" dirty="0">
                <a:effectLst/>
                <a:latin typeface="urw-din"/>
              </a:rPr>
              <a:t>	</a:t>
            </a:r>
            <a:r>
              <a:rPr lang="en-US" b="1" i="0" dirty="0">
                <a:effectLst/>
                <a:latin typeface="urw-din"/>
              </a:rPr>
              <a:t>Angular:</a:t>
            </a:r>
            <a:r>
              <a:rPr lang="en-US" b="0" i="0" dirty="0">
                <a:effectLst/>
                <a:latin typeface="urw-din"/>
              </a:rPr>
              <a:t> Better structure compare to AngularJS, easier to create and maintain large applications but behind in AngularJS in case of small applications.</a:t>
            </a:r>
          </a:p>
          <a:p>
            <a:pPr marL="0" indent="0">
              <a:buNone/>
            </a:pPr>
            <a:endParaRPr lang="en-IN" dirty="0"/>
          </a:p>
        </p:txBody>
      </p:sp>
    </p:spTree>
    <p:extLst>
      <p:ext uri="{BB962C8B-B14F-4D97-AF65-F5344CB8AC3E}">
        <p14:creationId xmlns:p14="http://schemas.microsoft.com/office/powerpoint/2010/main" val="2187795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CF45A-B647-489C-95ED-A4567952BCE1}"/>
              </a:ext>
            </a:extLst>
          </p:cNvPr>
          <p:cNvSpPr>
            <a:spLocks noGrp="1"/>
          </p:cNvSpPr>
          <p:nvPr>
            <p:ph type="title"/>
          </p:nvPr>
        </p:nvSpPr>
        <p:spPr>
          <a:xfrm>
            <a:off x="838200" y="0"/>
            <a:ext cx="10515600" cy="602541"/>
          </a:xfrm>
        </p:spPr>
        <p:txBody>
          <a:bodyPr>
            <a:normAutofit fontScale="90000"/>
          </a:bodyPr>
          <a:lstStyle/>
          <a:p>
            <a:pPr algn="ctr"/>
            <a:r>
              <a:rPr lang="en-IN" b="1" dirty="0">
                <a:latin typeface="Segoe UI" panose="020B0502040204020203" pitchFamily="34" charset="0"/>
              </a:rPr>
              <a:t>P</a:t>
            </a:r>
            <a:r>
              <a:rPr lang="en-IN" b="1" i="0" dirty="0">
                <a:effectLst/>
                <a:latin typeface="Segoe UI" panose="020B0502040204020203" pitchFamily="34" charset="0"/>
              </a:rPr>
              <a:t>rerequisites of Angular</a:t>
            </a:r>
            <a:endParaRPr lang="en-IN" b="1" dirty="0"/>
          </a:p>
        </p:txBody>
      </p:sp>
      <p:sp>
        <p:nvSpPr>
          <p:cNvPr id="3" name="Content Placeholder 2">
            <a:extLst>
              <a:ext uri="{FF2B5EF4-FFF2-40B4-BE49-F238E27FC236}">
                <a16:creationId xmlns:a16="http://schemas.microsoft.com/office/drawing/2014/main" id="{C032C0C6-83AA-45BE-AFFE-17010A5D9964}"/>
              </a:ext>
            </a:extLst>
          </p:cNvPr>
          <p:cNvSpPr>
            <a:spLocks noGrp="1"/>
          </p:cNvSpPr>
          <p:nvPr>
            <p:ph idx="1"/>
          </p:nvPr>
        </p:nvSpPr>
        <p:spPr>
          <a:xfrm>
            <a:off x="62144" y="745724"/>
            <a:ext cx="12046998" cy="5983550"/>
          </a:xfrm>
        </p:spPr>
        <p:txBody>
          <a:bodyPr>
            <a:normAutofit fontScale="85000" lnSpcReduction="20000"/>
          </a:bodyPr>
          <a:lstStyle/>
          <a:p>
            <a:pPr algn="just">
              <a:buFont typeface="Wingdings" panose="05000000000000000000" pitchFamily="2" charset="2"/>
              <a:buChar char="Ø"/>
            </a:pPr>
            <a:r>
              <a:rPr lang="en-US" b="1" i="0" dirty="0">
                <a:effectLst/>
                <a:latin typeface="Helvetica Neue"/>
              </a:rPr>
              <a:t>Html : </a:t>
            </a:r>
            <a:r>
              <a:rPr lang="en-US" b="0" i="0" dirty="0">
                <a:effectLst/>
                <a:latin typeface="Segoe UI" panose="020B0502040204020203" pitchFamily="34" charset="0"/>
              </a:rPr>
              <a:t>The angular renders the HTML from the template file which is associated with the separate component so learning and having knowledge about HTML is necessary.</a:t>
            </a:r>
          </a:p>
          <a:p>
            <a:pPr marL="0" indent="0" algn="just">
              <a:buNone/>
            </a:pPr>
            <a:endParaRPr lang="en-US" b="0" i="0" dirty="0">
              <a:effectLst/>
              <a:latin typeface="Segoe UI" panose="020B0502040204020203" pitchFamily="34" charset="0"/>
            </a:endParaRPr>
          </a:p>
          <a:p>
            <a:pPr algn="just">
              <a:buFont typeface="Wingdings" panose="05000000000000000000" pitchFamily="2" charset="2"/>
              <a:buChar char="Ø"/>
            </a:pPr>
            <a:r>
              <a:rPr lang="en-US" b="1" i="0" dirty="0">
                <a:effectLst/>
                <a:latin typeface="Helvetica Neue"/>
              </a:rPr>
              <a:t>CSS : </a:t>
            </a:r>
            <a:r>
              <a:rPr lang="en-US" b="0" i="0" dirty="0">
                <a:effectLst/>
                <a:latin typeface="Segoe UI" panose="020B0502040204020203" pitchFamily="34" charset="0"/>
              </a:rPr>
              <a:t>Whenever we develop any application, we need to have stylesheets so angular may contain separate CSS files for each component in order to provide different stylesheets.</a:t>
            </a:r>
          </a:p>
          <a:p>
            <a:pPr marL="0" indent="0" algn="just">
              <a:buNone/>
            </a:pPr>
            <a:endParaRPr lang="en-US" b="0" i="0" dirty="0">
              <a:effectLst/>
              <a:latin typeface="Segoe UI" panose="020B0502040204020203" pitchFamily="34" charset="0"/>
            </a:endParaRPr>
          </a:p>
          <a:p>
            <a:pPr algn="just">
              <a:buFont typeface="Wingdings" panose="05000000000000000000" pitchFamily="2" charset="2"/>
              <a:buChar char="Ø"/>
            </a:pPr>
            <a:r>
              <a:rPr lang="en-US" b="1" i="0" dirty="0">
                <a:effectLst/>
                <a:latin typeface="Helvetica Neue"/>
              </a:rPr>
              <a:t>JavaScript : </a:t>
            </a:r>
            <a:r>
              <a:rPr lang="en-US" b="0" i="0" dirty="0">
                <a:effectLst/>
                <a:latin typeface="Segoe UI" panose="020B0502040204020203" pitchFamily="34" charset="0"/>
              </a:rPr>
              <a:t>It is a hero because every frontend platform like Angular, React and </a:t>
            </a:r>
            <a:r>
              <a:rPr lang="en-US" b="0" i="0" dirty="0" err="1">
                <a:effectLst/>
                <a:latin typeface="Segoe UI" panose="020B0502040204020203" pitchFamily="34" charset="0"/>
              </a:rPr>
              <a:t>Vuejs</a:t>
            </a:r>
            <a:r>
              <a:rPr lang="en-US" b="0" i="0" dirty="0">
                <a:effectLst/>
                <a:latin typeface="Segoe UI" panose="020B0502040204020203" pitchFamily="34" charset="0"/>
              </a:rPr>
              <a:t> used JavaScript heavily so we must know </a:t>
            </a:r>
            <a:r>
              <a:rPr lang="en-US" b="0" i="0" dirty="0" err="1">
                <a:effectLst/>
                <a:latin typeface="Segoe UI" panose="020B0502040204020203" pitchFamily="34" charset="0"/>
              </a:rPr>
              <a:t>javascript</a:t>
            </a:r>
            <a:r>
              <a:rPr lang="en-US" b="0" i="0" dirty="0">
                <a:effectLst/>
                <a:latin typeface="Segoe UI" panose="020B0502040204020203" pitchFamily="34" charset="0"/>
              </a:rPr>
              <a:t> before starting with the Angular.</a:t>
            </a:r>
          </a:p>
          <a:p>
            <a:pPr marL="0" indent="0" algn="just">
              <a:buNone/>
            </a:pPr>
            <a:endParaRPr lang="en-US" b="0" i="0" dirty="0">
              <a:effectLst/>
              <a:latin typeface="Segoe UI" panose="020B0502040204020203" pitchFamily="34" charset="0"/>
            </a:endParaRPr>
          </a:p>
          <a:p>
            <a:pPr algn="just">
              <a:buFont typeface="Wingdings" panose="05000000000000000000" pitchFamily="2" charset="2"/>
              <a:buChar char="Ø"/>
            </a:pPr>
            <a:r>
              <a:rPr lang="en-US" b="1" i="0" dirty="0">
                <a:effectLst/>
                <a:latin typeface="Helvetica Neue"/>
              </a:rPr>
              <a:t>TypeScript : </a:t>
            </a:r>
            <a:r>
              <a:rPr lang="en-US" b="0" i="0" dirty="0">
                <a:effectLst/>
                <a:latin typeface="Segoe UI" panose="020B0502040204020203" pitchFamily="34" charset="0"/>
              </a:rPr>
              <a:t>It is the superset of JavaScript, and Typescript is developed by the JavaScript, the most important thing that Angular is completely has written in TypeScript so its and advice to have basic knowledge in TypeScript makes your Angular journey easier.</a:t>
            </a:r>
          </a:p>
          <a:p>
            <a:pPr marL="0" indent="0" algn="just" fontAlgn="t">
              <a:buNone/>
            </a:pPr>
            <a:r>
              <a:rPr lang="en-US" b="0" i="0" dirty="0">
                <a:effectLst/>
                <a:latin typeface="Segoe UI" panose="020B0502040204020203" pitchFamily="34" charset="0"/>
              </a:rPr>
              <a:t>	Other thing you may learn is OOPS concepts, Model view and the controller architecture basic HTML DOM properties and events, different rules of ECMAScript 6 and plus, that it, so if you are done with the above guideline you may start learning the Angular in a very steady pace without worrying about other libraries and so on.</a:t>
            </a:r>
          </a:p>
          <a:p>
            <a:pPr marL="0" indent="0">
              <a:buNone/>
            </a:pPr>
            <a:endParaRPr lang="en-IN" dirty="0"/>
          </a:p>
        </p:txBody>
      </p:sp>
    </p:spTree>
    <p:extLst>
      <p:ext uri="{BB962C8B-B14F-4D97-AF65-F5344CB8AC3E}">
        <p14:creationId xmlns:p14="http://schemas.microsoft.com/office/powerpoint/2010/main" val="1967972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22F8-4E25-42EA-B978-408ECA1F500D}"/>
              </a:ext>
            </a:extLst>
          </p:cNvPr>
          <p:cNvSpPr>
            <a:spLocks noGrp="1"/>
          </p:cNvSpPr>
          <p:nvPr>
            <p:ph type="title"/>
          </p:nvPr>
        </p:nvSpPr>
        <p:spPr>
          <a:xfrm>
            <a:off x="181253" y="319596"/>
            <a:ext cx="11776968" cy="1047565"/>
          </a:xfrm>
        </p:spPr>
        <p:txBody>
          <a:bodyPr>
            <a:normAutofit fontScale="90000"/>
          </a:bodyPr>
          <a:lstStyle/>
          <a:p>
            <a:pPr marL="0" indent="0">
              <a:buNone/>
            </a:pPr>
            <a:r>
              <a:rPr lang="en-US" b="1" i="0" dirty="0">
                <a:effectLst/>
                <a:latin typeface="urw-din"/>
              </a:rPr>
              <a:t>Why TypeScript is developed while having JavaScript? </a:t>
            </a:r>
          </a:p>
        </p:txBody>
      </p:sp>
      <p:sp>
        <p:nvSpPr>
          <p:cNvPr id="3" name="Content Placeholder 2">
            <a:extLst>
              <a:ext uri="{FF2B5EF4-FFF2-40B4-BE49-F238E27FC236}">
                <a16:creationId xmlns:a16="http://schemas.microsoft.com/office/drawing/2014/main" id="{79D02C4F-EE40-43C5-9ECB-5A8D78D0F63F}"/>
              </a:ext>
            </a:extLst>
          </p:cNvPr>
          <p:cNvSpPr>
            <a:spLocks noGrp="1"/>
          </p:cNvSpPr>
          <p:nvPr>
            <p:ph idx="1"/>
          </p:nvPr>
        </p:nvSpPr>
        <p:spPr>
          <a:xfrm>
            <a:off x="97654" y="1305017"/>
            <a:ext cx="12094346" cy="5442012"/>
          </a:xfrm>
        </p:spPr>
        <p:txBody>
          <a:bodyPr/>
          <a:lstStyle/>
          <a:p>
            <a:pPr marL="0" indent="0">
              <a:buNone/>
            </a:pPr>
            <a:br>
              <a:rPr lang="en-US" dirty="0"/>
            </a:br>
            <a:r>
              <a:rPr lang="en-US" b="0" i="0" dirty="0">
                <a:effectLst/>
                <a:latin typeface="urw-din"/>
              </a:rPr>
              <a:t>When JavaScript was developed then JavaScript development team introduced JavaScript as a client-side programming language. But when people was using JavaScript then developer get to know that JavaScript can be used as a server-side programming language also. But When JavaScript was growing then the code of JavaScript became complex and heavy. Because of this, JavaScript was even not able to full fill the requirement of Object-oriented programming language. This prevents JavaScript from succeeding at the enterprise level as a server-side technology. Then </a:t>
            </a:r>
            <a:r>
              <a:rPr lang="en-US" b="1" i="0" dirty="0">
                <a:effectLst/>
                <a:latin typeface="urw-din"/>
              </a:rPr>
              <a:t>TypeScript</a:t>
            </a:r>
            <a:r>
              <a:rPr lang="en-US" b="0" i="0" dirty="0">
                <a:effectLst/>
                <a:latin typeface="urw-din"/>
              </a:rPr>
              <a:t> was developed by the development team to bridge this gap.</a:t>
            </a:r>
            <a:endParaRPr lang="en-IN" dirty="0"/>
          </a:p>
        </p:txBody>
      </p:sp>
    </p:spTree>
    <p:extLst>
      <p:ext uri="{BB962C8B-B14F-4D97-AF65-F5344CB8AC3E}">
        <p14:creationId xmlns:p14="http://schemas.microsoft.com/office/powerpoint/2010/main" val="3657778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B39B8-311C-4B9C-93E8-23978D08C4E8}"/>
              </a:ext>
            </a:extLst>
          </p:cNvPr>
          <p:cNvSpPr>
            <a:spLocks noGrp="1"/>
          </p:cNvSpPr>
          <p:nvPr>
            <p:ph type="title"/>
          </p:nvPr>
        </p:nvSpPr>
        <p:spPr>
          <a:xfrm>
            <a:off x="678402" y="0"/>
            <a:ext cx="10515600" cy="540397"/>
          </a:xfrm>
        </p:spPr>
        <p:txBody>
          <a:bodyPr>
            <a:normAutofit fontScale="90000"/>
          </a:bodyPr>
          <a:lstStyle/>
          <a:p>
            <a:pPr algn="ctr"/>
            <a:r>
              <a:rPr lang="en-US" b="1" dirty="0"/>
              <a:t>Features of TypeScript</a:t>
            </a:r>
            <a:endParaRPr lang="en-IN" b="1" dirty="0"/>
          </a:p>
        </p:txBody>
      </p:sp>
      <p:sp>
        <p:nvSpPr>
          <p:cNvPr id="3" name="Content Placeholder 2">
            <a:extLst>
              <a:ext uri="{FF2B5EF4-FFF2-40B4-BE49-F238E27FC236}">
                <a16:creationId xmlns:a16="http://schemas.microsoft.com/office/drawing/2014/main" id="{EE200656-1B53-4B83-A9CD-910CD9DD6256}"/>
              </a:ext>
            </a:extLst>
          </p:cNvPr>
          <p:cNvSpPr>
            <a:spLocks noGrp="1"/>
          </p:cNvSpPr>
          <p:nvPr>
            <p:ph idx="1"/>
          </p:nvPr>
        </p:nvSpPr>
        <p:spPr>
          <a:xfrm>
            <a:off x="-1" y="648070"/>
            <a:ext cx="12118019" cy="6209930"/>
          </a:xfrm>
        </p:spPr>
        <p:txBody>
          <a:bodyPr/>
          <a:lstStyle/>
          <a:p>
            <a:pPr algn="l" fontAlgn="base">
              <a:buFont typeface="Wingdings" panose="05000000000000000000" pitchFamily="2" charset="2"/>
              <a:buChar char="Ø"/>
            </a:pPr>
            <a:r>
              <a:rPr lang="en-US" b="1" i="0" dirty="0">
                <a:effectLst/>
                <a:latin typeface="urw-din"/>
              </a:rPr>
              <a:t>TypeScript Code is converted into Plain JavaScript Code:</a:t>
            </a:r>
            <a:r>
              <a:rPr lang="en-US" b="0" i="0" dirty="0">
                <a:effectLst/>
                <a:latin typeface="urw-din"/>
              </a:rPr>
              <a:t>: TypeScript code is not understandable by the browsers. </a:t>
            </a:r>
            <a:r>
              <a:rPr lang="en-US" b="0" i="0" dirty="0" err="1">
                <a:effectLst/>
                <a:latin typeface="urw-din"/>
              </a:rPr>
              <a:t>Thats</a:t>
            </a:r>
            <a:r>
              <a:rPr lang="en-US" b="0" i="0" dirty="0">
                <a:effectLst/>
                <a:latin typeface="urw-din"/>
              </a:rPr>
              <a:t> why if the code is written in TypeScript then it is compiled and converted the code i.e. translate the code into </a:t>
            </a:r>
            <a:r>
              <a:rPr lang="en-US" b="0" i="0" dirty="0" err="1">
                <a:effectLst/>
                <a:latin typeface="urw-din"/>
              </a:rPr>
              <a:t>JavaScript.The</a:t>
            </a:r>
            <a:r>
              <a:rPr lang="en-US" b="0" i="0" dirty="0">
                <a:effectLst/>
                <a:latin typeface="urw-din"/>
              </a:rPr>
              <a:t> above process is known as </a:t>
            </a:r>
            <a:r>
              <a:rPr lang="en-US" b="1" i="0" dirty="0">
                <a:effectLst/>
                <a:latin typeface="urw-din"/>
              </a:rPr>
              <a:t>Trans-piled</a:t>
            </a:r>
            <a:r>
              <a:rPr lang="en-US" b="0" i="0" dirty="0">
                <a:effectLst/>
                <a:latin typeface="urw-din"/>
              </a:rPr>
              <a:t>. By the help of JavaScript code, browsers are able to read the code and display.</a:t>
            </a:r>
          </a:p>
          <a:p>
            <a:pPr algn="l" fontAlgn="base">
              <a:buFont typeface="Wingdings" panose="05000000000000000000" pitchFamily="2" charset="2"/>
              <a:buChar char="Ø"/>
            </a:pPr>
            <a:r>
              <a:rPr lang="en-US" b="1" i="0" dirty="0">
                <a:effectLst/>
                <a:latin typeface="urw-din"/>
              </a:rPr>
              <a:t>JavaScript is TypeScript</a:t>
            </a:r>
            <a:r>
              <a:rPr lang="en-US" b="0" i="0" dirty="0">
                <a:effectLst/>
                <a:latin typeface="urw-din"/>
              </a:rPr>
              <a:t>: Whatever code is written in JavaScript can be converted to TypeScript by changing the extension from </a:t>
            </a:r>
            <a:r>
              <a:rPr lang="en-US" b="1" i="0" dirty="0">
                <a:effectLst/>
                <a:latin typeface="urw-din"/>
              </a:rPr>
              <a:t>.</a:t>
            </a:r>
            <a:r>
              <a:rPr lang="en-US" b="1" i="0" dirty="0" err="1">
                <a:effectLst/>
                <a:latin typeface="urw-din"/>
              </a:rPr>
              <a:t>js</a:t>
            </a:r>
            <a:r>
              <a:rPr lang="en-US" b="0" i="0" dirty="0">
                <a:effectLst/>
                <a:latin typeface="urw-din"/>
              </a:rPr>
              <a:t> to </a:t>
            </a:r>
            <a:r>
              <a:rPr lang="en-US" b="1" i="0" dirty="0">
                <a:effectLst/>
                <a:latin typeface="urw-din"/>
              </a:rPr>
              <a:t>.</a:t>
            </a:r>
            <a:r>
              <a:rPr lang="en-US" b="1" i="0" dirty="0" err="1">
                <a:effectLst/>
                <a:latin typeface="urw-din"/>
              </a:rPr>
              <a:t>ts</a:t>
            </a:r>
            <a:r>
              <a:rPr lang="en-US" b="0" i="0" dirty="0">
                <a:effectLst/>
                <a:latin typeface="urw-din"/>
              </a:rPr>
              <a:t>.</a:t>
            </a:r>
          </a:p>
          <a:p>
            <a:pPr algn="l" fontAlgn="base">
              <a:buFont typeface="Wingdings" panose="05000000000000000000" pitchFamily="2" charset="2"/>
              <a:buChar char="Ø"/>
            </a:pPr>
            <a:r>
              <a:rPr lang="en-US" b="1" i="0" dirty="0">
                <a:effectLst/>
                <a:latin typeface="urw-din"/>
              </a:rPr>
              <a:t>Use TypeScript anywhere:</a:t>
            </a:r>
            <a:r>
              <a:rPr lang="en-US" b="0" i="0" dirty="0">
                <a:effectLst/>
                <a:latin typeface="urw-din"/>
              </a:rPr>
              <a:t> TypeScript code can be run on any browser, devices or in any operating system. TypeScript is not specific to any Virtual-machine etc.</a:t>
            </a:r>
          </a:p>
          <a:p>
            <a:pPr algn="l" fontAlgn="base">
              <a:buFont typeface="Wingdings" panose="05000000000000000000" pitchFamily="2" charset="2"/>
              <a:buChar char="Ø"/>
            </a:pPr>
            <a:r>
              <a:rPr lang="en-US" b="1" i="0" dirty="0">
                <a:effectLst/>
                <a:latin typeface="urw-din"/>
              </a:rPr>
              <a:t>TypeScript supports JS libraries:</a:t>
            </a:r>
            <a:r>
              <a:rPr lang="en-US" b="0" i="0" dirty="0">
                <a:effectLst/>
                <a:latin typeface="urw-din"/>
              </a:rPr>
              <a:t> With TypeScript, developers can use existing JavaScript code, incorporate popular JavaScript libraries, and can be called from other JavaScript code.</a:t>
            </a:r>
          </a:p>
          <a:p>
            <a:pPr marL="0" indent="0">
              <a:buNone/>
            </a:pPr>
            <a:endParaRPr lang="en-IN" dirty="0"/>
          </a:p>
        </p:txBody>
      </p:sp>
    </p:spTree>
    <p:extLst>
      <p:ext uri="{BB962C8B-B14F-4D97-AF65-F5344CB8AC3E}">
        <p14:creationId xmlns:p14="http://schemas.microsoft.com/office/powerpoint/2010/main" val="523288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BAA5-B1BE-4697-88FD-C53475E6E4F7}"/>
              </a:ext>
            </a:extLst>
          </p:cNvPr>
          <p:cNvSpPr>
            <a:spLocks noGrp="1"/>
          </p:cNvSpPr>
          <p:nvPr>
            <p:ph type="title"/>
          </p:nvPr>
        </p:nvSpPr>
        <p:spPr>
          <a:xfrm>
            <a:off x="740546" y="-78758"/>
            <a:ext cx="10515600" cy="759796"/>
          </a:xfrm>
        </p:spPr>
        <p:txBody>
          <a:bodyPr/>
          <a:lstStyle/>
          <a:p>
            <a:pPr algn="ctr"/>
            <a:r>
              <a:rPr lang="en-US" b="1" dirty="0"/>
              <a:t>Typescript Vs. JavaScript</a:t>
            </a:r>
            <a:endParaRPr lang="en-IN" b="1" dirty="0"/>
          </a:p>
        </p:txBody>
      </p:sp>
      <p:sp>
        <p:nvSpPr>
          <p:cNvPr id="3" name="Content Placeholder 2">
            <a:extLst>
              <a:ext uri="{FF2B5EF4-FFF2-40B4-BE49-F238E27FC236}">
                <a16:creationId xmlns:a16="http://schemas.microsoft.com/office/drawing/2014/main" id="{8EC9871F-DAE3-48EE-827C-9F93EA22D71F}"/>
              </a:ext>
            </a:extLst>
          </p:cNvPr>
          <p:cNvSpPr>
            <a:spLocks noGrp="1"/>
          </p:cNvSpPr>
          <p:nvPr>
            <p:ph idx="1"/>
          </p:nvPr>
        </p:nvSpPr>
        <p:spPr>
          <a:xfrm>
            <a:off x="97654" y="681038"/>
            <a:ext cx="12011488" cy="6101502"/>
          </a:xfrm>
        </p:spPr>
        <p:txBody>
          <a:bodyPr/>
          <a:lstStyle/>
          <a:p>
            <a:pPr algn="l" fontAlgn="base">
              <a:buFont typeface="Wingdings" panose="05000000000000000000" pitchFamily="2" charset="2"/>
              <a:buChar char="Ø"/>
            </a:pPr>
            <a:r>
              <a:rPr lang="en-US" b="0" i="0" dirty="0">
                <a:effectLst/>
                <a:latin typeface="urw-din"/>
              </a:rPr>
              <a:t>TypeScript is known as Object oriented programming language whereas JavaScript is a scripting language.</a:t>
            </a:r>
          </a:p>
          <a:p>
            <a:pPr algn="l" fontAlgn="base">
              <a:buFont typeface="Wingdings" panose="05000000000000000000" pitchFamily="2" charset="2"/>
              <a:buChar char="Ø"/>
            </a:pPr>
            <a:r>
              <a:rPr lang="en-US" b="0" i="0" dirty="0">
                <a:effectLst/>
                <a:latin typeface="urw-din"/>
              </a:rPr>
              <a:t>TypeScript has a feature known as Static typing but JavaScript does not have this feature.</a:t>
            </a:r>
          </a:p>
          <a:p>
            <a:pPr algn="l" fontAlgn="base">
              <a:buFont typeface="Wingdings" panose="05000000000000000000" pitchFamily="2" charset="2"/>
              <a:buChar char="Ø"/>
            </a:pPr>
            <a:r>
              <a:rPr lang="en-US" b="0" i="0" dirty="0">
                <a:effectLst/>
                <a:latin typeface="urw-din"/>
              </a:rPr>
              <a:t>TypeScript gives support for modules whereas JavaScript does not support modules.</a:t>
            </a:r>
          </a:p>
          <a:p>
            <a:pPr algn="l" fontAlgn="base">
              <a:buFont typeface="Wingdings" panose="05000000000000000000" pitchFamily="2" charset="2"/>
              <a:buChar char="Ø"/>
            </a:pPr>
            <a:r>
              <a:rPr lang="en-US" b="0" i="0" dirty="0">
                <a:effectLst/>
                <a:latin typeface="urw-din"/>
              </a:rPr>
              <a:t>TypeScript has Interface but JavaScript does not have Interface.</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061114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430FF-2E09-4ED6-AB18-F1061C4BDCCD}"/>
              </a:ext>
            </a:extLst>
          </p:cNvPr>
          <p:cNvSpPr>
            <a:spLocks noGrp="1"/>
          </p:cNvSpPr>
          <p:nvPr>
            <p:ph type="title"/>
          </p:nvPr>
        </p:nvSpPr>
        <p:spPr>
          <a:xfrm>
            <a:off x="767179" y="0"/>
            <a:ext cx="10515600" cy="673562"/>
          </a:xfrm>
        </p:spPr>
        <p:txBody>
          <a:bodyPr>
            <a:normAutofit fontScale="90000"/>
          </a:bodyPr>
          <a:lstStyle/>
          <a:p>
            <a:pPr algn="ctr"/>
            <a:r>
              <a:rPr lang="en-US" b="1" dirty="0"/>
              <a:t>Setup &amp; Installation	</a:t>
            </a:r>
            <a:endParaRPr lang="en-IN" b="1" dirty="0"/>
          </a:p>
        </p:txBody>
      </p:sp>
      <p:sp>
        <p:nvSpPr>
          <p:cNvPr id="3" name="Content Placeholder 2">
            <a:extLst>
              <a:ext uri="{FF2B5EF4-FFF2-40B4-BE49-F238E27FC236}">
                <a16:creationId xmlns:a16="http://schemas.microsoft.com/office/drawing/2014/main" id="{98BF0089-66E7-411D-8F73-4EBD25A55463}"/>
              </a:ext>
            </a:extLst>
          </p:cNvPr>
          <p:cNvSpPr>
            <a:spLocks noGrp="1"/>
          </p:cNvSpPr>
          <p:nvPr>
            <p:ph idx="1"/>
          </p:nvPr>
        </p:nvSpPr>
        <p:spPr>
          <a:xfrm>
            <a:off x="97654" y="673562"/>
            <a:ext cx="11967099" cy="6100100"/>
          </a:xfrm>
        </p:spPr>
        <p:txBody>
          <a:bodyPr/>
          <a:lstStyle/>
          <a:p>
            <a:pPr marL="514350" indent="-514350">
              <a:buFont typeface="+mj-lt"/>
              <a:buAutoNum type="arabicPeriod"/>
            </a:pPr>
            <a:r>
              <a:rPr lang="en-US" dirty="0"/>
              <a:t>How to Install Node  &amp; NPM?   For Node, go to </a:t>
            </a:r>
            <a:r>
              <a:rPr lang="en-US" dirty="0">
                <a:hlinkClick r:id="rId2"/>
              </a:rPr>
              <a:t>https://nodejs.org/en/</a:t>
            </a:r>
            <a:r>
              <a:rPr lang="en-US" dirty="0"/>
              <a:t> and install </a:t>
            </a:r>
            <a:r>
              <a:rPr lang="en-US" dirty="0" err="1"/>
              <a:t>nodejs</a:t>
            </a:r>
            <a:r>
              <a:rPr lang="en-US" dirty="0"/>
              <a:t>.</a:t>
            </a:r>
          </a:p>
          <a:p>
            <a:pPr marL="514350" indent="-514350">
              <a:buFont typeface="+mj-lt"/>
              <a:buAutoNum type="arabicPeriod"/>
            </a:pPr>
            <a:endParaRPr lang="en-US" dirty="0"/>
          </a:p>
          <a:p>
            <a:pPr marL="514350" indent="-514350">
              <a:buFont typeface="+mj-lt"/>
              <a:buAutoNum type="arabicPeriod"/>
            </a:pPr>
            <a:r>
              <a:rPr lang="en-US" dirty="0"/>
              <a:t>How to Install Angular CLI?  For </a:t>
            </a:r>
            <a:r>
              <a:rPr lang="en-US" dirty="0" err="1"/>
              <a:t>AngularCLI</a:t>
            </a:r>
            <a:r>
              <a:rPr lang="en-US" dirty="0"/>
              <a:t>, search </a:t>
            </a:r>
            <a:r>
              <a:rPr lang="en-US" dirty="0" err="1"/>
              <a:t>AngularCLI</a:t>
            </a:r>
            <a:r>
              <a:rPr lang="en-US" dirty="0"/>
              <a:t> in google, and got to </a:t>
            </a:r>
            <a:r>
              <a:rPr lang="en-US" dirty="0">
                <a:hlinkClick r:id="rId3"/>
              </a:rPr>
              <a:t>https://cli.angular.io/</a:t>
            </a:r>
            <a:endParaRPr lang="en-US" dirty="0"/>
          </a:p>
          <a:p>
            <a:pPr marL="514350" indent="-514350">
              <a:buFont typeface="+mj-lt"/>
              <a:buAutoNum type="arabicPeriod"/>
            </a:pPr>
            <a:endParaRPr lang="en-US" dirty="0"/>
          </a:p>
          <a:p>
            <a:pPr marL="514350" indent="-514350">
              <a:buFont typeface="+mj-lt"/>
              <a:buAutoNum type="arabicPeriod"/>
            </a:pPr>
            <a:r>
              <a:rPr lang="en-US" dirty="0"/>
              <a:t>Create First Angular App.</a:t>
            </a:r>
          </a:p>
          <a:p>
            <a:pPr marL="0" indent="0">
              <a:buNone/>
            </a:pPr>
            <a:endParaRPr lang="en-US" dirty="0"/>
          </a:p>
          <a:p>
            <a:pPr marL="0" indent="0">
              <a:buNone/>
            </a:pPr>
            <a:r>
              <a:rPr lang="en-US" dirty="0"/>
              <a:t>	</a:t>
            </a:r>
            <a:r>
              <a:rPr lang="en-US" dirty="0" err="1"/>
              <a:t>npm</a:t>
            </a:r>
            <a:r>
              <a:rPr lang="en-US" dirty="0"/>
              <a:t> install -g @angular/cli</a:t>
            </a:r>
          </a:p>
          <a:p>
            <a:pPr marL="0" indent="0">
              <a:buNone/>
            </a:pPr>
            <a:r>
              <a:rPr lang="en-US" dirty="0"/>
              <a:t>	ng new my-dream-app</a:t>
            </a:r>
          </a:p>
          <a:p>
            <a:pPr marL="0" indent="0">
              <a:buNone/>
            </a:pPr>
            <a:r>
              <a:rPr lang="en-US" dirty="0"/>
              <a:t>	cd my-dream-app</a:t>
            </a:r>
          </a:p>
          <a:p>
            <a:pPr marL="0" indent="0">
              <a:buNone/>
            </a:pPr>
            <a:r>
              <a:rPr lang="en-US" dirty="0"/>
              <a:t>	ng serve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511803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90956-EBC7-4E3E-90C4-D33A2DB60D83}"/>
              </a:ext>
            </a:extLst>
          </p:cNvPr>
          <p:cNvSpPr>
            <a:spLocks noGrp="1"/>
          </p:cNvSpPr>
          <p:nvPr>
            <p:ph type="title"/>
          </p:nvPr>
        </p:nvSpPr>
        <p:spPr>
          <a:xfrm>
            <a:off x="625136" y="2406989"/>
            <a:ext cx="10515600" cy="1325563"/>
          </a:xfrm>
        </p:spPr>
        <p:txBody>
          <a:bodyPr/>
          <a:lstStyle/>
          <a:p>
            <a:pPr algn="ctr"/>
            <a:r>
              <a:rPr lang="en-US" b="1" dirty="0"/>
              <a:t>Thank You</a:t>
            </a:r>
            <a:endParaRPr lang="en-IN" b="1" dirty="0"/>
          </a:p>
        </p:txBody>
      </p:sp>
    </p:spTree>
    <p:extLst>
      <p:ext uri="{BB962C8B-B14F-4D97-AF65-F5344CB8AC3E}">
        <p14:creationId xmlns:p14="http://schemas.microsoft.com/office/powerpoint/2010/main" val="57828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E51D1-FE52-40F7-B832-46EA16AC74E4}"/>
              </a:ext>
            </a:extLst>
          </p:cNvPr>
          <p:cNvSpPr>
            <a:spLocks noGrp="1"/>
          </p:cNvSpPr>
          <p:nvPr>
            <p:ph type="title"/>
          </p:nvPr>
        </p:nvSpPr>
        <p:spPr/>
        <p:txBody>
          <a:bodyPr/>
          <a:lstStyle/>
          <a:p>
            <a:pPr algn="ctr"/>
            <a:r>
              <a:rPr lang="en-US" b="1" dirty="0"/>
              <a:t>Introduction to Angular</a:t>
            </a:r>
            <a:endParaRPr lang="en-IN" b="1" dirty="0"/>
          </a:p>
        </p:txBody>
      </p:sp>
      <p:sp>
        <p:nvSpPr>
          <p:cNvPr id="3" name="Content Placeholder 2">
            <a:extLst>
              <a:ext uri="{FF2B5EF4-FFF2-40B4-BE49-F238E27FC236}">
                <a16:creationId xmlns:a16="http://schemas.microsoft.com/office/drawing/2014/main" id="{9A1BC331-9508-4575-B443-FA4C130F6961}"/>
              </a:ext>
            </a:extLst>
          </p:cNvPr>
          <p:cNvSpPr>
            <a:spLocks noGrp="1"/>
          </p:cNvSpPr>
          <p:nvPr>
            <p:ph idx="1"/>
          </p:nvPr>
        </p:nvSpPr>
        <p:spPr/>
        <p:txBody>
          <a:bodyPr/>
          <a:lstStyle/>
          <a:p>
            <a:pPr>
              <a:buFont typeface="Wingdings" panose="05000000000000000000" pitchFamily="2" charset="2"/>
              <a:buChar char="Ø"/>
            </a:pPr>
            <a:r>
              <a:rPr lang="en-US" dirty="0"/>
              <a:t> Angular is a front end development framework.</a:t>
            </a:r>
          </a:p>
          <a:p>
            <a:pPr>
              <a:buFont typeface="Wingdings" panose="05000000000000000000" pitchFamily="2" charset="2"/>
              <a:buChar char="Ø"/>
            </a:pPr>
            <a:r>
              <a:rPr lang="en-US" dirty="0"/>
              <a:t> It is developed by Google. </a:t>
            </a:r>
          </a:p>
          <a:p>
            <a:pPr>
              <a:buFont typeface="Wingdings" panose="05000000000000000000" pitchFamily="2" charset="2"/>
              <a:buChar char="Ø"/>
            </a:pPr>
            <a:r>
              <a:rPr lang="en-US" dirty="0"/>
              <a:t> It is used to develop SPA (Single Page Application).</a:t>
            </a:r>
          </a:p>
          <a:p>
            <a:pPr>
              <a:buFont typeface="Wingdings" panose="05000000000000000000" pitchFamily="2" charset="2"/>
              <a:buChar char="Ø"/>
            </a:pPr>
            <a:r>
              <a:rPr lang="en-US" dirty="0"/>
              <a:t> We can’t create SPA in PHP, </a:t>
            </a:r>
            <a:r>
              <a:rPr lang="en-US" dirty="0" err="1"/>
              <a:t>Wordpress</a:t>
            </a:r>
            <a:r>
              <a:rPr lang="en-US" dirty="0"/>
              <a:t>, </a:t>
            </a:r>
            <a:r>
              <a:rPr lang="en-US" dirty="0" err="1"/>
              <a:t>Jquery</a:t>
            </a:r>
            <a:r>
              <a:rPr lang="en-US" dirty="0"/>
              <a:t> or in </a:t>
            </a:r>
            <a:r>
              <a:rPr lang="en-US" dirty="0" err="1"/>
              <a:t>.Net</a:t>
            </a:r>
            <a:r>
              <a:rPr lang="en-US" dirty="0"/>
              <a:t>. </a:t>
            </a:r>
          </a:p>
          <a:p>
            <a:pPr>
              <a:buFont typeface="Wingdings" panose="05000000000000000000" pitchFamily="2" charset="2"/>
              <a:buChar char="Ø"/>
            </a:pPr>
            <a:r>
              <a:rPr lang="en-US" dirty="0"/>
              <a:t> It is an open source framework. We don’t need to buy any license.</a:t>
            </a:r>
          </a:p>
          <a:p>
            <a:pPr>
              <a:buFont typeface="Wingdings" panose="05000000000000000000" pitchFamily="2" charset="2"/>
              <a:buChar char="Ø"/>
            </a:pPr>
            <a:r>
              <a:rPr lang="en-IN" dirty="0"/>
              <a:t> It’s follow MVC (Model, View &amp; Controller) framework.</a:t>
            </a:r>
          </a:p>
        </p:txBody>
      </p:sp>
    </p:spTree>
    <p:extLst>
      <p:ext uri="{BB962C8B-B14F-4D97-AF65-F5344CB8AC3E}">
        <p14:creationId xmlns:p14="http://schemas.microsoft.com/office/powerpoint/2010/main" val="1396122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01799-665B-418D-A8CB-ACD4DE3C992F}"/>
              </a:ext>
            </a:extLst>
          </p:cNvPr>
          <p:cNvSpPr>
            <a:spLocks noGrp="1"/>
          </p:cNvSpPr>
          <p:nvPr>
            <p:ph type="title"/>
          </p:nvPr>
        </p:nvSpPr>
        <p:spPr/>
        <p:txBody>
          <a:bodyPr/>
          <a:lstStyle/>
          <a:p>
            <a:pPr algn="ctr"/>
            <a:r>
              <a:rPr lang="en-US" b="1" dirty="0"/>
              <a:t>Angular Version</a:t>
            </a:r>
            <a:endParaRPr lang="en-IN" b="1" dirty="0"/>
          </a:p>
        </p:txBody>
      </p:sp>
      <p:graphicFrame>
        <p:nvGraphicFramePr>
          <p:cNvPr id="4" name="Content Placeholder 3">
            <a:extLst>
              <a:ext uri="{FF2B5EF4-FFF2-40B4-BE49-F238E27FC236}">
                <a16:creationId xmlns:a16="http://schemas.microsoft.com/office/drawing/2014/main" id="{5A931B97-1F49-4A15-8FB2-BA57C9CD4800}"/>
              </a:ext>
            </a:extLst>
          </p:cNvPr>
          <p:cNvGraphicFramePr>
            <a:graphicFrameLocks noGrp="1"/>
          </p:cNvGraphicFramePr>
          <p:nvPr>
            <p:ph idx="1"/>
            <p:extLst>
              <p:ext uri="{D42A27DB-BD31-4B8C-83A1-F6EECF244321}">
                <p14:modId xmlns:p14="http://schemas.microsoft.com/office/powerpoint/2010/main" val="2968071728"/>
              </p:ext>
            </p:extLst>
          </p:nvPr>
        </p:nvGraphicFramePr>
        <p:xfrm>
          <a:off x="838200" y="1825624"/>
          <a:ext cx="10081335" cy="3447710"/>
        </p:xfrm>
        <a:graphic>
          <a:graphicData uri="http://schemas.openxmlformats.org/drawingml/2006/table">
            <a:tbl>
              <a:tblPr/>
              <a:tblGrid>
                <a:gridCol w="2016267">
                  <a:extLst>
                    <a:ext uri="{9D8B030D-6E8A-4147-A177-3AD203B41FA5}">
                      <a16:colId xmlns:a16="http://schemas.microsoft.com/office/drawing/2014/main" val="2308973415"/>
                    </a:ext>
                  </a:extLst>
                </a:gridCol>
                <a:gridCol w="2016267">
                  <a:extLst>
                    <a:ext uri="{9D8B030D-6E8A-4147-A177-3AD203B41FA5}">
                      <a16:colId xmlns:a16="http://schemas.microsoft.com/office/drawing/2014/main" val="1445749743"/>
                    </a:ext>
                  </a:extLst>
                </a:gridCol>
                <a:gridCol w="2016267">
                  <a:extLst>
                    <a:ext uri="{9D8B030D-6E8A-4147-A177-3AD203B41FA5}">
                      <a16:colId xmlns:a16="http://schemas.microsoft.com/office/drawing/2014/main" val="2561035465"/>
                    </a:ext>
                  </a:extLst>
                </a:gridCol>
                <a:gridCol w="2016267">
                  <a:extLst>
                    <a:ext uri="{9D8B030D-6E8A-4147-A177-3AD203B41FA5}">
                      <a16:colId xmlns:a16="http://schemas.microsoft.com/office/drawing/2014/main" val="203566631"/>
                    </a:ext>
                  </a:extLst>
                </a:gridCol>
                <a:gridCol w="2016267">
                  <a:extLst>
                    <a:ext uri="{9D8B030D-6E8A-4147-A177-3AD203B41FA5}">
                      <a16:colId xmlns:a16="http://schemas.microsoft.com/office/drawing/2014/main" val="1801433393"/>
                    </a:ext>
                  </a:extLst>
                </a:gridCol>
              </a:tblGrid>
              <a:tr h="700316">
                <a:tc>
                  <a:txBody>
                    <a:bodyPr/>
                    <a:lstStyle/>
                    <a:p>
                      <a:pPr algn="l"/>
                      <a:r>
                        <a:rPr lang="en-IN" b="0" cap="all">
                          <a:solidFill>
                            <a:srgbClr val="444444"/>
                          </a:solidFill>
                          <a:effectLst/>
                        </a:rPr>
                        <a:t>VERSION</a:t>
                      </a:r>
                    </a:p>
                  </a:txBody>
                  <a:tcPr marL="182880" marR="182880" marT="60960" marB="60960" anchor="ctr">
                    <a:lnL>
                      <a:noFill/>
                    </a:lnL>
                    <a:lnR>
                      <a:noFill/>
                    </a:lnR>
                    <a:lnT>
                      <a:noFill/>
                    </a:lnT>
                    <a:lnB w="7620" cap="flat" cmpd="sng" algn="ctr">
                      <a:solidFill>
                        <a:srgbClr val="DBDBDB"/>
                      </a:solidFill>
                      <a:prstDash val="solid"/>
                      <a:round/>
                      <a:headEnd type="none" w="med" len="med"/>
                      <a:tailEnd type="none" w="med" len="med"/>
                    </a:lnB>
                    <a:solidFill>
                      <a:srgbClr val="FFFFFF"/>
                    </a:solidFill>
                  </a:tcPr>
                </a:tc>
                <a:tc>
                  <a:txBody>
                    <a:bodyPr/>
                    <a:lstStyle/>
                    <a:p>
                      <a:pPr algn="l"/>
                      <a:r>
                        <a:rPr lang="en-IN" b="0" cap="all">
                          <a:solidFill>
                            <a:srgbClr val="444444"/>
                          </a:solidFill>
                          <a:effectLst/>
                        </a:rPr>
                        <a:t>STATUS</a:t>
                      </a:r>
                    </a:p>
                  </a:txBody>
                  <a:tcPr marL="182880" marR="182880" marT="60960" marB="60960" anchor="ctr">
                    <a:lnL>
                      <a:noFill/>
                    </a:lnL>
                    <a:lnR>
                      <a:noFill/>
                    </a:lnR>
                    <a:lnT>
                      <a:noFill/>
                    </a:lnT>
                    <a:lnB w="7620" cap="flat" cmpd="sng" algn="ctr">
                      <a:solidFill>
                        <a:srgbClr val="DBDBDB"/>
                      </a:solidFill>
                      <a:prstDash val="solid"/>
                      <a:round/>
                      <a:headEnd type="none" w="med" len="med"/>
                      <a:tailEnd type="none" w="med" len="med"/>
                    </a:lnB>
                    <a:solidFill>
                      <a:srgbClr val="FFFFFF"/>
                    </a:solidFill>
                  </a:tcPr>
                </a:tc>
                <a:tc>
                  <a:txBody>
                    <a:bodyPr/>
                    <a:lstStyle/>
                    <a:p>
                      <a:pPr algn="l"/>
                      <a:r>
                        <a:rPr lang="en-IN" b="0" cap="all">
                          <a:solidFill>
                            <a:srgbClr val="444444"/>
                          </a:solidFill>
                          <a:effectLst/>
                        </a:rPr>
                        <a:t>RELEASED</a:t>
                      </a:r>
                    </a:p>
                  </a:txBody>
                  <a:tcPr marL="182880" marR="182880" marT="60960" marB="60960" anchor="ctr">
                    <a:lnL>
                      <a:noFill/>
                    </a:lnL>
                    <a:lnR>
                      <a:noFill/>
                    </a:lnR>
                    <a:lnT>
                      <a:noFill/>
                    </a:lnT>
                    <a:lnB w="7620" cap="flat" cmpd="sng" algn="ctr">
                      <a:solidFill>
                        <a:srgbClr val="DBDBDB"/>
                      </a:solidFill>
                      <a:prstDash val="solid"/>
                      <a:round/>
                      <a:headEnd type="none" w="med" len="med"/>
                      <a:tailEnd type="none" w="med" len="med"/>
                    </a:lnB>
                    <a:solidFill>
                      <a:srgbClr val="FFFFFF"/>
                    </a:solidFill>
                  </a:tcPr>
                </a:tc>
                <a:tc>
                  <a:txBody>
                    <a:bodyPr/>
                    <a:lstStyle/>
                    <a:p>
                      <a:pPr algn="l"/>
                      <a:r>
                        <a:rPr lang="en-IN" b="0" cap="all">
                          <a:solidFill>
                            <a:srgbClr val="444444"/>
                          </a:solidFill>
                          <a:effectLst/>
                        </a:rPr>
                        <a:t>ACTIVE ENDS</a:t>
                      </a:r>
                    </a:p>
                  </a:txBody>
                  <a:tcPr marL="182880" marR="182880" marT="60960" marB="60960" anchor="ctr">
                    <a:lnL>
                      <a:noFill/>
                    </a:lnL>
                    <a:lnR>
                      <a:noFill/>
                    </a:lnR>
                    <a:lnT>
                      <a:noFill/>
                    </a:lnT>
                    <a:lnB w="7620" cap="flat" cmpd="sng" algn="ctr">
                      <a:solidFill>
                        <a:srgbClr val="DBDBDB"/>
                      </a:solidFill>
                      <a:prstDash val="solid"/>
                      <a:round/>
                      <a:headEnd type="none" w="med" len="med"/>
                      <a:tailEnd type="none" w="med" len="med"/>
                    </a:lnB>
                    <a:solidFill>
                      <a:srgbClr val="FFFFFF"/>
                    </a:solidFill>
                  </a:tcPr>
                </a:tc>
                <a:tc>
                  <a:txBody>
                    <a:bodyPr/>
                    <a:lstStyle/>
                    <a:p>
                      <a:pPr algn="l"/>
                      <a:r>
                        <a:rPr lang="en-IN" b="0" cap="all">
                          <a:solidFill>
                            <a:srgbClr val="444444"/>
                          </a:solidFill>
                          <a:effectLst/>
                        </a:rPr>
                        <a:t>LTS ENDS</a:t>
                      </a:r>
                    </a:p>
                  </a:txBody>
                  <a:tcPr marL="182880" marR="182880" marT="60960" marB="60960" anchor="ctr">
                    <a:lnL>
                      <a:noFill/>
                    </a:lnL>
                    <a:lnR>
                      <a:noFill/>
                    </a:lnR>
                    <a:lnT>
                      <a:noFill/>
                    </a:lnT>
                    <a:lnB w="7620"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2667242692"/>
                  </a:ext>
                </a:extLst>
              </a:tr>
              <a:tr h="915798">
                <a:tc>
                  <a:txBody>
                    <a:bodyPr/>
                    <a:lstStyle/>
                    <a:p>
                      <a:pPr algn="l" fontAlgn="t"/>
                      <a:r>
                        <a:rPr lang="en-IN" b="0">
                          <a:effectLst/>
                        </a:rPr>
                        <a:t>^11.0.0</a:t>
                      </a:r>
                    </a:p>
                  </a:txBody>
                  <a:tcPr marL="121920" marR="121920" marT="121920" marB="121920">
                    <a:lnL>
                      <a:noFill/>
                    </a:lnL>
                    <a:lnR>
                      <a:noFill/>
                    </a:lnR>
                    <a:lnT w="7620" cap="flat" cmpd="sng" algn="ctr">
                      <a:solidFill>
                        <a:srgbClr val="DBDBDB"/>
                      </a:solidFill>
                      <a:prstDash val="solid"/>
                      <a:round/>
                      <a:headEnd type="none" w="med" len="med"/>
                      <a:tailEnd type="none" w="med" len="med"/>
                    </a:lnT>
                    <a:lnB w="7620" cap="flat" cmpd="sng" algn="ctr">
                      <a:solidFill>
                        <a:srgbClr val="DBDBDB"/>
                      </a:solidFill>
                      <a:prstDash val="solid"/>
                      <a:round/>
                      <a:headEnd type="none" w="med" len="med"/>
                      <a:tailEnd type="none" w="med" len="med"/>
                    </a:lnB>
                    <a:solidFill>
                      <a:srgbClr val="FFFFFF"/>
                    </a:solidFill>
                  </a:tcPr>
                </a:tc>
                <a:tc>
                  <a:txBody>
                    <a:bodyPr/>
                    <a:lstStyle/>
                    <a:p>
                      <a:pPr algn="l" fontAlgn="t"/>
                      <a:r>
                        <a:rPr lang="en-IN" b="0" dirty="0">
                          <a:effectLst/>
                        </a:rPr>
                        <a:t>Active</a:t>
                      </a:r>
                    </a:p>
                  </a:txBody>
                  <a:tcPr marL="121920" marR="121920" marT="121920" marB="121920">
                    <a:lnL>
                      <a:noFill/>
                    </a:lnL>
                    <a:lnR>
                      <a:noFill/>
                    </a:lnR>
                    <a:lnT w="7620" cap="flat" cmpd="sng" algn="ctr">
                      <a:solidFill>
                        <a:srgbClr val="DBDBDB"/>
                      </a:solidFill>
                      <a:prstDash val="solid"/>
                      <a:round/>
                      <a:headEnd type="none" w="med" len="med"/>
                      <a:tailEnd type="none" w="med" len="med"/>
                    </a:lnT>
                    <a:lnB w="7620" cap="flat" cmpd="sng" algn="ctr">
                      <a:solidFill>
                        <a:srgbClr val="DBDBDB"/>
                      </a:solidFill>
                      <a:prstDash val="solid"/>
                      <a:round/>
                      <a:headEnd type="none" w="med" len="med"/>
                      <a:tailEnd type="none" w="med" len="med"/>
                    </a:lnB>
                    <a:solidFill>
                      <a:srgbClr val="FFFFFF"/>
                    </a:solidFill>
                  </a:tcPr>
                </a:tc>
                <a:tc>
                  <a:txBody>
                    <a:bodyPr/>
                    <a:lstStyle/>
                    <a:p>
                      <a:pPr algn="l" fontAlgn="t"/>
                      <a:r>
                        <a:rPr lang="en-IN" b="0" dirty="0">
                          <a:effectLst/>
                        </a:rPr>
                        <a:t>Nov 11, 2020</a:t>
                      </a:r>
                    </a:p>
                  </a:txBody>
                  <a:tcPr marL="121920" marR="121920" marT="121920" marB="121920">
                    <a:lnL>
                      <a:noFill/>
                    </a:lnL>
                    <a:lnR>
                      <a:noFill/>
                    </a:lnR>
                    <a:lnT w="7620" cap="flat" cmpd="sng" algn="ctr">
                      <a:solidFill>
                        <a:srgbClr val="DBDBDB"/>
                      </a:solidFill>
                      <a:prstDash val="solid"/>
                      <a:round/>
                      <a:headEnd type="none" w="med" len="med"/>
                      <a:tailEnd type="none" w="med" len="med"/>
                    </a:lnT>
                    <a:lnB w="7620" cap="flat" cmpd="sng" algn="ctr">
                      <a:solidFill>
                        <a:srgbClr val="DBDBDB"/>
                      </a:solidFill>
                      <a:prstDash val="solid"/>
                      <a:round/>
                      <a:headEnd type="none" w="med" len="med"/>
                      <a:tailEnd type="none" w="med" len="med"/>
                    </a:lnB>
                    <a:solidFill>
                      <a:srgbClr val="FFFFFF"/>
                    </a:solidFill>
                  </a:tcPr>
                </a:tc>
                <a:tc>
                  <a:txBody>
                    <a:bodyPr/>
                    <a:lstStyle/>
                    <a:p>
                      <a:pPr algn="l" fontAlgn="t"/>
                      <a:r>
                        <a:rPr lang="en-IN" b="0">
                          <a:effectLst/>
                        </a:rPr>
                        <a:t>May 11, 2021</a:t>
                      </a:r>
                    </a:p>
                  </a:txBody>
                  <a:tcPr marL="121920" marR="121920" marT="121920" marB="121920">
                    <a:lnL>
                      <a:noFill/>
                    </a:lnL>
                    <a:lnR>
                      <a:noFill/>
                    </a:lnR>
                    <a:lnT w="7620" cap="flat" cmpd="sng" algn="ctr">
                      <a:solidFill>
                        <a:srgbClr val="DBDBDB"/>
                      </a:solidFill>
                      <a:prstDash val="solid"/>
                      <a:round/>
                      <a:headEnd type="none" w="med" len="med"/>
                      <a:tailEnd type="none" w="med" len="med"/>
                    </a:lnT>
                    <a:lnB w="7620" cap="flat" cmpd="sng" algn="ctr">
                      <a:solidFill>
                        <a:srgbClr val="DBDBDB"/>
                      </a:solidFill>
                      <a:prstDash val="solid"/>
                      <a:round/>
                      <a:headEnd type="none" w="med" len="med"/>
                      <a:tailEnd type="none" w="med" len="med"/>
                    </a:lnB>
                    <a:solidFill>
                      <a:srgbClr val="FFFFFF"/>
                    </a:solidFill>
                  </a:tcPr>
                </a:tc>
                <a:tc>
                  <a:txBody>
                    <a:bodyPr/>
                    <a:lstStyle/>
                    <a:p>
                      <a:pPr algn="l" fontAlgn="t"/>
                      <a:r>
                        <a:rPr lang="en-IN" b="0" dirty="0">
                          <a:effectLst/>
                        </a:rPr>
                        <a:t>May 11, 2022</a:t>
                      </a:r>
                    </a:p>
                  </a:txBody>
                  <a:tcPr marL="121920" marR="121920" marT="121920" marB="121920">
                    <a:lnL>
                      <a:noFill/>
                    </a:lnL>
                    <a:lnR>
                      <a:noFill/>
                    </a:lnR>
                    <a:lnT w="7620" cap="flat" cmpd="sng" algn="ctr">
                      <a:solidFill>
                        <a:srgbClr val="DBDBDB"/>
                      </a:solidFill>
                      <a:prstDash val="solid"/>
                      <a:round/>
                      <a:headEnd type="none" w="med" len="med"/>
                      <a:tailEnd type="none" w="med" len="med"/>
                    </a:lnT>
                    <a:lnB w="7620"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102177488"/>
                  </a:ext>
                </a:extLst>
              </a:tr>
              <a:tr h="915798">
                <a:tc>
                  <a:txBody>
                    <a:bodyPr/>
                    <a:lstStyle/>
                    <a:p>
                      <a:pPr algn="l" fontAlgn="t"/>
                      <a:r>
                        <a:rPr lang="en-IN" b="0">
                          <a:effectLst/>
                        </a:rPr>
                        <a:t>^10.0.0</a:t>
                      </a:r>
                    </a:p>
                  </a:txBody>
                  <a:tcPr marL="121920" marR="121920" marT="121920" marB="121920">
                    <a:lnL>
                      <a:noFill/>
                    </a:lnL>
                    <a:lnR>
                      <a:noFill/>
                    </a:lnR>
                    <a:lnT w="7620" cap="flat" cmpd="sng" algn="ctr">
                      <a:solidFill>
                        <a:srgbClr val="DBDBDB"/>
                      </a:solidFill>
                      <a:prstDash val="solid"/>
                      <a:round/>
                      <a:headEnd type="none" w="med" len="med"/>
                      <a:tailEnd type="none" w="med" len="med"/>
                    </a:lnT>
                    <a:lnB w="7620" cap="flat" cmpd="sng" algn="ctr">
                      <a:solidFill>
                        <a:srgbClr val="DBDBDB"/>
                      </a:solidFill>
                      <a:prstDash val="solid"/>
                      <a:round/>
                      <a:headEnd type="none" w="med" len="med"/>
                      <a:tailEnd type="none" w="med" len="med"/>
                    </a:lnB>
                    <a:solidFill>
                      <a:srgbClr val="FFFFFF"/>
                    </a:solidFill>
                  </a:tcPr>
                </a:tc>
                <a:tc>
                  <a:txBody>
                    <a:bodyPr/>
                    <a:lstStyle/>
                    <a:p>
                      <a:pPr algn="l" fontAlgn="t"/>
                      <a:r>
                        <a:rPr lang="en-IN" b="0">
                          <a:effectLst/>
                        </a:rPr>
                        <a:t>LTS</a:t>
                      </a:r>
                    </a:p>
                  </a:txBody>
                  <a:tcPr marL="121920" marR="121920" marT="121920" marB="121920">
                    <a:lnL>
                      <a:noFill/>
                    </a:lnL>
                    <a:lnR>
                      <a:noFill/>
                    </a:lnR>
                    <a:lnT w="7620" cap="flat" cmpd="sng" algn="ctr">
                      <a:solidFill>
                        <a:srgbClr val="DBDBDB"/>
                      </a:solidFill>
                      <a:prstDash val="solid"/>
                      <a:round/>
                      <a:headEnd type="none" w="med" len="med"/>
                      <a:tailEnd type="none" w="med" len="med"/>
                    </a:lnT>
                    <a:lnB w="7620" cap="flat" cmpd="sng" algn="ctr">
                      <a:solidFill>
                        <a:srgbClr val="DBDBDB"/>
                      </a:solidFill>
                      <a:prstDash val="solid"/>
                      <a:round/>
                      <a:headEnd type="none" w="med" len="med"/>
                      <a:tailEnd type="none" w="med" len="med"/>
                    </a:lnB>
                    <a:solidFill>
                      <a:srgbClr val="FFFFFF"/>
                    </a:solidFill>
                  </a:tcPr>
                </a:tc>
                <a:tc>
                  <a:txBody>
                    <a:bodyPr/>
                    <a:lstStyle/>
                    <a:p>
                      <a:pPr algn="l" fontAlgn="t"/>
                      <a:r>
                        <a:rPr lang="en-IN" b="0">
                          <a:effectLst/>
                        </a:rPr>
                        <a:t>Jun 24, 2020</a:t>
                      </a:r>
                    </a:p>
                  </a:txBody>
                  <a:tcPr marL="121920" marR="121920" marT="121920" marB="121920">
                    <a:lnL>
                      <a:noFill/>
                    </a:lnL>
                    <a:lnR>
                      <a:noFill/>
                    </a:lnR>
                    <a:lnT w="7620" cap="flat" cmpd="sng" algn="ctr">
                      <a:solidFill>
                        <a:srgbClr val="DBDBDB"/>
                      </a:solidFill>
                      <a:prstDash val="solid"/>
                      <a:round/>
                      <a:headEnd type="none" w="med" len="med"/>
                      <a:tailEnd type="none" w="med" len="med"/>
                    </a:lnT>
                    <a:lnB w="7620" cap="flat" cmpd="sng" algn="ctr">
                      <a:solidFill>
                        <a:srgbClr val="DBDBDB"/>
                      </a:solidFill>
                      <a:prstDash val="solid"/>
                      <a:round/>
                      <a:headEnd type="none" w="med" len="med"/>
                      <a:tailEnd type="none" w="med" len="med"/>
                    </a:lnB>
                    <a:solidFill>
                      <a:srgbClr val="FFFFFF"/>
                    </a:solidFill>
                  </a:tcPr>
                </a:tc>
                <a:tc>
                  <a:txBody>
                    <a:bodyPr/>
                    <a:lstStyle/>
                    <a:p>
                      <a:pPr algn="l" fontAlgn="t"/>
                      <a:r>
                        <a:rPr lang="en-IN" b="0">
                          <a:effectLst/>
                        </a:rPr>
                        <a:t>Dec 24, 2020</a:t>
                      </a:r>
                    </a:p>
                  </a:txBody>
                  <a:tcPr marL="121920" marR="121920" marT="121920" marB="121920">
                    <a:lnL>
                      <a:noFill/>
                    </a:lnL>
                    <a:lnR>
                      <a:noFill/>
                    </a:lnR>
                    <a:lnT w="7620" cap="flat" cmpd="sng" algn="ctr">
                      <a:solidFill>
                        <a:srgbClr val="DBDBDB"/>
                      </a:solidFill>
                      <a:prstDash val="solid"/>
                      <a:round/>
                      <a:headEnd type="none" w="med" len="med"/>
                      <a:tailEnd type="none" w="med" len="med"/>
                    </a:lnT>
                    <a:lnB w="7620" cap="flat" cmpd="sng" algn="ctr">
                      <a:solidFill>
                        <a:srgbClr val="DBDBDB"/>
                      </a:solidFill>
                      <a:prstDash val="solid"/>
                      <a:round/>
                      <a:headEnd type="none" w="med" len="med"/>
                      <a:tailEnd type="none" w="med" len="med"/>
                    </a:lnB>
                    <a:solidFill>
                      <a:srgbClr val="FFFFFF"/>
                    </a:solidFill>
                  </a:tcPr>
                </a:tc>
                <a:tc>
                  <a:txBody>
                    <a:bodyPr/>
                    <a:lstStyle/>
                    <a:p>
                      <a:pPr algn="l" fontAlgn="t"/>
                      <a:r>
                        <a:rPr lang="en-IN" b="0">
                          <a:effectLst/>
                        </a:rPr>
                        <a:t>Dec 24, 2021</a:t>
                      </a:r>
                    </a:p>
                  </a:txBody>
                  <a:tcPr marL="121920" marR="121920" marT="121920" marB="121920">
                    <a:lnL>
                      <a:noFill/>
                    </a:lnL>
                    <a:lnR>
                      <a:noFill/>
                    </a:lnR>
                    <a:lnT w="7620" cap="flat" cmpd="sng" algn="ctr">
                      <a:solidFill>
                        <a:srgbClr val="DBDBDB"/>
                      </a:solidFill>
                      <a:prstDash val="solid"/>
                      <a:round/>
                      <a:headEnd type="none" w="med" len="med"/>
                      <a:tailEnd type="none" w="med" len="med"/>
                    </a:lnT>
                    <a:lnB w="7620" cap="flat" cmpd="sng" algn="ctr">
                      <a:solidFill>
                        <a:srgbClr val="DBDBDB"/>
                      </a:solidFill>
                      <a:prstDash val="solid"/>
                      <a:round/>
                      <a:headEnd type="none" w="med" len="med"/>
                      <a:tailEnd type="none" w="med" len="med"/>
                    </a:lnB>
                    <a:solidFill>
                      <a:srgbClr val="FFFFFF"/>
                    </a:solidFill>
                  </a:tcPr>
                </a:tc>
                <a:extLst>
                  <a:ext uri="{0D108BD9-81ED-4DB2-BD59-A6C34878D82A}">
                    <a16:rowId xmlns:a16="http://schemas.microsoft.com/office/drawing/2014/main" val="3744419856"/>
                  </a:ext>
                </a:extLst>
              </a:tr>
              <a:tr h="915798">
                <a:tc>
                  <a:txBody>
                    <a:bodyPr/>
                    <a:lstStyle/>
                    <a:p>
                      <a:pPr algn="l" fontAlgn="t"/>
                      <a:r>
                        <a:rPr lang="en-IN" b="0">
                          <a:effectLst/>
                        </a:rPr>
                        <a:t>^9.0.0</a:t>
                      </a:r>
                    </a:p>
                  </a:txBody>
                  <a:tcPr marL="121920" marR="121920" marT="121920" marB="121920">
                    <a:lnL>
                      <a:noFill/>
                    </a:lnL>
                    <a:lnR>
                      <a:noFill/>
                    </a:lnR>
                    <a:lnT w="7620" cap="flat" cmpd="sng" algn="ctr">
                      <a:solidFill>
                        <a:srgbClr val="DBDBDB"/>
                      </a:solidFill>
                      <a:prstDash val="solid"/>
                      <a:round/>
                      <a:headEnd type="none" w="med" len="med"/>
                      <a:tailEnd type="none" w="med" len="med"/>
                    </a:lnT>
                    <a:lnB>
                      <a:noFill/>
                    </a:lnB>
                    <a:solidFill>
                      <a:srgbClr val="FFFFFF"/>
                    </a:solidFill>
                  </a:tcPr>
                </a:tc>
                <a:tc>
                  <a:txBody>
                    <a:bodyPr/>
                    <a:lstStyle/>
                    <a:p>
                      <a:pPr algn="l" fontAlgn="t"/>
                      <a:r>
                        <a:rPr lang="en-IN" b="0">
                          <a:effectLst/>
                        </a:rPr>
                        <a:t>LTS</a:t>
                      </a:r>
                    </a:p>
                  </a:txBody>
                  <a:tcPr marL="121920" marR="121920" marT="121920" marB="121920">
                    <a:lnL>
                      <a:noFill/>
                    </a:lnL>
                    <a:lnR>
                      <a:noFill/>
                    </a:lnR>
                    <a:lnT w="7620" cap="flat" cmpd="sng" algn="ctr">
                      <a:solidFill>
                        <a:srgbClr val="DBDBDB"/>
                      </a:solidFill>
                      <a:prstDash val="solid"/>
                      <a:round/>
                      <a:headEnd type="none" w="med" len="med"/>
                      <a:tailEnd type="none" w="med" len="med"/>
                    </a:lnT>
                    <a:lnB>
                      <a:noFill/>
                    </a:lnB>
                    <a:solidFill>
                      <a:srgbClr val="FFFFFF"/>
                    </a:solidFill>
                  </a:tcPr>
                </a:tc>
                <a:tc>
                  <a:txBody>
                    <a:bodyPr/>
                    <a:lstStyle/>
                    <a:p>
                      <a:pPr algn="l" fontAlgn="t"/>
                      <a:r>
                        <a:rPr lang="en-IN" b="0">
                          <a:effectLst/>
                        </a:rPr>
                        <a:t>Feb 06, 2020</a:t>
                      </a:r>
                    </a:p>
                  </a:txBody>
                  <a:tcPr marL="121920" marR="121920" marT="121920" marB="121920">
                    <a:lnL>
                      <a:noFill/>
                    </a:lnL>
                    <a:lnR>
                      <a:noFill/>
                    </a:lnR>
                    <a:lnT w="7620" cap="flat" cmpd="sng" algn="ctr">
                      <a:solidFill>
                        <a:srgbClr val="DBDBDB"/>
                      </a:solidFill>
                      <a:prstDash val="solid"/>
                      <a:round/>
                      <a:headEnd type="none" w="med" len="med"/>
                      <a:tailEnd type="none" w="med" len="med"/>
                    </a:lnT>
                    <a:lnB>
                      <a:noFill/>
                    </a:lnB>
                    <a:solidFill>
                      <a:srgbClr val="FFFFFF"/>
                    </a:solidFill>
                  </a:tcPr>
                </a:tc>
                <a:tc>
                  <a:txBody>
                    <a:bodyPr/>
                    <a:lstStyle/>
                    <a:p>
                      <a:pPr algn="l" fontAlgn="t"/>
                      <a:r>
                        <a:rPr lang="en-IN" b="0">
                          <a:effectLst/>
                        </a:rPr>
                        <a:t>Aug 06, 2020</a:t>
                      </a:r>
                    </a:p>
                  </a:txBody>
                  <a:tcPr marL="121920" marR="121920" marT="121920" marB="121920">
                    <a:lnL>
                      <a:noFill/>
                    </a:lnL>
                    <a:lnR>
                      <a:noFill/>
                    </a:lnR>
                    <a:lnT w="7620" cap="flat" cmpd="sng" algn="ctr">
                      <a:solidFill>
                        <a:srgbClr val="DBDBDB"/>
                      </a:solidFill>
                      <a:prstDash val="solid"/>
                      <a:round/>
                      <a:headEnd type="none" w="med" len="med"/>
                      <a:tailEnd type="none" w="med" len="med"/>
                    </a:lnT>
                    <a:lnB>
                      <a:noFill/>
                    </a:lnB>
                    <a:solidFill>
                      <a:srgbClr val="FFFFFF"/>
                    </a:solidFill>
                  </a:tcPr>
                </a:tc>
                <a:tc>
                  <a:txBody>
                    <a:bodyPr/>
                    <a:lstStyle/>
                    <a:p>
                      <a:pPr algn="l" fontAlgn="t"/>
                      <a:r>
                        <a:rPr lang="en-IN" b="0" dirty="0">
                          <a:effectLst/>
                        </a:rPr>
                        <a:t>Aug 06, 2021</a:t>
                      </a:r>
                    </a:p>
                  </a:txBody>
                  <a:tcPr marL="121920" marR="121920" marT="121920" marB="121920">
                    <a:lnL>
                      <a:noFill/>
                    </a:lnL>
                    <a:lnR>
                      <a:noFill/>
                    </a:lnR>
                    <a:lnT w="7620" cap="flat" cmpd="sng" algn="ctr">
                      <a:solidFill>
                        <a:srgbClr val="DBDBDB"/>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975186606"/>
                  </a:ext>
                </a:extLst>
              </a:tr>
            </a:tbl>
          </a:graphicData>
        </a:graphic>
      </p:graphicFrame>
    </p:spTree>
    <p:extLst>
      <p:ext uri="{BB962C8B-B14F-4D97-AF65-F5344CB8AC3E}">
        <p14:creationId xmlns:p14="http://schemas.microsoft.com/office/powerpoint/2010/main" val="705773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C2818-CFE3-481E-88C1-F94F85842B69}"/>
              </a:ext>
            </a:extLst>
          </p:cNvPr>
          <p:cNvSpPr>
            <a:spLocks noGrp="1"/>
          </p:cNvSpPr>
          <p:nvPr>
            <p:ph type="title"/>
          </p:nvPr>
        </p:nvSpPr>
        <p:spPr>
          <a:xfrm>
            <a:off x="838200" y="0"/>
            <a:ext cx="10515600" cy="762339"/>
          </a:xfrm>
        </p:spPr>
        <p:txBody>
          <a:bodyPr/>
          <a:lstStyle/>
          <a:p>
            <a:pPr algn="ctr"/>
            <a:r>
              <a:rPr lang="en-US" b="1" dirty="0"/>
              <a:t>Features of Angular</a:t>
            </a:r>
            <a:endParaRPr lang="en-IN" b="1" dirty="0"/>
          </a:p>
        </p:txBody>
      </p:sp>
      <p:pic>
        <p:nvPicPr>
          <p:cNvPr id="2050" name="Picture 2" descr="Angular Features">
            <a:extLst>
              <a:ext uri="{FF2B5EF4-FFF2-40B4-BE49-F238E27FC236}">
                <a16:creationId xmlns:a16="http://schemas.microsoft.com/office/drawing/2014/main" id="{0C2ADE91-BF4D-4EF1-A55E-E23980C261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681" y="1141383"/>
            <a:ext cx="7936637" cy="518012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225380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5B5E1-A38B-4734-822B-ADE76A97D77D}"/>
              </a:ext>
            </a:extLst>
          </p:cNvPr>
          <p:cNvSpPr>
            <a:spLocks noGrp="1"/>
          </p:cNvSpPr>
          <p:nvPr>
            <p:ph idx="1"/>
          </p:nvPr>
        </p:nvSpPr>
        <p:spPr>
          <a:xfrm>
            <a:off x="62144" y="0"/>
            <a:ext cx="12038120" cy="6720396"/>
          </a:xfrm>
        </p:spPr>
        <p:txBody>
          <a:bodyPr>
            <a:normAutofit fontScale="77500" lnSpcReduction="20000"/>
          </a:bodyPr>
          <a:lstStyle/>
          <a:p>
            <a:pPr algn="l" fontAlgn="base">
              <a:buFont typeface="Wingdings" panose="05000000000000000000" pitchFamily="2" charset="2"/>
              <a:buChar char="Ø"/>
            </a:pPr>
            <a:r>
              <a:rPr lang="en-US" b="1" i="0" dirty="0">
                <a:effectLst/>
                <a:latin typeface="Open Sans"/>
              </a:rPr>
              <a:t>Less code:</a:t>
            </a:r>
          </a:p>
          <a:p>
            <a:pPr marL="0" indent="0" algn="l" fontAlgn="base">
              <a:buNone/>
            </a:pPr>
            <a:r>
              <a:rPr lang="en-US" b="0" i="0" dirty="0">
                <a:effectLst/>
                <a:latin typeface="Open Sans"/>
              </a:rPr>
              <a:t>	Plenty of scripts is necessary just to design an application when performing DOM manipulation. But the very minimal amount of code is enough for DOM manipulation if using Angular.</a:t>
            </a:r>
          </a:p>
          <a:p>
            <a:pPr algn="l" fontAlgn="base">
              <a:buFont typeface="Wingdings" panose="05000000000000000000" pitchFamily="2" charset="2"/>
              <a:buChar char="Ø"/>
            </a:pPr>
            <a:r>
              <a:rPr lang="en-US" b="1" i="0" dirty="0">
                <a:effectLst/>
                <a:latin typeface="Open Sans"/>
              </a:rPr>
              <a:t>Model View Controller:</a:t>
            </a:r>
          </a:p>
          <a:p>
            <a:pPr marL="0" indent="0" algn="l" fontAlgn="base">
              <a:buNone/>
            </a:pPr>
            <a:r>
              <a:rPr lang="en-US" b="0" i="0" dirty="0">
                <a:effectLst/>
                <a:latin typeface="Open Sans"/>
              </a:rPr>
              <a:t>	The angular framework is constructed on a well-known idea called Model-View-Controller (MVC). I hope you all are aware that MVC is a design pattern that is used in the entire web applications in today’s modern trend.</a:t>
            </a:r>
          </a:p>
          <a:p>
            <a:pPr algn="l" fontAlgn="base">
              <a:buFont typeface="Wingdings" panose="05000000000000000000" pitchFamily="2" charset="2"/>
              <a:buChar char="Ø"/>
            </a:pPr>
            <a:r>
              <a:rPr lang="en-US" b="1" i="0" dirty="0">
                <a:effectLst/>
                <a:latin typeface="Open Sans"/>
              </a:rPr>
              <a:t>Unit Testing:</a:t>
            </a:r>
          </a:p>
          <a:p>
            <a:pPr marL="0" indent="0" algn="l" fontAlgn="base">
              <a:buNone/>
            </a:pPr>
            <a:r>
              <a:rPr lang="en-US" b="0" i="0" dirty="0">
                <a:effectLst/>
                <a:latin typeface="Open Sans"/>
              </a:rPr>
              <a:t>	We have an excellent test framework known as Karma designed by the Google development team. This is very much helpful for performing designing unit tests for AngularJS applications.</a:t>
            </a:r>
          </a:p>
          <a:p>
            <a:pPr algn="l" fontAlgn="base">
              <a:buFont typeface="Wingdings" panose="05000000000000000000" pitchFamily="2" charset="2"/>
              <a:buChar char="Ø"/>
            </a:pPr>
            <a:r>
              <a:rPr lang="en-US" b="1" i="0" dirty="0">
                <a:effectLst/>
                <a:latin typeface="Open Sans"/>
              </a:rPr>
              <a:t>Data Model Binding:</a:t>
            </a:r>
          </a:p>
          <a:p>
            <a:pPr marL="0" indent="0" algn="l" fontAlgn="base">
              <a:buNone/>
            </a:pPr>
            <a:r>
              <a:rPr lang="en-US" b="0" i="0" dirty="0">
                <a:effectLst/>
                <a:latin typeface="Open Sans"/>
              </a:rPr>
              <a:t>	While binding data to the HTML controls, special code is not required. Simply by adding very few snippets of code is possible to bind data, which is done through Angular.</a:t>
            </a:r>
          </a:p>
          <a:p>
            <a:pPr algn="l" fontAlgn="base">
              <a:buFont typeface="Wingdings" panose="05000000000000000000" pitchFamily="2" charset="2"/>
              <a:buChar char="Ø"/>
            </a:pPr>
            <a:r>
              <a:rPr lang="en-US" b="1" i="0" dirty="0">
                <a:effectLst/>
                <a:latin typeface="Open Sans"/>
              </a:rPr>
              <a:t>Desktop Apps:</a:t>
            </a:r>
          </a:p>
          <a:p>
            <a:pPr marL="0" indent="0" algn="l" fontAlgn="base">
              <a:buNone/>
            </a:pPr>
            <a:r>
              <a:rPr lang="en-US" b="0" i="0" dirty="0">
                <a:effectLst/>
                <a:latin typeface="Open Sans"/>
              </a:rPr>
              <a:t>	Using Angular, you can easily create applications that are desktop-installed across various operating systems such as Windows, Mac, and Linux.</a:t>
            </a:r>
          </a:p>
          <a:p>
            <a:pPr algn="l" fontAlgn="base">
              <a:buFont typeface="Wingdings" panose="05000000000000000000" pitchFamily="2" charset="2"/>
              <a:buChar char="Ø"/>
            </a:pPr>
            <a:r>
              <a:rPr lang="en-US" b="1" i="0" dirty="0">
                <a:effectLst/>
                <a:latin typeface="Open Sans"/>
              </a:rPr>
              <a:t>Virtual Scrolling:</a:t>
            </a:r>
          </a:p>
          <a:p>
            <a:pPr marL="0" indent="0" algn="l" fontAlgn="base">
              <a:buNone/>
            </a:pPr>
            <a:r>
              <a:rPr lang="en-US" b="0" i="0" dirty="0">
                <a:effectLst/>
                <a:latin typeface="Open Sans"/>
              </a:rPr>
              <a:t>	To load and unload items from DOM, Virtual Scrolling in Angular is principally used. This process is completely based on visible parts of lists.</a:t>
            </a:r>
          </a:p>
          <a:p>
            <a:pPr marL="0" indent="0">
              <a:buNone/>
            </a:pPr>
            <a:endParaRPr lang="en-IN" dirty="0"/>
          </a:p>
        </p:txBody>
      </p:sp>
    </p:spTree>
    <p:extLst>
      <p:ext uri="{BB962C8B-B14F-4D97-AF65-F5344CB8AC3E}">
        <p14:creationId xmlns:p14="http://schemas.microsoft.com/office/powerpoint/2010/main" val="2599894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A1DA-6103-47EB-8D73-E7D289244DCB}"/>
              </a:ext>
            </a:extLst>
          </p:cNvPr>
          <p:cNvSpPr>
            <a:spLocks noGrp="1"/>
          </p:cNvSpPr>
          <p:nvPr>
            <p:ph type="title"/>
          </p:nvPr>
        </p:nvSpPr>
        <p:spPr>
          <a:xfrm>
            <a:off x="838200" y="-158658"/>
            <a:ext cx="10515600" cy="948771"/>
          </a:xfrm>
        </p:spPr>
        <p:txBody>
          <a:bodyPr/>
          <a:lstStyle/>
          <a:p>
            <a:pPr algn="ctr"/>
            <a:r>
              <a:rPr lang="en-US" b="1" dirty="0"/>
              <a:t>Angular Architecture</a:t>
            </a:r>
            <a:endParaRPr lang="en-IN" b="1" dirty="0"/>
          </a:p>
        </p:txBody>
      </p:sp>
      <p:sp>
        <p:nvSpPr>
          <p:cNvPr id="3" name="Content Placeholder 2">
            <a:extLst>
              <a:ext uri="{FF2B5EF4-FFF2-40B4-BE49-F238E27FC236}">
                <a16:creationId xmlns:a16="http://schemas.microsoft.com/office/drawing/2014/main" id="{C9D99F63-F000-42A9-98EE-8184D4ACF1E1}"/>
              </a:ext>
            </a:extLst>
          </p:cNvPr>
          <p:cNvSpPr>
            <a:spLocks noGrp="1"/>
          </p:cNvSpPr>
          <p:nvPr>
            <p:ph idx="1"/>
          </p:nvPr>
        </p:nvSpPr>
        <p:spPr>
          <a:xfrm>
            <a:off x="-1" y="790112"/>
            <a:ext cx="12118019" cy="5974671"/>
          </a:xfrm>
        </p:spPr>
        <p:txBody>
          <a:bodyPr/>
          <a:lstStyle/>
          <a:p>
            <a:pPr algn="l">
              <a:buFont typeface="Wingdings" panose="05000000000000000000" pitchFamily="2" charset="2"/>
              <a:buChar char="Ø"/>
            </a:pPr>
            <a:r>
              <a:rPr lang="en-US" b="0" i="0" dirty="0">
                <a:effectLst/>
                <a:latin typeface="Roboto"/>
              </a:rPr>
              <a:t>Angular is a full-fledged model-view-controller (MVC) framework. It provides clear guidance on how the application should be structured and offers bi-directional data flow while providing real DOM. </a:t>
            </a:r>
          </a:p>
          <a:p>
            <a:pPr marL="0" indent="0">
              <a:buNone/>
            </a:pPr>
            <a:endParaRPr lang="en-IN" dirty="0"/>
          </a:p>
        </p:txBody>
      </p:sp>
      <p:pic>
        <p:nvPicPr>
          <p:cNvPr id="5122" name="Picture 2" descr="Angular Architecture">
            <a:extLst>
              <a:ext uri="{FF2B5EF4-FFF2-40B4-BE49-F238E27FC236}">
                <a16:creationId xmlns:a16="http://schemas.microsoft.com/office/drawing/2014/main" id="{53783EFE-CB0D-41DC-B291-63554978AB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340" y="1962150"/>
            <a:ext cx="10191750" cy="4724400"/>
          </a:xfrm>
          <a:prstGeom prst="rect">
            <a:avLst/>
          </a:prstGeom>
          <a:noFill/>
          <a:effectLst>
            <a:outerShdw blurRad="50800" dist="50800" dir="5400000" algn="ctr" rotWithShape="0">
              <a:schemeClr val="accent1"/>
            </a:outerShdw>
          </a:effectLst>
          <a:scene3d>
            <a:camera prst="orthographicFront"/>
            <a:lightRig rig="threePt" dir="t"/>
          </a:scene3d>
          <a:sp3d contourW="12700">
            <a:bevelT w="12700" h="107950"/>
            <a:contourClr>
              <a:srgbClr val="FFC00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75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AFAEC0-F5C4-414A-9264-FCFE2E56456F}"/>
              </a:ext>
            </a:extLst>
          </p:cNvPr>
          <p:cNvSpPr>
            <a:spLocks noGrp="1"/>
          </p:cNvSpPr>
          <p:nvPr>
            <p:ph idx="1"/>
          </p:nvPr>
        </p:nvSpPr>
        <p:spPr>
          <a:xfrm>
            <a:off x="0" y="0"/>
            <a:ext cx="12192000" cy="6858000"/>
          </a:xfrm>
        </p:spPr>
        <p:txBody>
          <a:bodyPr>
            <a:normAutofit/>
          </a:bodyPr>
          <a:lstStyle/>
          <a:p>
            <a:pPr marL="0" indent="0" algn="l">
              <a:buNone/>
            </a:pPr>
            <a:r>
              <a:rPr lang="en-US" b="0" i="0" dirty="0">
                <a:effectLst/>
                <a:latin typeface="Roboto"/>
              </a:rPr>
              <a:t>The following are the eight building blocks of an Angular application: </a:t>
            </a:r>
          </a:p>
          <a:p>
            <a:pPr marL="514350" indent="-514350" algn="l">
              <a:buAutoNum type="arabicPeriod"/>
            </a:pPr>
            <a:r>
              <a:rPr lang="en-US" b="1" i="0" dirty="0">
                <a:effectLst/>
                <a:latin typeface="Roboto"/>
              </a:rPr>
              <a:t>Modules :  </a:t>
            </a:r>
            <a:r>
              <a:rPr lang="en-US" b="0" i="0" dirty="0">
                <a:effectLst/>
                <a:latin typeface="Roboto"/>
              </a:rPr>
              <a:t>An Angular app has a root module, named </a:t>
            </a:r>
            <a:r>
              <a:rPr lang="en-US" b="0" i="0" dirty="0" err="1">
                <a:effectLst/>
                <a:latin typeface="Roboto"/>
              </a:rPr>
              <a:t>AppModule</a:t>
            </a:r>
            <a:r>
              <a:rPr lang="en-US" b="0" i="0" dirty="0">
                <a:effectLst/>
                <a:latin typeface="Roboto"/>
              </a:rPr>
              <a:t>, which provides the bootstrap mechanism to launch the application.</a:t>
            </a:r>
          </a:p>
          <a:p>
            <a:pPr marL="0" indent="0" algn="l">
              <a:buNone/>
            </a:pPr>
            <a:endParaRPr lang="en-US" b="0" i="0" dirty="0">
              <a:effectLst/>
              <a:latin typeface="Roboto"/>
            </a:endParaRPr>
          </a:p>
          <a:p>
            <a:pPr marL="0" indent="0" algn="l">
              <a:buNone/>
            </a:pPr>
            <a:r>
              <a:rPr lang="en-US" b="1" i="0" dirty="0">
                <a:effectLst/>
                <a:latin typeface="Roboto"/>
              </a:rPr>
              <a:t>2. Components :  </a:t>
            </a:r>
            <a:r>
              <a:rPr lang="en-US" b="0" i="0" dirty="0">
                <a:effectLst/>
                <a:latin typeface="Roboto"/>
              </a:rPr>
              <a:t>Each component in the application defines a class that holds the application logic and data. A component generally defines a part of the user interface (UI).</a:t>
            </a:r>
          </a:p>
          <a:p>
            <a:pPr marL="0" indent="0" algn="l">
              <a:buNone/>
            </a:pPr>
            <a:endParaRPr lang="en-US" b="0" i="0" dirty="0">
              <a:effectLst/>
              <a:latin typeface="Roboto"/>
            </a:endParaRPr>
          </a:p>
          <a:p>
            <a:pPr marL="0" indent="0" algn="l">
              <a:buNone/>
            </a:pPr>
            <a:r>
              <a:rPr lang="en-US" b="1" i="0" dirty="0">
                <a:effectLst/>
                <a:latin typeface="Roboto"/>
              </a:rPr>
              <a:t>3. Templates :  </a:t>
            </a:r>
            <a:r>
              <a:rPr lang="en-US" b="0" i="0" dirty="0">
                <a:effectLst/>
                <a:latin typeface="Roboto"/>
              </a:rPr>
              <a:t>The Angular template combines the Angular markup with HTML to modify HTML elements before they are displayed. There are two types of data binding: </a:t>
            </a:r>
          </a:p>
          <a:p>
            <a:pPr algn="l">
              <a:buFont typeface="+mj-lt"/>
              <a:buAutoNum type="arabicPeriod"/>
            </a:pPr>
            <a:r>
              <a:rPr lang="en-US" b="0" i="0" dirty="0">
                <a:effectLst/>
                <a:latin typeface="Roboto"/>
              </a:rPr>
              <a:t>Event binding: Lets your app respond to user input in the target environment by updating your application data.</a:t>
            </a:r>
          </a:p>
          <a:p>
            <a:pPr algn="l">
              <a:buFont typeface="+mj-lt"/>
              <a:buAutoNum type="arabicPeriod"/>
            </a:pPr>
            <a:r>
              <a:rPr lang="en-US" b="0" i="0" dirty="0">
                <a:effectLst/>
                <a:latin typeface="Roboto"/>
              </a:rPr>
              <a:t>Property binding: Enables users to interpolate values that are computed from your application data into the HTML.</a:t>
            </a:r>
          </a:p>
          <a:p>
            <a:pPr marL="0" indent="0">
              <a:buNone/>
            </a:pPr>
            <a:endParaRPr lang="en-IN" dirty="0"/>
          </a:p>
        </p:txBody>
      </p:sp>
    </p:spTree>
    <p:extLst>
      <p:ext uri="{BB962C8B-B14F-4D97-AF65-F5344CB8AC3E}">
        <p14:creationId xmlns:p14="http://schemas.microsoft.com/office/powerpoint/2010/main" val="1086114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4983FE-C7BD-49E7-A1C7-DACF92E9A01B}"/>
              </a:ext>
            </a:extLst>
          </p:cNvPr>
          <p:cNvSpPr>
            <a:spLocks noGrp="1"/>
          </p:cNvSpPr>
          <p:nvPr>
            <p:ph idx="1"/>
          </p:nvPr>
        </p:nvSpPr>
        <p:spPr>
          <a:xfrm>
            <a:off x="0" y="0"/>
            <a:ext cx="12192000" cy="6858000"/>
          </a:xfrm>
        </p:spPr>
        <p:txBody>
          <a:bodyPr/>
          <a:lstStyle/>
          <a:p>
            <a:pPr marL="0" indent="0" algn="l">
              <a:buNone/>
            </a:pPr>
            <a:r>
              <a:rPr lang="en-US" b="1" i="0" dirty="0">
                <a:effectLst/>
                <a:latin typeface="Roboto"/>
              </a:rPr>
              <a:t>4. Metadata : </a:t>
            </a:r>
            <a:r>
              <a:rPr lang="en-US" b="0" i="0" dirty="0">
                <a:effectLst/>
                <a:latin typeface="Roboto"/>
              </a:rPr>
              <a:t>Metadata tells Angular how to process a class. It is used to decorate the class so that it can configure the expected behavior of a class.</a:t>
            </a:r>
          </a:p>
          <a:p>
            <a:pPr marL="0" indent="0" algn="l">
              <a:buNone/>
            </a:pPr>
            <a:endParaRPr lang="en-US" b="0" i="0" dirty="0">
              <a:effectLst/>
              <a:latin typeface="Roboto"/>
            </a:endParaRPr>
          </a:p>
          <a:p>
            <a:pPr marL="0" indent="0" algn="l">
              <a:buNone/>
            </a:pPr>
            <a:r>
              <a:rPr lang="en-US" b="1" i="0" dirty="0">
                <a:effectLst/>
                <a:latin typeface="Roboto"/>
              </a:rPr>
              <a:t>5. Services : </a:t>
            </a:r>
            <a:r>
              <a:rPr lang="en-US" b="0" i="0" dirty="0">
                <a:effectLst/>
                <a:latin typeface="Roboto"/>
              </a:rPr>
              <a:t>When you have data or logic that isn’t associated with the view but has to be shared across components, a service class is created. The class is always associated with the @Injectible decorator.</a:t>
            </a:r>
          </a:p>
          <a:p>
            <a:pPr marL="0" indent="0" algn="l">
              <a:buNone/>
            </a:pPr>
            <a:endParaRPr lang="en-US" b="0" i="0" dirty="0">
              <a:effectLst/>
              <a:latin typeface="Roboto"/>
            </a:endParaRPr>
          </a:p>
          <a:p>
            <a:pPr marL="0" indent="0" algn="l">
              <a:buNone/>
            </a:pPr>
            <a:r>
              <a:rPr lang="en-US" b="1" i="0" dirty="0">
                <a:effectLst/>
                <a:latin typeface="Roboto"/>
              </a:rPr>
              <a:t>6. Dependency Injection : </a:t>
            </a:r>
            <a:r>
              <a:rPr lang="en-US" b="0" i="0" dirty="0">
                <a:effectLst/>
                <a:latin typeface="Roboto"/>
              </a:rPr>
              <a:t>This feature lets you keep your component classes crisp and efficient. It does not fetch data from a server, validate the user input, or log directly to the console. Instead, it delegates such tasks to the services.</a:t>
            </a:r>
          </a:p>
          <a:p>
            <a:pPr marL="0" indent="0">
              <a:buNone/>
            </a:pPr>
            <a:endParaRPr lang="en-IN" dirty="0"/>
          </a:p>
          <a:p>
            <a:pPr marL="0" indent="0">
              <a:buNone/>
            </a:pPr>
            <a:r>
              <a:rPr lang="en-IN" dirty="0"/>
              <a:t>More Details </a:t>
            </a:r>
            <a:r>
              <a:rPr lang="en-IN"/>
              <a:t>to Visit : </a:t>
            </a:r>
            <a:r>
              <a:rPr lang="en-IN">
                <a:hlinkClick r:id="rId2"/>
              </a:rPr>
              <a:t>https://angular.io/guide/dependency-injection</a:t>
            </a:r>
            <a:endParaRPr lang="en-IN" dirty="0"/>
          </a:p>
        </p:txBody>
      </p:sp>
    </p:spTree>
    <p:extLst>
      <p:ext uri="{BB962C8B-B14F-4D97-AF65-F5344CB8AC3E}">
        <p14:creationId xmlns:p14="http://schemas.microsoft.com/office/powerpoint/2010/main" val="2237706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77C1E-EB40-4809-B83F-87D59A8E55EB}"/>
              </a:ext>
            </a:extLst>
          </p:cNvPr>
          <p:cNvSpPr>
            <a:spLocks noGrp="1"/>
          </p:cNvSpPr>
          <p:nvPr>
            <p:ph type="title"/>
          </p:nvPr>
        </p:nvSpPr>
        <p:spPr>
          <a:xfrm>
            <a:off x="749424" y="42985"/>
            <a:ext cx="10515600" cy="638052"/>
          </a:xfrm>
        </p:spPr>
        <p:txBody>
          <a:bodyPr>
            <a:normAutofit fontScale="90000"/>
          </a:bodyPr>
          <a:lstStyle/>
          <a:p>
            <a:pPr algn="ctr"/>
            <a:r>
              <a:rPr lang="en-US" b="1" dirty="0"/>
              <a:t>Angular Vs. Angular JS</a:t>
            </a:r>
            <a:endParaRPr lang="en-IN" b="1" dirty="0"/>
          </a:p>
        </p:txBody>
      </p:sp>
      <p:sp>
        <p:nvSpPr>
          <p:cNvPr id="3" name="Content Placeholder 2">
            <a:extLst>
              <a:ext uri="{FF2B5EF4-FFF2-40B4-BE49-F238E27FC236}">
                <a16:creationId xmlns:a16="http://schemas.microsoft.com/office/drawing/2014/main" id="{A7304E95-BA04-4818-AB21-6EE96C9F7F77}"/>
              </a:ext>
            </a:extLst>
          </p:cNvPr>
          <p:cNvSpPr>
            <a:spLocks noGrp="1"/>
          </p:cNvSpPr>
          <p:nvPr>
            <p:ph idx="1"/>
          </p:nvPr>
        </p:nvSpPr>
        <p:spPr>
          <a:xfrm>
            <a:off x="150920" y="681037"/>
            <a:ext cx="11896078" cy="6065992"/>
          </a:xfrm>
        </p:spPr>
        <p:txBody>
          <a:bodyPr/>
          <a:lstStyle/>
          <a:p>
            <a:pPr algn="l" fontAlgn="base">
              <a:buFont typeface="Wingdings" panose="05000000000000000000" pitchFamily="2" charset="2"/>
              <a:buChar char="Ø"/>
            </a:pPr>
            <a:r>
              <a:rPr lang="en-US" b="1" i="0" dirty="0">
                <a:effectLst/>
                <a:latin typeface="urw-din"/>
              </a:rPr>
              <a:t>Architecture:</a:t>
            </a:r>
            <a:r>
              <a:rPr lang="en-US" b="0" i="0" dirty="0">
                <a:effectLst/>
                <a:latin typeface="urw-din"/>
              </a:rPr>
              <a:t> </a:t>
            </a:r>
          </a:p>
          <a:p>
            <a:pPr marL="0" indent="0" algn="l" fontAlgn="base">
              <a:buNone/>
            </a:pPr>
            <a:r>
              <a:rPr lang="en-US" b="1" i="0" dirty="0">
                <a:effectLst/>
                <a:latin typeface="urw-din"/>
              </a:rPr>
              <a:t>	Angular JS:</a:t>
            </a:r>
            <a:r>
              <a:rPr lang="en-US" b="0" i="0" dirty="0">
                <a:effectLst/>
                <a:latin typeface="urw-din"/>
              </a:rPr>
              <a:t> Supports Model-View-Controller design. The view processes the information available in the model to generate the output. </a:t>
            </a:r>
            <a:br>
              <a:rPr lang="en-US" b="0" i="0" dirty="0">
                <a:effectLst/>
                <a:latin typeface="urw-din"/>
              </a:rPr>
            </a:br>
            <a:r>
              <a:rPr lang="en-US" b="0" i="0" dirty="0">
                <a:effectLst/>
                <a:latin typeface="urw-din"/>
              </a:rPr>
              <a:t>	</a:t>
            </a:r>
            <a:r>
              <a:rPr lang="en-US" b="1" i="0" dirty="0">
                <a:effectLst/>
                <a:latin typeface="urw-din"/>
              </a:rPr>
              <a:t>Angular:</a:t>
            </a:r>
            <a:r>
              <a:rPr lang="en-US" b="0" i="0" dirty="0">
                <a:effectLst/>
                <a:latin typeface="urw-din"/>
              </a:rPr>
              <a:t> Uses components and directives. Components are the directives with a template.</a:t>
            </a:r>
          </a:p>
          <a:p>
            <a:pPr algn="l" fontAlgn="base">
              <a:buFont typeface="Wingdings" panose="05000000000000000000" pitchFamily="2" charset="2"/>
              <a:buChar char="Ø"/>
            </a:pPr>
            <a:r>
              <a:rPr lang="en-IN" b="1" i="0" dirty="0">
                <a:effectLst/>
                <a:latin typeface="urw-din"/>
              </a:rPr>
              <a:t>Written:</a:t>
            </a:r>
            <a:r>
              <a:rPr lang="en-IN" b="0" i="0" dirty="0">
                <a:effectLst/>
                <a:latin typeface="urw-din"/>
              </a:rPr>
              <a:t> </a:t>
            </a:r>
          </a:p>
          <a:p>
            <a:pPr marL="0" indent="0" algn="l" fontAlgn="base">
              <a:buNone/>
            </a:pPr>
            <a:r>
              <a:rPr lang="en-IN" b="1" i="0" dirty="0">
                <a:effectLst/>
                <a:latin typeface="urw-din"/>
              </a:rPr>
              <a:t>	Angular JS:</a:t>
            </a:r>
            <a:r>
              <a:rPr lang="en-IN" b="0" i="0" dirty="0">
                <a:effectLst/>
                <a:latin typeface="urw-din"/>
              </a:rPr>
              <a:t> Written in JavaScript. </a:t>
            </a:r>
            <a:br>
              <a:rPr lang="en-IN" b="0" i="0" dirty="0">
                <a:effectLst/>
                <a:latin typeface="urw-din"/>
              </a:rPr>
            </a:br>
            <a:r>
              <a:rPr lang="en-IN" b="0" i="0" dirty="0">
                <a:effectLst/>
                <a:latin typeface="urw-din"/>
              </a:rPr>
              <a:t>	</a:t>
            </a:r>
            <a:r>
              <a:rPr lang="en-IN" b="1" i="0" dirty="0">
                <a:effectLst/>
                <a:latin typeface="urw-din"/>
              </a:rPr>
              <a:t>Angular:</a:t>
            </a:r>
            <a:r>
              <a:rPr lang="en-IN" b="0" i="0" dirty="0">
                <a:effectLst/>
                <a:latin typeface="urw-din"/>
              </a:rPr>
              <a:t> Written in Microsoft’s TypeScript language, which is a superset of ECMAScript 6 (ES6).</a:t>
            </a:r>
          </a:p>
          <a:p>
            <a:pPr algn="l" fontAlgn="base">
              <a:buFont typeface="Wingdings" panose="05000000000000000000" pitchFamily="2" charset="2"/>
              <a:buChar char="Ø"/>
            </a:pPr>
            <a:r>
              <a:rPr lang="en-US" b="1" i="0" dirty="0">
                <a:effectLst/>
                <a:latin typeface="urw-din"/>
              </a:rPr>
              <a:t>Mobile support:</a:t>
            </a:r>
            <a:r>
              <a:rPr lang="en-US" b="0" i="0" dirty="0">
                <a:effectLst/>
                <a:latin typeface="urw-din"/>
              </a:rPr>
              <a:t> </a:t>
            </a:r>
          </a:p>
          <a:p>
            <a:pPr marL="0" indent="0" algn="l" fontAlgn="base">
              <a:buNone/>
            </a:pPr>
            <a:r>
              <a:rPr lang="en-US" b="1" i="0" dirty="0">
                <a:effectLst/>
                <a:latin typeface="urw-din"/>
              </a:rPr>
              <a:t>	Angular JS:</a:t>
            </a:r>
            <a:r>
              <a:rPr lang="en-US" b="0" i="0" dirty="0">
                <a:effectLst/>
                <a:latin typeface="urw-din"/>
              </a:rPr>
              <a:t> Does not supported by mobile browsers. </a:t>
            </a:r>
            <a:br>
              <a:rPr lang="en-US" b="0" i="0" dirty="0">
                <a:effectLst/>
                <a:latin typeface="urw-din"/>
              </a:rPr>
            </a:br>
            <a:r>
              <a:rPr lang="en-US" b="0" i="0" dirty="0">
                <a:effectLst/>
                <a:latin typeface="urw-din"/>
              </a:rPr>
              <a:t>	</a:t>
            </a:r>
            <a:r>
              <a:rPr lang="en-US" b="1" i="0" dirty="0">
                <a:effectLst/>
                <a:latin typeface="urw-din"/>
              </a:rPr>
              <a:t>Angular:</a:t>
            </a:r>
            <a:r>
              <a:rPr lang="en-US" b="0" i="0" dirty="0">
                <a:effectLst/>
                <a:latin typeface="urw-din"/>
              </a:rPr>
              <a:t> But Angular supported by all the popular mobile browsers.</a:t>
            </a:r>
          </a:p>
          <a:p>
            <a:pPr marL="0" indent="0" algn="l" fontAlgn="base">
              <a:buNone/>
            </a:pPr>
            <a:endParaRPr lang="en-US" b="0" i="0" dirty="0">
              <a:effectLst/>
              <a:latin typeface="urw-din"/>
            </a:endParaRPr>
          </a:p>
          <a:p>
            <a:pPr marL="0" indent="0">
              <a:buNone/>
            </a:pPr>
            <a:endParaRPr lang="en-IN" dirty="0"/>
          </a:p>
        </p:txBody>
      </p:sp>
    </p:spTree>
    <p:extLst>
      <p:ext uri="{BB962C8B-B14F-4D97-AF65-F5344CB8AC3E}">
        <p14:creationId xmlns:p14="http://schemas.microsoft.com/office/powerpoint/2010/main" val="2115433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1517</Words>
  <Application>Microsoft Office PowerPoint</Application>
  <PresentationFormat>Widescreen</PresentationFormat>
  <Paragraphs>111</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Calibri Light</vt:lpstr>
      <vt:lpstr>Helvetica Neue</vt:lpstr>
      <vt:lpstr>Open Sans</vt:lpstr>
      <vt:lpstr>Roboto</vt:lpstr>
      <vt:lpstr>Segoe UI</vt:lpstr>
      <vt:lpstr>urw-din</vt:lpstr>
      <vt:lpstr>Wingdings</vt:lpstr>
      <vt:lpstr>Office Theme</vt:lpstr>
      <vt:lpstr>  Angular 11</vt:lpstr>
      <vt:lpstr>Introduction to Angular</vt:lpstr>
      <vt:lpstr>Angular Version</vt:lpstr>
      <vt:lpstr>Features of Angular</vt:lpstr>
      <vt:lpstr>PowerPoint Presentation</vt:lpstr>
      <vt:lpstr>Angular Architecture</vt:lpstr>
      <vt:lpstr>PowerPoint Presentation</vt:lpstr>
      <vt:lpstr>PowerPoint Presentation</vt:lpstr>
      <vt:lpstr>Angular Vs. Angular JS</vt:lpstr>
      <vt:lpstr>PowerPoint Presentation</vt:lpstr>
      <vt:lpstr>Prerequisites of Angular</vt:lpstr>
      <vt:lpstr>Why TypeScript is developed while having JavaScript? </vt:lpstr>
      <vt:lpstr>Features of TypeScript</vt:lpstr>
      <vt:lpstr>Typescript Vs. JavaScript</vt:lpstr>
      <vt:lpstr>Setup &amp; Installation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JS</dc:title>
  <dc:creator>satyesh soni</dc:creator>
  <cp:lastModifiedBy>satyesh soni</cp:lastModifiedBy>
  <cp:revision>27</cp:revision>
  <dcterms:created xsi:type="dcterms:W3CDTF">2021-03-11T18:35:53Z</dcterms:created>
  <dcterms:modified xsi:type="dcterms:W3CDTF">2021-04-29T17:10:01Z</dcterms:modified>
</cp:coreProperties>
</file>