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6" r:id="rId4"/>
    <p:sldId id="298" r:id="rId5"/>
    <p:sldId id="301" r:id="rId6"/>
    <p:sldId id="302" r:id="rId7"/>
    <p:sldId id="297" r:id="rId8"/>
    <p:sldId id="303" r:id="rId9"/>
    <p:sldId id="293" r:id="rId10"/>
    <p:sldId id="291" r:id="rId11"/>
    <p:sldId id="292" r:id="rId12"/>
    <p:sldId id="294" r:id="rId13"/>
    <p:sldId id="259" r:id="rId14"/>
    <p:sldId id="299" r:id="rId15"/>
    <p:sldId id="295" r:id="rId16"/>
    <p:sldId id="300"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7" autoAdjust="0"/>
    <p:restoredTop sz="94660"/>
  </p:normalViewPr>
  <p:slideViewPr>
    <p:cSldViewPr snapToGrid="0">
      <p:cViewPr varScale="1">
        <p:scale>
          <a:sx n="67" d="100"/>
          <a:sy n="67"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9C4E19-7D98-43FD-B36B-E47DE8619C95}"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2411-EE4A-4D32-A2B3-D6DD6A8E9A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19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4E19-7D98-43FD-B36B-E47DE8619C95}"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225497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4E19-7D98-43FD-B36B-E47DE8619C95}"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156733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4E19-7D98-43FD-B36B-E47DE8619C95}"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316620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4E19-7D98-43FD-B36B-E47DE8619C95}"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2411-EE4A-4D32-A2B3-D6DD6A8E9A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C4E19-7D98-43FD-B36B-E47DE8619C95}"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411485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9C4E19-7D98-43FD-B36B-E47DE8619C95}"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69538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9C4E19-7D98-43FD-B36B-E47DE8619C95}"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423440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9C4E19-7D98-43FD-B36B-E47DE8619C95}" type="datetimeFigureOut">
              <a:rPr lang="en-US" smtClean="0"/>
              <a:t>1/29/2025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50485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9C4E19-7D98-43FD-B36B-E47DE8619C95}" type="datetimeFigureOut">
              <a:rPr lang="en-US" smtClean="0"/>
              <a:t>1/29/2025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E72411-EE4A-4D32-A2B3-D6DD6A8E9A8D}" type="slidenum">
              <a:rPr lang="en-US" smtClean="0"/>
              <a:t>‹#›</a:t>
            </a:fld>
            <a:endParaRPr lang="en-US"/>
          </a:p>
        </p:txBody>
      </p:sp>
    </p:spTree>
    <p:extLst>
      <p:ext uri="{BB962C8B-B14F-4D97-AF65-F5344CB8AC3E}">
        <p14:creationId xmlns:p14="http://schemas.microsoft.com/office/powerpoint/2010/main" val="306986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4E19-7D98-43FD-B36B-E47DE8619C95}"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2411-EE4A-4D32-A2B3-D6DD6A8E9A8D}" type="slidenum">
              <a:rPr lang="en-US" smtClean="0"/>
              <a:t>‹#›</a:t>
            </a:fld>
            <a:endParaRPr lang="en-US"/>
          </a:p>
        </p:txBody>
      </p:sp>
    </p:spTree>
    <p:extLst>
      <p:ext uri="{BB962C8B-B14F-4D97-AF65-F5344CB8AC3E}">
        <p14:creationId xmlns:p14="http://schemas.microsoft.com/office/powerpoint/2010/main" val="20486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9C4E19-7D98-43FD-B36B-E47DE8619C95}" type="datetimeFigureOut">
              <a:rPr lang="en-US" smtClean="0"/>
              <a:t>1/29/2025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E72411-EE4A-4D32-A2B3-D6DD6A8E9A8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68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whatis/definition/open-sour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labex-labs/kubernetes-practice-lab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dium.com/@20ashisharma/industry-usecases-of-azure-kubernetes-service-8bf7f924b7d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88768" y="3937020"/>
            <a:ext cx="4264882" cy="648196"/>
          </a:xfrm>
        </p:spPr>
        <p:txBody>
          <a:bodyPr>
            <a:normAutofit/>
          </a:bodyPr>
          <a:lstStyle/>
          <a:p>
            <a:endParaRPr lang="en-US" sz="2800" dirty="0"/>
          </a:p>
        </p:txBody>
      </p:sp>
      <p:sp>
        <p:nvSpPr>
          <p:cNvPr id="3" name="Subtitle 2"/>
          <p:cNvSpPr>
            <a:spLocks noGrp="1"/>
          </p:cNvSpPr>
          <p:nvPr>
            <p:ph type="subTitle" idx="1"/>
          </p:nvPr>
        </p:nvSpPr>
        <p:spPr/>
        <p:txBody>
          <a:bodyPr/>
          <a:lstStyle/>
          <a:p>
            <a:r>
              <a:rPr lang="en-US" dirty="0" err="1" smtClean="0"/>
              <a:t>Grpc</a:t>
            </a:r>
            <a:r>
              <a:rPr lang="en-US" dirty="0" smtClean="0"/>
              <a:t> with AKS</a:t>
            </a:r>
            <a:endParaRPr lang="en-US" dirty="0"/>
          </a:p>
        </p:txBody>
      </p:sp>
    </p:spTree>
    <p:extLst>
      <p:ext uri="{BB962C8B-B14F-4D97-AF65-F5344CB8AC3E}">
        <p14:creationId xmlns:p14="http://schemas.microsoft.com/office/powerpoint/2010/main" val="2779118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aks</a:t>
            </a:r>
            <a:r>
              <a:rPr lang="en-US" dirty="0" smtClean="0"/>
              <a:t>?</a:t>
            </a:r>
            <a:endParaRPr lang="en-US" dirty="0"/>
          </a:p>
        </p:txBody>
      </p:sp>
      <p:pic>
        <p:nvPicPr>
          <p:cNvPr id="4" name="Picture 2" descr="https://raw.githubusercontent.com/collabnix/kubelabs/master/images/k8s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628" y="2411413"/>
            <a:ext cx="2282785" cy="22220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zure has a new logo, but where do you download it? Here!"/>
          <p:cNvSpPr>
            <a:spLocks noChangeAspect="1" noChangeArrowheads="1"/>
          </p:cNvSpPr>
          <p:nvPr/>
        </p:nvSpPr>
        <p:spPr bwMode="auto">
          <a:xfrm>
            <a:off x="5227636" y="3565524"/>
            <a:ext cx="1916113" cy="1916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zure has a new logo, but where do you download it? He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152629" y="2755171"/>
            <a:ext cx="1943371" cy="1829055"/>
          </a:xfrm>
          <a:prstGeom prst="rect">
            <a:avLst/>
          </a:prstGeom>
        </p:spPr>
      </p:pic>
      <p:sp>
        <p:nvSpPr>
          <p:cNvPr id="10" name="Equal 9"/>
          <p:cNvSpPr/>
          <p:nvPr/>
        </p:nvSpPr>
        <p:spPr>
          <a:xfrm>
            <a:off x="7329488" y="3522426"/>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lus 13"/>
          <p:cNvSpPr/>
          <p:nvPr/>
        </p:nvSpPr>
        <p:spPr>
          <a:xfrm>
            <a:off x="3253040" y="3065226"/>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6" descr="Getting started with Azure Kubernetes Service (AKS) | Rafa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p:cNvPicPr>
            <a:picLocks noChangeAspect="1"/>
          </p:cNvPicPr>
          <p:nvPr/>
        </p:nvPicPr>
        <p:blipFill>
          <a:blip r:embed="rId4"/>
          <a:stretch>
            <a:fillRect/>
          </a:stretch>
        </p:blipFill>
        <p:spPr>
          <a:xfrm>
            <a:off x="8748596" y="2514601"/>
            <a:ext cx="2407084" cy="2197978"/>
          </a:xfrm>
          <a:prstGeom prst="rect">
            <a:avLst/>
          </a:prstGeom>
        </p:spPr>
      </p:pic>
    </p:spTree>
    <p:extLst>
      <p:ext uri="{BB962C8B-B14F-4D97-AF65-F5344CB8AC3E}">
        <p14:creationId xmlns:p14="http://schemas.microsoft.com/office/powerpoint/2010/main" val="131337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59904"/>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What is Kubernetes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p:txBody>
      </p:sp>
      <p:sp>
        <p:nvSpPr>
          <p:cNvPr id="5" name="Rectangle 4"/>
          <p:cNvSpPr/>
          <p:nvPr/>
        </p:nvSpPr>
        <p:spPr>
          <a:xfrm>
            <a:off x="500063" y="1305342"/>
            <a:ext cx="10715625" cy="5262979"/>
          </a:xfrm>
          <a:prstGeom prst="rect">
            <a:avLst/>
          </a:prstGeom>
        </p:spPr>
        <p:txBody>
          <a:bodyPr wrap="square">
            <a:spAutoFit/>
          </a:bodyPr>
          <a:lstStyle/>
          <a:p>
            <a:r>
              <a:rPr lang="en-US" sz="2800" dirty="0" smtClean="0"/>
              <a:t>Kubernetes has been </a:t>
            </a:r>
            <a:r>
              <a:rPr lang="en-US" sz="2800" u="sng" dirty="0" smtClean="0">
                <a:hlinkClick r:id="rId2"/>
              </a:rPr>
              <a:t>open source</a:t>
            </a:r>
            <a:r>
              <a:rPr lang="en-US" sz="2800" dirty="0" smtClean="0"/>
              <a:t> since 2014. </a:t>
            </a:r>
          </a:p>
          <a:p>
            <a:r>
              <a:rPr lang="en-US" sz="2800" dirty="0" smtClean="0"/>
              <a:t>Kubernetes is an open-source system that automates the deployment, scaling, and management of containerized applications</a:t>
            </a:r>
          </a:p>
          <a:p>
            <a:r>
              <a:rPr lang="en-US" sz="2800" dirty="0" smtClean="0"/>
              <a:t>What it does  IT DO?</a:t>
            </a:r>
          </a:p>
          <a:p>
            <a:r>
              <a:rPr lang="en-US" sz="2800" dirty="0" smtClean="0"/>
              <a:t>Deployment: Automatically deploys applications</a:t>
            </a:r>
          </a:p>
          <a:p>
            <a:r>
              <a:rPr lang="en-US" sz="2800" dirty="0" smtClean="0"/>
              <a:t>Scaling: Automatically scales applications up and down to meet changing needs</a:t>
            </a:r>
          </a:p>
          <a:p>
            <a:r>
              <a:rPr lang="en-US" sz="2800" dirty="0" smtClean="0"/>
              <a:t>Monitoring: Monitors applications</a:t>
            </a:r>
          </a:p>
          <a:p>
            <a:r>
              <a:rPr lang="en-US" sz="2800" dirty="0" smtClean="0"/>
              <a:t>Load balancing: Incorporates load balancing</a:t>
            </a:r>
          </a:p>
          <a:p>
            <a:r>
              <a:rPr lang="en-US" sz="2800" dirty="0" smtClean="0"/>
              <a:t>Resource allocation: Tracks resource allocation</a:t>
            </a:r>
          </a:p>
          <a:p>
            <a:r>
              <a:rPr lang="en-US" sz="2800" dirty="0" smtClean="0"/>
              <a:t>Health checks: Checks the health of individual resources</a:t>
            </a:r>
          </a:p>
          <a:p>
            <a:r>
              <a:rPr lang="en-US" sz="2800" dirty="0" smtClean="0"/>
              <a:t>Self-healing: Enables apps to self-heal</a:t>
            </a:r>
            <a:endParaRPr lang="en-US" sz="2800" dirty="0" smtClean="0"/>
          </a:p>
        </p:txBody>
      </p:sp>
    </p:spTree>
    <p:extLst>
      <p:ext uri="{BB962C8B-B14F-4D97-AF65-F5344CB8AC3E}">
        <p14:creationId xmlns:p14="http://schemas.microsoft.com/office/powerpoint/2010/main" val="38499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additive="base">
                                        <p:cTn id="1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arn(inVertic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circle(in)">
                                      <p:cBhvr>
                                        <p:cTn id="30" dur="20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circle(in)">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What is an AKS?</a:t>
            </a:r>
            <a:endParaRPr lang="en-US" dirty="0"/>
          </a:p>
        </p:txBody>
      </p:sp>
      <p:sp>
        <p:nvSpPr>
          <p:cNvPr id="3" name="Content Placeholder 2"/>
          <p:cNvSpPr>
            <a:spLocks noGrp="1"/>
          </p:cNvSpPr>
          <p:nvPr>
            <p:ph idx="1"/>
          </p:nvPr>
        </p:nvSpPr>
        <p:spPr/>
        <p:txBody>
          <a:bodyPr>
            <a:normAutofit/>
          </a:bodyPr>
          <a:lstStyle/>
          <a:p>
            <a:r>
              <a:rPr lang="en-US" sz="2400" i="1" dirty="0"/>
              <a:t>Azure </a:t>
            </a:r>
            <a:r>
              <a:rPr lang="en-US" sz="2400" i="1" dirty="0" err="1"/>
              <a:t>kubernetes</a:t>
            </a:r>
            <a:r>
              <a:rPr lang="en-US" sz="2400" i="1" dirty="0"/>
              <a:t> service is an Microsoft Azure service that deploys a managed </a:t>
            </a:r>
            <a:r>
              <a:rPr lang="en-US" sz="2400" i="1" dirty="0" err="1"/>
              <a:t>kubernetes</a:t>
            </a:r>
            <a:r>
              <a:rPr lang="en-US" sz="2400" i="1" dirty="0"/>
              <a:t> cluster or it is a robust and cost-efficient container Orchestration service that helps you to deploy and manage containerized applications in seconds where additional are assigned automatically without the headache of managing additional servers</a:t>
            </a:r>
            <a:r>
              <a:rPr lang="en-US" sz="2400" i="1" dirty="0" smtClean="0"/>
              <a:t>.</a:t>
            </a:r>
          </a:p>
          <a:p>
            <a:r>
              <a:rPr lang="en-US" sz="2400" dirty="0"/>
              <a:t>Azure Kubernetes Service (AKS) is a managed Kubernetes service that you can use to deploy and manage containerized applications. You need minimal container orchestration expertise to use AKS. AKS reduces the complexity and operational overhead of managing Kubernetes by offloading much of that responsibility to Azure</a:t>
            </a:r>
            <a:endParaRPr lang="en-US" sz="2400" dirty="0"/>
          </a:p>
        </p:txBody>
      </p:sp>
    </p:spTree>
    <p:extLst>
      <p:ext uri="{BB962C8B-B14F-4D97-AF65-F5344CB8AC3E}">
        <p14:creationId xmlns:p14="http://schemas.microsoft.com/office/powerpoint/2010/main" val="225542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56372"/>
          </a:xfrm>
        </p:spPr>
        <p:txBody>
          <a:bodyPr>
            <a:normAutofit fontScale="90000"/>
          </a:bodyPr>
          <a:lstStyle/>
          <a:p>
            <a:r>
              <a:rPr lang="en-US" b="1" dirty="0" smtClean="0"/>
              <a:t/>
            </a:r>
            <a:br>
              <a:rPr lang="en-US" b="1" dirty="0" smtClean="0"/>
            </a:br>
            <a:r>
              <a:rPr lang="en-US" b="1" dirty="0" smtClean="0"/>
              <a:t>KUBENETES  </a:t>
            </a:r>
            <a:r>
              <a:rPr lang="en-US" b="1" dirty="0" err="1" smtClean="0"/>
              <a:t>Practise</a:t>
            </a:r>
            <a:r>
              <a:rPr lang="en-US" b="1" dirty="0" smtClean="0"/>
              <a:t> Labs</a:t>
            </a:r>
            <a:endParaRPr lang="en-US" dirty="0"/>
          </a:p>
        </p:txBody>
      </p:sp>
      <p:sp>
        <p:nvSpPr>
          <p:cNvPr id="3" name="Content Placeholder 2"/>
          <p:cNvSpPr>
            <a:spLocks noGrp="1"/>
          </p:cNvSpPr>
          <p:nvPr>
            <p:ph idx="1"/>
          </p:nvPr>
        </p:nvSpPr>
        <p:spPr>
          <a:xfrm>
            <a:off x="1066799" y="942976"/>
            <a:ext cx="10058400" cy="4023360"/>
          </a:xfrm>
        </p:spPr>
        <p:txBody>
          <a:bodyPr>
            <a:normAutofit/>
          </a:bodyPr>
          <a:lstStyle/>
          <a:p>
            <a:r>
              <a:rPr lang="en-US" sz="4400" dirty="0">
                <a:hlinkClick r:id="rId2"/>
              </a:rPr>
              <a:t>https://</a:t>
            </a:r>
            <a:r>
              <a:rPr lang="en-US" sz="4400" dirty="0" smtClean="0">
                <a:hlinkClick r:id="rId2"/>
              </a:rPr>
              <a:t>github.com/labex-labs/kubernetes-practice-labs</a:t>
            </a:r>
            <a:endParaRPr lang="en-US" sz="4400" dirty="0" smtClean="0"/>
          </a:p>
          <a:p>
            <a:endParaRPr lang="en-US" sz="4400" dirty="0"/>
          </a:p>
        </p:txBody>
      </p:sp>
      <p:pic>
        <p:nvPicPr>
          <p:cNvPr id="5" name="Picture 4"/>
          <p:cNvPicPr>
            <a:picLocks noChangeAspect="1"/>
          </p:cNvPicPr>
          <p:nvPr/>
        </p:nvPicPr>
        <p:blipFill>
          <a:blip r:embed="rId3"/>
          <a:stretch>
            <a:fillRect/>
          </a:stretch>
        </p:blipFill>
        <p:spPr>
          <a:xfrm>
            <a:off x="1971099" y="2228850"/>
            <a:ext cx="8249801" cy="3553153"/>
          </a:xfrm>
          <a:prstGeom prst="rect">
            <a:avLst/>
          </a:prstGeom>
        </p:spPr>
      </p:pic>
    </p:spTree>
    <p:extLst>
      <p:ext uri="{BB962C8B-B14F-4D97-AF65-F5344CB8AC3E}">
        <p14:creationId xmlns:p14="http://schemas.microsoft.com/office/powerpoint/2010/main" val="29655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lab</a:t>
            </a:r>
            <a:endParaRPr lang="en-US" dirty="0"/>
          </a:p>
        </p:txBody>
      </p:sp>
      <p:sp>
        <p:nvSpPr>
          <p:cNvPr id="3" name="Content Placeholder 2"/>
          <p:cNvSpPr>
            <a:spLocks noGrp="1"/>
          </p:cNvSpPr>
          <p:nvPr>
            <p:ph idx="1"/>
          </p:nvPr>
        </p:nvSpPr>
        <p:spPr/>
        <p:txBody>
          <a:bodyPr>
            <a:normAutofit/>
          </a:bodyPr>
          <a:lstStyle/>
          <a:p>
            <a:r>
              <a:rPr lang="en-US" sz="3600" dirty="0"/>
              <a:t>https://labex.io/login?rd=%2Flabs%2Fkubernetes-your-first-kubernetes-lab-391133</a:t>
            </a:r>
          </a:p>
        </p:txBody>
      </p:sp>
    </p:spTree>
    <p:extLst>
      <p:ext uri="{BB962C8B-B14F-4D97-AF65-F5344CB8AC3E}">
        <p14:creationId xmlns:p14="http://schemas.microsoft.com/office/powerpoint/2010/main" val="312740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Industry </a:t>
            </a:r>
            <a:r>
              <a:rPr lang="en-US" b="1" dirty="0" err="1"/>
              <a:t>Usecases</a:t>
            </a:r>
            <a:r>
              <a:rPr lang="en-US" b="1" dirty="0"/>
              <a:t> Of Azure Kubernetes Service !</a:t>
            </a:r>
            <a:br>
              <a:rPr lang="en-US" b="1" dirty="0"/>
            </a:br>
            <a:endParaRPr lang="en-US" dirty="0"/>
          </a:p>
        </p:txBody>
      </p:sp>
      <p:sp>
        <p:nvSpPr>
          <p:cNvPr id="3" name="Content Placeholder 2"/>
          <p:cNvSpPr>
            <a:spLocks noGrp="1"/>
          </p:cNvSpPr>
          <p:nvPr>
            <p:ph idx="1"/>
          </p:nvPr>
        </p:nvSpPr>
        <p:spPr/>
        <p:txBody>
          <a:bodyPr>
            <a:normAutofit/>
          </a:bodyPr>
          <a:lstStyle/>
          <a:p>
            <a:r>
              <a:rPr lang="en-US" sz="3600" dirty="0">
                <a:hlinkClick r:id="rId2"/>
              </a:rPr>
              <a:t>https://medium.com/@</a:t>
            </a:r>
            <a:r>
              <a:rPr lang="en-US" sz="3600" dirty="0" smtClean="0">
                <a:hlinkClick r:id="rId2"/>
              </a:rPr>
              <a:t>20ashisharma/industry-usecases-of-azure-kubernetes-service-8bf7f924b7d6</a:t>
            </a:r>
            <a:endParaRPr lang="en-US" sz="3600" dirty="0" smtClean="0"/>
          </a:p>
          <a:p>
            <a:endParaRPr lang="en-US" sz="3600" dirty="0"/>
          </a:p>
          <a:p>
            <a:r>
              <a:rPr lang="en-US" sz="3600" dirty="0" smtClean="0"/>
              <a:t>Next we will see awesome </a:t>
            </a:r>
            <a:r>
              <a:rPr lang="en-US" sz="3600" dirty="0" err="1" smtClean="0"/>
              <a:t>kubernetes</a:t>
            </a:r>
            <a:r>
              <a:rPr lang="en-US" sz="3600" dirty="0" smtClean="0"/>
              <a:t> architecture</a:t>
            </a:r>
            <a:endParaRPr lang="en-US" sz="3600" dirty="0"/>
          </a:p>
        </p:txBody>
      </p:sp>
    </p:spTree>
    <p:extLst>
      <p:ext uri="{BB962C8B-B14F-4D97-AF65-F5344CB8AC3E}">
        <p14:creationId xmlns:p14="http://schemas.microsoft.com/office/powerpoint/2010/main" val="35696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61486" y="286603"/>
            <a:ext cx="11329988" cy="5582385"/>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6472905" y="1057430"/>
            <a:ext cx="3639058" cy="1600423"/>
          </a:xfrm>
          <a:prstGeom prst="rect">
            <a:avLst/>
          </a:prstGeom>
        </p:spPr>
      </p:pic>
      <p:pic>
        <p:nvPicPr>
          <p:cNvPr id="6" name="Picture 5"/>
          <p:cNvPicPr>
            <a:picLocks noChangeAspect="1"/>
          </p:cNvPicPr>
          <p:nvPr/>
        </p:nvPicPr>
        <p:blipFill>
          <a:blip r:embed="rId4"/>
          <a:stretch>
            <a:fillRect/>
          </a:stretch>
        </p:blipFill>
        <p:spPr>
          <a:xfrm>
            <a:off x="6858721" y="2961890"/>
            <a:ext cx="2867425" cy="933580"/>
          </a:xfrm>
          <a:prstGeom prst="rect">
            <a:avLst/>
          </a:prstGeom>
        </p:spPr>
      </p:pic>
      <p:pic>
        <p:nvPicPr>
          <p:cNvPr id="7" name="Picture 6"/>
          <p:cNvPicPr>
            <a:picLocks noChangeAspect="1"/>
          </p:cNvPicPr>
          <p:nvPr/>
        </p:nvPicPr>
        <p:blipFill>
          <a:blip r:embed="rId5"/>
          <a:stretch>
            <a:fillRect/>
          </a:stretch>
        </p:blipFill>
        <p:spPr>
          <a:xfrm>
            <a:off x="6858721" y="4162361"/>
            <a:ext cx="1267002" cy="400106"/>
          </a:xfrm>
          <a:prstGeom prst="rect">
            <a:avLst/>
          </a:prstGeom>
        </p:spPr>
      </p:pic>
      <p:pic>
        <p:nvPicPr>
          <p:cNvPr id="8" name="Picture 7"/>
          <p:cNvPicPr>
            <a:picLocks noChangeAspect="1"/>
          </p:cNvPicPr>
          <p:nvPr/>
        </p:nvPicPr>
        <p:blipFill>
          <a:blip r:embed="rId6"/>
          <a:stretch>
            <a:fillRect/>
          </a:stretch>
        </p:blipFill>
        <p:spPr>
          <a:xfrm>
            <a:off x="8292433" y="3986124"/>
            <a:ext cx="2810267" cy="752580"/>
          </a:xfrm>
          <a:prstGeom prst="rect">
            <a:avLst/>
          </a:prstGeom>
        </p:spPr>
      </p:pic>
      <p:pic>
        <p:nvPicPr>
          <p:cNvPr id="9" name="Picture 8"/>
          <p:cNvPicPr>
            <a:picLocks noChangeAspect="1"/>
          </p:cNvPicPr>
          <p:nvPr/>
        </p:nvPicPr>
        <p:blipFill>
          <a:blip r:embed="rId7"/>
          <a:stretch>
            <a:fillRect/>
          </a:stretch>
        </p:blipFill>
        <p:spPr>
          <a:xfrm>
            <a:off x="6055653" y="4884464"/>
            <a:ext cx="3610479" cy="876422"/>
          </a:xfrm>
          <a:prstGeom prst="rect">
            <a:avLst/>
          </a:prstGeom>
        </p:spPr>
      </p:pic>
    </p:spTree>
    <p:extLst>
      <p:ext uri="{BB962C8B-B14F-4D97-AF65-F5344CB8AC3E}">
        <p14:creationId xmlns:p14="http://schemas.microsoft.com/office/powerpoint/2010/main" val="42648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484922"/>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28600" y="0"/>
            <a:ext cx="11644313" cy="652938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8216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juliocasal.com/assets/images/kubernetes-cluster.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025" y="231775"/>
            <a:ext cx="12740669" cy="584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92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17" y="0"/>
            <a:ext cx="10058400" cy="856397"/>
          </a:xfrm>
        </p:spPr>
        <p:txBody>
          <a:bodyPr/>
          <a:lstStyle/>
          <a:p>
            <a:r>
              <a:rPr lang="en-US" dirty="0" smtClean="0"/>
              <a:t>Components of </a:t>
            </a:r>
            <a:r>
              <a:rPr lang="en-US" dirty="0" err="1" smtClean="0"/>
              <a:t>kubernetes</a:t>
            </a:r>
            <a:endParaRPr lang="en-US" dirty="0"/>
          </a:p>
        </p:txBody>
      </p:sp>
      <p:sp>
        <p:nvSpPr>
          <p:cNvPr id="3" name="Content Placeholder 2"/>
          <p:cNvSpPr>
            <a:spLocks noGrp="1"/>
          </p:cNvSpPr>
          <p:nvPr>
            <p:ph idx="1"/>
          </p:nvPr>
        </p:nvSpPr>
        <p:spPr>
          <a:xfrm>
            <a:off x="1097279" y="1243013"/>
            <a:ext cx="10132695" cy="5257800"/>
          </a:xfrm>
        </p:spPr>
        <p:txBody>
          <a:bodyPr>
            <a:normAutofit/>
          </a:bodyPr>
          <a:lstStyle/>
          <a:p>
            <a:r>
              <a:rPr lang="en-US" sz="3200" b="1" dirty="0"/>
              <a:t>Kubernetes Cluster</a:t>
            </a:r>
            <a:r>
              <a:rPr lang="en-US" sz="3200" dirty="0"/>
              <a:t>: A set of machines, called nodes, that run containerized applications.</a:t>
            </a:r>
          </a:p>
          <a:p>
            <a:r>
              <a:rPr lang="en-US" sz="2800" b="1" dirty="0"/>
              <a:t>Node</a:t>
            </a:r>
            <a:r>
              <a:rPr lang="en-US" sz="2800" dirty="0"/>
              <a:t>: A Docker-enabled machine that runs your pods. It can be a physical machine or a virtual machine.</a:t>
            </a:r>
          </a:p>
          <a:p>
            <a:r>
              <a:rPr lang="en-US" sz="2800" b="1" dirty="0"/>
              <a:t>Pod</a:t>
            </a:r>
            <a:r>
              <a:rPr lang="en-US" sz="2800" dirty="0"/>
              <a:t>: The smallest deployable unit in Kubernetes. Your containers run inside these pods.</a:t>
            </a:r>
          </a:p>
          <a:p>
            <a:r>
              <a:rPr lang="en-US" sz="2800" b="1" dirty="0"/>
              <a:t>Service</a:t>
            </a:r>
            <a:r>
              <a:rPr lang="en-US" sz="2800" dirty="0"/>
              <a:t>: An abstraction that defines how to access your pods. One type of service is a </a:t>
            </a:r>
            <a:r>
              <a:rPr lang="en-US" sz="2800" b="1" dirty="0"/>
              <a:t>load balancer</a:t>
            </a:r>
            <a:r>
              <a:rPr lang="en-US" sz="2800" dirty="0"/>
              <a:t>, which allows external clients to interact with your pods.</a:t>
            </a:r>
          </a:p>
          <a:p>
            <a:r>
              <a:rPr lang="en-US" sz="2800" b="1" dirty="0"/>
              <a:t>Control Plane</a:t>
            </a:r>
            <a:r>
              <a:rPr lang="en-US" sz="2800" dirty="0"/>
              <a:t>: Takes care of managing the Kubernetes cluster. Admins use tools to interact with the cluster via the control plane.</a:t>
            </a:r>
          </a:p>
          <a:p>
            <a:endParaRPr lang="en-US" dirty="0"/>
          </a:p>
        </p:txBody>
      </p:sp>
    </p:spTree>
    <p:extLst>
      <p:ext uri="{BB962C8B-B14F-4D97-AF65-F5344CB8AC3E}">
        <p14:creationId xmlns:p14="http://schemas.microsoft.com/office/powerpoint/2010/main" val="371620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1463" y="242888"/>
            <a:ext cx="11458575" cy="66151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85242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40010"/>
            <a:ext cx="12192000" cy="5577979"/>
          </a:xfrm>
          <a:prstGeom prst="rect">
            <a:avLst/>
          </a:prstGeom>
        </p:spPr>
      </p:pic>
    </p:spTree>
    <p:extLst>
      <p:ext uri="{BB962C8B-B14F-4D97-AF65-F5344CB8AC3E}">
        <p14:creationId xmlns:p14="http://schemas.microsoft.com/office/powerpoint/2010/main" val="310010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84935"/>
          </a:xfrm>
        </p:spPr>
        <p:txBody>
          <a:bodyPr>
            <a:normAutofit fontScale="90000"/>
          </a:bodyPr>
          <a:lstStyle/>
          <a:p>
            <a:r>
              <a:rPr lang="en-US" dirty="0" smtClean="0"/>
              <a:t>SET UP  we can create </a:t>
            </a:r>
            <a:r>
              <a:rPr lang="en-US" dirty="0" err="1" smtClean="0"/>
              <a:t>kubernetes</a:t>
            </a:r>
            <a:r>
              <a:rPr lang="en-US" dirty="0" smtClean="0"/>
              <a:t> </a:t>
            </a:r>
            <a:r>
              <a:rPr lang="en-US" dirty="0" err="1" smtClean="0"/>
              <a:t>cluseter</a:t>
            </a:r>
            <a:r>
              <a:rPr lang="en-US" dirty="0" smtClean="0"/>
              <a:t> s</a:t>
            </a:r>
            <a:endParaRPr lang="en-US" dirty="0"/>
          </a:p>
        </p:txBody>
      </p:sp>
      <p:pic>
        <p:nvPicPr>
          <p:cNvPr id="4" name="Content Placeholder 3"/>
          <p:cNvPicPr>
            <a:picLocks noGrp="1" noChangeAspect="1"/>
          </p:cNvPicPr>
          <p:nvPr>
            <p:ph idx="1"/>
          </p:nvPr>
        </p:nvPicPr>
        <p:blipFill>
          <a:blip r:embed="rId2"/>
          <a:stretch>
            <a:fillRect/>
          </a:stretch>
        </p:blipFill>
        <p:spPr>
          <a:xfrm>
            <a:off x="1644043" y="2212044"/>
            <a:ext cx="8707065" cy="3962953"/>
          </a:xfrm>
          <a:prstGeom prst="rect">
            <a:avLst/>
          </a:prstGeom>
        </p:spPr>
      </p:pic>
      <p:sp>
        <p:nvSpPr>
          <p:cNvPr id="5" name="Round Single Corner Rectangle 4"/>
          <p:cNvSpPr/>
          <p:nvPr/>
        </p:nvSpPr>
        <p:spPr>
          <a:xfrm>
            <a:off x="2085975" y="1876149"/>
            <a:ext cx="2371725" cy="481289"/>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LAPTOPS</a:t>
            </a:r>
            <a:endParaRPr lang="en-US" dirty="0"/>
          </a:p>
        </p:txBody>
      </p:sp>
      <p:sp>
        <p:nvSpPr>
          <p:cNvPr id="6" name="Round Single Corner Rectangle 5"/>
          <p:cNvSpPr/>
          <p:nvPr/>
        </p:nvSpPr>
        <p:spPr>
          <a:xfrm>
            <a:off x="4940299" y="2000251"/>
            <a:ext cx="2371725" cy="46672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Cloud</a:t>
            </a:r>
            <a:endParaRPr lang="en-US" dirty="0"/>
          </a:p>
        </p:txBody>
      </p:sp>
      <p:sp>
        <p:nvSpPr>
          <p:cNvPr id="7" name="Round Single Corner Rectangle 6"/>
          <p:cNvSpPr/>
          <p:nvPr/>
        </p:nvSpPr>
        <p:spPr>
          <a:xfrm>
            <a:off x="8107968" y="1971400"/>
            <a:ext cx="2371725" cy="481289"/>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Readymade step</a:t>
            </a:r>
            <a:endParaRPr lang="en-US" dirty="0"/>
          </a:p>
        </p:txBody>
      </p:sp>
    </p:spTree>
    <p:extLst>
      <p:ext uri="{BB962C8B-B14F-4D97-AF65-F5344CB8AC3E}">
        <p14:creationId xmlns:p14="http://schemas.microsoft.com/office/powerpoint/2010/main" val="1209705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69109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3479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705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668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1159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180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113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27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8588" y="0"/>
            <a:ext cx="12144376" cy="645794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08468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7288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0220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1551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912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9196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558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1741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57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7676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966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2888" y="171451"/>
            <a:ext cx="11472862" cy="6143625"/>
          </a:xfrm>
          <a:prstGeom prst="rect">
            <a:avLst/>
          </a:prstGeom>
        </p:spPr>
      </p:pic>
    </p:spTree>
    <p:extLst>
      <p:ext uri="{BB962C8B-B14F-4D97-AF65-F5344CB8AC3E}">
        <p14:creationId xmlns:p14="http://schemas.microsoft.com/office/powerpoint/2010/main" val="4092606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7327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7119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2234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6353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4916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7366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9313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677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6858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t>Steps to Deploy to AKS</a:t>
            </a:r>
            <a:endParaRPr lang="en-US" dirty="0"/>
          </a:p>
        </p:txBody>
      </p:sp>
      <p:pic>
        <p:nvPicPr>
          <p:cNvPr id="5" name="Content Placeholder 4"/>
          <p:cNvPicPr>
            <a:picLocks noGrp="1" noChangeAspect="1"/>
          </p:cNvPicPr>
          <p:nvPr>
            <p:ph idx="1"/>
          </p:nvPr>
        </p:nvPicPr>
        <p:blipFill>
          <a:blip r:embed="rId2"/>
          <a:stretch>
            <a:fillRect/>
          </a:stretch>
        </p:blipFill>
        <p:spPr>
          <a:xfrm>
            <a:off x="228600" y="4551641"/>
            <a:ext cx="1514475" cy="1130924"/>
          </a:xfrm>
          <a:prstGeom prst="rect">
            <a:avLst/>
          </a:prstGeom>
        </p:spPr>
      </p:pic>
      <p:sp>
        <p:nvSpPr>
          <p:cNvPr id="6" name="Half Frame 5"/>
          <p:cNvSpPr/>
          <p:nvPr/>
        </p:nvSpPr>
        <p:spPr>
          <a:xfrm>
            <a:off x="1097280" y="2300288"/>
            <a:ext cx="1074420" cy="2251353"/>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utoShape 4" descr="Docker Vector Logo - Download Free SVG Icon | Worldvector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2171700" y="1957538"/>
            <a:ext cx="1943371" cy="1414591"/>
          </a:xfrm>
          <a:prstGeom prst="rect">
            <a:avLst/>
          </a:prstGeom>
        </p:spPr>
      </p:pic>
      <p:sp>
        <p:nvSpPr>
          <p:cNvPr id="9" name="Right Arrow 8"/>
          <p:cNvSpPr/>
          <p:nvPr/>
        </p:nvSpPr>
        <p:spPr>
          <a:xfrm>
            <a:off x="4329113" y="2500313"/>
            <a:ext cx="1414462" cy="664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34490" y="1408390"/>
            <a:ext cx="4160113" cy="369332"/>
          </a:xfrm>
          <a:prstGeom prst="rect">
            <a:avLst/>
          </a:prstGeom>
        </p:spPr>
        <p:txBody>
          <a:bodyPr wrap="none">
            <a:spAutoFit/>
          </a:bodyPr>
          <a:lstStyle/>
          <a:p>
            <a:r>
              <a:rPr lang="en-US" b="1" i="0" dirty="0" smtClean="0">
                <a:effectLst/>
                <a:latin typeface="Roboto"/>
              </a:rPr>
              <a:t>Add </a:t>
            </a:r>
            <a:r>
              <a:rPr lang="en-US" b="1" i="0" dirty="0" err="1" smtClean="0">
                <a:effectLst/>
                <a:latin typeface="Roboto"/>
              </a:rPr>
              <a:t>Dockerfiles</a:t>
            </a:r>
            <a:r>
              <a:rPr lang="en-US" b="1" i="0" dirty="0" smtClean="0">
                <a:effectLst/>
                <a:latin typeface="Roboto"/>
              </a:rPr>
              <a:t> to the </a:t>
            </a:r>
            <a:r>
              <a:rPr lang="en-US" b="1" i="0" dirty="0" err="1" smtClean="0">
                <a:effectLst/>
                <a:latin typeface="Roboto"/>
              </a:rPr>
              <a:t>gRPC</a:t>
            </a:r>
            <a:r>
              <a:rPr lang="en-US" b="1" i="0" dirty="0" smtClean="0">
                <a:effectLst/>
                <a:latin typeface="Roboto"/>
              </a:rPr>
              <a:t> project</a:t>
            </a:r>
            <a:endParaRPr lang="en-US" b="1" dirty="0"/>
          </a:p>
        </p:txBody>
      </p:sp>
      <p:sp>
        <p:nvSpPr>
          <p:cNvPr id="11" name="Rectangle 10"/>
          <p:cNvSpPr/>
          <p:nvPr/>
        </p:nvSpPr>
        <p:spPr>
          <a:xfrm>
            <a:off x="2171700" y="3650585"/>
            <a:ext cx="4219938" cy="369332"/>
          </a:xfrm>
          <a:prstGeom prst="rect">
            <a:avLst/>
          </a:prstGeom>
        </p:spPr>
        <p:txBody>
          <a:bodyPr wrap="none">
            <a:spAutoFit/>
          </a:bodyPr>
          <a:lstStyle/>
          <a:p>
            <a:r>
              <a:rPr lang="en-US" b="1" i="0" dirty="0" smtClean="0">
                <a:effectLst/>
                <a:latin typeface="Roboto"/>
              </a:rPr>
              <a:t>Build &amp; Test </a:t>
            </a:r>
            <a:r>
              <a:rPr lang="en-US" b="1" i="0" dirty="0" err="1" smtClean="0">
                <a:effectLst/>
                <a:latin typeface="Roboto"/>
              </a:rPr>
              <a:t>docker</a:t>
            </a:r>
            <a:r>
              <a:rPr lang="en-US" b="1" i="0" dirty="0" smtClean="0">
                <a:effectLst/>
                <a:latin typeface="Roboto"/>
              </a:rPr>
              <a:t> container locally</a:t>
            </a:r>
            <a:endParaRPr lang="en-US" b="1" dirty="0"/>
          </a:p>
        </p:txBody>
      </p:sp>
      <p:sp>
        <p:nvSpPr>
          <p:cNvPr id="12" name="AutoShape 6" descr="Kubernetes now Generally Available on Azure Contain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4"/>
          <a:stretch>
            <a:fillRect/>
          </a:stretch>
        </p:blipFill>
        <p:spPr>
          <a:xfrm>
            <a:off x="6391638" y="1917969"/>
            <a:ext cx="1943371" cy="1829055"/>
          </a:xfrm>
          <a:prstGeom prst="rect">
            <a:avLst/>
          </a:prstGeom>
        </p:spPr>
      </p:pic>
      <p:sp>
        <p:nvSpPr>
          <p:cNvPr id="14" name="Rectangle 13"/>
          <p:cNvSpPr/>
          <p:nvPr/>
        </p:nvSpPr>
        <p:spPr>
          <a:xfrm>
            <a:off x="6126480" y="1733303"/>
            <a:ext cx="3570273" cy="369332"/>
          </a:xfrm>
          <a:prstGeom prst="rect">
            <a:avLst/>
          </a:prstGeom>
        </p:spPr>
        <p:txBody>
          <a:bodyPr wrap="none">
            <a:spAutoFit/>
          </a:bodyPr>
          <a:lstStyle/>
          <a:p>
            <a:r>
              <a:rPr lang="en-US" b="0" i="0" dirty="0" smtClean="0">
                <a:effectLst/>
                <a:latin typeface="Roboto"/>
              </a:rPr>
              <a:t> Publish </a:t>
            </a:r>
            <a:r>
              <a:rPr lang="en-US" b="0" i="0" dirty="0" err="1" smtClean="0">
                <a:effectLst/>
                <a:latin typeface="Roboto"/>
              </a:rPr>
              <a:t>docker</a:t>
            </a:r>
            <a:r>
              <a:rPr lang="en-US" b="0" i="0" dirty="0" smtClean="0">
                <a:effectLst/>
                <a:latin typeface="Roboto"/>
              </a:rPr>
              <a:t> container to ACR</a:t>
            </a:r>
            <a:endParaRPr lang="en-US" dirty="0"/>
          </a:p>
        </p:txBody>
      </p:sp>
      <p:sp>
        <p:nvSpPr>
          <p:cNvPr id="15" name="Right Arrow 14"/>
          <p:cNvSpPr/>
          <p:nvPr/>
        </p:nvSpPr>
        <p:spPr>
          <a:xfrm>
            <a:off x="8335009" y="2664833"/>
            <a:ext cx="1361744" cy="49984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Rectangle 15"/>
          <p:cNvSpPr/>
          <p:nvPr/>
        </p:nvSpPr>
        <p:spPr>
          <a:xfrm>
            <a:off x="8668205" y="3752579"/>
            <a:ext cx="3190420" cy="830997"/>
          </a:xfrm>
          <a:prstGeom prst="rect">
            <a:avLst/>
          </a:prstGeom>
        </p:spPr>
        <p:txBody>
          <a:bodyPr wrap="square">
            <a:spAutoFit/>
          </a:bodyPr>
          <a:lstStyle/>
          <a:p>
            <a:r>
              <a:rPr lang="en-US" sz="2400" b="1" dirty="0"/>
              <a:t>Access your AKS deployed app</a:t>
            </a:r>
            <a:endParaRPr lang="en-US" sz="2400" dirty="0"/>
          </a:p>
        </p:txBody>
      </p:sp>
      <p:sp>
        <p:nvSpPr>
          <p:cNvPr id="17" name="Rectangle 16"/>
          <p:cNvSpPr/>
          <p:nvPr/>
        </p:nvSpPr>
        <p:spPr>
          <a:xfrm>
            <a:off x="7988740" y="4802142"/>
            <a:ext cx="4040017" cy="400110"/>
          </a:xfrm>
          <a:prstGeom prst="rect">
            <a:avLst/>
          </a:prstGeom>
        </p:spPr>
        <p:txBody>
          <a:bodyPr wrap="none">
            <a:spAutoFit/>
          </a:bodyPr>
          <a:lstStyle/>
          <a:p>
            <a:r>
              <a:rPr lang="en-US" sz="2000" b="1" i="0" dirty="0" smtClean="0">
                <a:solidFill>
                  <a:srgbClr val="111111"/>
                </a:solidFill>
                <a:effectLst/>
                <a:latin typeface="-apple-system"/>
              </a:rPr>
              <a:t>Access your AKS deployed app</a:t>
            </a:r>
            <a:endParaRPr lang="en-US" sz="2000" b="0" i="0" dirty="0">
              <a:solidFill>
                <a:srgbClr val="111111"/>
              </a:solidFill>
              <a:effectLst/>
              <a:latin typeface="-apple-system"/>
            </a:endParaRPr>
          </a:p>
        </p:txBody>
      </p:sp>
      <p:sp>
        <p:nvSpPr>
          <p:cNvPr id="18" name="AutoShape 8" descr="Azure Kubernetes Service (AKS) Logo PNG Vector (PDF) Free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5"/>
          <a:stretch>
            <a:fillRect/>
          </a:stretch>
        </p:blipFill>
        <p:spPr>
          <a:xfrm>
            <a:off x="9696753" y="2233624"/>
            <a:ext cx="1943371" cy="1362265"/>
          </a:xfrm>
          <a:prstGeom prst="rect">
            <a:avLst/>
          </a:prstGeom>
        </p:spPr>
      </p:pic>
    </p:spTree>
    <p:extLst>
      <p:ext uri="{BB962C8B-B14F-4D97-AF65-F5344CB8AC3E}">
        <p14:creationId xmlns:p14="http://schemas.microsoft.com/office/powerpoint/2010/main" val="264498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circle(in)">
                                      <p:cBhvr>
                                        <p:cTn id="54" dur="20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arn(inVertic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p:bldP spid="11" grpId="0"/>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3729"/>
            <a:ext cx="10058400" cy="484922"/>
          </a:xfrm>
          <a:solidFill>
            <a:schemeClr val="bg2">
              <a:lumMod val="75000"/>
            </a:schemeClr>
          </a:solidFill>
          <a:effectLst>
            <a:glow rad="228600">
              <a:schemeClr val="accent2">
                <a:satMod val="175000"/>
                <a:alpha val="40000"/>
              </a:schemeClr>
            </a:glow>
          </a:effectLst>
        </p:spPr>
        <p:txBody>
          <a:bodyPr>
            <a:normAutofit fontScale="90000"/>
          </a:bodyPr>
          <a:lstStyle/>
          <a:p>
            <a:r>
              <a:rPr lang="en-US" spc="0" dirty="0">
                <a:ln w="0"/>
                <a:solidFill>
                  <a:schemeClr val="tx1"/>
                </a:solidFill>
                <a:effectLst>
                  <a:outerShdw blurRad="38100" dist="19050" dir="2700000" algn="tl" rotWithShape="0">
                    <a:schemeClr val="dk1">
                      <a:alpha val="40000"/>
                    </a:schemeClr>
                  </a:outerShdw>
                </a:effectLst>
              </a:rPr>
              <a:t>Prerequisites:</a:t>
            </a:r>
            <a:endParaRPr lang="en-US" spc="0"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097280" y="628651"/>
            <a:ext cx="10058400" cy="5240443"/>
          </a:xfrm>
          <a:ln>
            <a:solidFill>
              <a:srgbClr val="FF0000"/>
            </a:solidFill>
          </a:ln>
        </p:spPr>
        <p:txBody>
          <a:bodyPr>
            <a:noAutofit/>
          </a:bodyPr>
          <a:lstStyle/>
          <a:p>
            <a:r>
              <a:rPr lang="en-US" sz="4000" dirty="0" smtClean="0"/>
              <a:t>Before </a:t>
            </a:r>
            <a:r>
              <a:rPr lang="en-US" sz="4000" dirty="0"/>
              <a:t>you begin, </a:t>
            </a:r>
          </a:p>
          <a:p>
            <a:endParaRPr lang="en-US" sz="2400" dirty="0" smtClean="0"/>
          </a:p>
          <a:p>
            <a:r>
              <a:rPr lang="en-US" sz="2400" b="1" dirty="0" smtClean="0"/>
              <a:t>make </a:t>
            </a:r>
            <a:r>
              <a:rPr lang="en-US" sz="2400" b="1" dirty="0"/>
              <a:t>sure you have the following prerequisites:</a:t>
            </a:r>
          </a:p>
          <a:p>
            <a:pPr marL="0" indent="0">
              <a:buNone/>
            </a:pPr>
            <a:r>
              <a:rPr lang="en-US" sz="2400" b="1" dirty="0" smtClean="0"/>
              <a:t>Azure </a:t>
            </a:r>
            <a:r>
              <a:rPr lang="en-US" sz="2400" b="1" dirty="0"/>
              <a:t>Account: You need an active Azure </a:t>
            </a:r>
            <a:r>
              <a:rPr lang="en-US" sz="2400" b="1" dirty="0" smtClean="0"/>
              <a:t>account.</a:t>
            </a:r>
          </a:p>
          <a:p>
            <a:pPr marL="0" indent="0">
              <a:buNone/>
            </a:pPr>
            <a:r>
              <a:rPr lang="en-US" sz="2400" b="1" dirty="0" smtClean="0"/>
              <a:t>Azure CLI: Install the Azure Command-Line Interface (CLI) on your local machine.</a:t>
            </a:r>
          </a:p>
          <a:p>
            <a:pPr marL="0" indent="0">
              <a:buNone/>
            </a:pPr>
            <a:r>
              <a:rPr lang="en-US" sz="2400" b="1" dirty="0" err="1" smtClean="0"/>
              <a:t>Kubectl</a:t>
            </a:r>
            <a:r>
              <a:rPr lang="en-US" sz="2400" b="1" dirty="0"/>
              <a:t>: Install </a:t>
            </a:r>
            <a:r>
              <a:rPr lang="en-US" sz="2400" b="1" dirty="0" err="1"/>
              <a:t>kubectl</a:t>
            </a:r>
            <a:r>
              <a:rPr lang="en-US" sz="2400" b="1" dirty="0"/>
              <a:t>, the Kubernetes command-line tool, on your local </a:t>
            </a:r>
            <a:r>
              <a:rPr lang="en-US" sz="2400" b="1" dirty="0" smtClean="0"/>
              <a:t>machine.</a:t>
            </a:r>
          </a:p>
          <a:p>
            <a:pPr marL="0" indent="0">
              <a:buNone/>
            </a:pPr>
            <a:r>
              <a:rPr lang="en-US" sz="2400" b="1" dirty="0" smtClean="0"/>
              <a:t>Docker</a:t>
            </a:r>
            <a:r>
              <a:rPr lang="en-US" sz="2400" b="1" dirty="0"/>
              <a:t>: You'll need Docker installed to build container images for your application.</a:t>
            </a:r>
          </a:p>
          <a:p>
            <a:pPr marL="0" indent="0">
              <a:buNone/>
            </a:pPr>
            <a:r>
              <a:rPr lang="en-US" sz="2400" b="1" dirty="0" smtClean="0"/>
              <a:t>Azure </a:t>
            </a:r>
            <a:r>
              <a:rPr lang="en-US" sz="2400" b="1" dirty="0"/>
              <a:t>Container Registry (ACR) </a:t>
            </a:r>
            <a:r>
              <a:rPr lang="en-US" sz="2400" b="1" dirty="0" smtClean="0"/>
              <a:t>Azure </a:t>
            </a:r>
            <a:r>
              <a:rPr lang="en-US" sz="2400" b="1" dirty="0"/>
              <a:t>Kubernetes Service (AKS) </a:t>
            </a:r>
          </a:p>
        </p:txBody>
      </p:sp>
    </p:spTree>
    <p:extLst>
      <p:ext uri="{BB962C8B-B14F-4D97-AF65-F5344CB8AC3E}">
        <p14:creationId xmlns:p14="http://schemas.microsoft.com/office/powerpoint/2010/main" val="47225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27796"/>
          </a:xfrm>
        </p:spPr>
        <p:txBody>
          <a:bodyPr>
            <a:normAutofit fontScale="90000"/>
          </a:bodyPr>
          <a:lstStyle/>
          <a:p>
            <a:r>
              <a:rPr lang="en-US" dirty="0" smtClean="0"/>
              <a:t>Container solutions on Azure</a:t>
            </a:r>
            <a:endParaRPr lang="en-US" dirty="0"/>
          </a:p>
        </p:txBody>
      </p:sp>
      <p:sp>
        <p:nvSpPr>
          <p:cNvPr id="5" name="Content Placeholder 4"/>
          <p:cNvSpPr>
            <a:spLocks noGrp="1"/>
          </p:cNvSpPr>
          <p:nvPr>
            <p:ph idx="1"/>
          </p:nvPr>
        </p:nvSpPr>
        <p:spPr>
          <a:xfrm>
            <a:off x="1097280" y="1328738"/>
            <a:ext cx="10689908" cy="4843462"/>
          </a:xfrm>
        </p:spPr>
        <p:txBody>
          <a:bodyPr>
            <a:noAutofit/>
          </a:bodyPr>
          <a:lstStyle/>
          <a:p>
            <a:r>
              <a:rPr lang="en-US" sz="3200" dirty="0"/>
              <a:t>Container solution	</a:t>
            </a:r>
            <a:r>
              <a:rPr lang="en-US" sz="3200" dirty="0" smtClean="0"/>
              <a:t>                    Resource </a:t>
            </a:r>
            <a:r>
              <a:rPr lang="en-US" sz="3200" dirty="0"/>
              <a:t>type</a:t>
            </a:r>
          </a:p>
          <a:p>
            <a:r>
              <a:rPr lang="en-US" sz="3200" dirty="0"/>
              <a:t>Azure Kubernetes Service	</a:t>
            </a:r>
            <a:r>
              <a:rPr lang="en-US" sz="3200" dirty="0" smtClean="0"/>
              <a:t>              Managed </a:t>
            </a:r>
            <a:r>
              <a:rPr lang="en-US" sz="3200" dirty="0"/>
              <a:t>Kubernetes</a:t>
            </a:r>
          </a:p>
          <a:p>
            <a:r>
              <a:rPr lang="en-US" sz="3200" dirty="0"/>
              <a:t>Azure Red Hat </a:t>
            </a:r>
            <a:r>
              <a:rPr lang="en-US" sz="3200" dirty="0" err="1"/>
              <a:t>OpenShift</a:t>
            </a:r>
            <a:r>
              <a:rPr lang="en-US" sz="3200" dirty="0"/>
              <a:t>	</a:t>
            </a:r>
            <a:r>
              <a:rPr lang="en-US" sz="3200" dirty="0" smtClean="0"/>
              <a:t>            Managed </a:t>
            </a:r>
            <a:r>
              <a:rPr lang="en-US" sz="3200" dirty="0"/>
              <a:t>Kubernetes</a:t>
            </a:r>
          </a:p>
          <a:p>
            <a:r>
              <a:rPr lang="en-US" sz="3200" dirty="0"/>
              <a:t>Azure Arc-enabled Kubernetes	</a:t>
            </a:r>
            <a:r>
              <a:rPr lang="en-US" sz="3200" dirty="0" smtClean="0"/>
              <a:t> Unmanaged </a:t>
            </a:r>
            <a:r>
              <a:rPr lang="en-US" sz="3200" dirty="0"/>
              <a:t>Kubernetes</a:t>
            </a:r>
          </a:p>
          <a:p>
            <a:r>
              <a:rPr lang="en-US" sz="3200" dirty="0"/>
              <a:t>Azure Container Instances	</a:t>
            </a:r>
            <a:r>
              <a:rPr lang="en-US" sz="3200" dirty="0" smtClean="0"/>
              <a:t>        Managed </a:t>
            </a:r>
            <a:r>
              <a:rPr lang="en-US" sz="3200" dirty="0"/>
              <a:t>Docker container instance</a:t>
            </a:r>
          </a:p>
          <a:p>
            <a:r>
              <a:rPr lang="en-US" sz="3200" dirty="0"/>
              <a:t>Azure Container Apps	</a:t>
            </a:r>
            <a:r>
              <a:rPr lang="en-US" sz="3200" dirty="0" smtClean="0"/>
              <a:t>             Managed </a:t>
            </a:r>
            <a:r>
              <a:rPr lang="en-US" sz="3200" dirty="0"/>
              <a:t>Kubernetes</a:t>
            </a:r>
          </a:p>
        </p:txBody>
      </p:sp>
    </p:spTree>
    <p:extLst>
      <p:ext uri="{BB962C8B-B14F-4D97-AF65-F5344CB8AC3E}">
        <p14:creationId xmlns:p14="http://schemas.microsoft.com/office/powerpoint/2010/main" val="167414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arn(inVertical)">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barn(inVertical)">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071564"/>
            <a:ext cx="10058400" cy="4797530"/>
          </a:xfrm>
        </p:spPr>
        <p:style>
          <a:lnRef idx="2">
            <a:schemeClr val="dk1">
              <a:shade val="50000"/>
            </a:schemeClr>
          </a:lnRef>
          <a:fillRef idx="1">
            <a:schemeClr val="dk1"/>
          </a:fillRef>
          <a:effectRef idx="0">
            <a:schemeClr val="dk1"/>
          </a:effectRef>
          <a:fontRef idx="minor">
            <a:schemeClr val="lt1"/>
          </a:fontRef>
        </p:style>
        <p:txBody>
          <a:bodyPr>
            <a:normAutofit/>
          </a:bodyPr>
          <a:lstStyle/>
          <a:p>
            <a:endParaRPr lang="en-US" sz="4000" dirty="0" smtClean="0"/>
          </a:p>
          <a:p>
            <a:endParaRPr lang="en-US" sz="4000" dirty="0"/>
          </a:p>
          <a:p>
            <a:endParaRPr lang="en-US" sz="4000" dirty="0" smtClean="0"/>
          </a:p>
          <a:p>
            <a:r>
              <a:rPr lang="en-US" sz="4000" dirty="0" smtClean="0"/>
              <a:t>Step1:Prepare </a:t>
            </a:r>
            <a:r>
              <a:rPr lang="en-US" sz="4000" dirty="0"/>
              <a:t>Project </a:t>
            </a:r>
            <a:r>
              <a:rPr lang="en-US" sz="4000" dirty="0" err="1"/>
              <a:t>gRPC</a:t>
            </a:r>
            <a:endParaRPr lang="en-US" sz="4000" dirty="0"/>
          </a:p>
        </p:txBody>
      </p:sp>
    </p:spTree>
    <p:extLst>
      <p:ext uri="{BB962C8B-B14F-4D97-AF65-F5344CB8AC3E}">
        <p14:creationId xmlns:p14="http://schemas.microsoft.com/office/powerpoint/2010/main" val="4010519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y Azure Kubernetes Services is Better Than Oth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 y="0"/>
            <a:ext cx="12201525" cy="70866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495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788</TotalTime>
  <Words>304</Words>
  <Application>Microsoft Office PowerPoint</Application>
  <PresentationFormat>Widescreen</PresentationFormat>
  <Paragraphs>60</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-apple-system</vt:lpstr>
      <vt:lpstr>Arial</vt:lpstr>
      <vt:lpstr>Calibri</vt:lpstr>
      <vt:lpstr>Calibri Light</vt:lpstr>
      <vt:lpstr>Roboto</vt:lpstr>
      <vt:lpstr>Retrospect</vt:lpstr>
      <vt:lpstr>PowerPoint Presentation</vt:lpstr>
      <vt:lpstr>PowerPoint Presentation</vt:lpstr>
      <vt:lpstr>PowerPoint Presentation</vt:lpstr>
      <vt:lpstr>PowerPoint Presentation</vt:lpstr>
      <vt:lpstr>Steps to Deploy to AKS</vt:lpstr>
      <vt:lpstr>Prerequisites:</vt:lpstr>
      <vt:lpstr>Container solutions on Azure</vt:lpstr>
      <vt:lpstr>PowerPoint Presentation</vt:lpstr>
      <vt:lpstr>PowerPoint Presentation</vt:lpstr>
      <vt:lpstr>What is aks?</vt:lpstr>
      <vt:lpstr>What is Kubernetes</vt:lpstr>
      <vt:lpstr>What is an AKS?</vt:lpstr>
      <vt:lpstr> KUBENETES  Practise Labs</vt:lpstr>
      <vt:lpstr>Another lab</vt:lpstr>
      <vt:lpstr>Industry Usecases Of Azure Kubernetes Service ! </vt:lpstr>
      <vt:lpstr>PowerPoint Presentation</vt:lpstr>
      <vt:lpstr>PowerPoint Presentation</vt:lpstr>
      <vt:lpstr>PowerPoint Presentation</vt:lpstr>
      <vt:lpstr>Components of kubernetes</vt:lpstr>
      <vt:lpstr>PowerPoint Presentation</vt:lpstr>
      <vt:lpstr>SET UP  we can create kubernetes cluseter 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33</cp:revision>
  <dcterms:created xsi:type="dcterms:W3CDTF">2025-01-29T11:31:16Z</dcterms:created>
  <dcterms:modified xsi:type="dcterms:W3CDTF">2025-01-30T00:40:15Z</dcterms:modified>
</cp:coreProperties>
</file>