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6"/>
    <p:sldMasterId id="2147483685" r:id="rId7"/>
    <p:sldMasterId id="2147483698" r:id="rId8"/>
    <p:sldMasterId id="2147483708" r:id="rId9"/>
    <p:sldMasterId id="2147483711" r:id="rId10"/>
  </p:sldMasterIdLst>
  <p:notesMasterIdLst>
    <p:notesMasterId r:id="rId23"/>
  </p:notesMasterIdLst>
  <p:handoutMasterIdLst>
    <p:handoutMasterId r:id="rId24"/>
  </p:handoutMasterIdLst>
  <p:sldIdLst>
    <p:sldId id="1100" r:id="rId11"/>
    <p:sldId id="1110" r:id="rId12"/>
    <p:sldId id="1111" r:id="rId13"/>
    <p:sldId id="1121" r:id="rId14"/>
    <p:sldId id="1092" r:id="rId15"/>
    <p:sldId id="1124" r:id="rId16"/>
    <p:sldId id="1112" r:id="rId17"/>
    <p:sldId id="1123" r:id="rId18"/>
    <p:sldId id="1119" r:id="rId19"/>
    <p:sldId id="1120" r:id="rId20"/>
    <p:sldId id="1122" r:id="rId21"/>
    <p:sldId id="1105" r:id="rId22"/>
  </p:sldIdLst>
  <p:sldSz cx="9906000" cy="6858000" type="A4"/>
  <p:notesSz cx="7010400" cy="92964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CC79A-2597-DA4E-BCAA-00D2C92F076E}">
          <p14:sldIdLst>
            <p14:sldId id="1100"/>
            <p14:sldId id="1110"/>
            <p14:sldId id="1111"/>
            <p14:sldId id="1121"/>
            <p14:sldId id="1092"/>
            <p14:sldId id="1124"/>
            <p14:sldId id="1112"/>
            <p14:sldId id="1123"/>
            <p14:sldId id="1119"/>
            <p14:sldId id="1120"/>
            <p14:sldId id="1122"/>
            <p14:sldId id="11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Torres Gomez" initials="CT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00FF"/>
    <a:srgbClr val="EAEFF7"/>
    <a:srgbClr val="D2DEEF"/>
    <a:srgbClr val="009900"/>
    <a:srgbClr val="9BC2E6"/>
    <a:srgbClr val="0099CC"/>
    <a:srgbClr val="898989"/>
    <a:srgbClr val="7FCC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3" autoAdjust="0"/>
    <p:restoredTop sz="95394" autoAdjust="0"/>
  </p:normalViewPr>
  <p:slideViewPr>
    <p:cSldViewPr snapToGrid="0" snapToObjects="1">
      <p:cViewPr varScale="1">
        <p:scale>
          <a:sx n="68" d="100"/>
          <a:sy n="68" d="100"/>
        </p:scale>
        <p:origin x="1460" y="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32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2790" y="-96"/>
      </p:cViewPr>
      <p:guideLst>
        <p:guide orient="horz" pos="3127"/>
        <p:guide pos="2141"/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0E9EA-16C9-7E4E-825C-6CC152606585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CC57F-CED2-974D-AC7E-6837601F5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5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81B31-6168-134C-9F93-A189C9D33102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62050"/>
            <a:ext cx="45307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D99A0-87A0-7A47-B9A9-79C433699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90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7425" y="696913"/>
            <a:ext cx="50355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3DD76-F2FE-4186-AD5F-2A2BC2DB9821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02943C-2120-4E2B-A64C-345CBD71A509}" type="datetime1">
              <a:rPr lang="en-GB" smtClean="0">
                <a:solidFill>
                  <a:prstClr val="black"/>
                </a:solidFill>
              </a:rPr>
              <a:pPr/>
              <a:t>08/07/2018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>
                <a:solidFill>
                  <a:srgbClr val="EEECE1"/>
                </a:solidFill>
              </a:rPr>
              <a:pPr/>
              <a:t>10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696913"/>
            <a:ext cx="5038725" cy="3487737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99A0-87A0-7A47-B9A9-79C43369989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99A0-87A0-7A47-B9A9-79C43369989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99A0-87A0-7A47-B9A9-79C4336998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99A0-87A0-7A47-B9A9-79C4336998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99A0-87A0-7A47-B9A9-79C4336998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99A0-87A0-7A47-B9A9-79C4336998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99A0-87A0-7A47-B9A9-79C4336998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>
                <a:solidFill>
                  <a:srgbClr val="EEECE1"/>
                </a:solidFill>
              </a:rPr>
              <a:pPr/>
              <a:t>7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696913"/>
            <a:ext cx="5038725" cy="3487737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99A0-87A0-7A47-B9A9-79C43369989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>
                <a:solidFill>
                  <a:srgbClr val="EEECE1"/>
                </a:solidFill>
              </a:rPr>
              <a:pPr/>
              <a:t>9</a:t>
            </a:fld>
            <a:endParaRPr lang="en-GB" dirty="0">
              <a:solidFill>
                <a:srgbClr val="EEECE1"/>
              </a:solidFill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5838" y="696913"/>
            <a:ext cx="5038725" cy="3487737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Relationship Id="rId4" Type="http://schemas.openxmlformats.org/officeDocument/2006/relationships/image" Target="../media/image5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67FC-78C2-457E-850F-9DC92F74D3D9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1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5EE7-0BB2-4A3F-8CC6-8B4BDE6D35A6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3A84-C31D-4413-B605-272BDF6E96F0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91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fld id="{C87B6EF0-A2DC-406F-831E-7DFCB72E2A3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" y="27501"/>
            <a:ext cx="1901734" cy="675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51" y="-145180"/>
            <a:ext cx="2082437" cy="12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21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1856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992777"/>
            <a:ext cx="8543925" cy="5184186"/>
          </a:xfrm>
        </p:spPr>
        <p:txBody>
          <a:bodyPr>
            <a:normAutofit/>
          </a:bodyPr>
          <a:lstStyle>
            <a:lvl1pPr>
              <a:defRPr sz="1788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072-EAF2-4F19-8680-E3FD9FFCD5D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7383" y="896055"/>
            <a:ext cx="9422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85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9F7E-2920-4A73-B3B8-53FD0D4113D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53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/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285F-ADD1-4C4B-B1BF-9B35471DB12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6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C5BB-92D4-4BBF-BFA1-7BD2774268E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4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4956-F54D-4D6C-AB38-E6A19155794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16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35D-CA52-4B1C-941F-C89FCFA95B5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06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D877-8FCB-4DCE-860B-8219D4DC49A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907D-32B1-45DC-B80E-80FB213B5633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76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0148-CCC5-40E1-8BD6-0C7CC73F69A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820870"/>
            <a:ext cx="3343275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37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1168-2835-4F77-8F47-9B2AF1227CE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2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D9C-97A8-46C2-8585-636CEA521FF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906317"/>
            <a:ext cx="3343275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32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E90-6D07-4BF3-9DE1-C3799F3F954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27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hort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7984" y="2715881"/>
            <a:ext cx="5611536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57848" rtl="0" eaLnBrk="1" fontAlgn="base" hangingPunct="1">
              <a:spcBef>
                <a:spcPct val="0"/>
              </a:spcBef>
              <a:spcAft>
                <a:spcPct val="0"/>
              </a:spcAft>
              <a:defRPr lang="en-GB" sz="3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57984" y="3291842"/>
            <a:ext cx="5600628" cy="30777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848" rtl="0" eaLnBrk="1" fontAlgn="base" hangingPunct="1">
              <a:spcBef>
                <a:spcPts val="846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lang="en-GB" sz="20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2584" y="3017998"/>
            <a:ext cx="1377835" cy="2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 userDrawn="1"/>
        </p:nvGrpSpPr>
        <p:grpSpPr bwMode="auto">
          <a:xfrm>
            <a:off x="2014546" y="2130538"/>
            <a:ext cx="5900737" cy="1984375"/>
            <a:chOff x="1273" y="621"/>
            <a:chExt cx="3716" cy="2241"/>
          </a:xfrm>
        </p:grpSpPr>
        <p:cxnSp>
          <p:nvCxnSpPr>
            <p:cNvPr id="11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12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ong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0914" y="2715881"/>
            <a:ext cx="5716588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0916" y="3294065"/>
            <a:ext cx="5705475" cy="30777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848" rtl="0" eaLnBrk="1" fontAlgn="base" hangingPunct="1">
              <a:spcBef>
                <a:spcPts val="846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lang="en-GB" sz="20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2584" y="3017998"/>
            <a:ext cx="1377835" cy="2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782699" y="2130538"/>
            <a:ext cx="7132637" cy="1984375"/>
            <a:chOff x="1273" y="621"/>
            <a:chExt cx="3716" cy="2241"/>
          </a:xfrm>
        </p:grpSpPr>
        <p:cxnSp>
          <p:nvCxnSpPr>
            <p:cNvPr id="10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11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</p:grpSp>
      <p:pic>
        <p:nvPicPr>
          <p:cNvPr id="13" name="Picture 12" descr="Untitled-1 copy.t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92440" y="3007901"/>
            <a:ext cx="1316736" cy="2225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5017" y="2725025"/>
            <a:ext cx="5716588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57848" rtl="0" eaLnBrk="1" fontAlgn="base" hangingPunct="1">
              <a:spcBef>
                <a:spcPct val="0"/>
              </a:spcBef>
              <a:spcAft>
                <a:spcPct val="0"/>
              </a:spcAft>
              <a:defRPr lang="en-GB" sz="3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5014" y="3294065"/>
            <a:ext cx="5705475" cy="30777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848" rtl="0" eaLnBrk="1" fontAlgn="base" hangingPunct="1">
              <a:spcBef>
                <a:spcPts val="846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lang="en-GB" sz="20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7" descr="Untitled-1 copy.tif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05250" y="6469545"/>
            <a:ext cx="1298448" cy="219456"/>
          </a:xfrm>
          <a:prstGeom prst="rect">
            <a:avLst/>
          </a:prstGeom>
        </p:spPr>
      </p:pic>
      <p:sp>
        <p:nvSpPr>
          <p:cNvPr id="12" name="Line 32"/>
          <p:cNvSpPr>
            <a:spLocks noChangeShapeType="1"/>
          </p:cNvSpPr>
          <p:nvPr userDrawn="1"/>
        </p:nvSpPr>
        <p:spPr bwMode="auto">
          <a:xfrm>
            <a:off x="735060" y="6367463"/>
            <a:ext cx="86472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00AEEF"/>
              </a:solidFill>
              <a:cs typeface="Arial" charset="0"/>
            </a:endParaRPr>
          </a:p>
        </p:txBody>
      </p:sp>
      <p:sp>
        <p:nvSpPr>
          <p:cNvPr id="7" name="Footer Placeholder 10"/>
          <p:cNvSpPr>
            <a:spLocks noGrp="1"/>
          </p:cNvSpPr>
          <p:nvPr userDrawn="1">
            <p:ph type="ftr" sz="quarter" idx="3"/>
            <p:custDataLst>
              <p:tags r:id="rId1"/>
            </p:custDataLst>
          </p:nvPr>
        </p:nvSpPr>
        <p:spPr>
          <a:xfrm>
            <a:off x="0" y="6471016"/>
            <a:ext cx="99060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defTabSz="957848">
              <a:spcBef>
                <a:spcPct val="50000"/>
              </a:spcBef>
              <a:defRPr lang="en-US" b="0"/>
            </a:lvl1pPr>
          </a:lstStyle>
          <a:p>
            <a:r>
              <a:rPr>
                <a:solidFill>
                  <a:srgbClr val="000000"/>
                </a:solidFill>
              </a:rPr>
              <a:t> Restricted - External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ong Title_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35017" y="2725025"/>
            <a:ext cx="5716588" cy="49244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57848" rtl="0" eaLnBrk="1" fontAlgn="base" hangingPunct="1">
              <a:spcBef>
                <a:spcPct val="0"/>
              </a:spcBef>
              <a:spcAft>
                <a:spcPct val="0"/>
              </a:spcAft>
              <a:defRPr lang="en-GB" sz="32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Agenda Item</a:t>
            </a:r>
            <a:endParaRPr lang="en-GB" dirty="0"/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5014" y="3294065"/>
            <a:ext cx="5705475" cy="30777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848" rtl="0" eaLnBrk="1" fontAlgn="base" hangingPunct="1">
              <a:spcBef>
                <a:spcPts val="846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lang="en-GB" sz="20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 flipH="1">
            <a:off x="628654" y="2105028"/>
            <a:ext cx="9529" cy="2009772"/>
          </a:xfrm>
          <a:prstGeom prst="line">
            <a:avLst/>
          </a:prstGeom>
          <a:noFill/>
          <a:ln w="63500" cap="rnd" algn="ctr">
            <a:solidFill>
              <a:schemeClr val="bg2"/>
            </a:solidFill>
            <a:round/>
            <a:headEnd/>
            <a:tailEnd/>
          </a:ln>
        </p:spPr>
      </p:cxnSp>
      <p:sp>
        <p:nvSpPr>
          <p:cNvPr id="9" name="Line 32"/>
          <p:cNvSpPr>
            <a:spLocks noChangeShapeType="1"/>
          </p:cNvSpPr>
          <p:nvPr userDrawn="1"/>
        </p:nvSpPr>
        <p:spPr bwMode="auto">
          <a:xfrm>
            <a:off x="735060" y="6367463"/>
            <a:ext cx="86472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00AEEF"/>
              </a:solidFill>
              <a:cs typeface="Arial" charset="0"/>
            </a:endParaRPr>
          </a:p>
        </p:txBody>
      </p:sp>
      <p:pic>
        <p:nvPicPr>
          <p:cNvPr id="11" name="Picture 10" descr="Untitled-1 copy.tif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05250" y="6469545"/>
            <a:ext cx="1298448" cy="219456"/>
          </a:xfrm>
          <a:prstGeom prst="rect">
            <a:avLst/>
          </a:prstGeom>
        </p:spPr>
      </p:pic>
      <p:sp>
        <p:nvSpPr>
          <p:cNvPr id="12" name="Footer Placeholder 10"/>
          <p:cNvSpPr>
            <a:spLocks noGrp="1"/>
          </p:cNvSpPr>
          <p:nvPr userDrawn="1">
            <p:ph type="ftr" sz="quarter" idx="3"/>
            <p:custDataLst>
              <p:tags r:id="rId1"/>
            </p:custDataLst>
          </p:nvPr>
        </p:nvSpPr>
        <p:spPr>
          <a:xfrm>
            <a:off x="0" y="6471016"/>
            <a:ext cx="99060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defTabSz="957848">
              <a:spcBef>
                <a:spcPct val="50000"/>
              </a:spcBef>
              <a:defRPr lang="en-US" b="0"/>
            </a:lvl1pPr>
          </a:lstStyle>
          <a:p>
            <a:r>
              <a:rPr>
                <a:solidFill>
                  <a:srgbClr val="000000"/>
                </a:solidFill>
              </a:rPr>
              <a:t> Restricted - External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hot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25" name="Picture 9" descr="Picture 29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020888" y="1032719"/>
            <a:ext cx="5897562" cy="346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7985" y="4728323"/>
            <a:ext cx="5716588" cy="49244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57989" y="5313476"/>
            <a:ext cx="5705475" cy="30777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848" rtl="0" eaLnBrk="1" fontAlgn="base" hangingPunct="1">
              <a:spcBef>
                <a:spcPts val="846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lang="en-GB" sz="20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41326" name="Text Box 14"/>
          <p:cNvSpPr txBox="1">
            <a:spLocks noChangeArrowheads="1"/>
          </p:cNvSpPr>
          <p:nvPr userDrawn="1"/>
        </p:nvSpPr>
        <p:spPr bwMode="auto">
          <a:xfrm>
            <a:off x="3038478" y="1804989"/>
            <a:ext cx="3863975" cy="193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4" tIns="45702" rIns="91404" bIns="45702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AEEF"/>
                </a:solidFill>
                <a:latin typeface="Arial" charset="0"/>
                <a:cs typeface="Arial" charset="0"/>
              </a:rPr>
              <a:t>PLACEHOLDER IMAGE. To purchase the rights to use imagery on PPT covers, please contact Creative Services.</a:t>
            </a:r>
          </a:p>
        </p:txBody>
      </p:sp>
      <p:cxnSp>
        <p:nvCxnSpPr>
          <p:cNvPr id="10" name="Straight Connector 11"/>
          <p:cNvCxnSpPr>
            <a:cxnSpLocks noChangeShapeType="1"/>
          </p:cNvCxnSpPr>
          <p:nvPr userDrawn="1"/>
        </p:nvCxnSpPr>
        <p:spPr bwMode="auto">
          <a:xfrm rot="16200000" flipH="1">
            <a:off x="242130" y="2764632"/>
            <a:ext cx="3557587" cy="0"/>
          </a:xfrm>
          <a:prstGeom prst="line">
            <a:avLst/>
          </a:prstGeom>
          <a:noFill/>
          <a:ln w="63500" cap="rnd" algn="ctr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" name="Straight Connector 12"/>
          <p:cNvCxnSpPr>
            <a:cxnSpLocks noChangeShapeType="1"/>
          </p:cNvCxnSpPr>
          <p:nvPr userDrawn="1"/>
        </p:nvCxnSpPr>
        <p:spPr bwMode="auto">
          <a:xfrm rot="16200000" flipH="1">
            <a:off x="6141300" y="2764632"/>
            <a:ext cx="3557587" cy="0"/>
          </a:xfrm>
          <a:prstGeom prst="line">
            <a:avLst/>
          </a:prstGeom>
          <a:noFill/>
          <a:ln w="63500" cap="rnd" algn="ctr">
            <a:solidFill>
              <a:schemeClr val="bg2"/>
            </a:solidFill>
            <a:round/>
            <a:headEnd/>
            <a:tailEnd/>
          </a:ln>
        </p:spPr>
      </p:cxnSp>
      <p:pic>
        <p:nvPicPr>
          <p:cNvPr id="12" name="Picture 11" descr="Untitled-1 copy.t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92440" y="2661016"/>
            <a:ext cx="1316736" cy="2225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84" y="197323"/>
            <a:ext cx="8645862" cy="4001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6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57848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36384" y="817499"/>
            <a:ext cx="8645862" cy="1315745"/>
          </a:xfrm>
        </p:spPr>
        <p:txBody>
          <a:bodyPr/>
          <a:lstStyle>
            <a:lvl1pPr>
              <a:spcBef>
                <a:spcPts val="1200"/>
              </a:spcBef>
              <a:defRPr sz="1600"/>
            </a:lvl1pPr>
            <a:lvl2pPr marL="177800" indent="-1778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§"/>
              <a:defRPr sz="1600"/>
            </a:lvl2pPr>
            <a:lvl3pPr marL="355600" indent="-177800">
              <a:spcBef>
                <a:spcPts val="300"/>
              </a:spcBef>
              <a:buClr>
                <a:schemeClr val="bg2"/>
              </a:buClr>
              <a:buFont typeface="Wingdings" pitchFamily="2" charset="2"/>
              <a:buChar char="§"/>
              <a:defRPr sz="1400">
                <a:effectLst/>
              </a:defRPr>
            </a:lvl3pPr>
            <a:lvl4pPr marL="534988" indent="-179388">
              <a:spcBef>
                <a:spcPts val="300"/>
              </a:spcBef>
              <a:buClr>
                <a:schemeClr val="bg2"/>
              </a:buClr>
              <a:buFont typeface="Wingdings" pitchFamily="2" charset="2"/>
              <a:buChar char="§"/>
              <a:defRPr sz="1200"/>
            </a:lvl4pPr>
            <a:lvl5pPr marL="712788" indent="-177800">
              <a:spcBef>
                <a:spcPts val="3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9103" y="6363798"/>
            <a:ext cx="1377835" cy="2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Untitled-1 copy.tif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05250" y="6469545"/>
            <a:ext cx="1298448" cy="219456"/>
          </a:xfrm>
          <a:prstGeom prst="rect">
            <a:avLst/>
          </a:prstGeom>
        </p:spPr>
      </p:pic>
      <p:sp>
        <p:nvSpPr>
          <p:cNvPr id="13" name="Line 32"/>
          <p:cNvSpPr>
            <a:spLocks noChangeShapeType="1"/>
          </p:cNvSpPr>
          <p:nvPr userDrawn="1"/>
        </p:nvSpPr>
        <p:spPr bwMode="auto">
          <a:xfrm>
            <a:off x="735060" y="6367463"/>
            <a:ext cx="86472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00AEEF"/>
              </a:solidFill>
              <a:cs typeface="Arial" charset="0"/>
            </a:endParaRPr>
          </a:p>
        </p:txBody>
      </p:sp>
      <p:sp>
        <p:nvSpPr>
          <p:cNvPr id="10" name="Footer Placeholder 10"/>
          <p:cNvSpPr>
            <a:spLocks noGrp="1"/>
          </p:cNvSpPr>
          <p:nvPr userDrawn="1">
            <p:ph type="ftr" sz="quarter" idx="3"/>
            <p:custDataLst>
              <p:tags r:id="rId1"/>
            </p:custDataLst>
          </p:nvPr>
        </p:nvSpPr>
        <p:spPr>
          <a:xfrm>
            <a:off x="0" y="6471016"/>
            <a:ext cx="99060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defTabSz="957848">
              <a:spcBef>
                <a:spcPct val="50000"/>
              </a:spcBef>
              <a:defRPr lang="en-US" b="0"/>
            </a:lvl1pPr>
          </a:lstStyle>
          <a:p>
            <a:r>
              <a:rPr>
                <a:solidFill>
                  <a:srgbClr val="000000"/>
                </a:solidFill>
              </a:rPr>
              <a:t> Restricted - External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53A8-FD2F-4E26-AB2D-F586AF1170BD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094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188" y="793254"/>
            <a:ext cx="8645862" cy="1564531"/>
          </a:xfrm>
        </p:spPr>
        <p:txBody>
          <a:bodyPr/>
          <a:lstStyle>
            <a:lvl1pPr marL="325250" indent="-325250">
              <a:lnSpc>
                <a:spcPct val="100000"/>
              </a:lnSpc>
              <a:spcBef>
                <a:spcPts val="846"/>
              </a:spcBef>
              <a:buClrTx/>
              <a:buFont typeface="+mj-lt"/>
              <a:buAutoNum type="arabicPeriod"/>
              <a:defRPr sz="1500">
                <a:solidFill>
                  <a:schemeClr val="tx1"/>
                </a:solidFill>
                <a:latin typeface="+mn-lt"/>
              </a:defRPr>
            </a:lvl1pPr>
            <a:lvl2pPr marL="641549" indent="-316299">
              <a:lnSpc>
                <a:spcPct val="100000"/>
              </a:lnSpc>
              <a:spcBef>
                <a:spcPts val="846"/>
              </a:spcBef>
              <a:buFont typeface="+mj-lt"/>
              <a:buAutoNum type="alphaLcPeriod"/>
              <a:defRPr sz="1500">
                <a:latin typeface="+mn-lt"/>
              </a:defRPr>
            </a:lvl2pPr>
            <a:lvl3pPr marL="963817" indent="-322267">
              <a:lnSpc>
                <a:spcPct val="100000"/>
              </a:lnSpc>
              <a:spcBef>
                <a:spcPts val="846"/>
              </a:spcBef>
              <a:defRPr sz="1500">
                <a:latin typeface="+mn-lt"/>
              </a:defRPr>
            </a:lvl3pPr>
            <a:lvl4pPr marL="1293544" indent="-325250">
              <a:lnSpc>
                <a:spcPct val="100000"/>
              </a:lnSpc>
              <a:spcBef>
                <a:spcPts val="846"/>
              </a:spcBef>
              <a:defRPr sz="1500">
                <a:latin typeface="+mn-lt"/>
              </a:defRPr>
            </a:lvl4pPr>
            <a:lvl5pPr marL="1609844" indent="-316299">
              <a:lnSpc>
                <a:spcPct val="100000"/>
              </a:lnSpc>
              <a:spcBef>
                <a:spcPts val="846"/>
              </a:spcBef>
              <a:defRPr sz="15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6383" y="218587"/>
            <a:ext cx="8645862" cy="4001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6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57848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/>
          <p:cNvSpPr>
            <a:spLocks noGrp="1"/>
          </p:cNvSpPr>
          <p:nvPr userDrawn="1">
            <p:ph type="ftr" sz="quarter" idx="3"/>
            <p:custDataLst>
              <p:tags r:id="rId1"/>
            </p:custDataLst>
          </p:nvPr>
        </p:nvSpPr>
        <p:spPr>
          <a:xfrm>
            <a:off x="0" y="6471016"/>
            <a:ext cx="99060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defTabSz="957848">
              <a:spcBef>
                <a:spcPct val="50000"/>
              </a:spcBef>
              <a:defRPr lang="en-US" b="0"/>
            </a:lvl1pPr>
          </a:lstStyle>
          <a:p>
            <a:r>
              <a:rPr>
                <a:solidFill>
                  <a:srgbClr val="000000"/>
                </a:solidFill>
              </a:rPr>
              <a:t> Restricted - External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ar_06_COL_POS [Converted]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41" y="3008313"/>
            <a:ext cx="13112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2011378" y="2132041"/>
            <a:ext cx="5913437" cy="1965325"/>
            <a:chOff x="1865096" y="985741"/>
            <a:chExt cx="5446206" cy="3557683"/>
          </a:xfrm>
        </p:grpSpPr>
        <p:cxnSp>
          <p:nvCxnSpPr>
            <p:cNvPr id="6" name="Straight Connector 22"/>
            <p:cNvCxnSpPr>
              <a:cxnSpLocks noChangeShapeType="1"/>
            </p:cNvCxnSpPr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7" name="Straight Connector 23"/>
            <p:cNvCxnSpPr>
              <a:cxnSpLocks noChangeShapeType="1"/>
            </p:cNvCxnSpPr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229"/>
            <a:ext cx="5343392" cy="492443"/>
          </a:xfrm>
        </p:spPr>
        <p:txBody>
          <a:bodyPr anchor="b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0039" y="3278942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 userDrawn="1"/>
        </p:nvGrpSpPr>
        <p:grpSpPr>
          <a:xfrm>
            <a:off x="2012156" y="2132016"/>
            <a:ext cx="5912643" cy="1965960"/>
            <a:chOff x="1865096" y="985741"/>
            <a:chExt cx="5446206" cy="3557683"/>
          </a:xfrm>
        </p:grpSpPr>
        <p:cxnSp>
          <p:nvCxnSpPr>
            <p:cNvPr id="23" name="Straight Connector 22"/>
            <p:cNvCxnSpPr/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03916" y="2708191"/>
            <a:ext cx="5343392" cy="492443"/>
          </a:xfrm>
          <a:ln>
            <a:noFill/>
          </a:ln>
        </p:spPr>
        <p:txBody>
          <a:bodyPr anchor="b" anchorCtr="0"/>
          <a:lstStyle>
            <a:lvl1pPr>
              <a:defRPr sz="3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10025" y="3278942"/>
            <a:ext cx="5336477" cy="307777"/>
          </a:xfrm>
          <a:ln>
            <a:noFill/>
          </a:ln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85" y="3007918"/>
            <a:ext cx="1309851" cy="2227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90" y="383545"/>
            <a:ext cx="8734821" cy="461665"/>
          </a:xfrm>
        </p:spPr>
        <p:txBody>
          <a:bodyPr/>
          <a:lstStyle>
            <a:lvl1pPr>
              <a:defRPr sz="3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1096009"/>
            <a:ext cx="8671190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69956" indent="-341973">
              <a:defRPr sz="2000">
                <a:latin typeface="+mn-lt"/>
              </a:defRPr>
            </a:lvl3pPr>
            <a:lvl4pPr marL="859686" indent="-289733">
              <a:defRPr sz="2000">
                <a:latin typeface="+mn-lt"/>
              </a:defRPr>
            </a:lvl4pPr>
            <a:lvl5pPr marL="1201659" indent="-341973"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fld id="{C87B6EF0-A2DC-406F-831E-7DFCB72E2A3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" y="27501"/>
            <a:ext cx="1901734" cy="675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51" y="-145180"/>
            <a:ext cx="2082437" cy="12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210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31856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992777"/>
            <a:ext cx="8543925" cy="5184186"/>
          </a:xfrm>
        </p:spPr>
        <p:txBody>
          <a:bodyPr>
            <a:normAutofit/>
          </a:bodyPr>
          <a:lstStyle>
            <a:lvl1pPr>
              <a:defRPr sz="1788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072-EAF2-4F19-8680-E3FD9FFCD5D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7383" y="896055"/>
            <a:ext cx="9422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85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9F7E-2920-4A73-B3B8-53FD0D4113D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531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/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285F-ADD1-4C4B-B1BF-9B35471DB12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655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C5BB-92D4-4BBF-BFA1-7BD2774268E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431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4956-F54D-4D6C-AB38-E6A19155794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682B-2C2D-4086-BD34-1B359D67DE2B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0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35D-CA52-4B1C-941F-C89FCFA95B5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06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D877-8FCB-4DCE-860B-8219D4DC49A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38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0148-CCC5-40E1-8BD6-0C7CC73F69A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820870"/>
            <a:ext cx="3343275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37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anchor="t"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1168-2835-4F77-8F47-9B2AF1227CE6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2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6D9C-97A8-46C2-8585-636CEA521FF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906317"/>
            <a:ext cx="3343275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327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E90-6D07-4BF3-9DE1-C3799F3F954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6B72-0BC6-447A-BB7D-DE91BAE678C3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9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8953-9295-47C7-B3E1-C15F15681160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46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B689-C538-4649-9F7B-19AEC71A2B5E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5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9B79-A6C6-4EF7-8BF3-6D62A10E39F0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3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CE0-8239-4C7A-8A16-CEFEBBDE9561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5.tiff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F07F-1319-4B1C-9108-585A78659728}" type="datetime1">
              <a:rPr lang="en-GB" smtClean="0"/>
              <a:pPr/>
              <a:t>08/07/2018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88E6-4096-4F06-96D9-C51A702A18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5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5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326C-F9B6-4C16-BF0B-3EA73078146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7383" y="6356352"/>
            <a:ext cx="9422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3552" y="214611"/>
            <a:ext cx="8645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8952" y="1097283"/>
            <a:ext cx="8645862" cy="1744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9103" y="6363798"/>
            <a:ext cx="1377835" cy="2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Untitled-1 copy.tif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05250" y="6469545"/>
            <a:ext cx="1298448" cy="219456"/>
          </a:xfrm>
          <a:prstGeom prst="rect">
            <a:avLst/>
          </a:prstGeom>
        </p:spPr>
      </p:pic>
      <p:sp>
        <p:nvSpPr>
          <p:cNvPr id="9" name="Line 32"/>
          <p:cNvSpPr>
            <a:spLocks noChangeShapeType="1"/>
          </p:cNvSpPr>
          <p:nvPr/>
        </p:nvSpPr>
        <p:spPr bwMode="auto">
          <a:xfrm>
            <a:off x="735060" y="6367463"/>
            <a:ext cx="86472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00AEEF"/>
              </a:solidFill>
              <a:cs typeface="Arial" charset="0"/>
            </a:endParaRP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>
            <a:off x="760473" y="585788"/>
            <a:ext cx="86472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00AEEF"/>
              </a:solidFill>
              <a:cs typeface="Arial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741135" y="6471016"/>
            <a:ext cx="3964275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57848">
              <a:spcBef>
                <a:spcPct val="50000"/>
              </a:spcBef>
              <a:defRPr sz="900">
                <a:solidFill>
                  <a:schemeClr val="tx1"/>
                </a:solidFill>
                <a:latin typeface="Expert Sans Regular" pitchFamily="2" charset="0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Expert Sans Regular"/>
              </a:rPr>
              <a:t> Restricted - External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sldNum="0" hdr="0" dt="0"/>
  <p:txStyles>
    <p:titleStyle>
      <a:lvl1pPr algn="l" defTabSz="957848" rtl="0" eaLnBrk="1" fontAlgn="base" hangingPunct="1">
        <a:spcBef>
          <a:spcPct val="0"/>
        </a:spcBef>
        <a:spcAft>
          <a:spcPct val="0"/>
        </a:spcAft>
        <a:defRPr lang="en-US" sz="2600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defTabSz="95784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2" charset="0"/>
        </a:defRPr>
      </a:lvl2pPr>
      <a:lvl3pPr algn="l" defTabSz="95784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2" charset="0"/>
        </a:defRPr>
      </a:lvl3pPr>
      <a:lvl4pPr algn="l" defTabSz="95784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2" charset="0"/>
        </a:defRPr>
      </a:lvl4pPr>
      <a:lvl5pPr algn="l" defTabSz="957848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2" charset="0"/>
        </a:defRPr>
      </a:lvl5pPr>
      <a:lvl6pPr marL="42969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6pPr>
      <a:lvl7pPr marL="859377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7pPr>
      <a:lvl8pPr marL="128906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8pPr>
      <a:lvl9pPr marL="1718757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9pPr>
    </p:titleStyle>
    <p:bodyStyle>
      <a:lvl1pPr algn="l" defTabSz="957848" rtl="0" eaLnBrk="1" fontAlgn="base" hangingPunct="1">
        <a:spcBef>
          <a:spcPts val="846"/>
        </a:spcBef>
        <a:spcAft>
          <a:spcPct val="0"/>
        </a:spcAft>
        <a:buClr>
          <a:schemeClr val="tx2"/>
        </a:buClr>
        <a:buFont typeface="Wingdings" pitchFamily="2" charset="2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17829" indent="-217829" algn="l" defTabSz="957848" rtl="0" eaLnBrk="1" fontAlgn="base" hangingPunct="1">
        <a:spcBef>
          <a:spcPts val="12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4127" indent="-316299" algn="l" defTabSz="957848" rtl="0" eaLnBrk="1" fontAlgn="base" hangingPunct="1">
        <a:spcBef>
          <a:spcPts val="12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lang="en-US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59377" indent="-325250" algn="l" defTabSz="957848" rtl="0" eaLnBrk="1" fontAlgn="base" hangingPunct="1">
        <a:spcBef>
          <a:spcPts val="6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lang="en-US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80154" indent="-320775" algn="l" defTabSz="957848" rtl="0" eaLnBrk="1" fontAlgn="base" hangingPunct="1">
        <a:spcBef>
          <a:spcPts val="846"/>
        </a:spcBef>
        <a:spcAft>
          <a:spcPct val="0"/>
        </a:spcAft>
        <a:buFont typeface="Arial" charset="0"/>
        <a:buChar char="–"/>
        <a:defRPr lang="en-US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312564" indent="-16411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100">
          <a:solidFill>
            <a:schemeClr val="tx1"/>
          </a:solidFill>
          <a:latin typeface="+mn-lt"/>
        </a:defRPr>
      </a:lvl6pPr>
      <a:lvl7pPr marL="2742251" indent="-16411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100">
          <a:solidFill>
            <a:schemeClr val="tx1"/>
          </a:solidFill>
          <a:latin typeface="+mn-lt"/>
        </a:defRPr>
      </a:lvl7pPr>
      <a:lvl8pPr marL="3171941" indent="-16411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100">
          <a:solidFill>
            <a:schemeClr val="tx1"/>
          </a:solidFill>
          <a:latin typeface="+mn-lt"/>
        </a:defRPr>
      </a:lvl8pPr>
      <a:lvl9pPr marL="3601631" indent="-16411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937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690" algn="l" defTabSz="85937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377" algn="l" defTabSz="85937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066" algn="l" defTabSz="85937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8757" algn="l" defTabSz="85937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447" algn="l" defTabSz="85937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134" algn="l" defTabSz="85937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7823" algn="l" defTabSz="85937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7513" algn="l" defTabSz="85937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r_06_COL_POS [Converted]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7996" y="6410319"/>
            <a:ext cx="1297943" cy="220717"/>
          </a:xfrm>
          <a:prstGeom prst="rect">
            <a:avLst/>
          </a:prstGeom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990" y="383545"/>
            <a:ext cx="8734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3589" y="1096009"/>
            <a:ext cx="8671190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735225" y="6225381"/>
            <a:ext cx="867033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809CAE"/>
              </a:solidFill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563" y="6513201"/>
            <a:ext cx="67516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0000"/>
                </a:solidFill>
                <a:cs typeface="Arial" charset="0"/>
              </a:rPr>
              <a:t>Barclays Internal</a:t>
            </a:r>
            <a:endParaRPr lang="en-US" sz="800" i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0" name="Footer Placeholder 10"/>
          <p:cNvSpPr txBox="1">
            <a:spLocks/>
          </p:cNvSpPr>
          <p:nvPr/>
        </p:nvSpPr>
        <p:spPr>
          <a:xfrm>
            <a:off x="736563" y="6343780"/>
            <a:ext cx="442032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911929">
              <a:defRPr/>
            </a:pPr>
            <a:fld id="{F1E720CA-43F3-42AB-BE88-E513F0EB50B0}" type="slidenum">
              <a:rPr smtClean="0">
                <a:solidFill>
                  <a:srgbClr val="000000"/>
                </a:solidFill>
              </a:rPr>
              <a:pPr algn="l" defTabSz="911929">
                <a:defRPr/>
              </a:pPr>
              <a:t>‹#›</a:t>
            </a:fld>
            <a:r>
              <a:rPr>
                <a:solidFill>
                  <a:srgbClr val="000000"/>
                </a:solidFill>
              </a:rPr>
              <a:t>   |  </a:t>
            </a:r>
            <a:r>
              <a:rPr i="1">
                <a:solidFill>
                  <a:srgbClr val="000000"/>
                </a:solidFill>
              </a:rPr>
              <a:t>Barclays Migration Working Group </a:t>
            </a:r>
            <a:endParaRPr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5963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1929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6789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3858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150" indent="-23115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6788" indent="-332475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856518" indent="-289733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1659" indent="-345139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453979" indent="-17415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09941" indent="-17415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65905" indent="-17415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21871" indent="-174150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1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63" algn="l" defTabSz="911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929" algn="l" defTabSz="911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895" algn="l" defTabSz="911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858" algn="l" defTabSz="911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825" algn="l" defTabSz="911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790" algn="l" defTabSz="911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752" algn="l" defTabSz="911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718" algn="l" defTabSz="9119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9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326C-F9B6-4C16-BF0B-3EA73078146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7383" y="6356352"/>
            <a:ext cx="9422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tagged/python" TargetMode="External"/><Relationship Id="rId3" Type="http://schemas.openxmlformats.org/officeDocument/2006/relationships/hyperlink" Target="https://www.codecademy.com/learn/learn-python?composer_curriculum_redirect=python" TargetMode="External"/><Relationship Id="rId7" Type="http://schemas.openxmlformats.org/officeDocument/2006/relationships/hyperlink" Target="https://www.python.org/community/irc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www.python.org/community/forums/" TargetMode="External"/><Relationship Id="rId5" Type="http://schemas.openxmlformats.org/officeDocument/2006/relationships/hyperlink" Target="https://wiki.python.org/moin/" TargetMode="External"/><Relationship Id="rId4" Type="http://schemas.openxmlformats.org/officeDocument/2006/relationships/hyperlink" Target="https://www.python.org/doc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7"/>
          <p:cNvSpPr>
            <a:spLocks noGrp="1"/>
          </p:cNvSpPr>
          <p:nvPr>
            <p:ph type="ctrTitle"/>
          </p:nvPr>
        </p:nvSpPr>
        <p:spPr>
          <a:xfrm>
            <a:off x="2203916" y="2688928"/>
            <a:ext cx="2949109" cy="692497"/>
          </a:xfrm>
        </p:spPr>
        <p:txBody>
          <a:bodyPr/>
          <a:lstStyle/>
          <a:p>
            <a:r>
              <a:rPr lang="en-GB" sz="2500" dirty="0">
                <a:latin typeface="Arial" pitchFamily="34" charset="0"/>
                <a:cs typeface="Arial" pitchFamily="34" charset="0"/>
              </a:rPr>
              <a:t>Python Introduction</a:t>
            </a:r>
            <a:br>
              <a:rPr lang="en-GB" sz="2500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Lunch And Learn Session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2216788" y="3520037"/>
            <a:ext cx="57054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69696"/>
              </a:buClr>
              <a:defRPr/>
            </a:pPr>
            <a:r>
              <a:rPr lang="en-GB" sz="2000" kern="0" dirty="0">
                <a:solidFill>
                  <a:srgbClr val="00AEE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GB" sz="2000" kern="0" baseline="30000" dirty="0">
                <a:solidFill>
                  <a:srgbClr val="00AEEF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GB" sz="2000" kern="0" dirty="0">
                <a:solidFill>
                  <a:srgbClr val="00AEEF"/>
                </a:solidFill>
                <a:latin typeface="Arial" pitchFamily="34" charset="0"/>
                <a:cs typeface="Arial" pitchFamily="34" charset="0"/>
              </a:rPr>
              <a:t> July 2018</a:t>
            </a:r>
          </a:p>
        </p:txBody>
      </p:sp>
      <p:sp>
        <p:nvSpPr>
          <p:cNvPr id="7" name="Footer Placeholder 6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6455626"/>
            <a:ext cx="9906000" cy="21373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70690" name="Picture 2" descr="C:\Users\kekannik\Desktop\python-logo-A32636CAA3-seeklogo.co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9281" y="2562225"/>
            <a:ext cx="1217794" cy="12096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1" y="263849"/>
            <a:ext cx="8734821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Excel Handling.</a:t>
            </a:r>
            <a:endParaRPr lang="en-GB" sz="2400" dirty="0"/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742951" y="868679"/>
            <a:ext cx="8582024" cy="50143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import pandas as pd</a:t>
            </a:r>
          </a:p>
          <a:p>
            <a:pPr>
              <a:buNone/>
            </a:pP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#function that sets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datatypes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for column values in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set_data_type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['quantity']=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mydataframe.quantity.astype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(float)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['rate']=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mydataframe.rate.astype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(float)</a:t>
            </a:r>
          </a:p>
          <a:p>
            <a:pPr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#read excel data into data-frame</a:t>
            </a:r>
          </a:p>
          <a:p>
            <a:pPr>
              <a:buNone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pd.read_excel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('./trades.xlsx')</a:t>
            </a:r>
          </a:p>
          <a:p>
            <a:pPr>
              <a:buNone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set_data_type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#add a new column with values in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['total']=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['quantity']*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['rate']</a:t>
            </a:r>
          </a:p>
          <a:p>
            <a:pPr>
              <a:buNone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['margin']=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['total']*1/100</a:t>
            </a:r>
          </a:p>
          <a:p>
            <a:pP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#do total of all values in margin column</a:t>
            </a:r>
          </a:p>
          <a:p>
            <a:pPr>
              <a:buNone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myexcel.at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Total','margin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['margin'].sum()</a:t>
            </a:r>
          </a:p>
          <a:p>
            <a:pP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#create writer and write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back into excel into Sheet1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writer=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pd.ExcelWriter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('./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trades.xlsx',engine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xlsxwriter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buNone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myexcel.to_excel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writer,sheet_name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="Sheet1")</a:t>
            </a:r>
          </a:p>
          <a:p>
            <a:pPr>
              <a:buNone/>
            </a:pP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writer.save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1" y="352365"/>
            <a:ext cx="8543925" cy="469578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Next Steps with Python.</a:t>
            </a:r>
            <a:endParaRPr lang="en-GB" sz="25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6971" y="1021263"/>
            <a:ext cx="9439004" cy="511513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Courses</a:t>
            </a:r>
          </a:p>
          <a:p>
            <a:pPr lvl="1"/>
            <a:r>
              <a:rPr lang="en-US" sz="1837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/>
              </a:rPr>
              <a:t>CodeAcademy</a:t>
            </a:r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/>
              </a:rPr>
              <a:t> Python Course</a:t>
            </a:r>
            <a:endParaRPr lang="en-US" sz="1837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Books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Head First Python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Documentation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4"/>
              </a:rPr>
              <a:t>Python Docs</a:t>
            </a:r>
            <a:endParaRPr lang="en-US" sz="1837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5"/>
              </a:rPr>
              <a:t>Python Wiki</a:t>
            </a:r>
            <a:endParaRPr lang="en-US" sz="1837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Community Support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6"/>
              </a:rPr>
              <a:t>Forums</a:t>
            </a:r>
            <a:endParaRPr lang="en-US" sz="1837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7"/>
              </a:rPr>
              <a:t>Internet Relay Chat</a:t>
            </a:r>
            <a:endParaRPr lang="en-US" sz="1837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8"/>
              </a:rPr>
              <a:t>StackOverflow for Python</a:t>
            </a:r>
            <a:endParaRPr lang="en-US" sz="1837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IDE’s to use</a:t>
            </a:r>
          </a:p>
          <a:p>
            <a:pPr lvl="1"/>
            <a:r>
              <a:rPr lang="en-US" sz="1837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JetBrains</a:t>
            </a:r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837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Pycharm</a:t>
            </a:r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Eclipse </a:t>
            </a:r>
            <a:r>
              <a:rPr lang="en-US" sz="1837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plugin</a:t>
            </a:r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837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PyDev</a:t>
            </a:r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Microsoft Visual Studio </a:t>
            </a:r>
            <a:r>
              <a:rPr lang="en-US" sz="1837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plugin</a:t>
            </a:r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- Python tools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IDLE.</a:t>
            </a:r>
          </a:p>
          <a:p>
            <a:pPr lvl="1">
              <a:buNone/>
            </a:pP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0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1" y="331725"/>
            <a:ext cx="8543925" cy="531856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Questions And Answers.</a:t>
            </a:r>
            <a:endParaRPr lang="en-GB" sz="25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70693" name="Picture 5" descr="C:\Users\kekannik\Desktop\GIF_laptop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3613" y="2039390"/>
            <a:ext cx="47625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4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41" y="337696"/>
            <a:ext cx="9217832" cy="531856"/>
          </a:xfrm>
        </p:spPr>
        <p:txBody>
          <a:bodyPr>
            <a:normAutofit/>
          </a:bodyPr>
          <a:lstStyle/>
          <a:p>
            <a:r>
              <a:rPr lang="en-GB" sz="25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sz="25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0740" y="1057619"/>
            <a:ext cx="9405119" cy="51008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Brief History. 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Introduction.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Why Python?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Demonstration.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Data Manipulation.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Data Feed.</a:t>
            </a:r>
          </a:p>
          <a:p>
            <a:pPr lvl="1"/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Excel handling.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Questions and Answers.</a:t>
            </a:r>
          </a:p>
        </p:txBody>
      </p:sp>
    </p:spTree>
    <p:extLst>
      <p:ext uri="{BB962C8B-B14F-4D97-AF65-F5344CB8AC3E}">
        <p14:creationId xmlns:p14="http://schemas.microsoft.com/office/powerpoint/2010/main" val="99929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2" descr="C:\Users\kekannik\Desktop\monty_pyth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21263"/>
            <a:ext cx="3788656" cy="471258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1" y="331725"/>
            <a:ext cx="8543925" cy="53185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Brief History</a:t>
            </a:r>
            <a:endParaRPr lang="en-GB" sz="25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76625" y="1021263"/>
            <a:ext cx="6105525" cy="51151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Python was written by Guido Van Rossum, first released in 1991.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It started as a hobby programming project in 1989.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Conceived as successor to ABC language.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Python was written to be capable of exception handling and interfacing with Amoeba operating system.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The name Python comes from Guido’s favorite TV series “</a:t>
            </a:r>
            <a:r>
              <a:rPr lang="en-US" sz="20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Monty Pythons flying Circus</a:t>
            </a:r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”.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Now being used widely in enterprise software development with frameworks like </a:t>
            </a:r>
            <a:r>
              <a:rPr lang="en-US" sz="2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Django</a:t>
            </a:r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and Flask.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Python 2 was a major release in year 2000.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Current version is Python 3.7.0</a:t>
            </a:r>
          </a:p>
        </p:txBody>
      </p:sp>
    </p:spTree>
    <p:extLst>
      <p:ext uri="{BB962C8B-B14F-4D97-AF65-F5344CB8AC3E}">
        <p14:creationId xmlns:p14="http://schemas.microsoft.com/office/powerpoint/2010/main" val="360140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1" y="331725"/>
            <a:ext cx="8543925" cy="53185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GB" sz="25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6971" y="1021263"/>
            <a:ext cx="9439004" cy="51151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Python is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Object oriented.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Interpreted language.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Platform independent.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Python has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Intuitive syntax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Readability.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Python offers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Multi-paradigm programming.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Less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60140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1" y="331725"/>
            <a:ext cx="8543925" cy="5318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Why Python?</a:t>
            </a:r>
            <a:endParaRPr lang="en-GB" sz="25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6970" y="1101686"/>
            <a:ext cx="9438889" cy="50897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Write less accomplish more.</a:t>
            </a: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Ideal for Scripting and fast prototyping.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Extensibility</a:t>
            </a:r>
          </a:p>
          <a:p>
            <a:pPr lvl="1"/>
            <a:r>
              <a:rPr lang="en-US" sz="1837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Ideal to write time critical parts as modules in C/C++ and write python code for all higher level control.</a:t>
            </a:r>
          </a:p>
        </p:txBody>
      </p:sp>
      <p:pic>
        <p:nvPicPr>
          <p:cNvPr id="12" name="Picture 11" descr="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68" y="1666874"/>
            <a:ext cx="3861312" cy="1952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163" y="2257425"/>
            <a:ext cx="3581900" cy="61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140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71" y="331725"/>
            <a:ext cx="8543925" cy="5318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Why Python?</a:t>
            </a:r>
            <a:endParaRPr lang="en-GB" sz="25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1382-B1E1-334A-A599-82B0D3ED2C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6970" y="1101686"/>
            <a:ext cx="9438889" cy="50897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Dynamically typed language.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Less code hence less code time and maintenance hence small team.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Great support from open source community and backing from major tech companies like </a:t>
            </a:r>
            <a:r>
              <a:rPr lang="en-US" sz="2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microsoft</a:t>
            </a:r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facebook</a:t>
            </a:r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google, </a:t>
            </a:r>
            <a:r>
              <a:rPr lang="en-US" sz="2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dropbox</a:t>
            </a:r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Great tool for BA’s, QA’s and Data Analysts.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Good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360140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314" y="245046"/>
            <a:ext cx="8734821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Data Visualization.</a:t>
            </a:r>
            <a:endParaRPr lang="en-GB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2950" y="760164"/>
            <a:ext cx="8591550" cy="5278686"/>
          </a:xfrm>
        </p:spPr>
        <p:txBody>
          <a:bodyPr>
            <a:no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pandas as pd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cx_Oracle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#making connection ready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host='odu3-test.barclays.intranet'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port=3521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username='FISS_OWNER'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password='Pa66w0rd'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service_name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='DFISL44.barclays.co.uk'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cx_Oracle.makedsn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host,port,'',service_name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con=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cx_Oracle.connect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username,password,url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#taking database table into pandas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cursor=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con.cursor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demo_trades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cursor.description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pd.DataFrame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rs.fetchall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(),columns=[x[0] for x in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cursor.description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#plotting bar graph for actual margin earned for each seller for each trade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mydataframe.plot.bar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(x='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SELLER',y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='MARGIN')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#plotting some insights about mean margin earned for each seller for each trade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mydataframe.groupby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('SELLER')['MARGIN'].mean().plot(kind='bar')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90" y="429711"/>
            <a:ext cx="8734821" cy="369332"/>
          </a:xfrm>
        </p:spPr>
        <p:txBody>
          <a:bodyPr/>
          <a:lstStyle/>
          <a:p>
            <a:r>
              <a:rPr lang="en-US" sz="2400" dirty="0"/>
              <a:t>Sample XML.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89" y="952500"/>
            <a:ext cx="8671190" cy="5332229"/>
          </a:xfrm>
        </p:spPr>
        <p:txBody>
          <a:bodyPr/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version="1.0"?&gt;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books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="12ad313"&gt;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&gt;Game of Thrones1&lt;/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&gt;2000-01-01&lt;/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&gt;434&lt;/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ratings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&gt;5&lt;/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ratings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="1233ds3"&gt;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&gt;Game of Thrones2&lt;/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&gt;2001-01-01&lt;/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ratings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&gt;4.9&lt;/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ratings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="564dasd64"&gt;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&gt;Game of Thrones3&lt;/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&gt;2002-01-01&lt;/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&gt;767&lt;/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ratings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&gt;4.5&lt;/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ratings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='oxford'&gt;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publisher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&gt;XYZ&lt;/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publisher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9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shakespear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book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books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714" y="210392"/>
            <a:ext cx="8734821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Files Operation.</a:t>
            </a: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95325" y="614378"/>
            <a:ext cx="8991600" cy="5614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defRPr/>
            </a:pPr>
            <a:endParaRPr lang="en-US" sz="10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323" y="914401"/>
            <a:ext cx="87058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pandas as pd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xml.etree.ElementTree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as et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parsinging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xml file to get its root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etree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et.parse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('./writer.xml')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root=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etree.getroot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#defining columns to use for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cols=['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id','name','date','price','ratings','publisher','cowriter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=[]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#going over each xml data-item, creating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adding data to dictionary and finally appending dictionary to list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for book in root[0]: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grid={}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grid['id']=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book.attrib.get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('id')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grid['name']=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('name').text if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('name') is not None else None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grid['date']=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pd.Timestamp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('date').text) if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('date') is not None else None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grid['price']=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('price').text) if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('price') is not None else None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grid['ratings']=float(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('ratings').text) if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('ratings') is not None else None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grid['publisher']=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('publication/publisher').text if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('publication/publisher') is not None else None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grid['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']=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').text if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book.find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cowriter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') is not None else None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mylist.append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(grid)</a:t>
            </a: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#creating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from data inside list and referring to column names we defined above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pd.DataFrame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mylist,columns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=cols)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mydataframe.set_index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('id')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#primary key for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writting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to excel file</a:t>
            </a:r>
          </a:p>
          <a:p>
            <a:r>
              <a:rPr lang="en-US" sz="900" dirty="0">
                <a:latin typeface="Courier New" pitchFamily="49" charset="0"/>
                <a:cs typeface="Courier New" pitchFamily="49" charset="0"/>
              </a:rPr>
              <a:t>writer=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pd.ExcelWriter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('./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books.xlsx',engine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xlsxwriter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mydataframe.to_excel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writer,sheet_name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="books")</a:t>
            </a:r>
          </a:p>
          <a:p>
            <a:r>
              <a:rPr lang="en-US" sz="900" dirty="0" err="1">
                <a:latin typeface="Courier New" pitchFamily="49" charset="0"/>
                <a:cs typeface="Courier New" pitchFamily="49" charset="0"/>
              </a:rPr>
              <a:t>writer.save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/&gt;&lt;m_precDefaultPercent/&gt;&lt;m_precDefaultDate/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 Onl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 Onl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 Onl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 Onl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Restricted - Interna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headEnd type="triangl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arclays_2007_Priint">
  <a:themeElements>
    <a:clrScheme name="Custom 1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FDEAC1"/>
      </a:accent5>
      <a:accent6>
        <a:srgbClr val="D67D39"/>
      </a:accent6>
      <a:hlink>
        <a:srgbClr val="CB5151"/>
      </a:hlink>
      <a:folHlink>
        <a:srgbClr val="00395C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N039_Barclays_Template_013012_1b_ft 1">
        <a:dk1>
          <a:srgbClr val="00AEEF"/>
        </a:dk1>
        <a:lt1>
          <a:srgbClr val="FFFFFF"/>
        </a:lt1>
        <a:dk2>
          <a:srgbClr val="006991"/>
        </a:dk2>
        <a:lt2>
          <a:srgbClr val="969696"/>
        </a:lt2>
        <a:accent1>
          <a:srgbClr val="FBDB81"/>
        </a:accent1>
        <a:accent2>
          <a:srgbClr val="EC8A40"/>
        </a:accent2>
        <a:accent3>
          <a:srgbClr val="AAB9C7"/>
        </a:accent3>
        <a:accent4>
          <a:srgbClr val="DADADA"/>
        </a:accent4>
        <a:accent5>
          <a:srgbClr val="FDEAC1"/>
        </a:accent5>
        <a:accent6>
          <a:srgbClr val="D67D39"/>
        </a:accent6>
        <a:hlink>
          <a:srgbClr val="007882"/>
        </a:hlink>
        <a:folHlink>
          <a:srgbClr val="143C7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AN039_Barclays_Template_021612_7c">
  <a:themeElements>
    <a:clrScheme name="Barclays PPT print">
      <a:dk1>
        <a:srgbClr val="000000"/>
      </a:dk1>
      <a:lt1>
        <a:srgbClr val="FFFFFF"/>
      </a:lt1>
      <a:dk2>
        <a:srgbClr val="00395C"/>
      </a:dk2>
      <a:lt2>
        <a:srgbClr val="809CAE"/>
      </a:lt2>
      <a:accent1>
        <a:srgbClr val="00AEEF"/>
      </a:accent1>
      <a:accent2>
        <a:srgbClr val="969696"/>
      </a:accent2>
      <a:accent3>
        <a:srgbClr val="FBDB81"/>
      </a:accent3>
      <a:accent4>
        <a:srgbClr val="EC8A40"/>
      </a:accent4>
      <a:accent5>
        <a:srgbClr val="CB5151"/>
      </a:accent5>
      <a:accent6>
        <a:srgbClr val="406B85"/>
      </a:accent6>
      <a:hlink>
        <a:srgbClr val="000000"/>
      </a:hlink>
      <a:folHlink>
        <a:srgbClr val="00AEEF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headEnd type="triangl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isl xmlns:xsi="http://www.w3.org/2001/XMLSchema-instance" xmlns:xsd="http://www.w3.org/2001/XMLSchema" xmlns="http://www.boldonjames.com/2008/01/sie/internal/label" sislVersion="0" policy="d4161281-19ac-4487-8e19-1947623352c0" origin="userSelected">
  <element uid="id_classification_nonbusiness" value=""/>
</sis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R Document" ma:contentTypeID="0x0101004328D88D74D27441B61BA785B3E441BB00B12909A48B7B744DBEC0B9158864A5BD" ma:contentTypeVersion="32" ma:contentTypeDescription="Broadridge Document Content Type" ma:contentTypeScope="" ma:versionID="6f0e62d61ac6880f495ff0dbe3d061d2">
  <xsd:schema xmlns:xsd="http://www.w3.org/2001/XMLSchema" xmlns:xs="http://www.w3.org/2001/XMLSchema" xmlns:p="http://schemas.microsoft.com/office/2006/metadata/properties" xmlns:ns2="96e8efe0-205b-402b-841e-402a48afab26" targetNamespace="http://schemas.microsoft.com/office/2006/metadata/properties" ma:root="true" ma:fieldsID="0c28b849d88bf339c6f9632afd17d164" ns2:_="">
    <xsd:import namespace="96e8efe0-205b-402b-841e-402a48afab26"/>
    <xsd:element name="properties">
      <xsd:complexType>
        <xsd:sequence>
          <xsd:element name="documentManagement">
            <xsd:complexType>
              <xsd:all>
                <xsd:element ref="ns2:Document_x0020_Type"/>
                <xsd:element ref="ns2:mffb672d2a6b4f57b4e22264fa402224" minOccurs="0"/>
                <xsd:element ref="ns2:TaxCatchAll" minOccurs="0"/>
                <xsd:element ref="ns2:TaxCatchAllLabel" minOccurs="0"/>
                <xsd:element ref="ns2:i96e29a4166c44c39ddd7b51c9d5f24b" minOccurs="0"/>
                <xsd:element ref="ns2:h87fff5f6cec44dc8054622744b5ad1e" minOccurs="0"/>
                <xsd:element ref="ns2:BR_ServiceReque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8efe0-205b-402b-841e-402a48afab26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ma:displayName="Broadridge Document Type" ma:default="Broadridge Document" ma:description="Broadridge Document Type" ma:format="Dropdown" ma:internalName="Document_x0020_Type" ma:readOnly="false">
      <xsd:simpleType>
        <xsd:restriction base="dms:Choice">
          <xsd:enumeration value="Broadridge BCP Document"/>
          <xsd:enumeration value="Broadridge Document"/>
          <xsd:enumeration value="Broadridge PPT"/>
          <xsd:enumeration value="Business Design"/>
          <xsd:enumeration value="Business Scope"/>
          <xsd:enumeration value="Client Q and A"/>
          <xsd:enumeration value="Data Feed"/>
          <xsd:enumeration value="Data Template"/>
          <xsd:enumeration value="Draft SPF"/>
          <xsd:enumeration value="e-Learning"/>
          <xsd:enumeration value="Functional Definition"/>
          <xsd:enumeration value="Functional Guide"/>
          <xsd:enumeration value="Functional Statement"/>
          <xsd:enumeration value="Functional Technical Specification"/>
          <xsd:enumeration value="Hardware Specification"/>
          <xsd:enumeration value="High Level Estimate"/>
          <xsd:enumeration value="HLE Requirement Capture"/>
          <xsd:enumeration value="Implementation Guides"/>
          <xsd:enumeration value="Implementation Scripts"/>
          <xsd:enumeration value="Installation Package"/>
          <xsd:enumeration value="Meeting Minutes"/>
          <xsd:enumeration value="Product Development Default Document"/>
          <xsd:enumeration value="Project Highlight Report"/>
          <xsd:enumeration value="Project Initiation Document"/>
          <xsd:enumeration value="Project Issue and Risk Log"/>
          <xsd:enumeration value="Project Plan"/>
          <xsd:enumeration value="QC Info"/>
          <xsd:enumeration value="Release Announcement"/>
          <xsd:enumeration value="Requirements"/>
          <xsd:enumeration value="Requirements Capture Document"/>
          <xsd:enumeration value="Requirements Capture Template"/>
          <xsd:enumeration value="Requirements Outline Form"/>
          <xsd:enumeration value="ROF Office 20007 Compatibility Mode"/>
          <xsd:enumeration value="ROF Office 2007"/>
          <xsd:enumeration value="ROF Office 97-2003 Compatible"/>
          <xsd:enumeration value="Signed SPF"/>
          <xsd:enumeration value="SPF ROF Bureau"/>
          <xsd:enumeration value="SPF ROF Licenced"/>
          <xsd:enumeration value="Statement of Work"/>
          <xsd:enumeration value="System Design"/>
          <xsd:enumeration value="System Proposal Form"/>
          <xsd:enumeration value="System Test Plan"/>
          <xsd:enumeration value="Tech Note"/>
          <xsd:enumeration value="Technical Guide"/>
          <xsd:enumeration value="Test Plan"/>
          <xsd:enumeration value="Third Party Documentation"/>
          <xsd:enumeration value="Timesheet Data"/>
          <xsd:enumeration value="Training Agenda"/>
          <xsd:enumeration value="Training Companion"/>
          <xsd:enumeration value="Training Course Outline"/>
          <xsd:enumeration value="Training Document (Client-Specific)"/>
          <xsd:enumeration value="Training PowerPoint Slides"/>
          <xsd:enumeration value="User Guide"/>
        </xsd:restriction>
      </xsd:simpleType>
    </xsd:element>
    <xsd:element name="mffb672d2a6b4f57b4e22264fa402224" ma:index="9" nillable="true" ma:taxonomy="true" ma:internalName="mffb672d2a6b4f57b4e22264fa402224" ma:taxonomyFieldName="BR_x0020_Clients" ma:displayName="Broadridge Clients" ma:default="" ma:fieldId="{6ffb672d-2a6b-4f57-b4e2-2264fa402224}" ma:sspId="bf1f5287-4404-4e18-a276-530cde195c72" ma:termSetId="641e2395-1985-41ae-b3fc-12c9340a82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f336da69-09d7-42be-8b26-4c88c86628c7}" ma:internalName="TaxCatchAll" ma:showField="CatchAllData" ma:web="bda66e2e-fe25-41e5-82de-ecd4cc8f49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f336da69-09d7-42be-8b26-4c88c86628c7}" ma:internalName="TaxCatchAllLabel" ma:readOnly="true" ma:showField="CatchAllDataLabel" ma:web="bda66e2e-fe25-41e5-82de-ecd4cc8f49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96e29a4166c44c39ddd7b51c9d5f24b" ma:index="13" nillable="true" ma:taxonomy="true" ma:internalName="i96e29a4166c44c39ddd7b51c9d5f24b" ma:taxonomyFieldName="BR_x0020_Product" ma:displayName="Broadridge Products" ma:default="" ma:fieldId="{296e29a4-166c-44c3-9ddd-7b51c9d5f24b}" ma:sspId="bf1f5287-4404-4e18-a276-530cde195c72" ma:termSetId="109d6bfe-f72e-4972-b2f9-fb95cb4c0b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87fff5f6cec44dc8054622744b5ad1e" ma:index="15" nillable="true" ma:taxonomy="true" ma:internalName="h87fff5f6cec44dc8054622744b5ad1e" ma:taxonomyFieldName="BR_x0020_Projects" ma:displayName="Broadridge Projects" ma:default="" ma:fieldId="{187fff5f-6cec-44dc-8054-622744b5ad1e}" ma:sspId="bf1f5287-4404-4e18-a276-530cde195c72" ma:termSetId="3ba8b75f-5e8e-49cc-b967-cbcdf6210a0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R_ServiceRequestID" ma:index="17" nillable="true" ma:displayName="Broadridge Service Request ID" ma:internalName="BR_ServiceRequest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bf1f5287-4404-4e18-a276-530cde195c72" ContentTypeId="0x0101004328D88D74D27441B61BA785B3E441BB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96e29a4166c44c39ddd7b51c9d5f24b xmlns="96e8efe0-205b-402b-841e-402a48afab26">
      <Terms xmlns="http://schemas.microsoft.com/office/infopath/2007/PartnerControls"/>
    </i96e29a4166c44c39ddd7b51c9d5f24b>
    <BR_ServiceRequestID xmlns="96e8efe0-205b-402b-841e-402a48afab26" xsi:nil="true"/>
    <h87fff5f6cec44dc8054622744b5ad1e xmlns="96e8efe0-205b-402b-841e-402a48afab26">
      <Terms xmlns="http://schemas.microsoft.com/office/infopath/2007/PartnerControls"/>
    </h87fff5f6cec44dc8054622744b5ad1e>
    <Document_x0020_Type xmlns="96e8efe0-205b-402b-841e-402a48afab26">Project Highlight Report</Document_x0020_Type>
    <TaxCatchAll xmlns="96e8efe0-205b-402b-841e-402a48afab26"/>
    <mffb672d2a6b4f57b4e22264fa402224 xmlns="96e8efe0-205b-402b-841e-402a48afab26">
      <Terms xmlns="http://schemas.microsoft.com/office/infopath/2007/PartnerControls"/>
    </mffb672d2a6b4f57b4e22264fa402224>
  </documentManagement>
</p:properties>
</file>

<file path=customXml/itemProps1.xml><?xml version="1.0" encoding="utf-8"?>
<ds:datastoreItem xmlns:ds="http://schemas.openxmlformats.org/officeDocument/2006/customXml" ds:itemID="{E25E25F4-C0E0-48F1-8750-A19607513A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5601B-A347-461F-A728-2B7D4CA164E6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6BF12496-6927-4B89-9378-51E200A4C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e8efe0-205b-402b-841e-402a48afab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583C058-B15D-464B-BFC7-E19D3982342E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E80B3D5E-7C17-452A-AEFE-6549C88DE30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6e8efe0-205b-402b-841e-402a48afab2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73501</TotalTime>
  <Words>915</Words>
  <Application>Microsoft Office PowerPoint</Application>
  <PresentationFormat>A4 Paper (210x297 mm)</PresentationFormat>
  <Paragraphs>195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Expert Sans Regular</vt:lpstr>
      <vt:lpstr>Wingdings</vt:lpstr>
      <vt:lpstr>Custom Design</vt:lpstr>
      <vt:lpstr>1_Office Theme</vt:lpstr>
      <vt:lpstr>Barclays_2007_Priint</vt:lpstr>
      <vt:lpstr>1_LAN039_Barclays_Template_021612_7c</vt:lpstr>
      <vt:lpstr>2_Office Theme</vt:lpstr>
      <vt:lpstr>think-cell Slide</vt:lpstr>
      <vt:lpstr>Python Introduction Lunch And Learn Session</vt:lpstr>
      <vt:lpstr>Table of Contents</vt:lpstr>
      <vt:lpstr>Brief History</vt:lpstr>
      <vt:lpstr>Introduction</vt:lpstr>
      <vt:lpstr>Why Python?</vt:lpstr>
      <vt:lpstr>Why Python?</vt:lpstr>
      <vt:lpstr>Data Visualization.</vt:lpstr>
      <vt:lpstr>Sample XML.</vt:lpstr>
      <vt:lpstr>Files Operation.</vt:lpstr>
      <vt:lpstr>Excel Handling.</vt:lpstr>
      <vt:lpstr>Next Steps with Python.</vt:lpstr>
      <vt:lpstr>Questions And Answers.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Cowlard, Chris</dc:creator>
  <cp:lastModifiedBy>Kekan, Nikhilkumar Shivaji</cp:lastModifiedBy>
  <cp:revision>2357</cp:revision>
  <cp:lastPrinted>2017-05-12T16:51:42Z</cp:lastPrinted>
  <dcterms:created xsi:type="dcterms:W3CDTF">2015-11-16T11:48:27Z</dcterms:created>
  <dcterms:modified xsi:type="dcterms:W3CDTF">2018-07-09T04:10:14Z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0x0101004328D88D74D27441B61BA785B3E441BB00B12909A48B7B744DBEC0B9158864A5BD</vt:lpwstr>
  </property>
  <property fmtid="{D5CDD505-2E9C-101B-9397-08002B2CF9AE}" pid="4" name="Client ID">
    <vt:lpwstr>N/A</vt:lpwstr>
  </property>
  <property fmtid="{D5CDD505-2E9C-101B-9397-08002B2CF9AE}" pid="5" name="BR_x0020_Clients">
    <vt:lpwstr/>
  </property>
  <property fmtid="{D5CDD505-2E9C-101B-9397-08002B2CF9AE}" pid="6" name="Project ID">
    <vt:lpwstr>N/A</vt:lpwstr>
  </property>
  <property fmtid="{D5CDD505-2E9C-101B-9397-08002B2CF9AE}" pid="7" name="Sub-Categories">
    <vt:lpwstr>External Committee Reports</vt:lpwstr>
  </property>
  <property fmtid="{D5CDD505-2E9C-101B-9397-08002B2CF9AE}" pid="8" name="BR_x0020_Projects">
    <vt:lpwstr/>
  </property>
  <property fmtid="{D5CDD505-2E9C-101B-9397-08002B2CF9AE}" pid="9" name="BR_x0020_Product">
    <vt:lpwstr/>
  </property>
  <property fmtid="{D5CDD505-2E9C-101B-9397-08002B2CF9AE}" pid="10" name="BR Clients">
    <vt:lpwstr/>
  </property>
  <property fmtid="{D5CDD505-2E9C-101B-9397-08002B2CF9AE}" pid="11" name="BR Product">
    <vt:lpwstr/>
  </property>
  <property fmtid="{D5CDD505-2E9C-101B-9397-08002B2CF9AE}" pid="12" name="BR Projects">
    <vt:lpwstr/>
  </property>
  <property fmtid="{D5CDD505-2E9C-101B-9397-08002B2CF9AE}" pid="13" name="docIndexRef">
    <vt:lpwstr>39aa6521-5475-49cd-ba44-6b9c06c66c6a</vt:lpwstr>
  </property>
  <property fmtid="{D5CDD505-2E9C-101B-9397-08002B2CF9AE}" pid="14" name="bjDocumentLabelXML">
    <vt:lpwstr>&lt;?xml version="1.0" encoding="us-ascii"?&gt;&lt;sisl xmlns:xsi="http://www.w3.org/2001/XMLSchema-instance" xmlns:xsd="http://www.w3.org/2001/XMLSchema" sislVersion="0" policy="d4161281-19ac-4487-8e19-1947623352c0" origin="userSelected" xmlns="http://www.boldonj</vt:lpwstr>
  </property>
  <property fmtid="{D5CDD505-2E9C-101B-9397-08002B2CF9AE}" pid="15" name="bjDocumentLabelXML-0">
    <vt:lpwstr>ames.com/2008/01/sie/internal/label"&gt;&lt;element uid="id_classification_nonbusiness" value="" /&gt;&lt;/sisl&gt;</vt:lpwstr>
  </property>
  <property fmtid="{D5CDD505-2E9C-101B-9397-08002B2CF9AE}" pid="16" name="bjDocumentSecurityLabel">
    <vt:lpwstr>Unrestricted</vt:lpwstr>
  </property>
  <property fmtid="{D5CDD505-2E9C-101B-9397-08002B2CF9AE}" pid="17" name="BarclaysDC">
    <vt:lpwstr>Unrestricted</vt:lpwstr>
  </property>
  <property fmtid="{D5CDD505-2E9C-101B-9397-08002B2CF9AE}" pid="18" name="bjSaver">
    <vt:lpwstr>ShdZWA9oZd6agCncqoKD4gpgLoi7uXee</vt:lpwstr>
  </property>
</Properties>
</file>