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9" r:id="rId2"/>
    <p:sldId id="258" r:id="rId3"/>
    <p:sldId id="273" r:id="rId4"/>
    <p:sldId id="297" r:id="rId5"/>
    <p:sldId id="259" r:id="rId6"/>
    <p:sldId id="299" r:id="rId7"/>
    <p:sldId id="289" r:id="rId8"/>
    <p:sldId id="305" r:id="rId9"/>
    <p:sldId id="302" r:id="rId10"/>
    <p:sldId id="303" r:id="rId11"/>
    <p:sldId id="298" r:id="rId12"/>
    <p:sldId id="311" r:id="rId13"/>
    <p:sldId id="312" r:id="rId14"/>
    <p:sldId id="313" r:id="rId15"/>
    <p:sldId id="306" r:id="rId16"/>
    <p:sldId id="293" r:id="rId17"/>
    <p:sldId id="260" r:id="rId18"/>
    <p:sldId id="290" r:id="rId19"/>
    <p:sldId id="291" r:id="rId20"/>
    <p:sldId id="292" r:id="rId21"/>
    <p:sldId id="296" r:id="rId22"/>
    <p:sldId id="274" r:id="rId23"/>
    <p:sldId id="304" r:id="rId24"/>
    <p:sldId id="295" r:id="rId25"/>
    <p:sldId id="307" r:id="rId26"/>
    <p:sldId id="308" r:id="rId27"/>
    <p:sldId id="288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339933"/>
    <a:srgbClr val="006600"/>
    <a:srgbClr val="FF0000"/>
    <a:srgbClr val="000000"/>
    <a:srgbClr val="000099"/>
    <a:srgbClr val="FF99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0" autoAdjust="0"/>
    <p:restoredTop sz="94664" autoAdjust="0"/>
  </p:normalViewPr>
  <p:slideViewPr>
    <p:cSldViewPr>
      <p:cViewPr varScale="1">
        <p:scale>
          <a:sx n="114" d="100"/>
          <a:sy n="114" d="100"/>
        </p:scale>
        <p:origin x="18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8EA6501-EEF5-479C-ADCE-D92242D49C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5DDD7D4-87F8-4BE7-978F-C9247A4275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E4A3EA1-3F30-4A94-8EF3-F93B843936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FE7949A-2731-421D-9BD7-B3BF02455F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EC951926-D438-4BCD-A326-8CD5541691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7FF3794-4ECE-43DC-B043-B188CBD745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4C48A46-8A8D-4275-AEB8-4AE39442D1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A1BEB21-9FC9-4082-9364-D58850031F2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FF7AD1A0-0B13-4FD8-B40E-31A6D7DC29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A17676E-B7E1-4C01-80D4-8315F58544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11080F0-8FF8-41EE-8143-C95871F7B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6A4A9EE8-DC6E-4FF6-9AED-312BE50ACD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D57FC21-9540-48B2-94BA-998160A44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01E80D9-CDDB-4F08-9CBF-033BBA76762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71F54E5-33AA-418D-AD1B-31B9138D24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85994FD-95E9-453A-A82B-F62569DC5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2376C7D-4CB0-4040-99F9-A11D1DFAD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80ECF7D-47CF-4723-A4A2-944E6817429A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F878461-FA68-40C5-B83B-A5D5781204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860663F-5D66-4BCB-909B-E5235326D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C679FE1-0973-4E9B-B714-6AEFC26B1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4229AA0-2D92-4048-A660-84907430496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88BB28B-293B-49C9-8E31-509A85AAEC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A4339FE-BBC0-4B84-8C6B-0BAB2E3A5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770D72E-8DD8-4A4C-82F8-4A21842DB4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C65D01F-B739-4CF8-8BC2-E16E0199042A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DCD63AC-75B7-449E-96E8-5EFA6A6C85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1B949C3-2695-4D31-A47E-92558492A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4FAFFD5-3BC5-4F61-8D22-4ECFF92E8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5948B34-63B4-4A04-AF5B-BADA458EAC30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DA7CEA8-C2C2-4785-A554-E5932E4D08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D94AE7E-85BC-4D4C-9ABF-8C4743066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C1F0498-4986-4CD2-B76A-947BDF19A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8ED7F29-07B9-4014-ADF4-04BB14DB3CBB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967E448-56AB-4A1C-B315-06E845B086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ED1D4A3-936A-48B4-8694-2589A6164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BB05F15-08C1-463C-A203-22E4F96A8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52CB182-B4DF-4C45-82B5-3AD4D0995A47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F30547E-EF37-4E2B-B584-2836B55827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E4CA6B5-27D0-48C9-AF10-8F43D7FA2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A1C6EF5-66A6-43CA-A2FE-355362744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B4ECCB6-0975-4A98-8107-178E1235A285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6A634BD-068B-4F1E-B340-AC53BA437A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D598D80-CF40-48DC-A28E-88A616986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76AF790-32F2-405B-9DE6-86E4CB111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274F735-991D-4A4E-80F6-F0504A98233F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E01386F-CC7B-4AB0-9E3D-AEADD8BD43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BCC69BE-4096-4137-9E7A-74530762E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195ADEA-8FF3-4F77-82B2-7C98D0FAC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580F170-2C06-4E49-928C-5310D0C61C7D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E44685F-8C8E-4B2E-849A-4359BEEABF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3CD2148-50F0-4AB0-841B-79CE67A3F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84543C-BEE5-4F5D-BD94-5138A2242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5C4527-AEFD-481F-A343-50B6D84B9E61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0C21753-F8F7-4BC5-81A0-76D17DF532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4985AF6-0DE0-4152-A6D6-EAEC96937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86A8BBF-56BD-4E82-AB2C-5D3F1843B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BB1ABA3-9EBC-44AB-B9C8-71B433203CE4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A337E17-F381-4248-A06A-24D1AA3DF5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A205927-E2E2-412C-881A-D6977F6DD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4E81097-1B25-4E41-A720-196C0AAF5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2A6B514-8ACE-4E40-8D48-911B2155AB2F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D501F00-1B4A-4CF8-BC30-1CA439FB5D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C6A3318-07CD-404F-A056-F253AA224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CD5FC37-574E-44F1-95D5-89EC76574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B5BB2A5-4239-413A-A181-E343C82EF2F6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71D99D7-22B8-4637-9D85-4787E59651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EEC30EE-6C4E-4A91-ADCA-3989D0402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00E068A-CA30-48CB-B38C-3760E6962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0D0AC36-AEF7-4E34-908A-2374BADF3C01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9DC1AF5-07CD-4668-BEE9-7E55E9E6ED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3E09FC4-1AA1-4306-9717-46B8ED938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7F97F7B-0BF8-41A3-9D6F-4D7D94147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7E693C6-32A1-4B67-A6C6-89CD7109099F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E3C35EB-FFB3-40A0-A475-8876F7A081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A7D4E95-616F-4133-91AE-3DE171AC3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677E219-E0D7-4AFB-B278-0868C8001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6A69900-5489-4A53-8FAC-46FDC14A1478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D022A22-9440-4FE5-9DD0-76720A11C0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51A7E92-F85E-4BF9-B2C5-FCED2F6EF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9664707-02A3-4FF6-B1FF-DAE043F0F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039236D-DC9D-403F-B390-985C980D64B7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9AF04ED-049E-4013-A826-233A0036DB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2785F17-4D69-4CC1-BE21-013238EFB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3A88D90-5912-484D-AFB6-56D690A91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1A2AAD5-13F7-4BFA-BAD9-40E4D3E29FEC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A5A4C7A-7CB6-4811-9A85-3C83BF1AC7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B28606D-643C-4E91-AB06-DE4B2CA68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9B6C7A5-2DC3-4F97-B3E1-87A2CD477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0FFEC4D-134A-483E-A318-695B4C12B1CE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8BCA77B-A735-4582-8BEB-055A6AEAE5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F0E04DE-4CCD-48B2-94C5-C136895F1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692939D-E822-4A3A-ACAB-6A40142F2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DFB79FD-8485-46B7-A6A0-2C97520F0CBC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963406E-412E-4A35-B35F-932A32D626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655424C-18F3-4F62-AB16-86510D42C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E52854A-9CD1-4D31-96D3-3FF8160C27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876FF91-0C7A-4979-B66A-64D51149B56E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596FA38-001E-4B3C-987E-1DFB927F5D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FD3ED3B-98F5-48B5-A4EF-8411E38C4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DDF1E70-2DE6-4314-BF8F-137B9CFA8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9241127-1EF2-46C0-98B0-131B1A34555A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11138F3-BFB2-42DC-A30D-39E118DAEB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294F4D-8269-4FE6-8AEF-CB0B4CD48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91DFF2F-7F0D-43C8-AE80-EAD901F93E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B68EF45-D5A1-489A-A990-D7A119805483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010845B-91BD-4712-B035-21ADB61B79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9D55CE2-089A-4B19-AC54-1BE5C0622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92D7A30-1A46-47B8-8D03-C6A199D35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C1C65E8-C631-4005-AF0A-FF3E387C3496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8BD92D4-5F56-4759-8536-D65CA6E8F5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2F04C27-AF3E-4813-A5F4-9589C5D29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20592DF-0D21-459D-8407-BF3B1E917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2B185A7-ACC6-4AF9-B2CB-601929D5FBF3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BFDA8DD-E2E2-4B09-82CA-0BB453A3A4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B0DF9A4-B3E0-44C3-B084-1FDE69BA7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4C47198-8545-4C6A-84D8-6E586125C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81F366-E5F8-497A-B8FE-AE10E4C8F8B6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B4C20A5-8D4A-4BBD-B38D-DE9CA95ACB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w="12700" cap="flat"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E4CAE65-3941-4FDE-AA81-30A073B9D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8EC40C21-E61E-493A-B02C-4C3CC5822643}"/>
              </a:ext>
            </a:extLst>
          </p:cNvPr>
          <p:cNvGrpSpPr>
            <a:grpSpLocks/>
          </p:cNvGrpSpPr>
          <p:nvPr/>
        </p:nvGrpSpPr>
        <p:grpSpPr bwMode="auto">
          <a:xfrm>
            <a:off x="4763" y="0"/>
            <a:ext cx="1728787" cy="6865938"/>
            <a:chOff x="3" y="0"/>
            <a:chExt cx="1089" cy="4325"/>
          </a:xfrm>
        </p:grpSpPr>
        <p:sp>
          <p:nvSpPr>
            <p:cNvPr id="5" name="Arc 2">
              <a:extLst>
                <a:ext uri="{FF2B5EF4-FFF2-40B4-BE49-F238E27FC236}">
                  <a16:creationId xmlns:a16="http://schemas.microsoft.com/office/drawing/2014/main" id="{C044CED0-5509-4AC4-8BDF-BC690E1F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293"/>
              <a:ext cx="252" cy="4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600"/>
                <a:gd name="T1" fmla="*/ 43200 h 43200"/>
                <a:gd name="T2" fmla="*/ 21600 w 21600"/>
                <a:gd name="T3" fmla="*/ 0 h 43200"/>
                <a:gd name="T4" fmla="*/ 2160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" name="Arc 3">
              <a:extLst>
                <a:ext uri="{FF2B5EF4-FFF2-40B4-BE49-F238E27FC236}">
                  <a16:creationId xmlns:a16="http://schemas.microsoft.com/office/drawing/2014/main" id="{55A8B4A9-776A-41BA-97ED-C77CC4F86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293"/>
              <a:ext cx="252" cy="40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29C9F11-4B1D-4D24-B066-A810E36D8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672" cy="4319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EDA048F7-768E-49FA-A96A-AD4779F1C7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00">
              <a:off x="348" y="1644"/>
              <a:ext cx="456" cy="36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44E2B73-C50F-4CDB-979A-DA0C4F555C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E7814A7-4CE9-4EF1-AAF8-077AE56C80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9921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9929D15-DC18-4E33-88A9-F8B1D2420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68A59-CEBC-4382-96CA-CB2557569B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3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974683E-30FC-45D8-BD2E-9A51A9D853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9E0A640-C69B-47DA-B013-1F1B21BF5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2749035-6C19-4623-BC2C-CB49D283A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9D94E-498F-4144-8995-8550C427C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3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9313" y="247650"/>
            <a:ext cx="1943100" cy="554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247650"/>
            <a:ext cx="5676900" cy="554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FE8D47-1236-4A26-AF3C-5E51C92F16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B55B0D1-4B54-4D92-9D41-9C5379EE8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D38C899-A2E7-4CD3-BB03-F8B1E606BF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F9947-3FA3-4710-93AF-08FF747FD0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51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476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2413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BB35D3A-7BE0-4D60-8946-1BBA99622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34D960B-2544-4441-B6F2-6BE7BC904C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1835656-0FCD-4CB0-B2B0-89852A498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953DE-A6D0-44BF-B8CD-3E423D5A6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89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476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0013" y="1676400"/>
            <a:ext cx="7772400" cy="4114800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56C1FE-B569-42FF-8DA9-8D81635EBA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9BCFC8C-0DC4-4F27-B46B-C6FB5C644E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23056E7-B4E3-4861-90E7-9C5FD6C3CA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EF7C0-C521-41C8-8E3B-F74E4B9D16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9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92667E8-440D-4CEB-BC9A-5261519FB1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93C90CF-43CC-4A36-865E-EB8BFD411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B43F86F-BC67-4313-8D60-6908F28877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3A66E-EB6B-4979-A5B6-1AB016A04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8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1FC670C-E68F-4181-A59C-06045B1E4A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622F77B-EAE4-467F-BA18-BDB335792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AE17749-49BE-4532-870A-D6D26B791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CAC1B-077E-4E2E-8182-71490CC717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97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2413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71942AE-D787-478D-8798-277720EDD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2EA33D6-B65C-46EF-AF35-21D788835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5358811-0096-4F35-8234-7D1563F44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ECC68-B4A4-43BB-93E6-AB169DD54D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2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7E6B78D-122B-4395-BF15-17B211713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415E3C9-EDA3-49E2-B68E-87C55566BE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CD346E2-63F3-49E8-8E82-331D30EF3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C29B4-21B0-48BC-8229-CAE0683E47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69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9C106BC-E06D-4F59-BE1A-34D0C3A65A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9D515B6-AA6A-46D3-8250-B9410F12F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18FCA30-2E56-4594-84CB-9DE849552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59F61-CFC6-4CDE-880F-1BE0B183C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96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A7A941-0653-4F13-B905-0DA468CB4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7FF1526-E0E8-4558-9371-196198A2DB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410AC2-73EA-4026-B2C9-0656526669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8BEAE-EA73-4FC2-8B1A-838B70816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72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E95F195-31D4-4E98-99A5-377DA1F6A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087087A-735D-4012-8FDF-70276881C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EC3D776-7F03-4A8E-8BF1-D679233E7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1B5EC-E70C-471A-951E-77CAA9C9C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62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4DB429A-AE79-422B-9D69-DDD6F7F4B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18C9747-1E4A-430D-87EC-4BD94617F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E04BA66-AD86-4815-8AF4-B9E9BE29D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04817-4FFD-44EA-92BD-6E96FA2B85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60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AFE05461-D6EC-40DC-B5A9-4EA4C4AE2C9C}"/>
              </a:ext>
            </a:extLst>
          </p:cNvPr>
          <p:cNvGrpSpPr>
            <a:grpSpLocks/>
          </p:cNvGrpSpPr>
          <p:nvPr/>
        </p:nvGrpSpPr>
        <p:grpSpPr bwMode="auto">
          <a:xfrm>
            <a:off x="4763" y="0"/>
            <a:ext cx="1728787" cy="6865938"/>
            <a:chOff x="3" y="0"/>
            <a:chExt cx="1089" cy="4325"/>
          </a:xfrm>
        </p:grpSpPr>
        <p:sp>
          <p:nvSpPr>
            <p:cNvPr id="2" name="Arc 2">
              <a:extLst>
                <a:ext uri="{FF2B5EF4-FFF2-40B4-BE49-F238E27FC236}">
                  <a16:creationId xmlns:a16="http://schemas.microsoft.com/office/drawing/2014/main" id="{1256A920-689D-49EC-A8CC-226988C52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293"/>
              <a:ext cx="252" cy="4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600"/>
                <a:gd name="T1" fmla="*/ 43200 h 43200"/>
                <a:gd name="T2" fmla="*/ 21600 w 21600"/>
                <a:gd name="T3" fmla="*/ 0 h 43200"/>
                <a:gd name="T4" fmla="*/ 2160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" name="Arc 3">
              <a:extLst>
                <a:ext uri="{FF2B5EF4-FFF2-40B4-BE49-F238E27FC236}">
                  <a16:creationId xmlns:a16="http://schemas.microsoft.com/office/drawing/2014/main" id="{15C77783-B51C-4A37-8CA0-83EFE7AEA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293"/>
              <a:ext cx="252" cy="40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9E51970-5DD7-4B24-A04E-F651736B5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672" cy="4319"/>
            </a:xfrm>
            <a:prstGeom prst="rect">
              <a:avLst/>
            </a:prstGeom>
            <a:blipFill dpi="0" rotWithShape="0">
              <a:blip r:embed="rId1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29" name="AutoShape 5">
              <a:extLst>
                <a:ext uri="{FF2B5EF4-FFF2-40B4-BE49-F238E27FC236}">
                  <a16:creationId xmlns:a16="http://schemas.microsoft.com/office/drawing/2014/main" id="{DC038216-3CE6-4C51-8941-93BB8836A3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00">
              <a:off x="348" y="372"/>
              <a:ext cx="456" cy="36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1027" name="Rectangle 7">
            <a:extLst>
              <a:ext uri="{FF2B5EF4-FFF2-40B4-BE49-F238E27FC236}">
                <a16:creationId xmlns:a16="http://schemas.microsoft.com/office/drawing/2014/main" id="{D0A71AF6-2F27-4874-8C52-D652C3668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476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AB035CB4-1D1C-4B14-AD46-B248593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3101C88-DF27-49AD-B221-D2A723EA14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CDF4981-AA67-4FB5-AD56-F86E1D0439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8A10B160-D91A-4C57-B397-14F54369CC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9B5B57D8-7FE4-431A-8BCE-D72A4BBD4C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025B5FBF-D0FC-47FF-B9EE-22449DA455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77B9C8C-16BE-4737-BF0F-F1872BEDC8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2C0E8C3-1E84-46C6-8584-2A86C46B0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172ED43-0485-44E7-9663-F20484F4DDE0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CD8FFA29-7C1D-437C-AA15-B1B30665BD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27200" y="908050"/>
            <a:ext cx="7129463" cy="2844800"/>
          </a:xfrm>
        </p:spPr>
        <p:txBody>
          <a:bodyPr/>
          <a:lstStyle/>
          <a:p>
            <a:pPr algn="ctr" eaLnBrk="1" hangingPunct="1"/>
            <a:r>
              <a:rPr lang="en-US" altLang="en-US" sz="4800" b="1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SUSTAINABLE ENTERPRISE -      RISK MANAGEMENT OVERVIEW</a:t>
            </a:r>
          </a:p>
        </p:txBody>
      </p:sp>
      <p:pic>
        <p:nvPicPr>
          <p:cNvPr id="3078" name="Picture 8" descr="G7 1">
            <a:extLst>
              <a:ext uri="{FF2B5EF4-FFF2-40B4-BE49-F238E27FC236}">
                <a16:creationId xmlns:a16="http://schemas.microsoft.com/office/drawing/2014/main" id="{D173011D-090A-46C0-ACE4-29637D724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1800225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07D9FD4C-6B21-4B86-9B00-A045625E15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F950C21C-49F1-43DE-A6B3-5C209215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F6652D4-C9BE-4C2A-B6CC-C5826388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400D1B3-5346-4033-9E11-FF8F10214FA0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3" name="AutoShape 2">
            <a:extLst>
              <a:ext uri="{FF2B5EF4-FFF2-40B4-BE49-F238E27FC236}">
                <a16:creationId xmlns:a16="http://schemas.microsoft.com/office/drawing/2014/main" id="{125668DC-3936-444E-A6E4-A5AA1DE51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762000"/>
            <a:ext cx="5410200" cy="1447800"/>
          </a:xfrm>
          <a:custGeom>
            <a:avLst/>
            <a:gdLst>
              <a:gd name="T0" fmla="*/ 4733925 w 21600"/>
              <a:gd name="T1" fmla="*/ 723900 h 21600"/>
              <a:gd name="T2" fmla="*/ 2705100 w 21600"/>
              <a:gd name="T3" fmla="*/ 1447800 h 21600"/>
              <a:gd name="T4" fmla="*/ 676275 w 21600"/>
              <a:gd name="T5" fmla="*/ 723900 h 21600"/>
              <a:gd name="T6" fmla="*/ 27051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2294" name="Text Box 3">
            <a:extLst>
              <a:ext uri="{FF2B5EF4-FFF2-40B4-BE49-F238E27FC236}">
                <a16:creationId xmlns:a16="http://schemas.microsoft.com/office/drawing/2014/main" id="{5C91F875-8400-4B9E-9EB1-5D6F6A1EB5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951163" y="990600"/>
            <a:ext cx="2808287" cy="746125"/>
          </a:xfrm>
          <a:noFill/>
        </p:spPr>
        <p:txBody>
          <a:bodyPr lIns="91440" tIns="45720" rIns="91440" bIns="45720"/>
          <a:lstStyle/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1200" b="0">
                <a:solidFill>
                  <a:srgbClr val="000000"/>
                </a:solidFill>
                <a:latin typeface="Verdana" panose="020B0604030504040204" pitchFamily="34" charset="0"/>
              </a:rPr>
              <a:t>FOCUS ON THE PAST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b="0">
                <a:solidFill>
                  <a:srgbClr val="000000"/>
                </a:solidFill>
                <a:latin typeface="Verdana" panose="020B0604030504040204" pitchFamily="34" charset="0"/>
              </a:rPr>
              <a:t>Where we have come from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b="0">
                <a:solidFill>
                  <a:srgbClr val="000000"/>
                </a:solidFill>
                <a:latin typeface="Verdana" panose="020B0604030504040204" pitchFamily="34" charset="0"/>
              </a:rPr>
              <a:t>Learning from our past</a:t>
            </a:r>
            <a:endParaRPr lang="en-AU" altLang="en-US" sz="12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2295" name="AutoShape 4">
            <a:extLst>
              <a:ext uri="{FF2B5EF4-FFF2-40B4-BE49-F238E27FC236}">
                <a16:creationId xmlns:a16="http://schemas.microsoft.com/office/drawing/2014/main" id="{922359F2-AA1A-4792-B23D-46401163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971800" cy="1295400"/>
          </a:xfrm>
          <a:custGeom>
            <a:avLst/>
            <a:gdLst>
              <a:gd name="T0" fmla="*/ 2600325 w 21600"/>
              <a:gd name="T1" fmla="*/ 647700 h 21600"/>
              <a:gd name="T2" fmla="*/ 1485900 w 21600"/>
              <a:gd name="T3" fmla="*/ 1295400 h 21600"/>
              <a:gd name="T4" fmla="*/ 371475 w 21600"/>
              <a:gd name="T5" fmla="*/ 647700 h 21600"/>
              <a:gd name="T6" fmla="*/ 1485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2296" name="Text Box 5">
            <a:extLst>
              <a:ext uri="{FF2B5EF4-FFF2-40B4-BE49-F238E27FC236}">
                <a16:creationId xmlns:a16="http://schemas.microsoft.com/office/drawing/2014/main" id="{86705263-CD60-4424-8EC3-29221201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2209800"/>
            <a:ext cx="2322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ENVIRONMENT SCAN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200">
                <a:solidFill>
                  <a:srgbClr val="000000"/>
                </a:solidFill>
              </a:rPr>
              <a:t>Trends shaping our future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200">
                <a:solidFill>
                  <a:srgbClr val="000000"/>
                </a:solidFill>
              </a:rPr>
              <a:t>Implications of trends</a:t>
            </a:r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12297" name="AutoShape 6">
            <a:extLst>
              <a:ext uri="{FF2B5EF4-FFF2-40B4-BE49-F238E27FC236}">
                <a16:creationId xmlns:a16="http://schemas.microsoft.com/office/drawing/2014/main" id="{1C4E1678-D6F1-4768-AEA0-6D30E9A5F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033713"/>
            <a:ext cx="1943100" cy="838200"/>
          </a:xfrm>
          <a:custGeom>
            <a:avLst/>
            <a:gdLst>
              <a:gd name="T0" fmla="*/ 1700213 w 21600"/>
              <a:gd name="T1" fmla="*/ 419100 h 21600"/>
              <a:gd name="T2" fmla="*/ 971550 w 21600"/>
              <a:gd name="T3" fmla="*/ 838200 h 21600"/>
              <a:gd name="T4" fmla="*/ 242888 w 21600"/>
              <a:gd name="T5" fmla="*/ 419100 h 21600"/>
              <a:gd name="T6" fmla="*/ 97155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2298" name="Text Box 7">
            <a:extLst>
              <a:ext uri="{FF2B5EF4-FFF2-40B4-BE49-F238E27FC236}">
                <a16:creationId xmlns:a16="http://schemas.microsoft.com/office/drawing/2014/main" id="{C4918286-3165-4D2F-B8CC-B36FDFC8A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48000"/>
            <a:ext cx="13065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FOCUS ON THE FUTURE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200">
                <a:solidFill>
                  <a:srgbClr val="000000"/>
                </a:solidFill>
              </a:rPr>
              <a:t>Best possible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 future</a:t>
            </a:r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12299" name="Text Box 8">
            <a:extLst>
              <a:ext uri="{FF2B5EF4-FFF2-40B4-BE49-F238E27FC236}">
                <a16:creationId xmlns:a16="http://schemas.microsoft.com/office/drawing/2014/main" id="{356636F2-BB40-46F3-81C7-8A691C98A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10000"/>
            <a:ext cx="990600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STRATEGY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FOR THE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FUTURE</a:t>
            </a:r>
            <a:endParaRPr lang="en-AU" altLang="en-US" sz="1000">
              <a:solidFill>
                <a:srgbClr val="000000"/>
              </a:solidFill>
            </a:endParaRPr>
          </a:p>
        </p:txBody>
      </p:sp>
      <p:sp>
        <p:nvSpPr>
          <p:cNvPr id="12300" name="Text Box 9">
            <a:extLst>
              <a:ext uri="{FF2B5EF4-FFF2-40B4-BE49-F238E27FC236}">
                <a16:creationId xmlns:a16="http://schemas.microsoft.com/office/drawing/2014/main" id="{C548650B-6027-4FC6-BA34-CF4DF7A8B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5181600"/>
            <a:ext cx="478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</a:rPr>
              <a:t>ACTION PLANS &amp; IMPLEMENTATION</a:t>
            </a:r>
            <a:endParaRPr lang="en-AU" altLang="en-US" sz="1600" b="1">
              <a:solidFill>
                <a:srgbClr val="000000"/>
              </a:solidFill>
            </a:endParaRPr>
          </a:p>
        </p:txBody>
      </p:sp>
      <p:sp>
        <p:nvSpPr>
          <p:cNvPr id="12301" name="Text Box 10">
            <a:extLst>
              <a:ext uri="{FF2B5EF4-FFF2-40B4-BE49-F238E27FC236}">
                <a16:creationId xmlns:a16="http://schemas.microsoft.com/office/drawing/2014/main" id="{7321709C-0037-4A47-88F1-979B4C96B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777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</a:rPr>
              <a:t>Purpose/Mission         Values	Issues	Projects        Big Ideas  ??</a:t>
            </a:r>
            <a:endParaRPr lang="en-AU" altLang="en-US" sz="1600" b="1">
              <a:solidFill>
                <a:srgbClr val="000000"/>
              </a:solidFill>
            </a:endParaRPr>
          </a:p>
        </p:txBody>
      </p:sp>
      <p:sp>
        <p:nvSpPr>
          <p:cNvPr id="12302" name="Line 11">
            <a:extLst>
              <a:ext uri="{FF2B5EF4-FFF2-40B4-BE49-F238E27FC236}">
                <a16:creationId xmlns:a16="http://schemas.microsoft.com/office/drawing/2014/main" id="{AD1462A2-5898-432D-8102-83F9799B67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545013"/>
            <a:ext cx="2628900" cy="1246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03" name="Line 12">
            <a:extLst>
              <a:ext uri="{FF2B5EF4-FFF2-40B4-BE49-F238E27FC236}">
                <a16:creationId xmlns:a16="http://schemas.microsoft.com/office/drawing/2014/main" id="{3722E0D2-37E5-4BD2-9FD2-4356C6588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3200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04" name="Line 13">
            <a:extLst>
              <a:ext uri="{FF2B5EF4-FFF2-40B4-BE49-F238E27FC236}">
                <a16:creationId xmlns:a16="http://schemas.microsoft.com/office/drawing/2014/main" id="{20035FFB-43CA-47B2-80F8-FAACD2B1D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648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05" name="Line 14">
            <a:extLst>
              <a:ext uri="{FF2B5EF4-FFF2-40B4-BE49-F238E27FC236}">
                <a16:creationId xmlns:a16="http://schemas.microsoft.com/office/drawing/2014/main" id="{47C6497A-D8F0-4118-B882-43E405F70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648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06" name="Line 15">
            <a:extLst>
              <a:ext uri="{FF2B5EF4-FFF2-40B4-BE49-F238E27FC236}">
                <a16:creationId xmlns:a16="http://schemas.microsoft.com/office/drawing/2014/main" id="{6CAB33C4-CE59-4376-94FD-357680BDA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648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07" name="Line 16">
            <a:extLst>
              <a:ext uri="{FF2B5EF4-FFF2-40B4-BE49-F238E27FC236}">
                <a16:creationId xmlns:a16="http://schemas.microsoft.com/office/drawing/2014/main" id="{3E322A5E-2518-49EA-95C2-43613DF4A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08" name="Line 17">
            <a:extLst>
              <a:ext uri="{FF2B5EF4-FFF2-40B4-BE49-F238E27FC236}">
                <a16:creationId xmlns:a16="http://schemas.microsoft.com/office/drawing/2014/main" id="{38CA12DC-92B7-4AAF-9F2B-920AE17826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410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09" name="Line 18">
            <a:extLst>
              <a:ext uri="{FF2B5EF4-FFF2-40B4-BE49-F238E27FC236}">
                <a16:creationId xmlns:a16="http://schemas.microsoft.com/office/drawing/2014/main" id="{8F7D5CA2-3EA7-404D-84F2-684354C29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5486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10" name="Line 19">
            <a:extLst>
              <a:ext uri="{FF2B5EF4-FFF2-40B4-BE49-F238E27FC236}">
                <a16:creationId xmlns:a16="http://schemas.microsoft.com/office/drawing/2014/main" id="{FEBD9545-166E-4B70-8F97-0D6CCE7F8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86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11" name="Line 20">
            <a:extLst>
              <a:ext uri="{FF2B5EF4-FFF2-40B4-BE49-F238E27FC236}">
                <a16:creationId xmlns:a16="http://schemas.microsoft.com/office/drawing/2014/main" id="{7C8B9A34-455E-4748-8239-DB5E96631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86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2312" name="Text Box 21">
            <a:extLst>
              <a:ext uri="{FF2B5EF4-FFF2-40B4-BE49-F238E27FC236}">
                <a16:creationId xmlns:a16="http://schemas.microsoft.com/office/drawing/2014/main" id="{2C0FAFBF-84CA-4619-8903-3009996E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168525"/>
            <a:ext cx="1079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PESTEL</a:t>
            </a:r>
          </a:p>
        </p:txBody>
      </p:sp>
      <p:cxnSp>
        <p:nvCxnSpPr>
          <p:cNvPr id="12313" name="AutoShape 22">
            <a:extLst>
              <a:ext uri="{FF2B5EF4-FFF2-40B4-BE49-F238E27FC236}">
                <a16:creationId xmlns:a16="http://schemas.microsoft.com/office/drawing/2014/main" id="{D61D13D2-F578-4820-B2F7-1DF35AA5E2FA}"/>
              </a:ext>
            </a:extLst>
          </p:cNvPr>
          <p:cNvCxnSpPr>
            <a:cxnSpLocks noChangeShapeType="1"/>
            <a:stCxn id="12312" idx="2"/>
            <a:endCxn id="12295" idx="0"/>
          </p:cNvCxnSpPr>
          <p:nvPr/>
        </p:nvCxnSpPr>
        <p:spPr bwMode="auto">
          <a:xfrm rot="5400000">
            <a:off x="6052344" y="1916906"/>
            <a:ext cx="231775" cy="1344613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107E63-46C2-45D8-AA0E-01B389E461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018D56E-E134-436F-95DA-9719A890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DC4EE02-186C-47DA-B2FB-193264F7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F779A23-F3D1-409D-A79D-EB78C3299FB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05F51C1F-3BC3-466F-92DC-0F1CC7616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620000" cy="1401762"/>
          </a:xfrm>
        </p:spPr>
        <p:txBody>
          <a:bodyPr/>
          <a:lstStyle/>
          <a:p>
            <a:pPr eaLnBrk="1" hangingPunct="1"/>
            <a:r>
              <a:rPr lang="en-US" altLang="en-US"/>
              <a:t>   </a:t>
            </a:r>
            <a:endParaRPr lang="en-AU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D205B2A-4749-4061-8A0B-9D3758592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5143500"/>
          </a:xfrm>
        </p:spPr>
        <p:txBody>
          <a:bodyPr/>
          <a:lstStyle/>
          <a:p>
            <a:pPr lvl="4" eaLnBrk="1" hangingPunct="1">
              <a:buFontTx/>
              <a:buNone/>
            </a:pPr>
            <a:endParaRPr lang="en-AU" altLang="en-US" sz="4000">
              <a:solidFill>
                <a:schemeClr val="folHlink"/>
              </a:solidFill>
            </a:endParaRPr>
          </a:p>
          <a:p>
            <a:pPr lvl="4" eaLnBrk="1" hangingPunct="1"/>
            <a:endParaRPr lang="en-AU" altLang="en-US" sz="4000">
              <a:solidFill>
                <a:schemeClr val="folHlink"/>
              </a:solidFill>
            </a:endParaRPr>
          </a:p>
        </p:txBody>
      </p:sp>
      <p:pic>
        <p:nvPicPr>
          <p:cNvPr id="53253" name="Picture 5" descr="PE01160_">
            <a:extLst>
              <a:ext uri="{FF2B5EF4-FFF2-40B4-BE49-F238E27FC236}">
                <a16:creationId xmlns:a16="http://schemas.microsoft.com/office/drawing/2014/main" id="{998C7E11-51D3-4129-AFE5-3473FE0C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2384425"/>
            <a:ext cx="182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AutoShape 6">
            <a:extLst>
              <a:ext uri="{FF2B5EF4-FFF2-40B4-BE49-F238E27FC236}">
                <a16:creationId xmlns:a16="http://schemas.microsoft.com/office/drawing/2014/main" id="{FE4EB101-D0FA-440A-ADD4-6420AF8FA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19200"/>
            <a:ext cx="7075488" cy="838200"/>
          </a:xfrm>
          <a:prstGeom prst="curvedDownArrow">
            <a:avLst>
              <a:gd name="adj1" fmla="val 168826"/>
              <a:gd name="adj2" fmla="val 33765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</a:rPr>
              <a:t>Internal Factors</a:t>
            </a:r>
          </a:p>
          <a:p>
            <a:r>
              <a:rPr lang="en-US" altLang="en-US" sz="2000">
                <a:solidFill>
                  <a:srgbClr val="000066"/>
                </a:solidFill>
              </a:rPr>
              <a:t>People, Products, </a:t>
            </a:r>
          </a:p>
          <a:p>
            <a:r>
              <a:rPr lang="en-US" altLang="en-US" sz="2000">
                <a:solidFill>
                  <a:srgbClr val="000066"/>
                </a:solidFill>
              </a:rPr>
              <a:t>Core competencies</a:t>
            </a:r>
            <a:endParaRPr lang="en-AU" altLang="en-US" sz="2000">
              <a:solidFill>
                <a:srgbClr val="000066"/>
              </a:solidFill>
            </a:endParaRPr>
          </a:p>
        </p:txBody>
      </p:sp>
      <p:sp>
        <p:nvSpPr>
          <p:cNvPr id="13321" name="AutoShape 7">
            <a:extLst>
              <a:ext uri="{FF2B5EF4-FFF2-40B4-BE49-F238E27FC236}">
                <a16:creationId xmlns:a16="http://schemas.microsoft.com/office/drawing/2014/main" id="{90656491-6817-4493-A2B0-3C803B4A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92600"/>
            <a:ext cx="7156450" cy="1066800"/>
          </a:xfrm>
          <a:prstGeom prst="curvedUpArrow">
            <a:avLst>
              <a:gd name="adj1" fmla="val 134167"/>
              <a:gd name="adj2" fmla="val 26833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Arial" panose="020B0604020202020204" pitchFamily="34" charset="0"/>
              </a:rPr>
              <a:t>External Factors</a:t>
            </a:r>
          </a:p>
          <a:p>
            <a:r>
              <a:rPr lang="en-US" altLang="en-US" sz="2000">
                <a:solidFill>
                  <a:srgbClr val="000066"/>
                </a:solidFill>
                <a:latin typeface="Arial" panose="020B0604020202020204" pitchFamily="34" charset="0"/>
              </a:rPr>
              <a:t>Global Markets, Needs</a:t>
            </a:r>
          </a:p>
          <a:p>
            <a:r>
              <a:rPr lang="en-US" altLang="en-US" sz="2000">
                <a:solidFill>
                  <a:srgbClr val="000066"/>
                </a:solidFill>
                <a:latin typeface="Arial" panose="020B0604020202020204" pitchFamily="34" charset="0"/>
              </a:rPr>
              <a:t>Technology, PESTEL</a:t>
            </a:r>
            <a:endParaRPr lang="en-AU" altLang="en-US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3322" name="Text Box 9">
            <a:extLst>
              <a:ext uri="{FF2B5EF4-FFF2-40B4-BE49-F238E27FC236}">
                <a16:creationId xmlns:a16="http://schemas.microsoft.com/office/drawing/2014/main" id="{2F8C9664-165E-47CD-B15A-81D6381C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2744788"/>
            <a:ext cx="1447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  <a:latin typeface="Arial" panose="020B0604020202020204" pitchFamily="34" charset="0"/>
              </a:rPr>
              <a:t>Ambitions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  <a:latin typeface="Arial" panose="020B0604020202020204" pitchFamily="34" charset="0"/>
              </a:rPr>
              <a:t>    Goals</a:t>
            </a:r>
            <a:endParaRPr lang="en-AU" altLang="en-US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4F37AAED-FFFE-4955-8F00-C9B68F98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  <a:latin typeface="Arial" panose="020B0604020202020204" pitchFamily="34" charset="0"/>
              </a:rPr>
              <a:t>Resources</a:t>
            </a:r>
            <a:endParaRPr lang="en-AU" altLang="en-US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4FA2D694-C624-4773-812A-7F8624831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</a:t>
            </a:r>
            <a:r>
              <a:rPr lang="en-US" sz="4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FRAMEWORK</a:t>
            </a:r>
            <a:endParaRPr lang="en-AU" sz="40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5" name="AutoShape 16">
            <a:extLst>
              <a:ext uri="{FF2B5EF4-FFF2-40B4-BE49-F238E27FC236}">
                <a16:creationId xmlns:a16="http://schemas.microsoft.com/office/drawing/2014/main" id="{EB4328DF-357A-4F43-ADA4-C602C8AB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744788"/>
            <a:ext cx="3744912" cy="1260475"/>
          </a:xfrm>
          <a:prstGeom prst="rightArrow">
            <a:avLst>
              <a:gd name="adj1" fmla="val 50000"/>
              <a:gd name="adj2" fmla="val 7427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3326" name="Text Box 17">
            <a:extLst>
              <a:ext uri="{FF2B5EF4-FFF2-40B4-BE49-F238E27FC236}">
                <a16:creationId xmlns:a16="http://schemas.microsoft.com/office/drawing/2014/main" id="{92819553-9E47-4C2B-94BA-734DE9C2F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105150"/>
            <a:ext cx="2916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Dynamic Strategy</a:t>
            </a:r>
          </a:p>
        </p:txBody>
      </p:sp>
      <p:pic>
        <p:nvPicPr>
          <p:cNvPr id="13327" name="Picture 18" descr="amsted-factory">
            <a:extLst>
              <a:ext uri="{FF2B5EF4-FFF2-40B4-BE49-F238E27FC236}">
                <a16:creationId xmlns:a16="http://schemas.microsoft.com/office/drawing/2014/main" id="{7FE5EB05-2618-4B12-BA8A-A4C7CA0CB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39938"/>
            <a:ext cx="2303462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32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3CAF87DB-850E-4C38-AB9B-A4AF11776B4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B3972E36-E3D2-44F1-8B19-F41AEA8B8F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D06D5FA3-FD1D-4F7C-BCAD-92CF654C7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B513DC7-B8E4-46D0-8087-40415D37411D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0B12BC3B-32DD-47CD-AF8A-5D8B9ECF5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500438"/>
            <a:ext cx="1404938" cy="72072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Gap in $ales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BEC6F553-2782-45D0-8284-0D460899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473575"/>
            <a:ext cx="1476375" cy="900113"/>
          </a:xfrm>
          <a:prstGeom prst="rect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2. Current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$ales</a:t>
            </a:r>
            <a:endParaRPr lang="en-US" altLang="en-US" sz="1400"/>
          </a:p>
        </p:txBody>
      </p:sp>
      <p:sp>
        <p:nvSpPr>
          <p:cNvPr id="14343" name="Rectangle 6">
            <a:extLst>
              <a:ext uri="{FF2B5EF4-FFF2-40B4-BE49-F238E27FC236}">
                <a16:creationId xmlns:a16="http://schemas.microsoft.com/office/drawing/2014/main" id="{BBAE65F4-D76C-4D3D-8168-CA8DEDBB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1881188"/>
            <a:ext cx="1439863" cy="1079500"/>
          </a:xfrm>
          <a:prstGeom prst="rect">
            <a:avLst/>
          </a:prstGeom>
          <a:solidFill>
            <a:srgbClr val="00FFFF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3. High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performance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staff</a:t>
            </a:r>
          </a:p>
        </p:txBody>
      </p:sp>
      <p:sp>
        <p:nvSpPr>
          <p:cNvPr id="14344" name="Rectangle 7">
            <a:extLst>
              <a:ext uri="{FF2B5EF4-FFF2-40B4-BE49-F238E27FC236}">
                <a16:creationId xmlns:a16="http://schemas.microsoft.com/office/drawing/2014/main" id="{7C9C5F9B-CDF3-412F-9763-5037BB9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500438"/>
            <a:ext cx="1366837" cy="64928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Gap in Staff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Performance</a:t>
            </a:r>
          </a:p>
        </p:txBody>
      </p:sp>
      <p:sp>
        <p:nvSpPr>
          <p:cNvPr id="14345" name="Rectangle 8">
            <a:extLst>
              <a:ext uri="{FF2B5EF4-FFF2-40B4-BE49-F238E27FC236}">
                <a16:creationId xmlns:a16="http://schemas.microsoft.com/office/drawing/2014/main" id="{CFD2BFFF-931F-4151-AABD-91C3806D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4545013"/>
            <a:ext cx="1439862" cy="828675"/>
          </a:xfrm>
          <a:prstGeom prst="rect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4346" name="Text Box 9">
            <a:extLst>
              <a:ext uri="{FF2B5EF4-FFF2-40B4-BE49-F238E27FC236}">
                <a16:creationId xmlns:a16="http://schemas.microsoft.com/office/drawing/2014/main" id="{B2044457-DFE0-420C-8048-D57235D78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981075"/>
            <a:ext cx="2195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00"/>
                </a:solidFill>
              </a:rPr>
              <a:t>Operational </a:t>
            </a:r>
          </a:p>
          <a:p>
            <a:pPr algn="l" eaLnBrk="1" hangingPunct="1"/>
            <a:r>
              <a:rPr lang="en-US" altLang="en-US" sz="1800" b="1">
                <a:solidFill>
                  <a:srgbClr val="000000"/>
                </a:solidFill>
              </a:rPr>
              <a:t>    Results</a:t>
            </a:r>
          </a:p>
        </p:txBody>
      </p:sp>
      <p:sp>
        <p:nvSpPr>
          <p:cNvPr id="14347" name="Text Box 10">
            <a:extLst>
              <a:ext uri="{FF2B5EF4-FFF2-40B4-BE49-F238E27FC236}">
                <a16:creationId xmlns:a16="http://schemas.microsoft.com/office/drawing/2014/main" id="{699B688C-8840-4705-B19B-E0370E5AF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052513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00"/>
                </a:solidFill>
              </a:rPr>
              <a:t>         People </a:t>
            </a:r>
          </a:p>
          <a:p>
            <a:pPr algn="l" eaLnBrk="1" hangingPunct="1"/>
            <a:r>
              <a:rPr lang="en-US" altLang="en-US" sz="1800" b="1">
                <a:solidFill>
                  <a:srgbClr val="000000"/>
                </a:solidFill>
              </a:rPr>
              <a:t>     Performance</a:t>
            </a:r>
          </a:p>
        </p:txBody>
      </p:sp>
      <p:sp>
        <p:nvSpPr>
          <p:cNvPr id="14348" name="Text Box 11">
            <a:extLst>
              <a:ext uri="{FF2B5EF4-FFF2-40B4-BE49-F238E27FC236}">
                <a16:creationId xmlns:a16="http://schemas.microsoft.com/office/drawing/2014/main" id="{CFD8E969-6289-481F-9635-D6208E934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652963"/>
            <a:ext cx="1368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1. Current staff</a:t>
            </a:r>
          </a:p>
        </p:txBody>
      </p:sp>
      <p:sp>
        <p:nvSpPr>
          <p:cNvPr id="14349" name="AutoShape 12">
            <a:extLst>
              <a:ext uri="{FF2B5EF4-FFF2-40B4-BE49-F238E27FC236}">
                <a16:creationId xmlns:a16="http://schemas.microsoft.com/office/drawing/2014/main" id="{0370CA53-A4EC-4E1C-BE49-89E91A472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4257675"/>
            <a:ext cx="1979612" cy="1260475"/>
          </a:xfrm>
          <a:prstGeom prst="leftArrow">
            <a:avLst>
              <a:gd name="adj1" fmla="val 50000"/>
              <a:gd name="adj2" fmla="val 3926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4350" name="Text Box 13">
            <a:extLst>
              <a:ext uri="{FF2B5EF4-FFF2-40B4-BE49-F238E27FC236}">
                <a16:creationId xmlns:a16="http://schemas.microsoft.com/office/drawing/2014/main" id="{C640EB6A-53E8-4037-829F-D2E4E7764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545013"/>
            <a:ext cx="15827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Current staff cause current results</a:t>
            </a:r>
          </a:p>
        </p:txBody>
      </p:sp>
      <p:sp>
        <p:nvSpPr>
          <p:cNvPr id="14351" name="AutoShape 14">
            <a:extLst>
              <a:ext uri="{FF2B5EF4-FFF2-40B4-BE49-F238E27FC236}">
                <a16:creationId xmlns:a16="http://schemas.microsoft.com/office/drawing/2014/main" id="{1444F041-F433-4686-A899-C8114A86CF7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00450" y="1844675"/>
            <a:ext cx="2160588" cy="1296988"/>
          </a:xfrm>
          <a:prstGeom prst="rightArrow">
            <a:avLst>
              <a:gd name="adj1" fmla="val 50000"/>
              <a:gd name="adj2" fmla="val 4164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4352" name="Text Box 15">
            <a:extLst>
              <a:ext uri="{FF2B5EF4-FFF2-40B4-BE49-F238E27FC236}">
                <a16:creationId xmlns:a16="http://schemas.microsoft.com/office/drawing/2014/main" id="{BE261D72-0290-449B-BADF-726AE665F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205038"/>
            <a:ext cx="18716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High performance staff create best results</a:t>
            </a:r>
          </a:p>
        </p:txBody>
      </p:sp>
      <p:sp>
        <p:nvSpPr>
          <p:cNvPr id="14353" name="Text Box 16">
            <a:extLst>
              <a:ext uri="{FF2B5EF4-FFF2-40B4-BE49-F238E27FC236}">
                <a16:creationId xmlns:a16="http://schemas.microsoft.com/office/drawing/2014/main" id="{C197BF6F-C7E2-41A3-A588-079DFE81A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5624513"/>
            <a:ext cx="59769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1 causes 2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3 will create 4</a:t>
            </a:r>
          </a:p>
        </p:txBody>
      </p:sp>
      <p:sp>
        <p:nvSpPr>
          <p:cNvPr id="14354" name="Text Box 17">
            <a:extLst>
              <a:ext uri="{FF2B5EF4-FFF2-40B4-BE49-F238E27FC236}">
                <a16:creationId xmlns:a16="http://schemas.microsoft.com/office/drawing/2014/main" id="{368C595D-130A-49F7-A8E6-63394E56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92488"/>
            <a:ext cx="1368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FF0000"/>
                </a:solidFill>
              </a:rPr>
              <a:t>Business Growth plan</a:t>
            </a:r>
          </a:p>
        </p:txBody>
      </p:sp>
      <p:cxnSp>
        <p:nvCxnSpPr>
          <p:cNvPr id="14355" name="AutoShape 18">
            <a:extLst>
              <a:ext uri="{FF2B5EF4-FFF2-40B4-BE49-F238E27FC236}">
                <a16:creationId xmlns:a16="http://schemas.microsoft.com/office/drawing/2014/main" id="{39F14DC5-F133-46C4-8D82-B2B698986B2D}"/>
              </a:ext>
            </a:extLst>
          </p:cNvPr>
          <p:cNvCxnSpPr>
            <a:cxnSpLocks noChangeShapeType="1"/>
            <a:stCxn id="14354" idx="2"/>
            <a:endCxn id="14341" idx="1"/>
          </p:cNvCxnSpPr>
          <p:nvPr/>
        </p:nvCxnSpPr>
        <p:spPr bwMode="auto">
          <a:xfrm rot="5400000" flipH="1" flipV="1">
            <a:off x="1308100" y="3487738"/>
            <a:ext cx="261938" cy="1008062"/>
          </a:xfrm>
          <a:prstGeom prst="bentConnector4">
            <a:avLst>
              <a:gd name="adj1" fmla="val -87273"/>
              <a:gd name="adj2" fmla="val 83935"/>
            </a:avLst>
          </a:prstGeom>
          <a:noFill/>
          <a:ln w="190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Text Box 19">
            <a:extLst>
              <a:ext uri="{FF2B5EF4-FFF2-40B4-BE49-F238E27FC236}">
                <a16:creationId xmlns:a16="http://schemas.microsoft.com/office/drawing/2014/main" id="{8CACFDA9-4C73-43CF-AFFA-14F7AA27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249613"/>
            <a:ext cx="14033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0000"/>
                </a:solidFill>
              </a:rPr>
              <a:t>Staff development with harmony</a:t>
            </a:r>
          </a:p>
        </p:txBody>
      </p:sp>
      <p:cxnSp>
        <p:nvCxnSpPr>
          <p:cNvPr id="14357" name="AutoShape 20">
            <a:extLst>
              <a:ext uri="{FF2B5EF4-FFF2-40B4-BE49-F238E27FC236}">
                <a16:creationId xmlns:a16="http://schemas.microsoft.com/office/drawing/2014/main" id="{119514B5-EC63-4D7B-8FED-256EFD1B7A31}"/>
              </a:ext>
            </a:extLst>
          </p:cNvPr>
          <p:cNvCxnSpPr>
            <a:cxnSpLocks noChangeShapeType="1"/>
            <a:stCxn id="14356" idx="2"/>
            <a:endCxn id="14344" idx="3"/>
          </p:cNvCxnSpPr>
          <p:nvPr/>
        </p:nvCxnSpPr>
        <p:spPr bwMode="auto">
          <a:xfrm rot="16200000" flipV="1">
            <a:off x="7969250" y="3416300"/>
            <a:ext cx="63500" cy="882650"/>
          </a:xfrm>
          <a:prstGeom prst="bentConnector4">
            <a:avLst>
              <a:gd name="adj1" fmla="val -357500"/>
              <a:gd name="adj2" fmla="val 89750"/>
            </a:avLst>
          </a:prstGeom>
          <a:noFill/>
          <a:ln w="190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1398" name="Picture 22" descr="PE01160_">
            <a:extLst>
              <a:ext uri="{FF2B5EF4-FFF2-40B4-BE49-F238E27FC236}">
                <a16:creationId xmlns:a16="http://schemas.microsoft.com/office/drawing/2014/main" id="{BE0CB95E-8A01-4A8D-84D1-54E9D1D8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516063"/>
            <a:ext cx="2081212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9" name="Rectangle 23">
            <a:extLst>
              <a:ext uri="{FF2B5EF4-FFF2-40B4-BE49-F238E27FC236}">
                <a16:creationId xmlns:a16="http://schemas.microsoft.com/office/drawing/2014/main" id="{5ED9702C-A13A-42BA-8F29-77B7A18A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952625"/>
            <a:ext cx="127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rgbClr val="000000"/>
                </a:solidFill>
              </a:rPr>
              <a:t>4. Future </a:t>
            </a:r>
          </a:p>
          <a:p>
            <a:pPr algn="l" eaLnBrk="1" hangingPunct="1"/>
            <a:r>
              <a:rPr lang="en-US" altLang="en-US" sz="1400" b="1">
                <a:solidFill>
                  <a:srgbClr val="000000"/>
                </a:solidFill>
              </a:rPr>
              <a:t>$ales, </a:t>
            </a:r>
          </a:p>
          <a:p>
            <a:pPr algn="l" eaLnBrk="1" hangingPunct="1"/>
            <a:r>
              <a:rPr lang="en-US" altLang="en-US" sz="1400" b="1">
                <a:solidFill>
                  <a:srgbClr val="000000"/>
                </a:solidFill>
              </a:rPr>
              <a:t>profits, &amp; </a:t>
            </a:r>
          </a:p>
          <a:p>
            <a:pPr algn="l" eaLnBrk="1" hangingPunct="1"/>
            <a:r>
              <a:rPr lang="en-US" altLang="en-US" sz="1400" b="1">
                <a:solidFill>
                  <a:srgbClr val="000000"/>
                </a:solidFill>
              </a:rPr>
              <a:t>growth</a:t>
            </a:r>
          </a:p>
        </p:txBody>
      </p:sp>
      <p:sp>
        <p:nvSpPr>
          <p:cNvPr id="14360" name="Rectangle 25">
            <a:extLst>
              <a:ext uri="{FF2B5EF4-FFF2-40B4-BE49-F238E27FC236}">
                <a16:creationId xmlns:a16="http://schemas.microsoft.com/office/drawing/2014/main" id="{9D525F6C-5B6B-4962-892D-A7F66C4366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03463" y="225425"/>
            <a:ext cx="6008687" cy="782638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000066"/>
                </a:solidFill>
                <a:latin typeface="Arial" panose="020B0604020202020204" pitchFamily="34" charset="0"/>
              </a:rPr>
              <a:t>THE PEOPLE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13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33275B-FDF9-4574-96A0-F603B656DA1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F99C4ADB-ECFD-4069-B17D-13F99F24D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7E3C498-B28C-499F-8F2B-C2C65F4D2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425E299-39EC-4303-8B7C-EC7CCD3A2FD8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5365" name="Picture 3" descr="G7 1">
            <a:extLst>
              <a:ext uri="{FF2B5EF4-FFF2-40B4-BE49-F238E27FC236}">
                <a16:creationId xmlns:a16="http://schemas.microsoft.com/office/drawing/2014/main" id="{79C5F3D9-A59A-4A76-981A-08F73C11E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1800225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5">
            <a:extLst>
              <a:ext uri="{FF2B5EF4-FFF2-40B4-BE49-F238E27FC236}">
                <a16:creationId xmlns:a16="http://schemas.microsoft.com/office/drawing/2014/main" id="{1F223B40-6C75-4F73-A1C1-C478C09419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00225" y="620713"/>
            <a:ext cx="7056438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</a:rPr>
              <a:t>THE PROCESS PICTURE</a:t>
            </a:r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D0FC8A13-C4F3-4D75-ABBB-11CA58E6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881188"/>
            <a:ext cx="4105275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1. 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Vision &amp; Mission. Purpose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Finance. Money in and out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Value chain. Where is value created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2.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Core competencies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Customers &amp; Competitors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Segments: Targeting &amp; Positioning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Branding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3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Products, Prices, Promotion, Place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Specific cyclical targets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Controls &amp; feedback</a:t>
            </a:r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2E374F6C-A25E-4C25-8966-8DF3398B7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5373688"/>
            <a:ext cx="1044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SHRM</a:t>
            </a: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B581789A-6A24-4D76-8AE2-AC40734EE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51927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 b="1">
                <a:solidFill>
                  <a:srgbClr val="000000"/>
                </a:solidFill>
              </a:rPr>
              <a:t>4</a:t>
            </a:r>
          </a:p>
          <a:p>
            <a:pPr algn="l" eaLnBrk="1" hangingPunct="1"/>
            <a:r>
              <a:rPr lang="en-US" altLang="en-US" sz="1600">
                <a:solidFill>
                  <a:srgbClr val="000000"/>
                </a:solidFill>
              </a:rPr>
              <a:t>HR </a:t>
            </a:r>
          </a:p>
        </p:txBody>
      </p:sp>
      <p:sp>
        <p:nvSpPr>
          <p:cNvPr id="15370" name="Line 12">
            <a:extLst>
              <a:ext uri="{FF2B5EF4-FFF2-40B4-BE49-F238E27FC236}">
                <a16:creationId xmlns:a16="http://schemas.microsoft.com/office/drawing/2014/main" id="{E479DF07-2046-464A-B991-B20EE47C1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5516563"/>
            <a:ext cx="44640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371" name="AutoShape 18">
            <a:extLst>
              <a:ext uri="{FF2B5EF4-FFF2-40B4-BE49-F238E27FC236}">
                <a16:creationId xmlns:a16="http://schemas.microsoft.com/office/drawing/2014/main" id="{9131BDBE-9469-40B0-9908-B8948A2A9A34}"/>
              </a:ext>
            </a:extLst>
          </p:cNvPr>
          <p:cNvSpPr>
            <a:spLocks/>
          </p:cNvSpPr>
          <p:nvPr/>
        </p:nvSpPr>
        <p:spPr bwMode="auto">
          <a:xfrm>
            <a:off x="5616575" y="1952625"/>
            <a:ext cx="612775" cy="3311525"/>
          </a:xfrm>
          <a:prstGeom prst="rightBrace">
            <a:avLst>
              <a:gd name="adj1" fmla="val 4503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5372" name="Line 19">
            <a:extLst>
              <a:ext uri="{FF2B5EF4-FFF2-40B4-BE49-F238E27FC236}">
                <a16:creationId xmlns:a16="http://schemas.microsoft.com/office/drawing/2014/main" id="{693B78F1-0B95-4985-9670-7326813E5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4400550"/>
            <a:ext cx="0" cy="971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103444" name="Picture 20" descr="PE01160_">
            <a:extLst>
              <a:ext uri="{FF2B5EF4-FFF2-40B4-BE49-F238E27FC236}">
                <a16:creationId xmlns:a16="http://schemas.microsoft.com/office/drawing/2014/main" id="{CE5D3D63-CA21-4765-9394-A8CD8040A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528888"/>
            <a:ext cx="2081213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Rectangle 21">
            <a:extLst>
              <a:ext uri="{FF2B5EF4-FFF2-40B4-BE49-F238E27FC236}">
                <a16:creationId xmlns:a16="http://schemas.microsoft.com/office/drawing/2014/main" id="{143A4A65-2589-481A-B02B-3191CA12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105150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99"/>
                </a:solidFill>
              </a:rPr>
              <a:t>This determines </a:t>
            </a:r>
          </a:p>
          <a:p>
            <a:pPr algn="l" eaLnBrk="1" hangingPunct="1"/>
            <a:r>
              <a:rPr lang="en-US" altLang="en-US" sz="1200">
                <a:solidFill>
                  <a:srgbClr val="000099"/>
                </a:solidFill>
              </a:rPr>
              <a:t>staff development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3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39F9DCA0-F1B8-4097-91E6-684717323E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BEEEC30C-75C2-48EC-909C-542C773C24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81ABDCE8-6011-4401-80B3-3AEF891A62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E315CA1-1363-4D3F-936A-C28309F0DE3F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CB586BCD-21C7-4EC5-A35B-E0095AABB4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260350"/>
            <a:ext cx="6264275" cy="5397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THE TOTAL PICTURE</a:t>
            </a:r>
          </a:p>
        </p:txBody>
      </p:sp>
      <p:sp>
        <p:nvSpPr>
          <p:cNvPr id="109571" name="Oval 3">
            <a:extLst>
              <a:ext uri="{FF2B5EF4-FFF2-40B4-BE49-F238E27FC236}">
                <a16:creationId xmlns:a16="http://schemas.microsoft.com/office/drawing/2014/main" id="{0565293B-56AA-4440-A8CC-7E70347A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068638"/>
            <a:ext cx="1116012" cy="755650"/>
          </a:xfrm>
          <a:prstGeom prst="ellipse">
            <a:avLst/>
          </a:prstGeom>
          <a:solidFill>
            <a:srgbClr val="FFCC99"/>
          </a:solidFill>
          <a:ln w="25400" cap="sq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6391" name="Text Box 4">
            <a:extLst>
              <a:ext uri="{FF2B5EF4-FFF2-40B4-BE49-F238E27FC236}">
                <a16:creationId xmlns:a16="http://schemas.microsoft.com/office/drawing/2014/main" id="{7AAE2541-9739-4130-94CE-B1FF3B7B1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284538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SHRM</a:t>
            </a:r>
          </a:p>
        </p:txBody>
      </p:sp>
      <p:sp>
        <p:nvSpPr>
          <p:cNvPr id="16392" name="Line 5">
            <a:extLst>
              <a:ext uri="{FF2B5EF4-FFF2-40B4-BE49-F238E27FC236}">
                <a16:creationId xmlns:a16="http://schemas.microsoft.com/office/drawing/2014/main" id="{9DEE3C45-23E6-422C-B312-659EE045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449388"/>
            <a:ext cx="3132138" cy="1808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93" name="Line 6">
            <a:extLst>
              <a:ext uri="{FF2B5EF4-FFF2-40B4-BE49-F238E27FC236}">
                <a16:creationId xmlns:a16="http://schemas.microsoft.com/office/drawing/2014/main" id="{E4728D72-38D5-4095-AE77-A6EA5DDC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860800"/>
            <a:ext cx="0" cy="25209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94" name="Line 7">
            <a:extLst>
              <a:ext uri="{FF2B5EF4-FFF2-40B4-BE49-F238E27FC236}">
                <a16:creationId xmlns:a16="http://schemas.microsoft.com/office/drawing/2014/main" id="{5BD08E4C-3BD7-4BC9-8CE8-BCB06E248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6575" y="620713"/>
            <a:ext cx="3276600" cy="26638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16395" name="Picture 8" descr="BD05168_">
            <a:extLst>
              <a:ext uri="{FF2B5EF4-FFF2-40B4-BE49-F238E27FC236}">
                <a16:creationId xmlns:a16="http://schemas.microsoft.com/office/drawing/2014/main" id="{0DEC2432-AB13-48C0-B4FB-7379E39D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125538"/>
            <a:ext cx="9699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9" descr="BD05168_">
            <a:extLst>
              <a:ext uri="{FF2B5EF4-FFF2-40B4-BE49-F238E27FC236}">
                <a16:creationId xmlns:a16="http://schemas.microsoft.com/office/drawing/2014/main" id="{43283C42-5B4A-430A-B44C-CB0A98659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84763"/>
            <a:ext cx="10064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8" name="Picture 10" descr="PE01160_">
            <a:extLst>
              <a:ext uri="{FF2B5EF4-FFF2-40B4-BE49-F238E27FC236}">
                <a16:creationId xmlns:a16="http://schemas.microsoft.com/office/drawing/2014/main" id="{7196D841-DAE5-46C2-BD82-6F7BBA9F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141663"/>
            <a:ext cx="9715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9" name="Picture 11" descr="PE01160_">
            <a:extLst>
              <a:ext uri="{FF2B5EF4-FFF2-40B4-BE49-F238E27FC236}">
                <a16:creationId xmlns:a16="http://schemas.microsoft.com/office/drawing/2014/main" id="{1EAE9E38-51AD-4E96-B2DE-B590F17A3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016000"/>
            <a:ext cx="1260475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9" name="AutoShape 12">
            <a:extLst>
              <a:ext uri="{FF2B5EF4-FFF2-40B4-BE49-F238E27FC236}">
                <a16:creationId xmlns:a16="http://schemas.microsoft.com/office/drawing/2014/main" id="{AC0A4C32-D784-40FE-95D2-CAB8E991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089025"/>
            <a:ext cx="1692275" cy="792163"/>
          </a:xfrm>
          <a:prstGeom prst="rightArrow">
            <a:avLst>
              <a:gd name="adj1" fmla="val 50000"/>
              <a:gd name="adj2" fmla="val 53407"/>
            </a:avLst>
          </a:prstGeom>
          <a:solidFill>
            <a:schemeClr val="bg1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6400" name="Text Box 13">
            <a:extLst>
              <a:ext uri="{FF2B5EF4-FFF2-40B4-BE49-F238E27FC236}">
                <a16:creationId xmlns:a16="http://schemas.microsoft.com/office/drawing/2014/main" id="{576CCA0A-C4A1-46E8-9E6F-2CDE41E75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1341438"/>
            <a:ext cx="133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STRATEGY</a:t>
            </a:r>
          </a:p>
        </p:txBody>
      </p:sp>
      <p:sp>
        <p:nvSpPr>
          <p:cNvPr id="16401" name="Rectangle 14">
            <a:extLst>
              <a:ext uri="{FF2B5EF4-FFF2-40B4-BE49-F238E27FC236}">
                <a16:creationId xmlns:a16="http://schemas.microsoft.com/office/drawing/2014/main" id="{B6BFF4D0-B7E3-4211-8CDC-B74F02C1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3068638"/>
            <a:ext cx="288131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 b="1">
                <a:solidFill>
                  <a:srgbClr val="000000"/>
                </a:solidFill>
              </a:rPr>
              <a:t>1. 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Vision &amp; Mission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Finance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Value 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Branding</a:t>
            </a:r>
          </a:p>
          <a:p>
            <a:pPr algn="l" eaLnBrk="1" hangingPunct="1"/>
            <a:r>
              <a:rPr lang="en-US" altLang="en-US" sz="1200" b="1">
                <a:solidFill>
                  <a:srgbClr val="000000"/>
                </a:solidFill>
              </a:rPr>
              <a:t>2.</a:t>
            </a:r>
            <a:r>
              <a:rPr lang="en-US" altLang="en-US" sz="1200">
                <a:solidFill>
                  <a:srgbClr val="000000"/>
                </a:solidFill>
              </a:rPr>
              <a:t> 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Core competencies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People, Processes, Procedures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Customers 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Competitors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STP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Research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Marketing strategies</a:t>
            </a:r>
          </a:p>
          <a:p>
            <a:pPr algn="l" eaLnBrk="1" hangingPunct="1"/>
            <a:r>
              <a:rPr lang="en-US" altLang="en-US" sz="1200" b="1">
                <a:solidFill>
                  <a:srgbClr val="000000"/>
                </a:solidFill>
              </a:rPr>
              <a:t>3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PPPP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Targets and goals</a:t>
            </a:r>
          </a:p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Controls &amp; feedback</a:t>
            </a:r>
          </a:p>
          <a:p>
            <a:pPr algn="l" eaLnBrk="1" hangingPunct="1"/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6402" name="Picture 15" descr="question mark 1">
            <a:extLst>
              <a:ext uri="{FF2B5EF4-FFF2-40B4-BE49-F238E27FC236}">
                <a16:creationId xmlns:a16="http://schemas.microsoft.com/office/drawing/2014/main" id="{6A735A46-8023-496C-80D4-79DD3997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941888"/>
            <a:ext cx="8112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Picture 16" descr="stickman 7">
            <a:extLst>
              <a:ext uri="{FF2B5EF4-FFF2-40B4-BE49-F238E27FC236}">
                <a16:creationId xmlns:a16="http://schemas.microsoft.com/office/drawing/2014/main" id="{54AC6628-5AC8-4E8C-92AC-A65FCC15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249613"/>
            <a:ext cx="61753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4" name="Text Box 17">
            <a:extLst>
              <a:ext uri="{FF2B5EF4-FFF2-40B4-BE49-F238E27FC236}">
                <a16:creationId xmlns:a16="http://schemas.microsoft.com/office/drawing/2014/main" id="{43359EBF-046B-42C6-B026-6C67CB8D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65625"/>
            <a:ext cx="611188" cy="3175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GAP</a:t>
            </a:r>
          </a:p>
        </p:txBody>
      </p:sp>
      <p:sp>
        <p:nvSpPr>
          <p:cNvPr id="16405" name="Text Box 18">
            <a:extLst>
              <a:ext uri="{FF2B5EF4-FFF2-40B4-BE49-F238E27FC236}">
                <a16:creationId xmlns:a16="http://schemas.microsoft.com/office/drawing/2014/main" id="{ED37605D-3AE1-4DDC-90DA-0F33C29B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1952625"/>
            <a:ext cx="154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PEOPLE GAP</a:t>
            </a:r>
          </a:p>
        </p:txBody>
      </p:sp>
      <p:sp>
        <p:nvSpPr>
          <p:cNvPr id="16406" name="Line 19">
            <a:extLst>
              <a:ext uri="{FF2B5EF4-FFF2-40B4-BE49-F238E27FC236}">
                <a16:creationId xmlns:a16="http://schemas.microsoft.com/office/drawing/2014/main" id="{AEC2B58E-CAD2-4456-B27E-C159E24D6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5408613"/>
            <a:ext cx="7191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7" name="Line 20">
            <a:extLst>
              <a:ext uri="{FF2B5EF4-FFF2-40B4-BE49-F238E27FC236}">
                <a16:creationId xmlns:a16="http://schemas.microsoft.com/office/drawing/2014/main" id="{5936CA9E-23F1-4AC7-AA07-004119563F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716338"/>
            <a:ext cx="7556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8" name="AutoShape 21">
            <a:extLst>
              <a:ext uri="{FF2B5EF4-FFF2-40B4-BE49-F238E27FC236}">
                <a16:creationId xmlns:a16="http://schemas.microsoft.com/office/drawing/2014/main" id="{52255F2C-F4DA-4416-A508-9887D0FA7B15}"/>
              </a:ext>
            </a:extLst>
          </p:cNvPr>
          <p:cNvSpPr>
            <a:spLocks/>
          </p:cNvSpPr>
          <p:nvPr/>
        </p:nvSpPr>
        <p:spPr bwMode="auto">
          <a:xfrm>
            <a:off x="5903913" y="3213100"/>
            <a:ext cx="360362" cy="3132138"/>
          </a:xfrm>
          <a:prstGeom prst="leftBrace">
            <a:avLst>
              <a:gd name="adj1" fmla="val 72430"/>
              <a:gd name="adj2" fmla="val 50000"/>
            </a:avLst>
          </a:prstGeom>
          <a:noFill/>
          <a:ln w="25400" cap="sq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cxnSp>
        <p:nvCxnSpPr>
          <p:cNvPr id="16409" name="AutoShape 22">
            <a:extLst>
              <a:ext uri="{FF2B5EF4-FFF2-40B4-BE49-F238E27FC236}">
                <a16:creationId xmlns:a16="http://schemas.microsoft.com/office/drawing/2014/main" id="{7F65C611-28CA-4E39-86AA-0959634780B1}"/>
              </a:ext>
            </a:extLst>
          </p:cNvPr>
          <p:cNvCxnSpPr>
            <a:cxnSpLocks noChangeShapeType="1"/>
            <a:stCxn id="16404" idx="3"/>
            <a:endCxn id="109571" idx="3"/>
          </p:cNvCxnSpPr>
          <p:nvPr/>
        </p:nvCxnSpPr>
        <p:spPr bwMode="auto">
          <a:xfrm flipV="1">
            <a:off x="3887788" y="3725863"/>
            <a:ext cx="776287" cy="798512"/>
          </a:xfrm>
          <a:prstGeom prst="curvedConnector2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3">
            <a:extLst>
              <a:ext uri="{FF2B5EF4-FFF2-40B4-BE49-F238E27FC236}">
                <a16:creationId xmlns:a16="http://schemas.microsoft.com/office/drawing/2014/main" id="{0E104DAB-4CBF-4108-B2C3-9C713DFECE95}"/>
              </a:ext>
            </a:extLst>
          </p:cNvPr>
          <p:cNvCxnSpPr>
            <a:cxnSpLocks noChangeShapeType="1"/>
            <a:stCxn id="16405" idx="2"/>
          </p:cNvCxnSpPr>
          <p:nvPr/>
        </p:nvCxnSpPr>
        <p:spPr bwMode="auto">
          <a:xfrm rot="16200000" flipH="1">
            <a:off x="4554538" y="2293937"/>
            <a:ext cx="704850" cy="631825"/>
          </a:xfrm>
          <a:prstGeom prst="curvedConnector3">
            <a:avLst>
              <a:gd name="adj1" fmla="val 50000"/>
            </a:avLst>
          </a:prstGeom>
          <a:noFill/>
          <a:ln w="381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4">
            <a:extLst>
              <a:ext uri="{FF2B5EF4-FFF2-40B4-BE49-F238E27FC236}">
                <a16:creationId xmlns:a16="http://schemas.microsoft.com/office/drawing/2014/main" id="{713EC151-6AD0-4CB3-810B-5A0FAB9F044B}"/>
              </a:ext>
            </a:extLst>
          </p:cNvPr>
          <p:cNvCxnSpPr>
            <a:cxnSpLocks noChangeShapeType="1"/>
            <a:stCxn id="16408" idx="1"/>
          </p:cNvCxnSpPr>
          <p:nvPr/>
        </p:nvCxnSpPr>
        <p:spPr bwMode="auto">
          <a:xfrm rot="10800000">
            <a:off x="5372100" y="3824288"/>
            <a:ext cx="519113" cy="955675"/>
          </a:xfrm>
          <a:prstGeom prst="curvedConnector2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Text Box 25">
            <a:extLst>
              <a:ext uri="{FF2B5EF4-FFF2-40B4-BE49-F238E27FC236}">
                <a16:creationId xmlns:a16="http://schemas.microsoft.com/office/drawing/2014/main" id="{0DF84325-4B65-411D-89F4-97525F0B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2276475"/>
            <a:ext cx="11160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Strategic           Plan</a:t>
            </a:r>
          </a:p>
        </p:txBody>
      </p:sp>
      <p:sp>
        <p:nvSpPr>
          <p:cNvPr id="16413" name="Text Box 26">
            <a:extLst>
              <a:ext uri="{FF2B5EF4-FFF2-40B4-BE49-F238E27FC236}">
                <a16:creationId xmlns:a16="http://schemas.microsoft.com/office/drawing/2014/main" id="{CCED6562-94E5-440F-9ED5-A2C95B422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284538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$</a:t>
            </a:r>
          </a:p>
        </p:txBody>
      </p:sp>
      <p:sp>
        <p:nvSpPr>
          <p:cNvPr id="16414" name="Text Box 27">
            <a:extLst>
              <a:ext uri="{FF2B5EF4-FFF2-40B4-BE49-F238E27FC236}">
                <a16:creationId xmlns:a16="http://schemas.microsoft.com/office/drawing/2014/main" id="{ADA6FD68-C914-4AF8-9805-B0CA27FC1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37636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Vision</a:t>
            </a:r>
          </a:p>
        </p:txBody>
      </p:sp>
      <p:sp>
        <p:nvSpPr>
          <p:cNvPr id="16415" name="Text Box 28">
            <a:extLst>
              <a:ext uri="{FF2B5EF4-FFF2-40B4-BE49-F238E27FC236}">
                <a16:creationId xmlns:a16="http://schemas.microsoft.com/office/drawing/2014/main" id="{FD19A345-31BE-4DA8-BB82-507002A8B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329113"/>
            <a:ext cx="611188" cy="3175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GAP</a:t>
            </a:r>
          </a:p>
        </p:txBody>
      </p:sp>
      <p:pic>
        <p:nvPicPr>
          <p:cNvPr id="109597" name="Picture 29" descr="PE01160_">
            <a:extLst>
              <a:ext uri="{FF2B5EF4-FFF2-40B4-BE49-F238E27FC236}">
                <a16:creationId xmlns:a16="http://schemas.microsoft.com/office/drawing/2014/main" id="{6AD8030C-F5E8-4E56-836F-1B9A3DDA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1989138"/>
            <a:ext cx="12604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95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95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95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95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CB6EEB6-0BB9-49C3-A054-7BE87E4306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0968298-083C-4B88-B673-313A8841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971F1EE-6723-4C45-A34F-2315C0D5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7B19CED-13D1-412E-991B-4B28737E74A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413" name="Text Box 17">
            <a:extLst>
              <a:ext uri="{FF2B5EF4-FFF2-40B4-BE49-F238E27FC236}">
                <a16:creationId xmlns:a16="http://schemas.microsoft.com/office/drawing/2014/main" id="{85307610-C55F-47D4-8F1B-557D40A45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96863"/>
            <a:ext cx="43561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Vision &amp; Mission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SWOT and TOWS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Long Term Objectives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Alternative Strategies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>
              <a:solidFill>
                <a:srgbClr val="000066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Strategy Selection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Annual Objectives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>
              <a:solidFill>
                <a:srgbClr val="000066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Financial, Marketing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Review, Measure, Correct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414" name="Text Box 23">
            <a:extLst>
              <a:ext uri="{FF2B5EF4-FFF2-40B4-BE49-F238E27FC236}">
                <a16:creationId xmlns:a16="http://schemas.microsoft.com/office/drawing/2014/main" id="{BEB90DDD-7FCB-49EC-9B43-C01C95F31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125538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b="1"/>
              <a:t>Formulation</a:t>
            </a:r>
          </a:p>
        </p:txBody>
      </p:sp>
      <p:sp>
        <p:nvSpPr>
          <p:cNvPr id="17415" name="Text Box 25">
            <a:extLst>
              <a:ext uri="{FF2B5EF4-FFF2-40B4-BE49-F238E27FC236}">
                <a16:creationId xmlns:a16="http://schemas.microsoft.com/office/drawing/2014/main" id="{85F8DF4D-C06F-4A47-9F39-BED9E4712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3176588"/>
            <a:ext cx="306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Implementation</a:t>
            </a:r>
          </a:p>
        </p:txBody>
      </p:sp>
      <p:sp>
        <p:nvSpPr>
          <p:cNvPr id="17416" name="Text Box 26">
            <a:extLst>
              <a:ext uri="{FF2B5EF4-FFF2-40B4-BE49-F238E27FC236}">
                <a16:creationId xmlns:a16="http://schemas.microsoft.com/office/drawing/2014/main" id="{71E1D928-D347-4958-AA9D-2C516D660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797425"/>
            <a:ext cx="219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b="1"/>
              <a:t>Evaluation</a:t>
            </a:r>
          </a:p>
        </p:txBody>
      </p:sp>
    </p:spTree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7F509911-17AC-4F1C-B9F5-D7256210F42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494FC80-4C7E-49CA-BA13-6A39E16E3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3217487-88B3-4EE5-A3F2-91DE99D636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1797E7E-5BDD-4281-A46A-636C5F217ED3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A82A8AF1-A5D5-4C4E-BA3F-6FE54B3B1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1125538"/>
            <a:ext cx="2773363" cy="914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5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51520248-8D47-489C-BF3D-6B9C3079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060575"/>
            <a:ext cx="1763713" cy="1620838"/>
          </a:xfrm>
          <a:prstGeom prst="wedgeRoundRectCallout">
            <a:avLst>
              <a:gd name="adj1" fmla="val 163231"/>
              <a:gd name="adj2" fmla="val 40306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241E0FCD-6B8B-4976-B606-6BA6EE83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168525"/>
            <a:ext cx="1692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Is your business value increasing?</a:t>
            </a:r>
          </a:p>
        </p:txBody>
      </p:sp>
      <p:pic>
        <p:nvPicPr>
          <p:cNvPr id="18443" name="Picture 11" descr="Ian">
            <a:extLst>
              <a:ext uri="{FF2B5EF4-FFF2-40B4-BE49-F238E27FC236}">
                <a16:creationId xmlns:a16="http://schemas.microsoft.com/office/drawing/2014/main" id="{DC334DB4-6599-45F6-913F-CA7D5673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2781300"/>
            <a:ext cx="1684338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1B88AD-F7F2-4970-9BC6-901E6B219E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AB360C-58CC-4FE1-9D5E-86B5DA95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F95F4A-E854-4389-AA41-522D34A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72B0901-BE0E-4C0F-B86B-97A9D1839033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5082828B-25BB-44BF-83F9-41D60D07E41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en-US" b="1">
                <a:solidFill>
                  <a:srgbClr val="000066"/>
                </a:solidFill>
                <a:latin typeface="Verdana" panose="020B0604030504040204" pitchFamily="34" charset="0"/>
              </a:rPr>
              <a:t>VALUE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072F565C-38E9-410D-8BB0-16A1B458F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4325" y="1449388"/>
            <a:ext cx="7092950" cy="4475162"/>
          </a:xfrm>
        </p:spPr>
        <p:txBody>
          <a:bodyPr/>
          <a:lstStyle/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Value adding – what adds value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Value leakage – holes in the dam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Touch points – horizontal, vertical, internal &amp; external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Product &amp; service analysis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Department &amp; function analysis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Upstream - downstream 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Full ‘value chain’ thinking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Core competence</a:t>
            </a:r>
          </a:p>
          <a:p>
            <a:pPr eaLnBrk="1" hangingPunct="1"/>
            <a:endParaRPr lang="en-US" altLang="en-US" sz="2800" b="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eaLnBrk="1" hangingPunct="1"/>
            <a:endParaRPr lang="en-US" altLang="en-US"/>
          </a:p>
        </p:txBody>
      </p:sp>
      <p:pic>
        <p:nvPicPr>
          <p:cNvPr id="19463" name="Picture 7" descr="advertising 17">
            <a:extLst>
              <a:ext uri="{FF2B5EF4-FFF2-40B4-BE49-F238E27FC236}">
                <a16:creationId xmlns:a16="http://schemas.microsoft.com/office/drawing/2014/main" id="{2E7CADE5-FD52-4295-AC26-6202C304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1E3B8EC2-20BF-4C32-900D-993B7083B6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601886F-6BD6-4A91-891C-D7DAE7374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02EE5215-814A-4E05-87C5-FBA9C7527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5814036-C4A1-4F8A-8B0F-AE04B763A55D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05978691-9D40-4596-9A73-B0EE6932CA39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2303463" y="296863"/>
            <a:ext cx="5545137" cy="647700"/>
          </a:xfrm>
          <a:noFill/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b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4000">
                <a:solidFill>
                  <a:srgbClr val="000066"/>
                </a:solidFill>
                <a:latin typeface="Verdana" panose="020B0604030504040204" pitchFamily="34" charset="0"/>
              </a:rPr>
              <a:t>Value Chain Matrix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F566CAB5-895C-4C13-9218-87709EF89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2988"/>
            <a:ext cx="1873250" cy="1620837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0487" name="Rectangle 4">
            <a:extLst>
              <a:ext uri="{FF2B5EF4-FFF2-40B4-BE49-F238E27FC236}">
                <a16:creationId xmlns:a16="http://schemas.microsoft.com/office/drawing/2014/main" id="{DB4C7744-071F-4FB2-8154-4A65B0C9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384425"/>
            <a:ext cx="1800225" cy="1584325"/>
          </a:xfrm>
          <a:prstGeom prst="rect">
            <a:avLst/>
          </a:prstGeom>
          <a:solidFill>
            <a:srgbClr val="FF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0488" name="Rectangle 5">
            <a:extLst>
              <a:ext uri="{FF2B5EF4-FFF2-40B4-BE49-F238E27FC236}">
                <a16:creationId xmlns:a16="http://schemas.microsoft.com/office/drawing/2014/main" id="{65F6F959-26A0-4ECB-A0FC-197ADF98E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384425"/>
            <a:ext cx="1835150" cy="15843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600" b="1"/>
          </a:p>
          <a:p>
            <a:pPr eaLnBrk="1" hangingPunct="1">
              <a:spcBef>
                <a:spcPct val="50000"/>
              </a:spcBef>
            </a:pPr>
            <a:endParaRPr lang="en-US" altLang="en-US" sz="1600" b="1"/>
          </a:p>
          <a:p>
            <a:pPr eaLnBrk="1" hangingPunct="1">
              <a:spcBef>
                <a:spcPct val="50000"/>
              </a:spcBef>
            </a:pPr>
            <a:endParaRPr lang="en-US" altLang="en-US" sz="1600" b="1"/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</a:rPr>
              <a:t>Downstream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</a:rPr>
              <a:t>Customers: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</a:rPr>
              <a:t>‘controlled’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</a:rPr>
              <a:t>assets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600" b="1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0489" name="Text Box 6">
            <a:extLst>
              <a:ext uri="{FF2B5EF4-FFF2-40B4-BE49-F238E27FC236}">
                <a16:creationId xmlns:a16="http://schemas.microsoft.com/office/drawing/2014/main" id="{05005FC0-6DB7-4727-8780-BDD0A3649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384425"/>
            <a:ext cx="1873250" cy="14366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1"/>
              <a:t>   </a:t>
            </a:r>
            <a:r>
              <a:rPr lang="en-US" altLang="en-US" sz="1600" b="1">
                <a:solidFill>
                  <a:srgbClr val="000000"/>
                </a:solidFill>
              </a:rPr>
              <a:t>Upstream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</a:rPr>
              <a:t>   Suppliers: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</a:rPr>
              <a:t>  ‘controlled’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</a:rPr>
              <a:t>      assets</a:t>
            </a:r>
          </a:p>
        </p:txBody>
      </p:sp>
      <p:sp>
        <p:nvSpPr>
          <p:cNvPr id="20490" name="Line 7">
            <a:extLst>
              <a:ext uri="{FF2B5EF4-FFF2-40B4-BE49-F238E27FC236}">
                <a16:creationId xmlns:a16="http://schemas.microsoft.com/office/drawing/2014/main" id="{271F739F-E19B-46BE-8DC5-C07BBBBD50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3063" y="2384425"/>
            <a:ext cx="893762" cy="1549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491" name="Line 8">
            <a:extLst>
              <a:ext uri="{FF2B5EF4-FFF2-40B4-BE49-F238E27FC236}">
                <a16:creationId xmlns:a16="http://schemas.microsoft.com/office/drawing/2014/main" id="{82830447-9035-474B-BA31-D48E401D0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2384425"/>
            <a:ext cx="895350" cy="1549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492" name="Line 9">
            <a:extLst>
              <a:ext uri="{FF2B5EF4-FFF2-40B4-BE49-F238E27FC236}">
                <a16:creationId xmlns:a16="http://schemas.microsoft.com/office/drawing/2014/main" id="{A7E341E9-F2A0-4517-960D-7F486C885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213100"/>
            <a:ext cx="33480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493" name="Line 10">
            <a:extLst>
              <a:ext uri="{FF2B5EF4-FFF2-40B4-BE49-F238E27FC236}">
                <a16:creationId xmlns:a16="http://schemas.microsoft.com/office/drawing/2014/main" id="{26C47B98-7FFC-4BA7-8EC9-AA1C78853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889250"/>
            <a:ext cx="33480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494" name="Line 11">
            <a:extLst>
              <a:ext uri="{FF2B5EF4-FFF2-40B4-BE49-F238E27FC236}">
                <a16:creationId xmlns:a16="http://schemas.microsoft.com/office/drawing/2014/main" id="{8C6BE4EC-819A-4A87-85C6-42915BA6A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600325"/>
            <a:ext cx="33845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495" name="Line 12">
            <a:extLst>
              <a:ext uri="{FF2B5EF4-FFF2-40B4-BE49-F238E27FC236}">
                <a16:creationId xmlns:a16="http://schemas.microsoft.com/office/drawing/2014/main" id="{54F482F9-8894-42F1-B33F-0D9CB3D48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429000"/>
            <a:ext cx="33845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496" name="Line 13">
            <a:extLst>
              <a:ext uri="{FF2B5EF4-FFF2-40B4-BE49-F238E27FC236}">
                <a16:creationId xmlns:a16="http://schemas.microsoft.com/office/drawing/2014/main" id="{DA979B3C-BB51-445C-9D17-140951C8A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681413"/>
            <a:ext cx="33845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497" name="Text Box 15">
            <a:extLst>
              <a:ext uri="{FF2B5EF4-FFF2-40B4-BE49-F238E27FC236}">
                <a16:creationId xmlns:a16="http://schemas.microsoft.com/office/drawing/2014/main" id="{CB2C998D-980C-46F0-9438-4926675E0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2889250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The Firm</a:t>
            </a:r>
          </a:p>
        </p:txBody>
      </p:sp>
      <p:sp>
        <p:nvSpPr>
          <p:cNvPr id="20498" name="Text Box 16">
            <a:extLst>
              <a:ext uri="{FF2B5EF4-FFF2-40B4-BE49-F238E27FC236}">
                <a16:creationId xmlns:a16="http://schemas.microsoft.com/office/drawing/2014/main" id="{C85D3632-8CD5-478A-98BE-2F9011401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5265738"/>
            <a:ext cx="7632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Most business’s still operate with 19</a:t>
            </a:r>
            <a:r>
              <a:rPr lang="en-US" altLang="en-US" baseline="30000">
                <a:solidFill>
                  <a:srgbClr val="000066"/>
                </a:solidFill>
              </a:rPr>
              <a:t>th</a:t>
            </a:r>
            <a:r>
              <a:rPr lang="en-US" altLang="en-US">
                <a:solidFill>
                  <a:srgbClr val="000066"/>
                </a:solidFill>
              </a:rPr>
              <a:t> Century ‘military’ pyramidal structures which don’t necessarily add value in the 21</a:t>
            </a:r>
            <a:r>
              <a:rPr lang="en-US" altLang="en-US" baseline="30000">
                <a:solidFill>
                  <a:srgbClr val="000066"/>
                </a:solidFill>
              </a:rPr>
              <a:t>st</a:t>
            </a:r>
            <a:r>
              <a:rPr lang="en-US" altLang="en-US">
                <a:solidFill>
                  <a:srgbClr val="000066"/>
                </a:solidFill>
              </a:rPr>
              <a:t> century</a:t>
            </a:r>
          </a:p>
        </p:txBody>
      </p:sp>
      <p:pic>
        <p:nvPicPr>
          <p:cNvPr id="20499" name="Picture 21" descr="MCPE07288_0000[1]">
            <a:extLst>
              <a:ext uri="{FF2B5EF4-FFF2-40B4-BE49-F238E27FC236}">
                <a16:creationId xmlns:a16="http://schemas.microsoft.com/office/drawing/2014/main" id="{162B40DD-DEEE-4EF6-AB77-56F17A43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716338"/>
            <a:ext cx="1979613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0" name="AutoShape 22">
            <a:extLst>
              <a:ext uri="{FF2B5EF4-FFF2-40B4-BE49-F238E27FC236}">
                <a16:creationId xmlns:a16="http://schemas.microsoft.com/office/drawing/2014/main" id="{0CEF7A36-D40B-46B0-A34C-59F3E5E9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184650"/>
            <a:ext cx="2268538" cy="900113"/>
          </a:xfrm>
          <a:prstGeom prst="rightArrow">
            <a:avLst>
              <a:gd name="adj1" fmla="val 50000"/>
              <a:gd name="adj2" fmla="val 63007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0501" name="Text Box 23">
            <a:extLst>
              <a:ext uri="{FF2B5EF4-FFF2-40B4-BE49-F238E27FC236}">
                <a16:creationId xmlns:a16="http://schemas.microsoft.com/office/drawing/2014/main" id="{4594968E-0BE3-4364-B766-FDB204674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437063"/>
            <a:ext cx="172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Value leakage</a:t>
            </a:r>
          </a:p>
        </p:txBody>
      </p:sp>
      <p:sp>
        <p:nvSpPr>
          <p:cNvPr id="20502" name="Line 24">
            <a:extLst>
              <a:ext uri="{FF2B5EF4-FFF2-40B4-BE49-F238E27FC236}">
                <a16:creationId xmlns:a16="http://schemas.microsoft.com/office/drawing/2014/main" id="{23097B5E-69A0-4CAB-9839-0DEA599FF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897313"/>
            <a:ext cx="33845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03" name="Text Box 25">
            <a:extLst>
              <a:ext uri="{FF2B5EF4-FFF2-40B4-BE49-F238E27FC236}">
                <a16:creationId xmlns:a16="http://schemas.microsoft.com/office/drawing/2014/main" id="{09B4C89A-1B38-4E57-B8E0-DD8D39B8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1628775"/>
            <a:ext cx="1549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management structure</a:t>
            </a:r>
          </a:p>
        </p:txBody>
      </p:sp>
      <p:sp>
        <p:nvSpPr>
          <p:cNvPr id="20504" name="Text Box 28">
            <a:extLst>
              <a:ext uri="{FF2B5EF4-FFF2-40B4-BE49-F238E27FC236}">
                <a16:creationId xmlns:a16="http://schemas.microsoft.com/office/drawing/2014/main" id="{F31E760A-C809-47C7-98D5-F108AEC7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449388"/>
            <a:ext cx="9001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</a:rPr>
              <a:t>touch points</a:t>
            </a:r>
          </a:p>
        </p:txBody>
      </p:sp>
      <p:sp>
        <p:nvSpPr>
          <p:cNvPr id="20505" name="Line 29">
            <a:extLst>
              <a:ext uri="{FF2B5EF4-FFF2-40B4-BE49-F238E27FC236}">
                <a16:creationId xmlns:a16="http://schemas.microsoft.com/office/drawing/2014/main" id="{C3AF43DE-3DD7-4167-BFAC-53C413C2E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1881188"/>
            <a:ext cx="612775" cy="7191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06" name="Line 30">
            <a:extLst>
              <a:ext uri="{FF2B5EF4-FFF2-40B4-BE49-F238E27FC236}">
                <a16:creationId xmlns:a16="http://schemas.microsoft.com/office/drawing/2014/main" id="{529DC3C0-AF11-4504-BBEB-AD8C4A6B74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8263" y="2097088"/>
            <a:ext cx="755650" cy="436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9">
            <a:extLst>
              <a:ext uri="{FF2B5EF4-FFF2-40B4-BE49-F238E27FC236}">
                <a16:creationId xmlns:a16="http://schemas.microsoft.com/office/drawing/2014/main" id="{51D747A7-C6DE-49E4-A8BE-01BCC93E7D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150" name="Rectangle 10">
            <a:extLst>
              <a:ext uri="{FF2B5EF4-FFF2-40B4-BE49-F238E27FC236}">
                <a16:creationId xmlns:a16="http://schemas.microsoft.com/office/drawing/2014/main" id="{33D625ED-5BA7-4E99-A683-CCC98DF791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151" name="Rectangle 11">
            <a:extLst>
              <a:ext uri="{FF2B5EF4-FFF2-40B4-BE49-F238E27FC236}">
                <a16:creationId xmlns:a16="http://schemas.microsoft.com/office/drawing/2014/main" id="{5FF51A4D-DFBA-46BC-A7DF-64AFAE689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6090A79-E78F-48FC-B6A6-29F84CAB79BA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9" name="Line 14">
            <a:extLst>
              <a:ext uri="{FF2B5EF4-FFF2-40B4-BE49-F238E27FC236}">
                <a16:creationId xmlns:a16="http://schemas.microsoft.com/office/drawing/2014/main" id="{2D7AAEA4-290E-4E95-AE21-AA9F80FA3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375" y="66675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510" name="Line 12">
            <a:extLst>
              <a:ext uri="{FF2B5EF4-FFF2-40B4-BE49-F238E27FC236}">
                <a16:creationId xmlns:a16="http://schemas.microsoft.com/office/drawing/2014/main" id="{6E2D14AB-325D-40AE-93C9-BD417C7E2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50" y="76200"/>
            <a:ext cx="9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46582" name="Group 502">
            <a:extLst>
              <a:ext uri="{FF2B5EF4-FFF2-40B4-BE49-F238E27FC236}">
                <a16:creationId xmlns:a16="http://schemas.microsoft.com/office/drawing/2014/main" id="{3ACC3935-2769-459A-98AB-0343A0A4011B}"/>
              </a:ext>
            </a:extLst>
          </p:cNvPr>
          <p:cNvGraphicFramePr>
            <a:graphicFrameLocks noGrp="1"/>
          </p:cNvGraphicFramePr>
          <p:nvPr/>
        </p:nvGraphicFramePr>
        <p:xfrm>
          <a:off x="1655763" y="404813"/>
          <a:ext cx="1181100" cy="549276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PROFIT (P)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73" marB="4577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$400,000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73" marB="4577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597" name="Group 517">
            <a:extLst>
              <a:ext uri="{FF2B5EF4-FFF2-40B4-BE49-F238E27FC236}">
                <a16:creationId xmlns:a16="http://schemas.microsoft.com/office/drawing/2014/main" id="{C62639DC-5725-486C-87DD-2294404EDD9F}"/>
              </a:ext>
            </a:extLst>
          </p:cNvPr>
          <p:cNvGraphicFramePr>
            <a:graphicFrameLocks noGrp="1"/>
          </p:cNvGraphicFramePr>
          <p:nvPr/>
        </p:nvGraphicFramePr>
        <p:xfrm>
          <a:off x="3492500" y="404813"/>
          <a:ext cx="1181100" cy="549276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 (S)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73" marB="4577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$1,000,000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73" marB="4577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868" name="Group 788">
            <a:extLst>
              <a:ext uri="{FF2B5EF4-FFF2-40B4-BE49-F238E27FC236}">
                <a16:creationId xmlns:a16="http://schemas.microsoft.com/office/drawing/2014/main" id="{6DB5463A-3E7F-42FC-9639-4D5670EF7B63}"/>
              </a:ext>
            </a:extLst>
          </p:cNvPr>
          <p:cNvGraphicFramePr>
            <a:graphicFrameLocks noGrp="1"/>
          </p:cNvGraphicFramePr>
          <p:nvPr/>
        </p:nvGraphicFramePr>
        <p:xfrm>
          <a:off x="5256213" y="441325"/>
          <a:ext cx="1181100" cy="549276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ASSETS (A)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73" marB="4577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$800,000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73" marB="4577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860" name="Group 780">
            <a:extLst>
              <a:ext uri="{FF2B5EF4-FFF2-40B4-BE49-F238E27FC236}">
                <a16:creationId xmlns:a16="http://schemas.microsoft.com/office/drawing/2014/main" id="{C4949A20-AE31-4B44-893A-FDCDFFF7A5CA}"/>
              </a:ext>
            </a:extLst>
          </p:cNvPr>
          <p:cNvGraphicFramePr>
            <a:graphicFrameLocks noGrp="1"/>
          </p:cNvGraphicFramePr>
          <p:nvPr/>
        </p:nvGraphicFramePr>
        <p:xfrm>
          <a:off x="7127875" y="441325"/>
          <a:ext cx="1181100" cy="549276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EQUITY (E) 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73" marB="4577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$200,000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73" marB="4577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870" name="Group 790">
            <a:extLst>
              <a:ext uri="{FF2B5EF4-FFF2-40B4-BE49-F238E27FC236}">
                <a16:creationId xmlns:a16="http://schemas.microsoft.com/office/drawing/2014/main" id="{EE8870EF-1667-4E1F-8E16-93AD49935FDA}"/>
              </a:ext>
            </a:extLst>
          </p:cNvPr>
          <p:cNvGraphicFramePr>
            <a:graphicFrameLocks noGrp="1"/>
          </p:cNvGraphicFramePr>
          <p:nvPr/>
        </p:nvGraphicFramePr>
        <p:xfrm>
          <a:off x="2916238" y="1557338"/>
          <a:ext cx="609600" cy="82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OPS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5" marB="4568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P/S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5" marB="4568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40%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5" marB="4568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872" name="Group 792">
            <a:extLst>
              <a:ext uri="{FF2B5EF4-FFF2-40B4-BE49-F238E27FC236}">
                <a16:creationId xmlns:a16="http://schemas.microsoft.com/office/drawing/2014/main" id="{0A0AA93D-1DD2-480D-9687-548A4169FED2}"/>
              </a:ext>
            </a:extLst>
          </p:cNvPr>
          <p:cNvGraphicFramePr>
            <a:graphicFrameLocks noGrp="1"/>
          </p:cNvGraphicFramePr>
          <p:nvPr/>
        </p:nvGraphicFramePr>
        <p:xfrm>
          <a:off x="4679950" y="1557338"/>
          <a:ext cx="609600" cy="82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5" marB="4568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S/A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5" marB="4568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125%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5" marB="4568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864" name="Group 784">
            <a:extLst>
              <a:ext uri="{FF2B5EF4-FFF2-40B4-BE49-F238E27FC236}">
                <a16:creationId xmlns:a16="http://schemas.microsoft.com/office/drawing/2014/main" id="{10964653-5915-4822-AE2D-05D12E0C4126}"/>
              </a:ext>
            </a:extLst>
          </p:cNvPr>
          <p:cNvGraphicFramePr>
            <a:graphicFrameLocks noGrp="1"/>
          </p:cNvGraphicFramePr>
          <p:nvPr/>
        </p:nvGraphicFramePr>
        <p:xfrm>
          <a:off x="6480175" y="1628775"/>
          <a:ext cx="673100" cy="82275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5" marB="4568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A/E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5" marB="4568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4:1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5" marB="4568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70" name="Rectangle 609">
            <a:extLst>
              <a:ext uri="{FF2B5EF4-FFF2-40B4-BE49-F238E27FC236}">
                <a16:creationId xmlns:a16="http://schemas.microsoft.com/office/drawing/2014/main" id="{E791A412-CCF8-490D-B32F-32D07AC8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2749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graphicFrame>
        <p:nvGraphicFramePr>
          <p:cNvPr id="46720" name="Group 640">
            <a:extLst>
              <a:ext uri="{FF2B5EF4-FFF2-40B4-BE49-F238E27FC236}">
                <a16:creationId xmlns:a16="http://schemas.microsoft.com/office/drawing/2014/main" id="{77547CCC-7F83-440D-85A5-1363B76D9002}"/>
              </a:ext>
            </a:extLst>
          </p:cNvPr>
          <p:cNvGraphicFramePr>
            <a:graphicFrameLocks noGrp="1"/>
          </p:cNvGraphicFramePr>
          <p:nvPr/>
        </p:nvGraphicFramePr>
        <p:xfrm>
          <a:off x="3527425" y="3068638"/>
          <a:ext cx="1181100" cy="1362075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ROA</a:t>
                      </a:r>
                      <a:endParaRPr kumimoji="1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P/S x S/A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P/A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722" name="Group 642">
            <a:extLst>
              <a:ext uri="{FF2B5EF4-FFF2-40B4-BE49-F238E27FC236}">
                <a16:creationId xmlns:a16="http://schemas.microsoft.com/office/drawing/2014/main" id="{0926AB24-1309-44B1-8303-7CE4B5E5ECE3}"/>
              </a:ext>
            </a:extLst>
          </p:cNvPr>
          <p:cNvGraphicFramePr>
            <a:graphicFrameLocks noGrp="1"/>
          </p:cNvGraphicFramePr>
          <p:nvPr/>
        </p:nvGraphicFramePr>
        <p:xfrm>
          <a:off x="3527425" y="3933825"/>
          <a:ext cx="1189038" cy="396875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50%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866" name="Group 786">
            <a:extLst>
              <a:ext uri="{FF2B5EF4-FFF2-40B4-BE49-F238E27FC236}">
                <a16:creationId xmlns:a16="http://schemas.microsoft.com/office/drawing/2014/main" id="{8E151E35-252B-4E73-99C3-5AEF832BB61E}"/>
              </a:ext>
            </a:extLst>
          </p:cNvPr>
          <p:cNvGraphicFramePr>
            <a:graphicFrameLocks noGrp="1"/>
          </p:cNvGraphicFramePr>
          <p:nvPr/>
        </p:nvGraphicFramePr>
        <p:xfrm>
          <a:off x="5327650" y="3752850"/>
          <a:ext cx="1277938" cy="1260476"/>
        </p:xfrm>
        <a:graphic>
          <a:graphicData uri="http://schemas.openxmlformats.org/drawingml/2006/table">
            <a:tbl>
              <a:tblPr/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ROE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P/S x S/A x A/E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P/E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200%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00" name="Line 668">
            <a:extLst>
              <a:ext uri="{FF2B5EF4-FFF2-40B4-BE49-F238E27FC236}">
                <a16:creationId xmlns:a16="http://schemas.microsoft.com/office/drawing/2014/main" id="{2897AFAD-D1C6-4ED0-B5CD-FC3DF8555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241550"/>
            <a:ext cx="647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01" name="Line 670">
            <a:extLst>
              <a:ext uri="{FF2B5EF4-FFF2-40B4-BE49-F238E27FC236}">
                <a16:creationId xmlns:a16="http://schemas.microsoft.com/office/drawing/2014/main" id="{ACEA8FBB-EF2B-4478-8952-0B48A85A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944563"/>
            <a:ext cx="0" cy="12969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02" name="Line 671">
            <a:extLst>
              <a:ext uri="{FF2B5EF4-FFF2-40B4-BE49-F238E27FC236}">
                <a16:creationId xmlns:a16="http://schemas.microsoft.com/office/drawing/2014/main" id="{C5DA6A3F-BE40-4D89-B406-A8BC1E4EA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4138" y="981075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03" name="Line 672">
            <a:extLst>
              <a:ext uri="{FF2B5EF4-FFF2-40B4-BE49-F238E27FC236}">
                <a16:creationId xmlns:a16="http://schemas.microsoft.com/office/drawing/2014/main" id="{C2E1A999-2836-4D60-A0CC-EE6390BDD3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388" y="2276475"/>
            <a:ext cx="5397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04" name="Line 673">
            <a:extLst>
              <a:ext uri="{FF2B5EF4-FFF2-40B4-BE49-F238E27FC236}">
                <a16:creationId xmlns:a16="http://schemas.microsoft.com/office/drawing/2014/main" id="{95BE3CB9-BB49-4FBC-BF03-3B47FF5D0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944563"/>
            <a:ext cx="0" cy="1260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05" name="Line 674">
            <a:extLst>
              <a:ext uri="{FF2B5EF4-FFF2-40B4-BE49-F238E27FC236}">
                <a16:creationId xmlns:a16="http://schemas.microsoft.com/office/drawing/2014/main" id="{0AC63479-0639-4CA8-BAA2-9BC67E863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944563"/>
            <a:ext cx="0" cy="1260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06" name="Line 675">
            <a:extLst>
              <a:ext uri="{FF2B5EF4-FFF2-40B4-BE49-F238E27FC236}">
                <a16:creationId xmlns:a16="http://schemas.microsoft.com/office/drawing/2014/main" id="{26B00D44-6BE2-446C-B42F-8A6166EC0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2205038"/>
            <a:ext cx="43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07" name="Line 676">
            <a:extLst>
              <a:ext uri="{FF2B5EF4-FFF2-40B4-BE49-F238E27FC236}">
                <a16:creationId xmlns:a16="http://schemas.microsoft.com/office/drawing/2014/main" id="{0DFDB045-8100-4E3C-BCF3-59D7A6FD0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7425" y="2205038"/>
            <a:ext cx="3238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08" name="Line 678">
            <a:extLst>
              <a:ext uri="{FF2B5EF4-FFF2-40B4-BE49-F238E27FC236}">
                <a16:creationId xmlns:a16="http://schemas.microsoft.com/office/drawing/2014/main" id="{B60B831A-5D20-4CBE-ADB3-898753555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981075"/>
            <a:ext cx="0" cy="13319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09" name="Line 679">
            <a:extLst>
              <a:ext uri="{FF2B5EF4-FFF2-40B4-BE49-F238E27FC236}">
                <a16:creationId xmlns:a16="http://schemas.microsoft.com/office/drawing/2014/main" id="{1D8E8CDA-0EC9-4E94-8196-DB7C45868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981075"/>
            <a:ext cx="0" cy="1260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0" name="Line 681">
            <a:extLst>
              <a:ext uri="{FF2B5EF4-FFF2-40B4-BE49-F238E27FC236}">
                <a16:creationId xmlns:a16="http://schemas.microsoft.com/office/drawing/2014/main" id="{E6D13561-1C7A-4767-B320-C5338F1BB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312988"/>
            <a:ext cx="4683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1" name="Line 682">
            <a:extLst>
              <a:ext uri="{FF2B5EF4-FFF2-40B4-BE49-F238E27FC236}">
                <a16:creationId xmlns:a16="http://schemas.microsoft.com/office/drawing/2014/main" id="{C2308CE3-05B3-459C-A94D-E731B01F7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725" y="2276475"/>
            <a:ext cx="3587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2" name="Line 683">
            <a:extLst>
              <a:ext uri="{FF2B5EF4-FFF2-40B4-BE49-F238E27FC236}">
                <a16:creationId xmlns:a16="http://schemas.microsoft.com/office/drawing/2014/main" id="{80024D61-A642-40B0-ABD0-017407326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2384425"/>
            <a:ext cx="0" cy="1692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3" name="Line 684">
            <a:extLst>
              <a:ext uri="{FF2B5EF4-FFF2-40B4-BE49-F238E27FC236}">
                <a16:creationId xmlns:a16="http://schemas.microsoft.com/office/drawing/2014/main" id="{6A4C6605-DB52-4ED5-95B2-A35355497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2384425"/>
            <a:ext cx="0" cy="176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4" name="Line 685">
            <a:extLst>
              <a:ext uri="{FF2B5EF4-FFF2-40B4-BE49-F238E27FC236}">
                <a16:creationId xmlns:a16="http://schemas.microsoft.com/office/drawing/2014/main" id="{35F54229-0A1C-463F-815C-345452319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4076700"/>
            <a:ext cx="360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5" name="Line 686">
            <a:extLst>
              <a:ext uri="{FF2B5EF4-FFF2-40B4-BE49-F238E27FC236}">
                <a16:creationId xmlns:a16="http://schemas.microsoft.com/office/drawing/2014/main" id="{7D9BC72C-E500-4BDC-B07B-2336F862F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6463" y="4149725"/>
            <a:ext cx="250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6" name="Line 687">
            <a:extLst>
              <a:ext uri="{FF2B5EF4-FFF2-40B4-BE49-F238E27FC236}">
                <a16:creationId xmlns:a16="http://schemas.microsoft.com/office/drawing/2014/main" id="{CE1693AB-96F6-49FB-A2F9-F63BA9151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329113"/>
            <a:ext cx="0" cy="5397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7" name="Line 688">
            <a:extLst>
              <a:ext uri="{FF2B5EF4-FFF2-40B4-BE49-F238E27FC236}">
                <a16:creationId xmlns:a16="http://schemas.microsoft.com/office/drawing/2014/main" id="{5C24380E-9E7B-45A9-9622-BF2AA1D8A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905375"/>
            <a:ext cx="11874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8" name="Line 689">
            <a:extLst>
              <a:ext uri="{FF2B5EF4-FFF2-40B4-BE49-F238E27FC236}">
                <a16:creationId xmlns:a16="http://schemas.microsoft.com/office/drawing/2014/main" id="{FA6F5846-F488-4639-9B8B-2016D34C1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2457450"/>
            <a:ext cx="0" cy="23764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19" name="Line 690">
            <a:extLst>
              <a:ext uri="{FF2B5EF4-FFF2-40B4-BE49-F238E27FC236}">
                <a16:creationId xmlns:a16="http://schemas.microsoft.com/office/drawing/2014/main" id="{BCD1DD3D-88B8-49A7-8BDE-C93C2ABC5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4833938"/>
            <a:ext cx="2889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46779" name="Group 699">
            <a:extLst>
              <a:ext uri="{FF2B5EF4-FFF2-40B4-BE49-F238E27FC236}">
                <a16:creationId xmlns:a16="http://schemas.microsoft.com/office/drawing/2014/main" id="{C1D87768-8632-480A-A6FC-EAE2351B54CC}"/>
              </a:ext>
            </a:extLst>
          </p:cNvPr>
          <p:cNvGraphicFramePr>
            <a:graphicFrameLocks noGrp="1"/>
          </p:cNvGraphicFramePr>
          <p:nvPr/>
        </p:nvGraphicFramePr>
        <p:xfrm>
          <a:off x="1727200" y="4329113"/>
          <a:ext cx="792163" cy="32385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MV/BV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26" name="Line 702">
            <a:extLst>
              <a:ext uri="{FF2B5EF4-FFF2-40B4-BE49-F238E27FC236}">
                <a16:creationId xmlns:a16="http://schemas.microsoft.com/office/drawing/2014/main" id="{B2294087-AFF9-4059-ABC4-6A1BEAB8C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3" y="5013325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27" name="Line 704">
            <a:extLst>
              <a:ext uri="{FF2B5EF4-FFF2-40B4-BE49-F238E27FC236}">
                <a16:creationId xmlns:a16="http://schemas.microsoft.com/office/drawing/2014/main" id="{9A06E928-F7E5-437C-8A2D-02684A1AB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563" y="944563"/>
            <a:ext cx="0" cy="3384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28" name="Line 705">
            <a:extLst>
              <a:ext uri="{FF2B5EF4-FFF2-40B4-BE49-F238E27FC236}">
                <a16:creationId xmlns:a16="http://schemas.microsoft.com/office/drawing/2014/main" id="{03031472-72BC-477B-BF1E-FB96265E20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4652963"/>
            <a:ext cx="0" cy="5762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29" name="Line 706">
            <a:extLst>
              <a:ext uri="{FF2B5EF4-FFF2-40B4-BE49-F238E27FC236}">
                <a16:creationId xmlns:a16="http://schemas.microsoft.com/office/drawing/2014/main" id="{9E2C3920-A341-40BA-9041-5F343E187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5265738"/>
            <a:ext cx="35639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46796" name="Group 716">
            <a:extLst>
              <a:ext uri="{FF2B5EF4-FFF2-40B4-BE49-F238E27FC236}">
                <a16:creationId xmlns:a16="http://schemas.microsoft.com/office/drawing/2014/main" id="{7371039B-366F-4536-8E79-C4942C27C52C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5805488"/>
          <a:ext cx="1181100" cy="274637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73" marB="4577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36" name="Line 717">
            <a:extLst>
              <a:ext uri="{FF2B5EF4-FFF2-40B4-BE49-F238E27FC236}">
                <a16:creationId xmlns:a16="http://schemas.microsoft.com/office/drawing/2014/main" id="{2E0DF70D-5137-4D80-B44E-C21C2B43E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4652963"/>
            <a:ext cx="0" cy="1152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46842" name="Group 762">
            <a:extLst>
              <a:ext uri="{FF2B5EF4-FFF2-40B4-BE49-F238E27FC236}">
                <a16:creationId xmlns:a16="http://schemas.microsoft.com/office/drawing/2014/main" id="{6FFDB04A-D2ED-4E81-B301-E39935255835}"/>
              </a:ext>
            </a:extLst>
          </p:cNvPr>
          <p:cNvGraphicFramePr>
            <a:graphicFrameLocks noGrp="1"/>
          </p:cNvGraphicFramePr>
          <p:nvPr/>
        </p:nvGraphicFramePr>
        <p:xfrm>
          <a:off x="3887788" y="5661025"/>
          <a:ext cx="2268537" cy="660400"/>
        </p:xfrm>
        <a:graphic>
          <a:graphicData uri="http://schemas.openxmlformats.org/drawingml/2006/table">
            <a:tbl>
              <a:tblPr/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MVA = {F+M+VC}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43" name="Line 763">
            <a:extLst>
              <a:ext uri="{FF2B5EF4-FFF2-40B4-BE49-F238E27FC236}">
                <a16:creationId xmlns:a16="http://schemas.microsoft.com/office/drawing/2014/main" id="{D77360D9-8339-478B-8DE1-569C12422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5949950"/>
            <a:ext cx="9366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44" name="Line 766">
            <a:extLst>
              <a:ext uri="{FF2B5EF4-FFF2-40B4-BE49-F238E27FC236}">
                <a16:creationId xmlns:a16="http://schemas.microsoft.com/office/drawing/2014/main" id="{E7B0D186-CDFE-4453-8954-20C5AB0A3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9950" y="584200"/>
            <a:ext cx="5762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45" name="Line 767">
            <a:extLst>
              <a:ext uri="{FF2B5EF4-FFF2-40B4-BE49-F238E27FC236}">
                <a16:creationId xmlns:a16="http://schemas.microsoft.com/office/drawing/2014/main" id="{9686A81B-0BF7-4C23-936E-53F8FEE11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549275"/>
            <a:ext cx="6492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46" name="Line 768">
            <a:extLst>
              <a:ext uri="{FF2B5EF4-FFF2-40B4-BE49-F238E27FC236}">
                <a16:creationId xmlns:a16="http://schemas.microsoft.com/office/drawing/2014/main" id="{36E2B853-86A0-41FE-9EE5-013DDD7C0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49275"/>
            <a:ext cx="0" cy="1793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47" name="Line 769">
            <a:extLst>
              <a:ext uri="{FF2B5EF4-FFF2-40B4-BE49-F238E27FC236}">
                <a16:creationId xmlns:a16="http://schemas.microsoft.com/office/drawing/2014/main" id="{1C42A16B-5280-447B-9E39-DCA9E66C6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620713"/>
            <a:ext cx="1793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648" name="Text Box 770">
            <a:extLst>
              <a:ext uri="{FF2B5EF4-FFF2-40B4-BE49-F238E27FC236}">
                <a16:creationId xmlns:a16="http://schemas.microsoft.com/office/drawing/2014/main" id="{AD151035-887D-41D0-9C5F-5EA754DB1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192713"/>
            <a:ext cx="19431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000066"/>
                </a:solidFill>
              </a:rPr>
              <a:t>MVA= Market value   added                F= Finance        M= Marketing   VC= Value Chain</a:t>
            </a:r>
          </a:p>
        </p:txBody>
      </p:sp>
      <p:sp>
        <p:nvSpPr>
          <p:cNvPr id="21649" name="Oval 771">
            <a:extLst>
              <a:ext uri="{FF2B5EF4-FFF2-40B4-BE49-F238E27FC236}">
                <a16:creationId xmlns:a16="http://schemas.microsoft.com/office/drawing/2014/main" id="{D27FB6A6-E620-4C20-A711-5C7B94605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557338"/>
            <a:ext cx="792163" cy="684212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1650" name="Text Box 772">
            <a:extLst>
              <a:ext uri="{FF2B5EF4-FFF2-40B4-BE49-F238E27FC236}">
                <a16:creationId xmlns:a16="http://schemas.microsoft.com/office/drawing/2014/main" id="{C89D0E92-5022-49F2-9B04-A54BB3FE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36725"/>
            <a:ext cx="611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0000"/>
                </a:solidFill>
              </a:rPr>
              <a:t>ROS</a:t>
            </a:r>
          </a:p>
        </p:txBody>
      </p:sp>
      <p:cxnSp>
        <p:nvCxnSpPr>
          <p:cNvPr id="21651" name="AutoShape 775">
            <a:extLst>
              <a:ext uri="{FF2B5EF4-FFF2-40B4-BE49-F238E27FC236}">
                <a16:creationId xmlns:a16="http://schemas.microsoft.com/office/drawing/2014/main" id="{6D589E2A-1E6E-4C6E-8DBE-764E19FD03EA}"/>
              </a:ext>
            </a:extLst>
          </p:cNvPr>
          <p:cNvCxnSpPr>
            <a:cxnSpLocks noChangeShapeType="1"/>
            <a:stCxn id="21649" idx="3"/>
          </p:cNvCxnSpPr>
          <p:nvPr/>
        </p:nvCxnSpPr>
        <p:spPr bwMode="auto">
          <a:xfrm rot="16200000" flipH="1">
            <a:off x="1830388" y="1290638"/>
            <a:ext cx="234950" cy="1936750"/>
          </a:xfrm>
          <a:prstGeom prst="curvedConnector3">
            <a:avLst>
              <a:gd name="adj1" fmla="val 13919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52" name="Text Box 776">
            <a:extLst>
              <a:ext uri="{FF2B5EF4-FFF2-40B4-BE49-F238E27FC236}">
                <a16:creationId xmlns:a16="http://schemas.microsoft.com/office/drawing/2014/main" id="{AAD94F59-199D-4C3B-815E-929EA9811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2997200"/>
            <a:ext cx="1260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DuPont Formula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27CF941-41B9-4C39-9B81-F50357C36F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7EAD72-A7E9-4EB3-BDCC-7ADF23F7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7B0877B-13C4-44A4-8EB4-12D384A9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411A750-712A-4837-8807-6EB187730DE8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FEE339A5-B169-4E0F-9245-511773DB7D5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016125" y="549275"/>
            <a:ext cx="6659563" cy="912813"/>
          </a:xfrm>
          <a:noFill/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chemeClr val="tx1"/>
                </a:solidFill>
                <a:latin typeface="Verdana" panose="020B0604030504040204" pitchFamily="34" charset="0"/>
              </a:rPr>
              <a:t>         </a:t>
            </a:r>
            <a:r>
              <a:rPr lang="en-US" altLang="en-US" sz="4000" b="1">
                <a:solidFill>
                  <a:srgbClr val="003300"/>
                </a:solidFill>
                <a:latin typeface="Verdana" panose="020B0604030504040204" pitchFamily="34" charset="0"/>
              </a:rPr>
              <a:t>ENTREPRENEURIAL    LEADERSHIP</a:t>
            </a:r>
            <a:r>
              <a:rPr lang="en-US" altLang="en-US" sz="4000">
                <a:solidFill>
                  <a:srgbClr val="000066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73A77B1B-2E89-4431-9F60-CA4D73FB09C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79500" y="1665288"/>
            <a:ext cx="7631113" cy="4557712"/>
          </a:xfrm>
          <a:noFill/>
        </p:spPr>
        <p:txBody>
          <a:bodyPr/>
          <a:lstStyle/>
          <a:p>
            <a:pPr algn="ctr" eaLnBrk="1" hangingPunct="1">
              <a:lnSpc>
                <a:spcPct val="135000"/>
              </a:lnSpc>
              <a:buFontTx/>
              <a:buNone/>
            </a:pPr>
            <a:r>
              <a:rPr lang="en-US" altLang="en-US" sz="2400">
                <a:solidFill>
                  <a:srgbClr val="000066"/>
                </a:solidFill>
                <a:latin typeface="Verdana" panose="020B0604030504040204" pitchFamily="34" charset="0"/>
              </a:rPr>
              <a:t>The effective use of resources and processes to allow an enterprise to capitalize on opportunities so as to provide sustainable returns for shareholders, and the greatest protection for all stakeholders -         both now and in the future</a:t>
            </a:r>
            <a:endParaRPr lang="en-US" altLang="en-US" sz="2800" b="0">
              <a:solidFill>
                <a:srgbClr val="000066"/>
              </a:solidFill>
            </a:endParaRPr>
          </a:p>
        </p:txBody>
      </p:sp>
      <p:pic>
        <p:nvPicPr>
          <p:cNvPr id="4103" name="Picture 4" descr="j0222015">
            <a:extLst>
              <a:ext uri="{FF2B5EF4-FFF2-40B4-BE49-F238E27FC236}">
                <a16:creationId xmlns:a16="http://schemas.microsoft.com/office/drawing/2014/main" id="{1CD1748E-F7FC-4C19-ACB6-19564EE1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229225"/>
            <a:ext cx="129063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5" descr="j0222017">
            <a:extLst>
              <a:ext uri="{FF2B5EF4-FFF2-40B4-BE49-F238E27FC236}">
                <a16:creationId xmlns:a16="http://schemas.microsoft.com/office/drawing/2014/main" id="{1E3D57A2-7246-4CA2-993A-2CC8DBABA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5337175"/>
            <a:ext cx="12557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6" descr="j0222019">
            <a:extLst>
              <a:ext uri="{FF2B5EF4-FFF2-40B4-BE49-F238E27FC236}">
                <a16:creationId xmlns:a16="http://schemas.microsoft.com/office/drawing/2014/main" id="{A4B8FC7E-FFC1-45A2-BCC4-216EFBC4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265738"/>
            <a:ext cx="12493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7" descr="j0222021">
            <a:extLst>
              <a:ext uri="{FF2B5EF4-FFF2-40B4-BE49-F238E27FC236}">
                <a16:creationId xmlns:a16="http://schemas.microsoft.com/office/drawing/2014/main" id="{E7DC81B6-98AA-4A3F-9DE0-E17EAB62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5265738"/>
            <a:ext cx="12128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5AAED0F5-FD61-4FF6-A670-1D4C1FD0817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8C508EBF-BCE8-4E4F-A40D-77F8B5CF5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C4FD85B3-E26F-4AE5-A238-A4E6FB85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1C0A69F-ED70-4EEB-A206-22DA37800EA9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C692CCE2-D26B-4827-9825-EDC98CE8A6DA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2268538" y="441325"/>
            <a:ext cx="5581650" cy="755650"/>
          </a:xfrm>
          <a:noFill/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b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en-US" sz="4000">
                <a:solidFill>
                  <a:srgbClr val="000066"/>
                </a:solidFill>
                <a:latin typeface="Verdana" panose="020B0604030504040204" pitchFamily="34" charset="0"/>
              </a:rPr>
              <a:t>Value Chain Analysis</a:t>
            </a:r>
          </a:p>
        </p:txBody>
      </p:sp>
      <p:sp>
        <p:nvSpPr>
          <p:cNvPr id="22534" name="Oval 4">
            <a:extLst>
              <a:ext uri="{FF2B5EF4-FFF2-40B4-BE49-F238E27FC236}">
                <a16:creationId xmlns:a16="http://schemas.microsoft.com/office/drawing/2014/main" id="{60799620-03AB-4E55-AC36-4466EA2C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905375"/>
            <a:ext cx="684213" cy="6842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35" name="Oval 7">
            <a:extLst>
              <a:ext uri="{FF2B5EF4-FFF2-40B4-BE49-F238E27FC236}">
                <a16:creationId xmlns:a16="http://schemas.microsoft.com/office/drawing/2014/main" id="{405822F2-62A5-483A-AFD0-82566C5F5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005263"/>
            <a:ext cx="684213" cy="6842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08115CDB-FAB4-4593-BE49-75BF7366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141663"/>
            <a:ext cx="684212" cy="6842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37" name="Oval 9">
            <a:extLst>
              <a:ext uri="{FF2B5EF4-FFF2-40B4-BE49-F238E27FC236}">
                <a16:creationId xmlns:a16="http://schemas.microsoft.com/office/drawing/2014/main" id="{8A5F6AFD-9B2D-46B1-900D-0982F1B72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636838"/>
            <a:ext cx="684212" cy="6842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38" name="Oval 10">
            <a:extLst>
              <a:ext uri="{FF2B5EF4-FFF2-40B4-BE49-F238E27FC236}">
                <a16:creationId xmlns:a16="http://schemas.microsoft.com/office/drawing/2014/main" id="{803B44CC-81FE-499E-9847-53066FB0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734050"/>
            <a:ext cx="649288" cy="611188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39" name="Oval 12">
            <a:extLst>
              <a:ext uri="{FF2B5EF4-FFF2-40B4-BE49-F238E27FC236}">
                <a16:creationId xmlns:a16="http://schemas.microsoft.com/office/drawing/2014/main" id="{7D5B9DDA-9118-4BF2-8AA4-71F6CA2CF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329113"/>
            <a:ext cx="649288" cy="611187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40" name="Oval 13">
            <a:extLst>
              <a:ext uri="{FF2B5EF4-FFF2-40B4-BE49-F238E27FC236}">
                <a16:creationId xmlns:a16="http://schemas.microsoft.com/office/drawing/2014/main" id="{00B4D944-0D83-4057-A845-D13C8288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3608388"/>
            <a:ext cx="649287" cy="611187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41" name="Oval 14">
            <a:extLst>
              <a:ext uri="{FF2B5EF4-FFF2-40B4-BE49-F238E27FC236}">
                <a16:creationId xmlns:a16="http://schemas.microsoft.com/office/drawing/2014/main" id="{1DE24D48-B15A-473A-AD3F-CD3B811C4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157788"/>
            <a:ext cx="649287" cy="611187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42" name="Oval 15">
            <a:extLst>
              <a:ext uri="{FF2B5EF4-FFF2-40B4-BE49-F238E27FC236}">
                <a16:creationId xmlns:a16="http://schemas.microsoft.com/office/drawing/2014/main" id="{A9DFD13F-D32D-461C-BC84-428476B14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960688"/>
            <a:ext cx="649288" cy="611187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43" name="Oval 16">
            <a:extLst>
              <a:ext uri="{FF2B5EF4-FFF2-40B4-BE49-F238E27FC236}">
                <a16:creationId xmlns:a16="http://schemas.microsoft.com/office/drawing/2014/main" id="{D3592A60-DB43-4BC1-8E87-DF97FF41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933825"/>
            <a:ext cx="1619250" cy="1403350"/>
          </a:xfrm>
          <a:prstGeom prst="ellipse">
            <a:avLst/>
          </a:prstGeom>
          <a:solidFill>
            <a:schemeClr val="hlink"/>
          </a:solidFill>
          <a:ln w="12700" cap="sq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44" name="Oval 17">
            <a:extLst>
              <a:ext uri="{FF2B5EF4-FFF2-40B4-BE49-F238E27FC236}">
                <a16:creationId xmlns:a16="http://schemas.microsoft.com/office/drawing/2014/main" id="{8C97E95D-4B52-431A-A096-14EC2F330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2600325"/>
            <a:ext cx="649288" cy="611188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45" name="Oval 18">
            <a:extLst>
              <a:ext uri="{FF2B5EF4-FFF2-40B4-BE49-F238E27FC236}">
                <a16:creationId xmlns:a16="http://schemas.microsoft.com/office/drawing/2014/main" id="{76B5DC98-05F2-42E8-8DAD-A9DA3D351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6021388"/>
            <a:ext cx="684212" cy="6842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46" name="Oval 19">
            <a:extLst>
              <a:ext uri="{FF2B5EF4-FFF2-40B4-BE49-F238E27FC236}">
                <a16:creationId xmlns:a16="http://schemas.microsoft.com/office/drawing/2014/main" id="{4673F93B-EF60-458A-B8CB-24C75111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5768975"/>
            <a:ext cx="684212" cy="6842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2547" name="Line 22">
            <a:extLst>
              <a:ext uri="{FF2B5EF4-FFF2-40B4-BE49-F238E27FC236}">
                <a16:creationId xmlns:a16="http://schemas.microsoft.com/office/drawing/2014/main" id="{6C5A78F3-20C1-40DE-A5A2-39DA62FE7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0" y="3176588"/>
            <a:ext cx="287338" cy="8286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48" name="Line 23">
            <a:extLst>
              <a:ext uri="{FF2B5EF4-FFF2-40B4-BE49-F238E27FC236}">
                <a16:creationId xmlns:a16="http://schemas.microsoft.com/office/drawing/2014/main" id="{6A2D5981-6FDE-4479-98AF-9811B8628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500438"/>
            <a:ext cx="611188" cy="6127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49" name="Line 24">
            <a:extLst>
              <a:ext uri="{FF2B5EF4-FFF2-40B4-BE49-F238E27FC236}">
                <a16:creationId xmlns:a16="http://schemas.microsoft.com/office/drawing/2014/main" id="{6031E1AA-9955-4B3F-B734-E1A1641AD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041775"/>
            <a:ext cx="684212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0" name="Line 25">
            <a:extLst>
              <a:ext uri="{FF2B5EF4-FFF2-40B4-BE49-F238E27FC236}">
                <a16:creationId xmlns:a16="http://schemas.microsoft.com/office/drawing/2014/main" id="{0566DFA9-F577-4781-8631-415E4A60D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4689475"/>
            <a:ext cx="9366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1" name="Line 26">
            <a:extLst>
              <a:ext uri="{FF2B5EF4-FFF2-40B4-BE49-F238E27FC236}">
                <a16:creationId xmlns:a16="http://schemas.microsoft.com/office/drawing/2014/main" id="{A911349B-F8AF-4C13-9E19-6F6B151BB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5057775"/>
            <a:ext cx="1044575" cy="279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2" name="Line 27">
            <a:extLst>
              <a:ext uri="{FF2B5EF4-FFF2-40B4-BE49-F238E27FC236}">
                <a16:creationId xmlns:a16="http://schemas.microsoft.com/office/drawing/2014/main" id="{85FB0623-DACE-4BEF-81CA-DE01A15DF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5327650"/>
            <a:ext cx="828675" cy="4778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3" name="Line 28">
            <a:extLst>
              <a:ext uri="{FF2B5EF4-FFF2-40B4-BE49-F238E27FC236}">
                <a16:creationId xmlns:a16="http://schemas.microsoft.com/office/drawing/2014/main" id="{B86E7D03-8FFE-48B7-9FD2-F973B2EF3B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6213" y="3321050"/>
            <a:ext cx="374650" cy="6477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4" name="Line 29">
            <a:extLst>
              <a:ext uri="{FF2B5EF4-FFF2-40B4-BE49-F238E27FC236}">
                <a16:creationId xmlns:a16="http://schemas.microsoft.com/office/drawing/2014/main" id="{D9290127-95D6-4DC5-8831-D30DAA8A8F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500" y="3713163"/>
            <a:ext cx="757238" cy="436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5" name="Line 30">
            <a:extLst>
              <a:ext uri="{FF2B5EF4-FFF2-40B4-BE49-F238E27FC236}">
                <a16:creationId xmlns:a16="http://schemas.microsoft.com/office/drawing/2014/main" id="{F127B1F8-F586-462E-9144-9CE0DFDF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473575"/>
            <a:ext cx="9715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6" name="Line 31">
            <a:extLst>
              <a:ext uri="{FF2B5EF4-FFF2-40B4-BE49-F238E27FC236}">
                <a16:creationId xmlns:a16="http://schemas.microsoft.com/office/drawing/2014/main" id="{5C5349B7-ED75-407D-924F-535D2585C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760913"/>
            <a:ext cx="1187450" cy="3175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7" name="Line 32">
            <a:extLst>
              <a:ext uri="{FF2B5EF4-FFF2-40B4-BE49-F238E27FC236}">
                <a16:creationId xmlns:a16="http://schemas.microsoft.com/office/drawing/2014/main" id="{0FC679C8-E643-4DEE-ACFD-08E582406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5013325"/>
            <a:ext cx="936625" cy="9366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8" name="Line 33">
            <a:extLst>
              <a:ext uri="{FF2B5EF4-FFF2-40B4-BE49-F238E27FC236}">
                <a16:creationId xmlns:a16="http://schemas.microsoft.com/office/drawing/2014/main" id="{17C1D3E1-19FD-46C3-8DBB-8F8FB3E50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5229225"/>
            <a:ext cx="468313" cy="86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59" name="Text Box 34">
            <a:extLst>
              <a:ext uri="{FF2B5EF4-FFF2-40B4-BE49-F238E27FC236}">
                <a16:creationId xmlns:a16="http://schemas.microsoft.com/office/drawing/2014/main" id="{D5A74EE6-F2EE-4836-934F-9D6467B4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3321050"/>
            <a:ext cx="2016125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0066"/>
                </a:solidFill>
              </a:rPr>
              <a:t>Downstream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66"/>
                </a:solidFill>
              </a:rPr>
              <a:t>Distribution Channels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66"/>
                </a:solidFill>
              </a:rPr>
              <a:t>Customers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66"/>
                </a:solidFill>
              </a:rPr>
              <a:t>Distributors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66"/>
                </a:solidFill>
              </a:rPr>
              <a:t>Wholesalers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66"/>
                </a:solidFill>
              </a:rPr>
              <a:t>Retailers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1600" b="1">
              <a:solidFill>
                <a:srgbClr val="000066"/>
              </a:solidFill>
            </a:endParaRPr>
          </a:p>
        </p:txBody>
      </p:sp>
      <p:sp>
        <p:nvSpPr>
          <p:cNvPr id="22560" name="Text Box 35">
            <a:extLst>
              <a:ext uri="{FF2B5EF4-FFF2-40B4-BE49-F238E27FC236}">
                <a16:creationId xmlns:a16="http://schemas.microsoft.com/office/drawing/2014/main" id="{5D3975F4-43DA-4E27-9966-602E1128D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033713"/>
            <a:ext cx="19796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0066"/>
                </a:solidFill>
              </a:rPr>
              <a:t>Upstream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66"/>
                </a:solidFill>
              </a:rPr>
              <a:t>Producers Product Suppliers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66"/>
                </a:solidFill>
              </a:rPr>
              <a:t>Manufacturing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66"/>
                </a:solidFill>
              </a:rPr>
              <a:t>Raw materials logistics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66"/>
                </a:solidFill>
              </a:rPr>
              <a:t>Services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1600" b="1">
              <a:solidFill>
                <a:srgbClr val="000066"/>
              </a:solidFill>
            </a:endParaRPr>
          </a:p>
        </p:txBody>
      </p:sp>
      <p:sp>
        <p:nvSpPr>
          <p:cNvPr id="22561" name="Text Box 36">
            <a:extLst>
              <a:ext uri="{FF2B5EF4-FFF2-40B4-BE49-F238E27FC236}">
                <a16:creationId xmlns:a16="http://schemas.microsoft.com/office/drawing/2014/main" id="{8BCFBB37-4992-407C-A9A6-C9B7E0BA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1520825"/>
            <a:ext cx="597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Effective use of ‘controlled assets’- both upstream and downstream</a:t>
            </a:r>
          </a:p>
        </p:txBody>
      </p:sp>
      <p:sp>
        <p:nvSpPr>
          <p:cNvPr id="22562" name="Text Box 37">
            <a:extLst>
              <a:ext uri="{FF2B5EF4-FFF2-40B4-BE49-F238E27FC236}">
                <a16:creationId xmlns:a16="http://schemas.microsoft.com/office/drawing/2014/main" id="{13E67A4A-0E7B-4F68-B113-1392A7725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149725"/>
            <a:ext cx="11874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Reduced assets: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Higher ROA </a:t>
            </a:r>
          </a:p>
        </p:txBody>
      </p:sp>
    </p:spTree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233193F3-1C62-454D-B509-C1C57721DE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0B7AC1A-1BA1-4639-8E1F-E386237A95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8996DC0-9333-47E9-AC4F-B52FE519BA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DADA071-AC1D-44F5-BACC-E3DBEF610A75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1EB1AAAA-9D3B-48E2-883A-C963B87ECE12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268538" y="728663"/>
            <a:ext cx="5507037" cy="1143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5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COMPLIANCE</a:t>
            </a:r>
          </a:p>
        </p:txBody>
      </p:sp>
      <p:sp>
        <p:nvSpPr>
          <p:cNvPr id="23558" name="AutoShape 6">
            <a:extLst>
              <a:ext uri="{FF2B5EF4-FFF2-40B4-BE49-F238E27FC236}">
                <a16:creationId xmlns:a16="http://schemas.microsoft.com/office/drawing/2014/main" id="{9ED504EA-6D09-4A8F-A6C1-1866422C5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2168525"/>
            <a:ext cx="1763713" cy="1189038"/>
          </a:xfrm>
          <a:prstGeom prst="wedgeRoundRectCallout">
            <a:avLst>
              <a:gd name="adj1" fmla="val -95005"/>
              <a:gd name="adj2" fmla="val 28236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E890E500-AA64-49C3-8B72-65DB6A4C0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2276475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Is your  business protected?</a:t>
            </a:r>
          </a:p>
        </p:txBody>
      </p:sp>
      <p:pic>
        <p:nvPicPr>
          <p:cNvPr id="23562" name="Picture 10" descr="Ian">
            <a:extLst>
              <a:ext uri="{FF2B5EF4-FFF2-40B4-BE49-F238E27FC236}">
                <a16:creationId xmlns:a16="http://schemas.microsoft.com/office/drawing/2014/main" id="{8D6A75B6-4E50-461E-85A4-303408C91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00325"/>
            <a:ext cx="1736725" cy="27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185D432-2B96-44BF-AFC9-C0424E4377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5823E1-4A30-425E-B6D4-7C333FC7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F72E25-2D0D-45DD-830D-5877FF46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92A4EFA-44B2-434A-BCAF-A75E542B790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4A5719FE-E4E8-49C8-A1D2-E6C8017B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US" altLang="en-US" b="1">
                <a:solidFill>
                  <a:srgbClr val="000066"/>
                </a:solidFill>
                <a:latin typeface="Verdana" panose="020B0604030504040204" pitchFamily="34" charset="0"/>
              </a:rPr>
              <a:t>COMPLIANCE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2897A2E6-5CD2-4FFF-B40C-4EA36206E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881188"/>
            <a:ext cx="7164388" cy="4114800"/>
          </a:xfrm>
        </p:spPr>
        <p:txBody>
          <a:bodyPr/>
          <a:lstStyle/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Is your entire organization legal?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OSHA, OHS, IEEE etc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ISO14000, ISO26000 standards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Conformance with Head Office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Taxation &amp; year end reporting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SHRM: Staff compliance with objectives, standards and KPI’s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Going ‘Beyond Legal’ compliance</a:t>
            </a:r>
          </a:p>
        </p:txBody>
      </p:sp>
      <p:pic>
        <p:nvPicPr>
          <p:cNvPr id="24583" name="Picture 7" descr="MCj01884870000[1]">
            <a:extLst>
              <a:ext uri="{FF2B5EF4-FFF2-40B4-BE49-F238E27FC236}">
                <a16:creationId xmlns:a16="http://schemas.microsoft.com/office/drawing/2014/main" id="{7434D71F-DE3C-46AA-84D4-4FC79B6E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0"/>
            <a:ext cx="182403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9" descr="MCj02292390000[1]">
            <a:extLst>
              <a:ext uri="{FF2B5EF4-FFF2-40B4-BE49-F238E27FC236}">
                <a16:creationId xmlns:a16="http://schemas.microsoft.com/office/drawing/2014/main" id="{28AC6E29-0F68-49F8-9630-863DD1EF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7025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0568D043-4DF3-47B9-8E1E-ABE1DD8505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676BA66-5292-46B8-B9E4-DECCE6D0C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B923F76-CBC9-4CE8-AE30-5AF7F0CBD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52F3FFF-2DEF-4A30-A23D-3394D632E09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58C3629F-B095-458E-8598-76704ADAAB19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2592388" y="333375"/>
            <a:ext cx="4572000" cy="1008063"/>
          </a:xfrm>
          <a:noFill/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000066"/>
                </a:solidFill>
                <a:latin typeface="Verdana" panose="020B0604030504040204" pitchFamily="34" charset="0"/>
              </a:rPr>
              <a:t>SHRM vs HR</a:t>
            </a:r>
          </a:p>
        </p:txBody>
      </p:sp>
      <p:sp>
        <p:nvSpPr>
          <p:cNvPr id="25606" name="Text Box 3">
            <a:extLst>
              <a:ext uri="{FF2B5EF4-FFF2-40B4-BE49-F238E27FC236}">
                <a16:creationId xmlns:a16="http://schemas.microsoft.com/office/drawing/2014/main" id="{00BA9CF3-5BA8-427E-9E91-53F7C442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557338"/>
            <a:ext cx="7058025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Maintenance of staff records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Staff to ‘fit’ corporate strategy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Keeping all issues with staff ‘legal’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Strategic recruitment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Appraisals, KPI’s, BSC, KSF’s etc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Terminations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Staff measurement metrics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Function measurement metrics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462F686-CC12-4F74-93A7-CEB9D265EF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511B6C4-CB7A-48AF-9E9A-FC56275461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42532EB-0DFF-42BA-870A-520FB1365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82DABCE-BD54-4B29-9207-E2E048243A5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AC362D07-82AC-47D1-BE39-E25A2D2BE6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00450" y="476250"/>
            <a:ext cx="1870075" cy="1143000"/>
          </a:xfrm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000066"/>
                </a:solidFill>
                <a:latin typeface="Verdana" panose="020B0604030504040204" pitchFamily="34" charset="0"/>
              </a:rPr>
              <a:t>OHS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DCCBBFC9-DFAC-460B-9C4D-57ED49F92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097088"/>
            <a:ext cx="6732587" cy="393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Maintain OSHA- Occupational Health &amp; Safety requirements and records 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Staff training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Warning signage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Accident and injury prevention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Remember: Litigation is costly</a:t>
            </a:r>
          </a:p>
        </p:txBody>
      </p:sp>
      <p:pic>
        <p:nvPicPr>
          <p:cNvPr id="26631" name="Picture 8" descr="MPj03143670000[1]">
            <a:extLst>
              <a:ext uri="{FF2B5EF4-FFF2-40B4-BE49-F238E27FC236}">
                <a16:creationId xmlns:a16="http://schemas.microsoft.com/office/drawing/2014/main" id="{A5DBBAB0-E68F-4085-875C-3862FF96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38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1399AEE-35BA-412E-B366-BC1311198B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22F516C-9CC2-49BD-A984-8D02B037E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759D67D-F756-4B4C-8CE1-F6884A8E0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183CDF2-8D64-45E3-848D-7FFC35CB225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58A6F785-397E-491D-9C61-E11007150703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2592388" y="333375"/>
            <a:ext cx="4572000" cy="1008063"/>
          </a:xfrm>
          <a:noFill/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000066"/>
                </a:solidFill>
                <a:latin typeface="Verdana" panose="020B0604030504040204" pitchFamily="34" charset="0"/>
              </a:rPr>
              <a:t>TAXATION</a:t>
            </a:r>
          </a:p>
        </p:txBody>
      </p:sp>
      <p:sp>
        <p:nvSpPr>
          <p:cNvPr id="27654" name="Text Box 3">
            <a:extLst>
              <a:ext uri="{FF2B5EF4-FFF2-40B4-BE49-F238E27FC236}">
                <a16:creationId xmlns:a16="http://schemas.microsoft.com/office/drawing/2014/main" id="{6E69FFFC-EEEA-4F57-85DF-FEBC1630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557338"/>
            <a:ext cx="6804025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Maintenance of all financial records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Timely filing of all tax returns within legal time requirements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Sarbanes Oxley compliance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Proper filing of all documentation for statutory periods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Hard copy and e-copy filing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endParaRPr lang="en-US" altLang="en-US" sz="2800">
              <a:solidFill>
                <a:srgbClr val="000066"/>
              </a:solidFill>
            </a:endParaRPr>
          </a:p>
        </p:txBody>
      </p:sp>
      <p:pic>
        <p:nvPicPr>
          <p:cNvPr id="27655" name="Picture 4" descr="MMj03956920000[1]">
            <a:extLst>
              <a:ext uri="{FF2B5EF4-FFF2-40B4-BE49-F238E27FC236}">
                <a16:creationId xmlns:a16="http://schemas.microsoft.com/office/drawing/2014/main" id="{1D2C14A3-6767-43EE-BFFC-8C75E6DA55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431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7973DEA-0341-438B-A8D0-C1C736D3A3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ED51A3-189A-4268-BF44-234AAA6E1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4070079-686C-4C69-8CD0-38006C169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0CC482-A4D6-4BEF-8E44-2C20C5A94910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0211C2C7-E435-4C20-9B36-3C4C7B67BE04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2268538" y="333375"/>
            <a:ext cx="5292725" cy="1474788"/>
          </a:xfrm>
          <a:noFill/>
        </p:spPr>
        <p:txBody>
          <a:bodyPr/>
          <a:lstStyle/>
          <a:p>
            <a:pPr eaLnBrk="1" hangingPunct="1"/>
            <a:br>
              <a:rPr lang="en-US" altLang="en-US" sz="480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en-US" altLang="en-US" sz="480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en-US" sz="4800">
                <a:solidFill>
                  <a:srgbClr val="000066"/>
                </a:solidFill>
                <a:latin typeface="Verdana" panose="020B0604030504040204" pitchFamily="34" charset="0"/>
              </a:rPr>
              <a:t>HEAD OFFICE CONFORMANCE</a:t>
            </a:r>
          </a:p>
        </p:txBody>
      </p:sp>
      <p:sp>
        <p:nvSpPr>
          <p:cNvPr id="28678" name="Text Box 3">
            <a:extLst>
              <a:ext uri="{FF2B5EF4-FFF2-40B4-BE49-F238E27FC236}">
                <a16:creationId xmlns:a16="http://schemas.microsoft.com/office/drawing/2014/main" id="{39D5286B-27A0-4204-9006-7CD8D7F0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097088"/>
            <a:ext cx="75247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Head office conformance requirements for global sustainability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Conformance with ‘Due Process’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Global strategic decision making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Appraisal and control capabilities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Common values and expectations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2-Way Communications feedback loop</a:t>
            </a:r>
          </a:p>
        </p:txBody>
      </p:sp>
      <p:pic>
        <p:nvPicPr>
          <p:cNvPr id="28679" name="Picture 4" descr="j0285360">
            <a:extLst>
              <a:ext uri="{FF2B5EF4-FFF2-40B4-BE49-F238E27FC236}">
                <a16:creationId xmlns:a16="http://schemas.microsoft.com/office/drawing/2014/main" id="{808CEDB0-4149-47E9-9FC8-556678F8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5425"/>
            <a:ext cx="1474788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5" descr="MCj02799940000[1]">
            <a:extLst>
              <a:ext uri="{FF2B5EF4-FFF2-40B4-BE49-F238E27FC236}">
                <a16:creationId xmlns:a16="http://schemas.microsoft.com/office/drawing/2014/main" id="{78EC5AE2-C2F0-4807-928E-9ACE336E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04813"/>
            <a:ext cx="18145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681" name="AutoShape 7">
            <a:extLst>
              <a:ext uri="{FF2B5EF4-FFF2-40B4-BE49-F238E27FC236}">
                <a16:creationId xmlns:a16="http://schemas.microsoft.com/office/drawing/2014/main" id="{0119DB49-B8B2-4D56-B166-5D000685B1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1135063"/>
            <a:ext cx="6438900" cy="565150"/>
          </a:xfrm>
          <a:prstGeom prst="curvedConnector4">
            <a:avLst>
              <a:gd name="adj1" fmla="val 42926"/>
              <a:gd name="adj2" fmla="val 140449"/>
            </a:avLst>
          </a:prstGeom>
          <a:noFill/>
          <a:ln w="28575">
            <a:solidFill>
              <a:srgbClr val="FF0000"/>
            </a:solidFill>
            <a:prstDash val="dash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01C6CBD1-E690-4293-B958-6C01B1373A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7591D4D-7678-42C5-B7F1-01FBBE3084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16086B6-A008-4BDF-A6FF-3F5CD2DA8E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DDDD564-B403-45C1-8A6D-12B36E9B3FB9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120C4922-F516-49DA-B751-E416BBD6B9BB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1763713" y="441325"/>
            <a:ext cx="6877050" cy="12954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600" b="1">
                <a:solidFill>
                  <a:srgbClr val="003300"/>
                </a:solidFill>
                <a:latin typeface="Verdana" panose="020B0604030504040204" pitchFamily="34" charset="0"/>
              </a:rPr>
              <a:t>SERM</a:t>
            </a:r>
            <a:br>
              <a:rPr lang="en-US" altLang="en-US" sz="3600" b="1">
                <a:solidFill>
                  <a:srgbClr val="003300"/>
                </a:solidFill>
                <a:latin typeface="Verdana" panose="020B0604030504040204" pitchFamily="34" charset="0"/>
              </a:rPr>
            </a:br>
            <a:r>
              <a:rPr lang="en-US" altLang="en-US" sz="3600" b="1">
                <a:solidFill>
                  <a:srgbClr val="003300"/>
                </a:solidFill>
                <a:latin typeface="Verdana" panose="020B0604030504040204" pitchFamily="34" charset="0"/>
              </a:rPr>
              <a:t>SUMMARY</a:t>
            </a:r>
          </a:p>
        </p:txBody>
      </p:sp>
      <p:sp>
        <p:nvSpPr>
          <p:cNvPr id="29703" name="Text Box 4">
            <a:extLst>
              <a:ext uri="{FF2B5EF4-FFF2-40B4-BE49-F238E27FC236}">
                <a16:creationId xmlns:a16="http://schemas.microsoft.com/office/drawing/2014/main" id="{CEEA77BD-4730-453D-BF06-9741BBF1A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329113"/>
            <a:ext cx="788511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 b="1">
              <a:solidFill>
                <a:srgbClr val="000000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        </a:t>
            </a:r>
            <a:r>
              <a:rPr lang="en-US" altLang="en-US" b="1">
                <a:solidFill>
                  <a:srgbClr val="000066"/>
                </a:solidFill>
              </a:rPr>
              <a:t>STRATEGY+VALUE+COMPLIANCE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2000" b="1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00"/>
                </a:solidFill>
              </a:rPr>
              <a:t>        </a:t>
            </a:r>
            <a:r>
              <a:rPr lang="en-US" altLang="en-US" sz="2000">
                <a:solidFill>
                  <a:srgbClr val="000066"/>
                </a:solidFill>
              </a:rPr>
              <a:t>THE THREE CRITICAL AREAS FOR SUCCESS</a:t>
            </a:r>
          </a:p>
        </p:txBody>
      </p:sp>
      <p:pic>
        <p:nvPicPr>
          <p:cNvPr id="29704" name="Picture 11" descr="MPj03143300000[1]">
            <a:extLst>
              <a:ext uri="{FF2B5EF4-FFF2-40B4-BE49-F238E27FC236}">
                <a16:creationId xmlns:a16="http://schemas.microsoft.com/office/drawing/2014/main" id="{66610C55-DAFA-4518-BF36-AB2044FB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349500"/>
            <a:ext cx="143351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19972DD-F447-4BC4-A747-26D2FC45849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A3E5023-C434-4978-8929-9F35F5557C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067A90E-D948-48D8-AFE4-166DF79759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A5CCDD1-9C1C-4E02-AF08-538AA0EBD450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47E15DD8-DB68-4352-9404-361D3D8FB6D9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3348038" y="476250"/>
            <a:ext cx="5148262" cy="2052638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solidFill>
                  <a:srgbClr val="000099"/>
                </a:solidFill>
                <a:latin typeface="Verdana" panose="020B0604030504040204" pitchFamily="34" charset="0"/>
              </a:rPr>
              <a:t>ENTREPRENEURIAL </a:t>
            </a:r>
            <a:br>
              <a:rPr lang="en-US" altLang="en-US" sz="3200" b="1">
                <a:solidFill>
                  <a:srgbClr val="000099"/>
                </a:solidFill>
                <a:latin typeface="Verdana" panose="020B0604030504040204" pitchFamily="34" charset="0"/>
              </a:rPr>
            </a:br>
            <a:r>
              <a:rPr lang="en-US" altLang="en-US" sz="3200" b="1">
                <a:solidFill>
                  <a:srgbClr val="000099"/>
                </a:solidFill>
                <a:latin typeface="Verdana" panose="020B0604030504040204" pitchFamily="34" charset="0"/>
              </a:rPr>
              <a:t>  MANAGEMENT </a:t>
            </a:r>
            <a:br>
              <a:rPr lang="en-US" altLang="en-US" sz="3200" b="1">
                <a:solidFill>
                  <a:srgbClr val="000099"/>
                </a:solidFill>
                <a:latin typeface="Verdana" panose="020B0604030504040204" pitchFamily="34" charset="0"/>
              </a:rPr>
            </a:br>
            <a:r>
              <a:rPr lang="en-US" altLang="en-US" sz="3200" b="1">
                <a:solidFill>
                  <a:srgbClr val="000099"/>
                </a:solidFill>
                <a:latin typeface="Verdana" panose="020B0604030504040204" pitchFamily="34" charset="0"/>
              </a:rPr>
              <a:t>  an</a:t>
            </a:r>
            <a:r>
              <a:rPr lang="en-US" altLang="en-US" sz="3200" b="1">
                <a:solidFill>
                  <a:srgbClr val="000099"/>
                </a:solidFill>
              </a:rPr>
              <a:t> </a:t>
            </a:r>
            <a:r>
              <a:rPr lang="en-US" altLang="en-US" sz="3200" b="1">
                <a:solidFill>
                  <a:srgbClr val="000099"/>
                </a:solidFill>
                <a:latin typeface="Verdana" panose="020B0604030504040204" pitchFamily="34" charset="0"/>
              </a:rPr>
              <a:t>SVC approach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D1CF2155-3AF0-42FC-B984-053DE942F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3536950"/>
            <a:ext cx="61547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Strategy</a:t>
            </a:r>
            <a:r>
              <a:rPr lang="en-US" altLang="en-US">
                <a:solidFill>
                  <a:srgbClr val="000099"/>
                </a:solidFill>
              </a:rPr>
              <a:t>: Where are you going?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Value</a:t>
            </a:r>
            <a:r>
              <a:rPr lang="en-US" altLang="en-US">
                <a:solidFill>
                  <a:srgbClr val="000099"/>
                </a:solidFill>
              </a:rPr>
              <a:t>: What increases your wealth?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Compliance</a:t>
            </a:r>
            <a:r>
              <a:rPr lang="en-US" altLang="en-US">
                <a:solidFill>
                  <a:srgbClr val="000099"/>
                </a:solidFill>
              </a:rPr>
              <a:t>: Do you conform</a:t>
            </a:r>
            <a:r>
              <a:rPr lang="en-US" altLang="en-US">
                <a:solidFill>
                  <a:srgbClr val="000066"/>
                </a:solidFill>
              </a:rPr>
              <a:t>?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6636" name="WordArt 12">
            <a:extLst>
              <a:ext uri="{FF2B5EF4-FFF2-40B4-BE49-F238E27FC236}">
                <a16:creationId xmlns:a16="http://schemas.microsoft.com/office/drawing/2014/main" id="{7D71BBCD-0D1A-4831-B4C7-6DD8A53FA13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55763" y="692150"/>
            <a:ext cx="15621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AU" sz="5400" i="1" kern="10">
                <a:ln w="952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SVC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F5DF6107-3551-45CD-9642-502381112DA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EBA8A72-24E9-46FE-B5E3-38DF289AE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4005694-0478-4C7F-8ABE-DBA162348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5F320AD-2957-487B-8B12-7153A6FDC7A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85EB3A2-BBBC-4B1C-829A-3B1BCD8402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27313" y="1052513"/>
            <a:ext cx="4535487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>
                <a:solidFill>
                  <a:srgbClr val="000000"/>
                </a:solidFill>
                <a:latin typeface="Verdana" pitchFamily="34" charset="0"/>
              </a:rPr>
              <a:t>       </a:t>
            </a:r>
            <a:br>
              <a:rPr lang="en-US" sz="5400">
                <a:solidFill>
                  <a:srgbClr val="000000"/>
                </a:solidFill>
                <a:latin typeface="Verdana" pitchFamily="34" charset="0"/>
              </a:rPr>
            </a:br>
            <a:r>
              <a:rPr lang="en-US" sz="540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sz="5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STRATEGY</a:t>
            </a:r>
          </a:p>
        </p:txBody>
      </p:sp>
      <p:sp>
        <p:nvSpPr>
          <p:cNvPr id="6150" name="AutoShape 5">
            <a:extLst>
              <a:ext uri="{FF2B5EF4-FFF2-40B4-BE49-F238E27FC236}">
                <a16:creationId xmlns:a16="http://schemas.microsoft.com/office/drawing/2014/main" id="{FEC32E10-06C3-4EF1-B200-94CB49507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881188"/>
            <a:ext cx="1476375" cy="1368425"/>
          </a:xfrm>
          <a:prstGeom prst="wedgeRoundRectCallout">
            <a:avLst>
              <a:gd name="adj1" fmla="val -95056"/>
              <a:gd name="adj2" fmla="val 49537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74DEF3FD-EC97-4353-8B4D-0027452D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2060575"/>
            <a:ext cx="15478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What is your business?</a:t>
            </a:r>
          </a:p>
        </p:txBody>
      </p:sp>
      <p:pic>
        <p:nvPicPr>
          <p:cNvPr id="6152" name="Picture 11" descr="Ian 2006">
            <a:extLst>
              <a:ext uri="{FF2B5EF4-FFF2-40B4-BE49-F238E27FC236}">
                <a16:creationId xmlns:a16="http://schemas.microsoft.com/office/drawing/2014/main" id="{155FC5DB-CA97-4A30-BFD8-CC6D4903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2457450"/>
            <a:ext cx="20240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63E2-5B97-45A0-90BB-21DC353EE2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97058-6EF8-4025-ACF5-90323DA5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F0F7E-A754-406F-AD9D-9C1DAD3F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E96BBF9-7634-4721-A797-EF37029358E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A6794A38-DD83-4181-8FA9-2813370DC46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altLang="en-US" b="1">
                <a:solidFill>
                  <a:srgbClr val="000066"/>
                </a:solidFill>
                <a:latin typeface="Verdana" panose="020B0604030504040204" pitchFamily="34" charset="0"/>
              </a:rPr>
              <a:t>STRATEGY</a:t>
            </a:r>
          </a:p>
        </p:txBody>
      </p:sp>
      <p:sp>
        <p:nvSpPr>
          <p:cNvPr id="7174" name="Rectangle 35">
            <a:extLst>
              <a:ext uri="{FF2B5EF4-FFF2-40B4-BE49-F238E27FC236}">
                <a16:creationId xmlns:a16="http://schemas.microsoft.com/office/drawing/2014/main" id="{35A978C4-BC37-41C2-AA8B-D97DFD8FA0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55763" y="1773238"/>
            <a:ext cx="7308850" cy="3960812"/>
          </a:xfrm>
        </p:spPr>
        <p:txBody>
          <a:bodyPr/>
          <a:lstStyle/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Sustainable Corporate Strategy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Vision- what do you want to become?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Mission- what is your business?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Asset base recognition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Future desired status 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Under girding: 6-Sigma, ISC etc</a:t>
            </a:r>
          </a:p>
          <a:p>
            <a:pPr eaLnBrk="1" hangingPunct="1"/>
            <a:r>
              <a:rPr lang="en-US" altLang="en-US" sz="2800" b="0">
                <a:solidFill>
                  <a:srgbClr val="000066"/>
                </a:solidFill>
                <a:latin typeface="Verdana" panose="020B0604030504040204" pitchFamily="34" charset="0"/>
              </a:rPr>
              <a:t>How will you achieve your goals?</a:t>
            </a:r>
          </a:p>
          <a:p>
            <a:pPr eaLnBrk="1" hangingPunct="1"/>
            <a:endParaRPr lang="en-US" altLang="en-US" sz="2800" b="0">
              <a:solidFill>
                <a:srgbClr val="000066"/>
              </a:solidFill>
              <a:latin typeface="Verdana" panose="020B0604030504040204" pitchFamily="34" charset="0"/>
            </a:endParaRPr>
          </a:p>
        </p:txBody>
      </p:sp>
      <p:pic>
        <p:nvPicPr>
          <p:cNvPr id="7175" name="Picture 36" descr="MCj02973870000[1]">
            <a:extLst>
              <a:ext uri="{FF2B5EF4-FFF2-40B4-BE49-F238E27FC236}">
                <a16:creationId xmlns:a16="http://schemas.microsoft.com/office/drawing/2014/main" id="{27B97B0F-A79D-4C27-B708-34401186D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441325"/>
            <a:ext cx="18272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60C6D90B-3B40-4F80-9E2A-A67F1F39999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FC24916-4274-4153-8E19-F22A5B0D8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F040FB2-B022-4FC9-B94A-590439AEAD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A101CA5-6FD2-479D-9CDD-69A692EA485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F649EC9E-EE02-4E18-AB29-E2B0C8A6B7A2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2339975" y="476250"/>
            <a:ext cx="6011863" cy="576263"/>
          </a:xfrm>
          <a:noFill/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b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b="1">
                <a:solidFill>
                  <a:srgbClr val="000066"/>
                </a:solidFill>
                <a:latin typeface="Verdana" panose="020B0604030504040204" pitchFamily="34" charset="0"/>
              </a:rPr>
              <a:t>SIX STRATEGIES</a:t>
            </a:r>
          </a:p>
        </p:txBody>
      </p:sp>
      <p:sp>
        <p:nvSpPr>
          <p:cNvPr id="8198" name="Text Box 3">
            <a:extLst>
              <a:ext uri="{FF2B5EF4-FFF2-40B4-BE49-F238E27FC236}">
                <a16:creationId xmlns:a16="http://schemas.microsoft.com/office/drawing/2014/main" id="{2DA49188-79D1-4B7D-97A0-A4250E775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268413"/>
            <a:ext cx="6696075" cy="543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66"/>
                </a:solidFill>
              </a:rPr>
              <a:t>1. Diversification Strategies (David)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Concentric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Conglomerate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Horizontal</a:t>
            </a:r>
          </a:p>
          <a:p>
            <a:pPr lvl="1" algn="l" eaLnBrk="1" hangingPunct="1"/>
            <a:endParaRPr lang="en-US" altLang="en-US" sz="280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en-US" sz="2800">
                <a:solidFill>
                  <a:srgbClr val="000066"/>
                </a:solidFill>
              </a:rPr>
              <a:t>2. Defensive Strategies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Joint venture, buy out, strategic</a:t>
            </a:r>
          </a:p>
          <a:p>
            <a:pPr lvl="1" algn="l" eaLnBrk="1" hangingPunct="1"/>
            <a:r>
              <a:rPr lang="en-US" altLang="en-US" sz="2800">
                <a:solidFill>
                  <a:srgbClr val="000066"/>
                </a:solidFill>
              </a:rPr>
              <a:t>  alliance, value chain alignment 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Retrenchment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Divestiture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Liquidation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280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E37CBEFE-1004-4181-BA2D-7F43CB8B74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44053A7-A04E-4A71-96DB-ED91B065C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42F85AA-5925-458E-A0BE-4232305F4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C48F04C-9E85-4691-AA2C-AB621DBE1D49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506B5FA9-2A58-4627-AC70-8EC2D16CF304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2303463" y="476250"/>
            <a:ext cx="4895850" cy="720725"/>
          </a:xfrm>
          <a:noFill/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b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en-US" b="1">
                <a:solidFill>
                  <a:srgbClr val="000066"/>
                </a:solidFill>
                <a:latin typeface="Verdana" panose="020B0604030504040204" pitchFamily="34" charset="0"/>
              </a:rPr>
              <a:t>STRATEGIES</a:t>
            </a:r>
          </a:p>
        </p:txBody>
      </p:sp>
      <p:sp>
        <p:nvSpPr>
          <p:cNvPr id="9222" name="Text Box 3">
            <a:extLst>
              <a:ext uri="{FF2B5EF4-FFF2-40B4-BE49-F238E27FC236}">
                <a16:creationId xmlns:a16="http://schemas.microsoft.com/office/drawing/2014/main" id="{7E7138C4-38B3-4E26-A36E-7F36B373C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449388"/>
            <a:ext cx="6408737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rgbClr val="000066"/>
                </a:solidFill>
              </a:rPr>
              <a:t>3. Vertical Integration Strategies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Forward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Backward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Horizontal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Keiretsu’s, Chaebol’s</a:t>
            </a:r>
          </a:p>
          <a:p>
            <a:pPr lvl="1" algn="l" eaLnBrk="1" hangingPunct="1"/>
            <a:endParaRPr lang="en-US" altLang="en-US" sz="280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en-US" sz="2800">
                <a:solidFill>
                  <a:srgbClr val="000066"/>
                </a:solidFill>
              </a:rPr>
              <a:t>4. Intensive Strategies (Ansoff)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Market penetration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Market development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Product development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Liquidation</a:t>
            </a:r>
          </a:p>
          <a:p>
            <a:pPr algn="l" eaLnBrk="1" hangingPunct="1"/>
            <a:endParaRPr lang="en-US" altLang="en-US" sz="280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2FF76AD-CED8-429E-8B0B-476E483456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949890A-CA51-4BE3-86C8-9A53886DF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3235153-22A3-426D-8B44-B87D78CD3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7C9E222-41C1-4437-AF6B-DD11773DAEA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60EC49AD-E3FA-4CE2-A7C2-BB44C6F52E77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2303463" y="476250"/>
            <a:ext cx="4895850" cy="720725"/>
          </a:xfrm>
          <a:noFill/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br>
              <a:rPr lang="en-US" altLang="en-US" sz="540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en-US" b="1">
                <a:solidFill>
                  <a:srgbClr val="000066"/>
                </a:solidFill>
                <a:latin typeface="Verdana" panose="020B0604030504040204" pitchFamily="34" charset="0"/>
              </a:rPr>
              <a:t>STRATEGIES</a:t>
            </a:r>
          </a:p>
        </p:txBody>
      </p:sp>
      <p:sp>
        <p:nvSpPr>
          <p:cNvPr id="10246" name="Text Box 3">
            <a:extLst>
              <a:ext uri="{FF2B5EF4-FFF2-40B4-BE49-F238E27FC236}">
                <a16:creationId xmlns:a16="http://schemas.microsoft.com/office/drawing/2014/main" id="{EFB3D9A0-740E-4519-BC47-DB7563E1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449388"/>
            <a:ext cx="6335713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rgbClr val="000066"/>
                </a:solidFill>
              </a:rPr>
              <a:t>5. Generic Strategies (Porter)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Differentiation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Cost Leadership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Focus</a:t>
            </a:r>
          </a:p>
          <a:p>
            <a:pPr lvl="1" algn="l" eaLnBrk="1" hangingPunct="1"/>
            <a:endParaRPr lang="en-US" altLang="en-US" sz="280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en-US" sz="2800">
                <a:solidFill>
                  <a:srgbClr val="000066"/>
                </a:solidFill>
              </a:rPr>
              <a:t>6. Avoidance Strategies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Management by Extrapolation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Management by Crisis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Management by Subjectives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rgbClr val="000066"/>
                </a:solidFill>
              </a:rPr>
              <a:t>Management by Hope</a:t>
            </a:r>
          </a:p>
          <a:p>
            <a:pPr algn="l" eaLnBrk="1" hangingPunct="1"/>
            <a:endParaRPr lang="en-US" altLang="en-US" sz="2800">
              <a:solidFill>
                <a:srgbClr val="000066"/>
              </a:solidFill>
            </a:endParaRPr>
          </a:p>
        </p:txBody>
      </p:sp>
      <p:pic>
        <p:nvPicPr>
          <p:cNvPr id="10247" name="Picture 4" descr="j0149481">
            <a:extLst>
              <a:ext uri="{FF2B5EF4-FFF2-40B4-BE49-F238E27FC236}">
                <a16:creationId xmlns:a16="http://schemas.microsoft.com/office/drawing/2014/main" id="{1485B85C-1EF6-4ED7-A351-BE8E52044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6700"/>
            <a:ext cx="2144713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A6E68BCE-6A58-4666-8C34-33B61A40F2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2005.04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63F2008-23AE-4869-9498-FDCF57AA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Ian Kirkwood 2005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679B812-ADF5-4904-8D28-C139BF35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2FEA410-DF9C-4183-ADBF-382344CBCEC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11269" name="Group 2">
            <a:extLst>
              <a:ext uri="{FF2B5EF4-FFF2-40B4-BE49-F238E27FC236}">
                <a16:creationId xmlns:a16="http://schemas.microsoft.com/office/drawing/2014/main" id="{8CDDA2F1-86B4-4719-BCEF-C288A5A38751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457200"/>
            <a:ext cx="8623300" cy="5181600"/>
            <a:chOff x="144" y="720"/>
            <a:chExt cx="5424" cy="3264"/>
          </a:xfrm>
        </p:grpSpPr>
        <p:sp>
          <p:nvSpPr>
            <p:cNvPr id="11271" name="Rectangle 3">
              <a:extLst>
                <a:ext uri="{FF2B5EF4-FFF2-40B4-BE49-F238E27FC236}">
                  <a16:creationId xmlns:a16="http://schemas.microsoft.com/office/drawing/2014/main" id="{44C8831C-18C9-48A1-8DAC-4F75DC9F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59"/>
              <a:ext cx="1776" cy="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b="1">
                  <a:solidFill>
                    <a:srgbClr val="990000"/>
                  </a:solidFill>
                  <a:latin typeface="Tahoma" panose="020B0604030504040204" pitchFamily="34" charset="0"/>
                </a:rPr>
                <a:t>WT Strategies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sz="2000" i="1">
                <a:solidFill>
                  <a:srgbClr val="003366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 i="1">
                  <a:solidFill>
                    <a:srgbClr val="003366"/>
                  </a:solidFill>
                  <a:latin typeface="Tahoma" panose="020B0604030504040204" pitchFamily="34" charset="0"/>
                </a:rPr>
                <a:t>Minimize weaknesses and avoid threats</a:t>
              </a:r>
            </a:p>
          </p:txBody>
        </p:sp>
        <p:sp>
          <p:nvSpPr>
            <p:cNvPr id="11272" name="Rectangle 4">
              <a:extLst>
                <a:ext uri="{FF2B5EF4-FFF2-40B4-BE49-F238E27FC236}">
                  <a16:creationId xmlns:a16="http://schemas.microsoft.com/office/drawing/2014/main" id="{CF7E8675-0BB1-41C3-817B-D6083AFC2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59"/>
              <a:ext cx="1968" cy="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b="1">
                  <a:solidFill>
                    <a:srgbClr val="990000"/>
                  </a:solidFill>
                  <a:latin typeface="Tahoma" panose="020B0604030504040204" pitchFamily="34" charset="0"/>
                </a:rPr>
                <a:t>ST Strategies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sz="2000" i="1">
                <a:solidFill>
                  <a:srgbClr val="003366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 i="1">
                  <a:solidFill>
                    <a:srgbClr val="003366"/>
                  </a:solidFill>
                  <a:latin typeface="Tahoma" panose="020B0604030504040204" pitchFamily="34" charset="0"/>
                </a:rPr>
                <a:t>Use strengths to avoid threats</a:t>
              </a:r>
            </a:p>
          </p:txBody>
        </p:sp>
        <p:sp>
          <p:nvSpPr>
            <p:cNvPr id="11273" name="Rectangle 5">
              <a:extLst>
                <a:ext uri="{FF2B5EF4-FFF2-40B4-BE49-F238E27FC236}">
                  <a16:creationId xmlns:a16="http://schemas.microsoft.com/office/drawing/2014/main" id="{89726FAA-4075-42DD-BE5D-74A2E6AC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59"/>
              <a:ext cx="1680" cy="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b="1">
                  <a:solidFill>
                    <a:srgbClr val="990000"/>
                  </a:solidFill>
                  <a:latin typeface="Tahoma" panose="020B0604030504040204" pitchFamily="34" charset="0"/>
                </a:rPr>
                <a:t>             T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b="1">
                <a:solidFill>
                  <a:srgbClr val="99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 i="1">
                  <a:solidFill>
                    <a:srgbClr val="003366"/>
                  </a:solidFill>
                  <a:latin typeface="Tahoma" panose="020B0604030504040204" pitchFamily="34" charset="0"/>
                </a:rPr>
                <a:t>           </a:t>
              </a:r>
            </a:p>
          </p:txBody>
        </p:sp>
        <p:sp>
          <p:nvSpPr>
            <p:cNvPr id="11274" name="Rectangle 6">
              <a:extLst>
                <a:ext uri="{FF2B5EF4-FFF2-40B4-BE49-F238E27FC236}">
                  <a16:creationId xmlns:a16="http://schemas.microsoft.com/office/drawing/2014/main" id="{46AA2362-B6DD-4894-84B0-8361370C4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755"/>
              <a:ext cx="1776" cy="1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b="1">
                  <a:solidFill>
                    <a:srgbClr val="990000"/>
                  </a:solidFill>
                  <a:latin typeface="Tahoma" panose="020B0604030504040204" pitchFamily="34" charset="0"/>
                </a:rPr>
                <a:t>WO Strategies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b="1">
                <a:solidFill>
                  <a:srgbClr val="99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 i="1">
                  <a:solidFill>
                    <a:srgbClr val="003366"/>
                  </a:solidFill>
                  <a:latin typeface="Tahoma" panose="020B0604030504040204" pitchFamily="34" charset="0"/>
                </a:rPr>
                <a:t>Overcome weaknesses by taking advantage of opportunities</a:t>
              </a:r>
            </a:p>
          </p:txBody>
        </p:sp>
        <p:sp>
          <p:nvSpPr>
            <p:cNvPr id="11275" name="Rectangle 7">
              <a:extLst>
                <a:ext uri="{FF2B5EF4-FFF2-40B4-BE49-F238E27FC236}">
                  <a16:creationId xmlns:a16="http://schemas.microsoft.com/office/drawing/2014/main" id="{9505F79F-F9F1-415D-B1F7-FEEF1FDB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55"/>
              <a:ext cx="1968" cy="1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b="1">
                  <a:solidFill>
                    <a:srgbClr val="990000"/>
                  </a:solidFill>
                  <a:latin typeface="Tahoma" panose="020B0604030504040204" pitchFamily="34" charset="0"/>
                </a:rPr>
                <a:t>SO Strategies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b="1">
                <a:solidFill>
                  <a:srgbClr val="99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 i="1">
                  <a:solidFill>
                    <a:srgbClr val="003366"/>
                  </a:solidFill>
                  <a:latin typeface="Tahoma" panose="020B0604030504040204" pitchFamily="34" charset="0"/>
                </a:rPr>
                <a:t>Use strengths to take advantage of opportunities</a:t>
              </a:r>
            </a:p>
          </p:txBody>
        </p:sp>
        <p:sp>
          <p:nvSpPr>
            <p:cNvPr id="11276" name="Rectangle 8">
              <a:extLst>
                <a:ext uri="{FF2B5EF4-FFF2-40B4-BE49-F238E27FC236}">
                  <a16:creationId xmlns:a16="http://schemas.microsoft.com/office/drawing/2014/main" id="{E4D446E7-F27E-4BD5-9FFF-C0B0197C4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755"/>
              <a:ext cx="1680" cy="1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b="1">
                  <a:solidFill>
                    <a:srgbClr val="990000"/>
                  </a:solidFill>
                  <a:latin typeface="Tahoma" panose="020B0604030504040204" pitchFamily="34" charset="0"/>
                </a:rPr>
                <a:t>             O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b="1">
                <a:solidFill>
                  <a:srgbClr val="99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en-US" sz="2000" i="1">
                <a:solidFill>
                  <a:srgbClr val="0033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7" name="Rectangle 9">
              <a:extLst>
                <a:ext uri="{FF2B5EF4-FFF2-40B4-BE49-F238E27FC236}">
                  <a16:creationId xmlns:a16="http://schemas.microsoft.com/office/drawing/2014/main" id="{8F058874-AD7C-423E-8E7B-F320C7F0C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1776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b="1">
                  <a:solidFill>
                    <a:srgbClr val="990000"/>
                  </a:solidFill>
                  <a:latin typeface="Tahoma" panose="020B0604030504040204" pitchFamily="34" charset="0"/>
                </a:rPr>
                <a:t>W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b="1">
                <a:solidFill>
                  <a:srgbClr val="99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en-US" sz="2000" i="1">
                <a:solidFill>
                  <a:srgbClr val="0033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8" name="Rectangle 10">
              <a:extLst>
                <a:ext uri="{FF2B5EF4-FFF2-40B4-BE49-F238E27FC236}">
                  <a16:creationId xmlns:a16="http://schemas.microsoft.com/office/drawing/2014/main" id="{59BD7344-201C-45B1-A385-072D1DCB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20"/>
              <a:ext cx="1968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b="1">
                  <a:solidFill>
                    <a:srgbClr val="990000"/>
                  </a:solidFill>
                  <a:latin typeface="Tahoma" panose="020B0604030504040204" pitchFamily="34" charset="0"/>
                </a:rPr>
                <a:t>S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b="1">
                <a:solidFill>
                  <a:srgbClr val="99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en-US" sz="2000" i="1">
                <a:solidFill>
                  <a:srgbClr val="003366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en-US" sz="2000" i="1">
                <a:solidFill>
                  <a:srgbClr val="0033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9" name="Rectangle 11">
              <a:extLst>
                <a:ext uri="{FF2B5EF4-FFF2-40B4-BE49-F238E27FC236}">
                  <a16:creationId xmlns:a16="http://schemas.microsoft.com/office/drawing/2014/main" id="{A0C41215-5E5F-4E04-BBE6-E8EACA73C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20"/>
              <a:ext cx="1680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AU" altLang="en-US" b="1" i="1">
                <a:solidFill>
                  <a:srgbClr val="99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80" name="Line 12">
              <a:extLst>
                <a:ext uri="{FF2B5EF4-FFF2-40B4-BE49-F238E27FC236}">
                  <a16:creationId xmlns:a16="http://schemas.microsoft.com/office/drawing/2014/main" id="{2EA6D401-0E22-4D6F-B713-5AE667D07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" y="720"/>
              <a:ext cx="54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1" name="Line 13">
              <a:extLst>
                <a:ext uri="{FF2B5EF4-FFF2-40B4-BE49-F238E27FC236}">
                  <a16:creationId xmlns:a16="http://schemas.microsoft.com/office/drawing/2014/main" id="{094A8ED4-AEC8-4C42-8A3C-349A1D075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" y="1755"/>
              <a:ext cx="54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2" name="Line 14">
              <a:extLst>
                <a:ext uri="{FF2B5EF4-FFF2-40B4-BE49-F238E27FC236}">
                  <a16:creationId xmlns:a16="http://schemas.microsoft.com/office/drawing/2014/main" id="{7B49953A-A6F2-42C5-AAF3-74DCF428E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" y="2959"/>
              <a:ext cx="54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3" name="Line 15">
              <a:extLst>
                <a:ext uri="{FF2B5EF4-FFF2-40B4-BE49-F238E27FC236}">
                  <a16:creationId xmlns:a16="http://schemas.microsoft.com/office/drawing/2014/main" id="{5AE4121A-3B3E-4F1D-BAFF-C2E1BE190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" y="3984"/>
              <a:ext cx="54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4" name="Line 16">
              <a:extLst>
                <a:ext uri="{FF2B5EF4-FFF2-40B4-BE49-F238E27FC236}">
                  <a16:creationId xmlns:a16="http://schemas.microsoft.com/office/drawing/2014/main" id="{6A7F2646-8011-405A-9BE1-DA4F7BFF1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722"/>
              <a:ext cx="0" cy="3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5" name="Line 17">
              <a:extLst>
                <a:ext uri="{FF2B5EF4-FFF2-40B4-BE49-F238E27FC236}">
                  <a16:creationId xmlns:a16="http://schemas.microsoft.com/office/drawing/2014/main" id="{AEC3983F-7517-4EC4-9BC1-47B45E314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722"/>
              <a:ext cx="0" cy="3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6" name="Line 18">
              <a:extLst>
                <a:ext uri="{FF2B5EF4-FFF2-40B4-BE49-F238E27FC236}">
                  <a16:creationId xmlns:a16="http://schemas.microsoft.com/office/drawing/2014/main" id="{4F0A13FA-8AE3-4C70-8E1D-6761D2147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722"/>
              <a:ext cx="0" cy="3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7" name="Line 19">
              <a:extLst>
                <a:ext uri="{FF2B5EF4-FFF2-40B4-BE49-F238E27FC236}">
                  <a16:creationId xmlns:a16="http://schemas.microsoft.com/office/drawing/2014/main" id="{6E32DE68-2B0E-4B36-8CD4-1AB43B4E7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722"/>
              <a:ext cx="0" cy="3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1270" name="Text Box 20">
            <a:extLst>
              <a:ext uri="{FF2B5EF4-FFF2-40B4-BE49-F238E27FC236}">
                <a16:creationId xmlns:a16="http://schemas.microsoft.com/office/drawing/2014/main" id="{2288FE5A-90B8-40C4-8F83-065B246CF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512763"/>
            <a:ext cx="1584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b="1"/>
              <a:t> </a:t>
            </a:r>
            <a:r>
              <a:rPr lang="en-US" altLang="en-US" b="1">
                <a:solidFill>
                  <a:srgbClr val="000066"/>
                </a:solidFill>
              </a:rPr>
              <a:t>SWOT &amp; TOWS  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Plan">
  <a:themeElements>
    <a:clrScheme name="Marketing Plan 1">
      <a:dk1>
        <a:srgbClr val="336699"/>
      </a:dk1>
      <a:lt1>
        <a:srgbClr val="FFFFFF"/>
      </a:lt1>
      <a:dk2>
        <a:srgbClr val="0066FF"/>
      </a:dk2>
      <a:lt2>
        <a:srgbClr val="AFB5D2"/>
      </a:lt2>
      <a:accent1>
        <a:srgbClr val="66CCFF"/>
      </a:accent1>
      <a:accent2>
        <a:srgbClr val="99FFCC"/>
      </a:accent2>
      <a:accent3>
        <a:srgbClr val="FFFFFF"/>
      </a:accent3>
      <a:accent4>
        <a:srgbClr val="2A5682"/>
      </a:accent4>
      <a:accent5>
        <a:srgbClr val="B8E2FF"/>
      </a:accent5>
      <a:accent6>
        <a:srgbClr val="8AE7B9"/>
      </a:accent6>
      <a:hlink>
        <a:srgbClr val="FF99FF"/>
      </a:hlink>
      <a:folHlink>
        <a:srgbClr val="CCCCFF"/>
      </a:folHlink>
    </a:clrScheme>
    <a:fontScheme name="Marketing Pla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Marketing Plan 1">
        <a:dk1>
          <a:srgbClr val="336699"/>
        </a:dk1>
        <a:lt1>
          <a:srgbClr val="FFFF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FFFF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keting Plan 2">
        <a:dk1>
          <a:srgbClr val="003366"/>
        </a:dk1>
        <a:lt1>
          <a:srgbClr val="CCECFF"/>
        </a:lt1>
        <a:dk2>
          <a:srgbClr val="4B3384"/>
        </a:dk2>
        <a:lt2>
          <a:srgbClr val="849CBB"/>
        </a:lt2>
        <a:accent1>
          <a:srgbClr val="90DBFF"/>
        </a:accent1>
        <a:accent2>
          <a:srgbClr val="99FFCC"/>
        </a:accent2>
        <a:accent3>
          <a:srgbClr val="E2F4FF"/>
        </a:accent3>
        <a:accent4>
          <a:srgbClr val="002A56"/>
        </a:accent4>
        <a:accent5>
          <a:srgbClr val="C6EAFF"/>
        </a:accent5>
        <a:accent6>
          <a:srgbClr val="8AE7B9"/>
        </a:accent6>
        <a:hlink>
          <a:srgbClr val="DFC0FF"/>
        </a:hlink>
        <a:folHlink>
          <a:srgbClr val="6DC5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keting Pla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 Plan</Template>
  <TotalTime>1134</TotalTime>
  <Words>1171</Words>
  <Application>Microsoft Office PowerPoint</Application>
  <PresentationFormat>On-screen Show (4:3)</PresentationFormat>
  <Paragraphs>411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Verdana</vt:lpstr>
      <vt:lpstr>Arial</vt:lpstr>
      <vt:lpstr>Times New Roman</vt:lpstr>
      <vt:lpstr>Tahoma</vt:lpstr>
      <vt:lpstr>Marketing Plan</vt:lpstr>
      <vt:lpstr>SUSTAINABLE ENTERPRISE -      RISK MANAGEMENT OVERVIEW</vt:lpstr>
      <vt:lpstr>         ENTREPRENEURIAL    LEADERSHIP </vt:lpstr>
      <vt:lpstr>ENTREPRENEURIAL    MANAGEMENT    an SVC approach </vt:lpstr>
      <vt:lpstr>         STRATEGY</vt:lpstr>
      <vt:lpstr>     STRATEGY</vt:lpstr>
      <vt:lpstr>         SIX STRATEGIES</vt:lpstr>
      <vt:lpstr>        STRATEGIES</vt:lpstr>
      <vt:lpstr>        STRATEGIES</vt:lpstr>
      <vt:lpstr>PowerPoint Presentation</vt:lpstr>
      <vt:lpstr>PowerPoint Presentation</vt:lpstr>
      <vt:lpstr>   </vt:lpstr>
      <vt:lpstr>THE PEOPLE PICTURE</vt:lpstr>
      <vt:lpstr>THE PROCESS PICTURE</vt:lpstr>
      <vt:lpstr>THE TOTAL PICTURE</vt:lpstr>
      <vt:lpstr>PowerPoint Presentation</vt:lpstr>
      <vt:lpstr>PowerPoint Presentation</vt:lpstr>
      <vt:lpstr>           VALUE</vt:lpstr>
      <vt:lpstr>         Value Chain Matrix</vt:lpstr>
      <vt:lpstr>PowerPoint Presentation</vt:lpstr>
      <vt:lpstr>        Value Chain Analysis</vt:lpstr>
      <vt:lpstr>COMPLIANCE</vt:lpstr>
      <vt:lpstr>      COMPLIANCE</vt:lpstr>
      <vt:lpstr>SHRM vs HR</vt:lpstr>
      <vt:lpstr>OHS</vt:lpstr>
      <vt:lpstr>TAXATION</vt:lpstr>
      <vt:lpstr>  HEAD OFFICE CONFORMANCE</vt:lpstr>
      <vt:lpstr>SERM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Kirkwood</dc:creator>
  <cp:lastModifiedBy>Ian Kirkwood</cp:lastModifiedBy>
  <cp:revision>368</cp:revision>
  <cp:lastPrinted>1601-01-01T00:00:00Z</cp:lastPrinted>
  <dcterms:created xsi:type="dcterms:W3CDTF">1601-01-01T00:00:00Z</dcterms:created>
  <dcterms:modified xsi:type="dcterms:W3CDTF">2018-11-28T10:55:30Z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