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9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quartzcomponents.com/products/10k-ohm-1-4-watt-resistor" TargetMode="External"/><Relationship Id="rId3" Type="http://schemas.openxmlformats.org/officeDocument/2006/relationships/hyperlink" Target="https://quartzcomponents.com/products/arduino-uno-programming-cable" TargetMode="External"/><Relationship Id="rId7" Type="http://schemas.openxmlformats.org/officeDocument/2006/relationships/hyperlink" Target="https://quartzcomponents.com/products/push-button-4pin-tactile-micro" TargetMode="External"/><Relationship Id="rId2" Type="http://schemas.openxmlformats.org/officeDocument/2006/relationships/hyperlink" Target="https://quartzcomponents.com/products/arduino-un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quartzcomponents.com/products/heart-beat-pulse-sensor-module" TargetMode="External"/><Relationship Id="rId5" Type="http://schemas.openxmlformats.org/officeDocument/2006/relationships/hyperlink" Target="https://quartzcomponents.com/products/lm35-temperature-sensor" TargetMode="External"/><Relationship Id="rId10" Type="http://schemas.openxmlformats.org/officeDocument/2006/relationships/hyperlink" Target="https://quartzcomponents.com/products/gl-12-830-points-solderless-breadboard" TargetMode="External"/><Relationship Id="rId4" Type="http://schemas.openxmlformats.org/officeDocument/2006/relationships/hyperlink" Target="https://quartzcomponents.com/products/esp8266-01-wifi-module" TargetMode="External"/><Relationship Id="rId9" Type="http://schemas.openxmlformats.org/officeDocument/2006/relationships/hyperlink" Target="https://quartzcomponents.com/products/male-to-male-and-female-to-male-combo-wires-set-of-10-10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89230" y="-48563"/>
            <a:ext cx="8347914" cy="242146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entury Gothic"/>
              </a:rPr>
              <a:t>BHARATI VIDYAPEETH DEEMED UNIVERSITY COLLEGE OF ENGINEERING PUNE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86776" y="5449657"/>
            <a:ext cx="4322255" cy="1405467"/>
          </a:xfrm>
        </p:spPr>
        <p:txBody>
          <a:bodyPr/>
          <a:lstStyle/>
          <a:p>
            <a:pPr algn="l">
              <a:spcAft>
                <a:spcPts val="0"/>
              </a:spcAft>
            </a:pPr>
            <a:r>
              <a:rPr lang="en-US" u="sng" dirty="0">
                <a:latin typeface="Century Gothic"/>
              </a:rPr>
              <a:t>Project By :-</a:t>
            </a:r>
            <a:endParaRPr lang="en-US" dirty="0">
              <a:ea typeface="+mn-lt"/>
              <a:cs typeface="+mn-lt"/>
            </a:endParaRPr>
          </a:p>
          <a:p>
            <a:pPr algn="l">
              <a:spcAft>
                <a:spcPts val="0"/>
              </a:spcAft>
            </a:pPr>
            <a:r>
              <a:rPr lang="en-US" dirty="0">
                <a:latin typeface="Century Gothic"/>
              </a:rPr>
              <a:t>1.Krishna Mani Raj  ( Roll No. 46 )</a:t>
            </a:r>
            <a:endParaRPr lang="en-US" dirty="0">
              <a:ea typeface="+mn-lt"/>
              <a:cs typeface="+mn-lt"/>
            </a:endParaRPr>
          </a:p>
          <a:p>
            <a:pPr algn="l">
              <a:spcAft>
                <a:spcPts val="0"/>
              </a:spcAft>
            </a:pPr>
            <a:r>
              <a:rPr lang="en-US" dirty="0">
                <a:latin typeface="Century Gothic"/>
              </a:rPr>
              <a:t>2.Kaushal Kumar     ( Roll No. 45 ) </a:t>
            </a:r>
            <a:endParaRPr lang="en-US" dirty="0">
              <a:ea typeface="+mn-lt"/>
              <a:cs typeface="+mn-lt"/>
            </a:endParaRPr>
          </a:p>
          <a:p>
            <a:pPr algn="l">
              <a:spcAft>
                <a:spcPts val="0"/>
              </a:spcAft>
            </a:pPr>
            <a:r>
              <a:rPr lang="en-US" dirty="0">
                <a:ea typeface="+mn-lt"/>
                <a:cs typeface="+mn-lt"/>
              </a:rPr>
              <a:t>3.Manan </a:t>
            </a:r>
            <a:r>
              <a:rPr lang="en-US" dirty="0" err="1">
                <a:ea typeface="+mn-lt"/>
                <a:cs typeface="+mn-lt"/>
              </a:rPr>
              <a:t>Agrwal</a:t>
            </a:r>
            <a:r>
              <a:rPr lang="en-US" dirty="0">
                <a:ea typeface="+mn-lt"/>
                <a:cs typeface="+mn-lt"/>
              </a:rPr>
              <a:t>     (Roll No. 50)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425F0A-6DE2-453E-BD3A-35D33B2577E8}"/>
              </a:ext>
            </a:extLst>
          </p:cNvPr>
          <p:cNvSpPr txBox="1"/>
          <p:nvPr/>
        </p:nvSpPr>
        <p:spPr>
          <a:xfrm>
            <a:off x="2452778" y="2855344"/>
            <a:ext cx="1034882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cap="all" dirty="0">
                <a:latin typeface="Century Gothic"/>
              </a:rPr>
              <a:t>DEPARTMENT OF ELECTRONICS AND TELECOMMUNICATION ENGINEERING</a:t>
            </a:r>
            <a:endParaRPr lang="en-US" sz="2000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B646F6-BFF6-403A-8D49-814EC0ECA911}"/>
              </a:ext>
            </a:extLst>
          </p:cNvPr>
          <p:cNvSpPr txBox="1"/>
          <p:nvPr/>
        </p:nvSpPr>
        <p:spPr>
          <a:xfrm>
            <a:off x="467803" y="5485501"/>
            <a:ext cx="307387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 dirty="0">
                <a:latin typeface="Century Gothic"/>
              </a:rPr>
              <a:t>Guided By :- 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latin typeface="Century Gothic"/>
              </a:rPr>
              <a:t>Prof. PD Kadam 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84E4AC-C557-42D5-A58D-8368F0434051}"/>
              </a:ext>
            </a:extLst>
          </p:cNvPr>
          <p:cNvSpPr txBox="1"/>
          <p:nvPr/>
        </p:nvSpPr>
        <p:spPr>
          <a:xfrm>
            <a:off x="2982942" y="3730565"/>
            <a:ext cx="7473350" cy="12311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/>
              <a:t>IoT Based Patient Health Monitoring using ESP8266 &amp; Arduino</a:t>
            </a:r>
            <a:endParaRPr lang="en-US"/>
          </a:p>
          <a:p>
            <a:pPr algn="l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62717-FAF4-41E0-AB7E-B68C5D6B5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669" y="250166"/>
            <a:ext cx="3805387" cy="924305"/>
          </a:xfrm>
        </p:spPr>
        <p:txBody>
          <a:bodyPr>
            <a:normAutofit/>
          </a:bodyPr>
          <a:lstStyle/>
          <a:p>
            <a:r>
              <a:rPr lang="en-US" b="1" dirty="0">
                <a:latin typeface="Century Gothic"/>
                <a:ea typeface="+mj-lt"/>
                <a:cs typeface="+mj-lt"/>
              </a:rPr>
              <a:t>Advantages:-</a:t>
            </a:r>
            <a:endParaRPr lang="en-US" b="1">
              <a:latin typeface="Century Gothic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3949F-B73B-4EB7-950C-F9A039DF0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566973"/>
            <a:ext cx="11166594" cy="491434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b="1" dirty="0">
                <a:ea typeface="+mn-lt"/>
                <a:cs typeface="+mn-lt"/>
              </a:rPr>
              <a:t>Cost Reduction</a:t>
            </a:r>
            <a:r>
              <a:rPr lang="en-US" sz="2400" dirty="0">
                <a:ea typeface="+mn-lt"/>
                <a:cs typeface="+mn-lt"/>
              </a:rPr>
              <a:t>: IoT enables patient monitoring in real time, thus significantly cutting down unnecessary visits to doctors, hospital stays and re-admissions</a:t>
            </a:r>
            <a:endParaRPr lang="en-US" sz="2400"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r>
              <a:rPr lang="en-US" sz="2400" b="1" dirty="0">
                <a:ea typeface="+mn-lt"/>
                <a:cs typeface="+mn-lt"/>
              </a:rPr>
              <a:t>Improved Treatment:</a:t>
            </a:r>
            <a:r>
              <a:rPr lang="en-US" sz="2400" dirty="0">
                <a:ea typeface="+mn-lt"/>
                <a:cs typeface="+mn-lt"/>
              </a:rPr>
              <a:t> It enables physicians to make evidence-based informed decisions and brings absolute transparency</a:t>
            </a:r>
            <a:endParaRPr lang="en-US" sz="2400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 sz="2400" b="1" dirty="0">
                <a:ea typeface="+mn-lt"/>
                <a:cs typeface="+mn-lt"/>
              </a:rPr>
              <a:t>Faster Disease Diagnosis:</a:t>
            </a:r>
            <a:r>
              <a:rPr lang="en-US" sz="2400" dirty="0">
                <a:ea typeface="+mn-lt"/>
                <a:cs typeface="+mn-lt"/>
              </a:rPr>
              <a:t> Continuous patient monitoring and real time data helps in diagnosing diseases at an early stage or even before the disease develops based on symptoms</a:t>
            </a:r>
            <a:endParaRPr lang="en-US" sz="2400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 sz="2400" b="1" dirty="0">
                <a:ea typeface="+mn-lt"/>
                <a:cs typeface="+mn-lt"/>
              </a:rPr>
              <a:t>Proactive Treatment</a:t>
            </a:r>
            <a:r>
              <a:rPr lang="en-US" sz="2400" dirty="0">
                <a:ea typeface="+mn-lt"/>
                <a:cs typeface="+mn-lt"/>
              </a:rPr>
              <a:t>: Continuous health monitoring opens the doors for providing proactive medical treatment</a:t>
            </a:r>
            <a:endParaRPr lang="en-US" sz="2400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 sz="2400" b="1" dirty="0">
                <a:ea typeface="+mn-lt"/>
                <a:cs typeface="+mn-lt"/>
              </a:rPr>
              <a:t>Error Reduction:</a:t>
            </a:r>
            <a:r>
              <a:rPr lang="en-US" sz="2400" dirty="0">
                <a:ea typeface="+mn-lt"/>
                <a:cs typeface="+mn-lt"/>
              </a:rPr>
              <a:t> Data generated through IoT devices not only help in effective decision making but also ensure smooth healthcare operations with reduced errors, waste and system costs</a:t>
            </a:r>
            <a:endParaRPr lang="en-US" sz="2400" dirty="0"/>
          </a:p>
          <a:p>
            <a:pPr>
              <a:buClr>
                <a:srgbClr val="FFFFFF"/>
              </a:buClr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90053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F47D5-F14C-4E9B-BC87-594C38508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Century Gothic"/>
              </a:rPr>
              <a:t>DisAdvantages</a:t>
            </a:r>
            <a:r>
              <a:rPr lang="en-US" b="1" dirty="0">
                <a:latin typeface="Century Gothic"/>
              </a:rPr>
              <a:t>:-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2969C-6D03-43F3-93F9-87862A1A4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487124"/>
            <a:ext cx="10131425" cy="364913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400" b="1" dirty="0">
                <a:ea typeface="+mn-lt"/>
                <a:cs typeface="+mn-lt"/>
              </a:rPr>
              <a:t>1. Privacy of Data.</a:t>
            </a:r>
            <a:br>
              <a:rPr lang="en-US" sz="2400" b="1" dirty="0">
                <a:ea typeface="+mn-lt"/>
                <a:cs typeface="+mn-lt"/>
              </a:rPr>
            </a:br>
            <a:r>
              <a:rPr lang="en-US" sz="2400" b="1" dirty="0">
                <a:ea typeface="+mn-lt"/>
                <a:cs typeface="+mn-lt"/>
              </a:rPr>
              <a:t>Privacy is the biggest challenge with IoT, as all the connected devices transfer data in real-time. Personal data can be hacked if this end to end connection is not secure. Criminals can use this personal data of others for their own benefits.</a:t>
            </a:r>
            <a:br>
              <a:rPr lang="en-US" sz="2400" b="1" dirty="0">
                <a:ea typeface="+mn-lt"/>
                <a:cs typeface="+mn-lt"/>
              </a:rPr>
            </a:br>
            <a:r>
              <a:rPr lang="en-US" sz="2400" b="1" dirty="0">
                <a:ea typeface="+mn-lt"/>
                <a:cs typeface="+mn-lt"/>
              </a:rPr>
              <a:t/>
            </a:r>
            <a:br>
              <a:rPr lang="en-US" sz="2400" b="1" dirty="0">
                <a:ea typeface="+mn-lt"/>
                <a:cs typeface="+mn-lt"/>
              </a:rPr>
            </a:br>
            <a:r>
              <a:rPr lang="en-US" sz="2400" b="1" dirty="0">
                <a:ea typeface="+mn-lt"/>
                <a:cs typeface="+mn-lt"/>
              </a:rPr>
              <a:t>2. Accuracy</a:t>
            </a:r>
            <a:br>
              <a:rPr lang="en-US" sz="2400" b="1" dirty="0">
                <a:ea typeface="+mn-lt"/>
                <a:cs typeface="+mn-lt"/>
              </a:rPr>
            </a:br>
            <a:r>
              <a:rPr lang="en-US" sz="2400" b="1" dirty="0">
                <a:ea typeface="+mn-lt"/>
                <a:cs typeface="+mn-lt"/>
              </a:rPr>
              <a:t>Accuracy issues may come due to handling such massive data in real-time.</a:t>
            </a:r>
            <a:br>
              <a:rPr lang="en-US" sz="2400" b="1" dirty="0">
                <a:ea typeface="+mn-lt"/>
                <a:cs typeface="+mn-lt"/>
              </a:rPr>
            </a:br>
            <a:r>
              <a:rPr lang="en-US" sz="2400" b="1" dirty="0">
                <a:ea typeface="+mn-lt"/>
                <a:cs typeface="+mn-lt"/>
              </a:rPr>
              <a:t/>
            </a:r>
            <a:br>
              <a:rPr lang="en-US" sz="2400" b="1" dirty="0">
                <a:ea typeface="+mn-lt"/>
                <a:cs typeface="+mn-lt"/>
              </a:rPr>
            </a:br>
            <a:r>
              <a:rPr lang="en-US" sz="2400" b="1" dirty="0">
                <a:ea typeface="+mn-lt"/>
                <a:cs typeface="+mn-lt"/>
              </a:rPr>
              <a:t>3. Cost</a:t>
            </a:r>
            <a:br>
              <a:rPr lang="en-US" sz="2400" b="1" dirty="0">
                <a:ea typeface="+mn-lt"/>
                <a:cs typeface="+mn-lt"/>
              </a:rPr>
            </a:br>
            <a:r>
              <a:rPr lang="en-US" sz="2400" b="1" dirty="0">
                <a:ea typeface="+mn-lt"/>
                <a:cs typeface="+mn-lt"/>
              </a:rPr>
              <a:t>IoT may reduce the cost for diagnosis and treatment for patients, But the cost of installing all the devices and their maintenance is quite high.</a:t>
            </a:r>
            <a:endParaRPr lang="en-US" sz="2400" dirty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4769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B4879-7741-45A8-9425-CFBBD7F9F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767751"/>
            <a:ext cx="10131425" cy="1456267"/>
          </a:xfrm>
        </p:spPr>
        <p:txBody>
          <a:bodyPr/>
          <a:lstStyle/>
          <a:p>
            <a:r>
              <a:rPr lang="en-US" b="1" dirty="0">
                <a:latin typeface="Century Gothic"/>
                <a:ea typeface="+mj-lt"/>
                <a:cs typeface="+mj-lt"/>
              </a:rPr>
              <a:t>Applications:-</a:t>
            </a:r>
            <a:endParaRPr lang="en-US" dirty="0">
              <a:latin typeface="Century Gothic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63FF6-B2E2-4231-83C3-4F5BEA27C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717160"/>
            <a:ext cx="10131425" cy="3174682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ea typeface="+mn-lt"/>
                <a:cs typeface="+mn-lt"/>
              </a:rPr>
              <a:t>IOT Healthcare is the most demanding field in the medical area. This project is for, elderly people in our home. Also, for the senior citizen living alone or living with 1 or 2 members. This project really proves helpful when family members need to go out for some emergency work.</a:t>
            </a:r>
          </a:p>
          <a:p>
            <a:pPr>
              <a:buClr>
                <a:srgbClr val="FFFFFF"/>
              </a:buClr>
            </a:pPr>
            <a:r>
              <a:rPr lang="en-US" sz="2400" dirty="0">
                <a:ea typeface="+mn-lt"/>
                <a:cs typeface="+mn-lt"/>
              </a:rPr>
              <a:t>Disable patients can use this project. Disable patients who find it really difficult to go to doctors on a daily basis or for those patients who need continuous monitoring from the doctor.</a:t>
            </a:r>
            <a:endParaRPr lang="en-US" sz="2400" dirty="0">
              <a:cs typeface="Calibri" panose="020F0502020204030204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57041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5CF8B-1527-4091-8F9A-D8403DC1A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9424" y="2760293"/>
            <a:ext cx="4754293" cy="10755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6600" dirty="0">
                <a:cs typeface="Calibri"/>
              </a:rPr>
              <a:t>THANK YOU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54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0D56E-1527-423E-8735-07276D034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49524"/>
            <a:ext cx="10131425" cy="1312494"/>
          </a:xfrm>
        </p:spPr>
        <p:txBody>
          <a:bodyPr/>
          <a:lstStyle/>
          <a:p>
            <a:r>
              <a:rPr lang="en-US" b="1" dirty="0">
                <a:latin typeface="Century Gothic"/>
              </a:rPr>
              <a:t>Introduction :-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B1506-C4A4-4DA2-ACD0-532ED15CA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650" y="1768257"/>
            <a:ext cx="11080330" cy="400856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dirty="0">
                <a:ea typeface="+mn-lt"/>
                <a:cs typeface="+mn-lt"/>
              </a:rPr>
              <a:t>IoT based patient health monitoring system is a generic term given to any medical equipment that has internet capability and can measure one or more health data of a patient who is connected to the device such as heartbeat, body temperature, blood pressure, ECG, steps etc. </a:t>
            </a:r>
          </a:p>
          <a:p>
            <a:pPr>
              <a:buClr>
                <a:srgbClr val="FFFFFF"/>
              </a:buClr>
            </a:pPr>
            <a:r>
              <a:rPr lang="en-US" sz="2400" dirty="0">
                <a:ea typeface="+mn-lt"/>
                <a:cs typeface="+mn-lt"/>
              </a:rPr>
              <a:t>The equipment can record, transmit and alert if there is any abrupt change in the patient’s health.</a:t>
            </a:r>
          </a:p>
          <a:p>
            <a:pPr>
              <a:buClr>
                <a:srgbClr val="FFFFFF"/>
              </a:buClr>
            </a:pPr>
            <a:r>
              <a:rPr lang="en-US" sz="2400" dirty="0">
                <a:ea typeface="+mn-lt"/>
                <a:cs typeface="+mn-lt"/>
              </a:rPr>
              <a:t>IoT based health monitoring system is used where the patient and heath expert(s) are at different locations.</a:t>
            </a:r>
          </a:p>
          <a:p>
            <a:pPr>
              <a:buClr>
                <a:srgbClr val="FFFFFF"/>
              </a:buClr>
            </a:pPr>
            <a:r>
              <a:rPr lang="en-US" sz="2400" dirty="0">
                <a:ea typeface="+mn-lt"/>
                <a:cs typeface="+mn-lt"/>
              </a:rPr>
              <a:t> For example, a patient can stay at home and continue his/her routine life and a doctor can monitor patient’s heath. Based on the received data the heath expert can prescribe a best treatment or take an immediate action in case of an emergency.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1722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945F3-F494-45E4-8326-4938BBC02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b="1" dirty="0">
                <a:latin typeface="Century Gothic"/>
              </a:rPr>
              <a:t>Materials required</a:t>
            </a:r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17E81-4100-4C65-980B-B3E01E5E6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933" y="2285841"/>
            <a:ext cx="10131425" cy="364913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just"/>
            <a:r>
              <a:rPr lang="en-US" sz="2400" dirty="0">
                <a:ea typeface="+mn-lt"/>
                <a:cs typeface="+mn-lt"/>
                <a:hlinkClick r:id="rId2"/>
              </a:rPr>
              <a:t>Arduino Uno</a:t>
            </a:r>
            <a:r>
              <a:rPr lang="en-US" sz="2400" dirty="0">
                <a:ea typeface="+mn-lt"/>
                <a:cs typeface="+mn-lt"/>
              </a:rPr>
              <a:t> and </a:t>
            </a:r>
            <a:r>
              <a:rPr lang="en-US" sz="2400" dirty="0">
                <a:ea typeface="+mn-lt"/>
                <a:cs typeface="+mn-lt"/>
                <a:hlinkClick r:id="rId3"/>
              </a:rPr>
              <a:t>Programming Cable</a:t>
            </a:r>
            <a:endParaRPr lang="en-US" sz="2400">
              <a:cs typeface="Calibri" panose="020F0502020204030204"/>
            </a:endParaRPr>
          </a:p>
          <a:p>
            <a:pPr algn="just"/>
            <a:r>
              <a:rPr lang="en-US" sz="2400" dirty="0">
                <a:ea typeface="+mn-lt"/>
                <a:cs typeface="+mn-lt"/>
                <a:hlinkClick r:id="rId4"/>
              </a:rPr>
              <a:t>ESP8266 Wi-Fi module</a:t>
            </a:r>
            <a:endParaRPr lang="en-US" sz="2400">
              <a:cs typeface="Calibri"/>
            </a:endParaRPr>
          </a:p>
          <a:p>
            <a:pPr algn="just"/>
            <a:r>
              <a:rPr lang="en-US" sz="2400" dirty="0">
                <a:ea typeface="+mn-lt"/>
                <a:cs typeface="+mn-lt"/>
                <a:hlinkClick r:id="rId5"/>
              </a:rPr>
              <a:t>LM35 temperature sensor</a:t>
            </a:r>
            <a:endParaRPr lang="en-US" sz="2400">
              <a:cs typeface="Calibri"/>
            </a:endParaRPr>
          </a:p>
          <a:p>
            <a:pPr algn="just"/>
            <a:r>
              <a:rPr lang="en-US" sz="2400" dirty="0">
                <a:ea typeface="+mn-lt"/>
                <a:cs typeface="+mn-lt"/>
                <a:hlinkClick r:id="rId6"/>
              </a:rPr>
              <a:t>Pulse rate sensor</a:t>
            </a:r>
            <a:endParaRPr lang="en-US" sz="2400">
              <a:cs typeface="Calibri"/>
            </a:endParaRPr>
          </a:p>
          <a:p>
            <a:pPr algn="just"/>
            <a:r>
              <a:rPr lang="en-US" sz="2400" dirty="0">
                <a:ea typeface="+mn-lt"/>
                <a:cs typeface="+mn-lt"/>
                <a:hlinkClick r:id="rId7"/>
              </a:rPr>
              <a:t>Push button</a:t>
            </a:r>
            <a:endParaRPr lang="en-US" sz="2400">
              <a:cs typeface="Calibri"/>
            </a:endParaRPr>
          </a:p>
          <a:p>
            <a:pPr algn="just"/>
            <a:r>
              <a:rPr lang="en-US" sz="2400" dirty="0">
                <a:ea typeface="+mn-lt"/>
                <a:cs typeface="+mn-lt"/>
                <a:hlinkClick r:id="rId8"/>
              </a:rPr>
              <a:t>10k Resistor</a:t>
            </a:r>
            <a:endParaRPr lang="en-US" sz="2400">
              <a:cs typeface="Calibri"/>
            </a:endParaRPr>
          </a:p>
          <a:p>
            <a:pPr algn="just"/>
            <a:r>
              <a:rPr lang="en-US" sz="2400" dirty="0">
                <a:ea typeface="+mn-lt"/>
                <a:cs typeface="+mn-lt"/>
                <a:hlinkClick r:id="rId9"/>
              </a:rPr>
              <a:t>Male-female wires</a:t>
            </a:r>
            <a:endParaRPr lang="en-US" sz="2400">
              <a:cs typeface="Calibri"/>
            </a:endParaRPr>
          </a:p>
          <a:p>
            <a:pPr algn="just"/>
            <a:r>
              <a:rPr lang="en-US" sz="2400" dirty="0">
                <a:ea typeface="+mn-lt"/>
                <a:cs typeface="+mn-lt"/>
                <a:hlinkClick r:id="rId10"/>
              </a:rPr>
              <a:t>Breadboard</a:t>
            </a:r>
            <a:endParaRPr lang="en-US" sz="2400">
              <a:cs typeface="Calibri"/>
            </a:endParaRPr>
          </a:p>
          <a:p>
            <a:pPr>
              <a:buClr>
                <a:srgbClr val="FFFFFF"/>
              </a:buClr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0908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59EEA-CAA0-47B4-9E54-FC136D223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423" y="379562"/>
            <a:ext cx="4049802" cy="909928"/>
          </a:xfrm>
        </p:spPr>
        <p:txBody>
          <a:bodyPr>
            <a:normAutofit/>
          </a:bodyPr>
          <a:lstStyle/>
          <a:p>
            <a:r>
              <a:rPr lang="en-US" b="1" dirty="0">
                <a:latin typeface="Century Gothic"/>
                <a:ea typeface="+mj-lt"/>
                <a:cs typeface="+mj-lt"/>
              </a:rPr>
              <a:t>Block diagram</a:t>
            </a:r>
            <a:endParaRPr lang="en-US" b="1" dirty="0">
              <a:latin typeface="Century Gothic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763" y="1289491"/>
            <a:ext cx="10470524" cy="517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276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88AEC-9322-4A65-9455-36CCC6D95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2751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entury Gothic"/>
                <a:ea typeface="+mj-lt"/>
                <a:cs typeface="+mj-lt"/>
              </a:rPr>
              <a:t>Pulse sensor:</a:t>
            </a:r>
            <a:endParaRPr lang="en-US" dirty="0">
              <a:latin typeface="Century Gothic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ED49A-88CE-454B-89F3-F473D087B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68256"/>
            <a:ext cx="5990747" cy="364913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ea typeface="+mn-lt"/>
                <a:cs typeface="+mn-lt"/>
              </a:rPr>
              <a:t>The pulse sensor / heartbeat sensor is an inexpensive analog sensor which can measure reasonably accurate pulse rate of human heart with the help of a microcontroller.</a:t>
            </a:r>
            <a:endParaRPr lang="en-US" sz="2400" dirty="0"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r>
              <a:rPr lang="en-US" sz="2400" dirty="0">
                <a:ea typeface="+mn-lt"/>
                <a:cs typeface="+mn-lt"/>
              </a:rPr>
              <a:t>A microcontroller like Arduino can be programmed to calculate its analog output to BPM or beats per minute.</a:t>
            </a:r>
            <a:endParaRPr lang="en-US" sz="2400" dirty="0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 sz="2400" dirty="0">
                <a:ea typeface="+mn-lt"/>
                <a:cs typeface="+mn-lt"/>
              </a:rPr>
              <a:t>It can operate from 3.3V to 5V, but here we are connecting it to 5V supply. It has just 3 pins: </a:t>
            </a:r>
            <a:r>
              <a:rPr lang="en-US" sz="2400" dirty="0" err="1">
                <a:ea typeface="+mn-lt"/>
                <a:cs typeface="+mn-lt"/>
              </a:rPr>
              <a:t>Vcc</a:t>
            </a:r>
            <a:r>
              <a:rPr lang="en-US" sz="2400" dirty="0">
                <a:ea typeface="+mn-lt"/>
                <a:cs typeface="+mn-lt"/>
              </a:rPr>
              <a:t>, GND and signal (Analog out).</a:t>
            </a:r>
            <a:endParaRPr lang="en-US" sz="2400" dirty="0"/>
          </a:p>
          <a:p>
            <a:pPr>
              <a:buClr>
                <a:srgbClr val="FFFFFF"/>
              </a:buClr>
            </a:pPr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EF636-D209-42A1-9A53-7D3C52D74CC3}"/>
              </a:ext>
            </a:extLst>
          </p:cNvPr>
          <p:cNvSpPr txBox="1"/>
          <p:nvPr/>
        </p:nvSpPr>
        <p:spPr>
          <a:xfrm>
            <a:off x="9914627" y="322915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2E8E41B9-C9BA-476A-81DE-A05EBBD55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5344" y="1715219"/>
            <a:ext cx="2743200" cy="365760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33283B96-8AAF-4BC8-AC95-A3A943357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174" y="1715219"/>
            <a:ext cx="27432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029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67132-AE4A-4D7A-9C12-26FABD608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911525"/>
            <a:ext cx="5602558" cy="550494"/>
          </a:xfrm>
        </p:spPr>
        <p:txBody>
          <a:bodyPr>
            <a:normAutofit fontScale="90000"/>
          </a:bodyPr>
          <a:lstStyle/>
          <a:p>
            <a:pPr algn="just"/>
            <a:r>
              <a:rPr lang="en-US" b="1" dirty="0">
                <a:latin typeface="Century Gothic"/>
              </a:rPr>
              <a:t>LM35 Temperature Sensor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B7645-FC09-4318-B8B8-2B7D8DB3C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6631" y="1955161"/>
            <a:ext cx="5832595" cy="3649133"/>
          </a:xfrm>
        </p:spPr>
        <p:txBody>
          <a:bodyPr/>
          <a:lstStyle/>
          <a:p>
            <a:r>
              <a:rPr lang="en-US" sz="2400" dirty="0">
                <a:ea typeface="+mn-lt"/>
                <a:cs typeface="+mn-lt"/>
              </a:rPr>
              <a:t>We are using a general purpose water proof digital temperature sensor DS18B20 to measure body heat which comes in a sealed metallic enclosure.</a:t>
            </a:r>
            <a:endParaRPr lang="en-US" sz="2400" dirty="0"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r>
              <a:rPr lang="en-US" sz="2400" dirty="0">
                <a:ea typeface="+mn-lt"/>
                <a:cs typeface="+mn-lt"/>
              </a:rPr>
              <a:t>Measuring body temperature can reveal a lot about patient’s health and a healthcare professional can identify abnormalities in a patient’s health</a:t>
            </a:r>
            <a:endParaRPr lang="en-US" sz="2400" dirty="0"/>
          </a:p>
          <a:p>
            <a:pPr>
              <a:buClr>
                <a:srgbClr val="FFFFFF"/>
              </a:buClr>
            </a:pPr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DE99F8-F2C1-4C38-A80A-AF27C8A90F14}"/>
              </a:ext>
            </a:extLst>
          </p:cNvPr>
          <p:cNvSpPr txBox="1"/>
          <p:nvPr/>
        </p:nvSpPr>
        <p:spPr>
          <a:xfrm>
            <a:off x="1130060" y="21364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934CB4EF-FA01-4792-85D2-1B85B9B35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54" y="1665560"/>
            <a:ext cx="5129839" cy="438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556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BCF36-D84A-454C-8B06-62848DA8E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854015"/>
            <a:ext cx="10131425" cy="953060"/>
          </a:xfrm>
        </p:spPr>
        <p:txBody>
          <a:bodyPr/>
          <a:lstStyle/>
          <a:p>
            <a:r>
              <a:rPr lang="en-US" b="1" dirty="0">
                <a:latin typeface="Century Gothic"/>
              </a:rPr>
              <a:t>ESP8266-01 </a:t>
            </a:r>
            <a:r>
              <a:rPr lang="en-US" b="1" dirty="0" err="1">
                <a:latin typeface="Century Gothic"/>
              </a:rPr>
              <a:t>WIfi</a:t>
            </a:r>
            <a:r>
              <a:rPr lang="en-US" b="1" dirty="0">
                <a:latin typeface="Century Gothic"/>
              </a:rPr>
              <a:t> module</a:t>
            </a:r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D5F98-F37C-44CD-A13C-B2B4E356F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6048256" cy="3649133"/>
          </a:xfrm>
        </p:spPr>
        <p:txBody>
          <a:bodyPr/>
          <a:lstStyle/>
          <a:p>
            <a:r>
              <a:rPr lang="en-US" sz="2400" dirty="0">
                <a:ea typeface="+mn-lt"/>
                <a:cs typeface="+mn-lt"/>
              </a:rPr>
              <a:t>The </a:t>
            </a:r>
            <a:r>
              <a:rPr lang="en-US" sz="2400" b="1" dirty="0">
                <a:ea typeface="+mn-lt"/>
                <a:cs typeface="+mn-lt"/>
              </a:rPr>
              <a:t>ESP8266</a:t>
            </a:r>
            <a:r>
              <a:rPr lang="en-US" sz="2400" dirty="0">
                <a:ea typeface="+mn-lt"/>
                <a:cs typeface="+mn-lt"/>
              </a:rPr>
              <a:t> is a very user-friendly and low-cost device to provide internet connectivity to your projects. </a:t>
            </a:r>
          </a:p>
          <a:p>
            <a:pPr>
              <a:buClr>
                <a:srgbClr val="FFFFFF"/>
              </a:buClr>
            </a:pPr>
            <a:r>
              <a:rPr lang="en-US" sz="2400" dirty="0">
                <a:ea typeface="+mn-lt"/>
                <a:cs typeface="+mn-lt"/>
              </a:rPr>
              <a:t>The module can work both as an Access point (can create hotspot) and as a station (can connect to Wi-Fi), hence it can easily fetch data and upload it to the internet making the Internet of Things as easy as possible.</a:t>
            </a:r>
            <a:endParaRPr lang="en-US" sz="2400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31DB7A-583A-40D8-B102-326FC2CB17C3}"/>
              </a:ext>
            </a:extLst>
          </p:cNvPr>
          <p:cNvSpPr txBox="1"/>
          <p:nvPr/>
        </p:nvSpPr>
        <p:spPr>
          <a:xfrm>
            <a:off x="6665343" y="249590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70955E61-CAFC-4181-B381-53F86D85C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834" y="1936811"/>
            <a:ext cx="5619390" cy="400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091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7D3BD-4A77-4412-BA25-5B524964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78279"/>
            <a:ext cx="4308595" cy="1283739"/>
          </a:xfrm>
        </p:spPr>
        <p:txBody>
          <a:bodyPr/>
          <a:lstStyle/>
          <a:p>
            <a:r>
              <a:rPr lang="en-US" b="1" dirty="0">
                <a:latin typeface="Century Gothic"/>
              </a:rPr>
              <a:t>Circuit Diagram</a:t>
            </a:r>
            <a:endParaRPr lang="en-US">
              <a:latin typeface="Century Gothic"/>
            </a:endParaRPr>
          </a:p>
          <a:p>
            <a:endParaRPr lang="en-US" dirty="0">
              <a:cs typeface="Calibri Ligh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521" y="962024"/>
            <a:ext cx="10612192" cy="563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661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5D9CDC1F-15DF-4983-9E44-9A3A08FED0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6178" y="728133"/>
            <a:ext cx="10895160" cy="593066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A01FE6-71F9-4C32-BC67-4E4F4A5697DE}"/>
              </a:ext>
            </a:extLst>
          </p:cNvPr>
          <p:cNvSpPr txBox="1"/>
          <p:nvPr/>
        </p:nvSpPr>
        <p:spPr>
          <a:xfrm>
            <a:off x="827237" y="266521"/>
            <a:ext cx="658195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Century Gothic"/>
                <a:ea typeface="+mn-lt"/>
                <a:cs typeface="+mn-lt"/>
              </a:rPr>
              <a:t>Schematic designed using </a:t>
            </a:r>
            <a:r>
              <a:rPr lang="en-US" sz="2400" b="1" dirty="0" err="1">
                <a:latin typeface="Century Gothic"/>
                <a:ea typeface="+mn-lt"/>
                <a:cs typeface="+mn-lt"/>
              </a:rPr>
              <a:t>EasyEDA</a:t>
            </a:r>
            <a:r>
              <a:rPr lang="en-US" sz="2400" b="1" dirty="0">
                <a:latin typeface="Century Gothic"/>
                <a:ea typeface="+mn-lt"/>
                <a:cs typeface="+mn-lt"/>
              </a:rPr>
              <a:t> software</a:t>
            </a:r>
            <a:endParaRPr lang="en-US" sz="2400" b="1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349970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8</TotalTime>
  <Words>334</Words>
  <Application>Microsoft Office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Century Gothic</vt:lpstr>
      <vt:lpstr>Celestial</vt:lpstr>
      <vt:lpstr>BHARATI VIDYAPEETH DEEMED UNIVERSITY COLLEGE OF ENGINEERING PUNE</vt:lpstr>
      <vt:lpstr>Introduction :-</vt:lpstr>
      <vt:lpstr>Materials required </vt:lpstr>
      <vt:lpstr>Block diagram</vt:lpstr>
      <vt:lpstr>Pulse sensor:  </vt:lpstr>
      <vt:lpstr>LM35 Temperature Sensor  </vt:lpstr>
      <vt:lpstr>ESP8266-01 WIfi module </vt:lpstr>
      <vt:lpstr>Circuit Diagram </vt:lpstr>
      <vt:lpstr>PowerPoint Presentation</vt:lpstr>
      <vt:lpstr>Advantages:-</vt:lpstr>
      <vt:lpstr>DisAdvantages:-</vt:lpstr>
      <vt:lpstr>Applications:-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Windows User</cp:lastModifiedBy>
  <cp:revision>204</cp:revision>
  <dcterms:created xsi:type="dcterms:W3CDTF">2021-12-12T13:32:09Z</dcterms:created>
  <dcterms:modified xsi:type="dcterms:W3CDTF">2022-07-11T04:57:34Z</dcterms:modified>
</cp:coreProperties>
</file>