
<file path=[Content_Types].xml><?xml version="1.0" encoding="utf-8"?>
<Types xmlns="http://schemas.openxmlformats.org/package/2006/content-types">
  <Default Extension="jpeg" ContentType="image/jpeg"/>
  <Default Extension="JPG" ContentType="image/.jp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Lst>
  <p:notesMasterIdLst>
    <p:notesMasterId r:id="rId7"/>
  </p:notesMasterIdLst>
  <p:sldIdLst>
    <p:sldId id="329" r:id="rId5"/>
    <p:sldId id="256" r:id="rId6"/>
    <p:sldId id="259" r:id="rId8"/>
    <p:sldId id="262" r:id="rId9"/>
    <p:sldId id="345" r:id="rId10"/>
    <p:sldId id="347" r:id="rId11"/>
    <p:sldId id="348" r:id="rId12"/>
    <p:sldId id="349" r:id="rId13"/>
    <p:sldId id="350" r:id="rId14"/>
    <p:sldId id="265" r:id="rId15"/>
    <p:sldId id="266" r:id="rId16"/>
    <p:sldId id="272" r:id="rId17"/>
    <p:sldId id="267" r:id="rId18"/>
    <p:sldId id="346" r:id="rId19"/>
    <p:sldId id="271" r:id="rId20"/>
    <p:sldId id="273" r:id="rId21"/>
    <p:sldId id="276" r:id="rId22"/>
    <p:sldId id="279" r:id="rId23"/>
    <p:sldId id="281" r:id="rId24"/>
    <p:sldId id="282" r:id="rId25"/>
    <p:sldId id="284" r:id="rId26"/>
    <p:sldId id="286" r:id="rId27"/>
    <p:sldId id="287" r:id="rId28"/>
    <p:sldId id="289" r:id="rId29"/>
    <p:sldId id="290" r:id="rId30"/>
    <p:sldId id="291" r:id="rId31"/>
    <p:sldId id="337" r:id="rId32"/>
    <p:sldId id="295" r:id="rId33"/>
    <p:sldId id="296" r:id="rId34"/>
    <p:sldId id="297" r:id="rId35"/>
    <p:sldId id="298" r:id="rId36"/>
    <p:sldId id="299" r:id="rId37"/>
    <p:sldId id="319" r:id="rId38"/>
    <p:sldId id="342" r:id="rId39"/>
    <p:sldId id="343" r:id="rId40"/>
    <p:sldId id="344"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6397" autoAdjust="0"/>
  </p:normalViewPr>
  <p:slideViewPr>
    <p:cSldViewPr>
      <p:cViewPr varScale="1">
        <p:scale>
          <a:sx n="64" d="100"/>
          <a:sy n="64" d="100"/>
        </p:scale>
        <p:origin x="1590" y="72"/>
      </p:cViewPr>
      <p:guideLst>
        <p:guide orient="horz" pos="2160"/>
        <p:guide pos="2880"/>
      </p:guideLst>
    </p:cSldViewPr>
  </p:slideViewPr>
  <p:outlineViewPr>
    <p:cViewPr>
      <p:scale>
        <a:sx n="33" d="100"/>
        <a:sy n="33" d="100"/>
      </p:scale>
      <p:origin x="0" y="-3687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notesMaster" Target="notesMasters/notesMaster1.xml"/><Relationship Id="rId6" Type="http://schemas.openxmlformats.org/officeDocument/2006/relationships/slide" Target="slides/slide2.xml"/><Relationship Id="rId5" Type="http://schemas.openxmlformats.org/officeDocument/2006/relationships/slide" Target="slides/slide1.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1"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lang="en-IN"/>
          </a:p>
        </p:txBody>
      </p:sp>
      <p:sp>
        <p:nvSpPr>
          <p:cNvPr id="112" name="PlaceHolder 2"/>
          <p:cNvSpPr>
            <a:spLocks noGrp="1"/>
          </p:cNvSpPr>
          <p:nvPr>
            <p:ph type="hdr"/>
          </p:nvPr>
        </p:nvSpPr>
        <p:spPr>
          <a:xfrm>
            <a:off x="0" y="0"/>
            <a:ext cx="3280680" cy="534240"/>
          </a:xfrm>
          <a:prstGeom prst="rect">
            <a:avLst/>
          </a:prstGeom>
        </p:spPr>
        <p:txBody>
          <a:bodyPr wrap="none" lIns="0" tIns="0" rIns="0" bIns="0"/>
          <a:lstStyle/>
          <a:p>
            <a:r>
              <a:rPr lang="en-IN"/>
              <a:t>&lt;header&gt;</a:t>
            </a:r>
            <a:endParaRPr lang="en-IN"/>
          </a:p>
        </p:txBody>
      </p:sp>
      <p:sp>
        <p:nvSpPr>
          <p:cNvPr id="113" name="PlaceHolder 3"/>
          <p:cNvSpPr>
            <a:spLocks noGrp="1"/>
          </p:cNvSpPr>
          <p:nvPr>
            <p:ph type="dt"/>
          </p:nvPr>
        </p:nvSpPr>
        <p:spPr>
          <a:xfrm>
            <a:off x="4278960" y="0"/>
            <a:ext cx="3280680" cy="534240"/>
          </a:xfrm>
          <a:prstGeom prst="rect">
            <a:avLst/>
          </a:prstGeom>
        </p:spPr>
        <p:txBody>
          <a:bodyPr wrap="none" lIns="0" tIns="0" rIns="0" bIns="0"/>
          <a:lstStyle/>
          <a:p>
            <a:pPr algn="r"/>
            <a:r>
              <a:rPr lang="en-IN"/>
              <a:t>&lt;date/time&gt;</a:t>
            </a:r>
            <a:endParaRPr lang="en-IN"/>
          </a:p>
        </p:txBody>
      </p:sp>
      <p:sp>
        <p:nvSpPr>
          <p:cNvPr id="114" name="PlaceHolder 4"/>
          <p:cNvSpPr>
            <a:spLocks noGrp="1"/>
          </p:cNvSpPr>
          <p:nvPr>
            <p:ph type="ftr"/>
          </p:nvPr>
        </p:nvSpPr>
        <p:spPr>
          <a:xfrm>
            <a:off x="0" y="10157400"/>
            <a:ext cx="3280680" cy="534240"/>
          </a:xfrm>
          <a:prstGeom prst="rect">
            <a:avLst/>
          </a:prstGeom>
        </p:spPr>
        <p:txBody>
          <a:bodyPr wrap="none" lIns="0" tIns="0" rIns="0" bIns="0" anchor="b"/>
          <a:lstStyle/>
          <a:p>
            <a:r>
              <a:rPr lang="en-IN"/>
              <a:t>&lt;footer&gt;</a:t>
            </a:r>
            <a:endParaRPr lang="en-IN"/>
          </a:p>
        </p:txBody>
      </p:sp>
      <p:sp>
        <p:nvSpPr>
          <p:cNvPr id="115" name="PlaceHolder 5"/>
          <p:cNvSpPr>
            <a:spLocks noGrp="1"/>
          </p:cNvSpPr>
          <p:nvPr>
            <p:ph type="sldNum"/>
          </p:nvPr>
        </p:nvSpPr>
        <p:spPr>
          <a:xfrm>
            <a:off x="4278960" y="10157400"/>
            <a:ext cx="3280680" cy="534240"/>
          </a:xfrm>
          <a:prstGeom prst="rect">
            <a:avLst/>
          </a:prstGeom>
        </p:spPr>
        <p:txBody>
          <a:bodyPr wrap="none" lIns="0" tIns="0" rIns="0" bIns="0" anchor="b"/>
          <a:lstStyle/>
          <a:p>
            <a:pPr algn="r"/>
            <a:fld id="{61A14181-A161-4121-9121-217141A111A1}" type="slidenum">
              <a:rPr lang="en-IN"/>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PlaceHolder 1"/>
          <p:cNvSpPr>
            <a:spLocks noGrp="1"/>
          </p:cNvSpPr>
          <p:nvPr>
            <p:ph type="body"/>
          </p:nvPr>
        </p:nvSpPr>
        <p:spPr>
          <a:xfrm>
            <a:off x="0" y="0"/>
            <a:ext cx="0" cy="0"/>
          </a:xfrm>
          <a:prstGeom prst="rect">
            <a:avLst/>
          </a:prstGeom>
        </p:spPr>
        <p:txBody>
          <a:bodyPr lIns="90000" tIns="45000" rIns="90000" bIns="45000"/>
          <a:lstStyle/>
          <a:p/>
        </p:txBody>
      </p:sp>
      <p:sp>
        <p:nvSpPr>
          <p:cNvPr id="298" name="TextShape 2"/>
          <p:cNvSpPr txBox="1"/>
          <p:nvPr/>
        </p:nvSpPr>
        <p:spPr>
          <a:xfrm>
            <a:off x="0" y="0"/>
            <a:ext cx="0" cy="0"/>
          </a:xfrm>
          <a:prstGeom prst="rect">
            <a:avLst/>
          </a:prstGeom>
        </p:spPr>
        <p:txBody>
          <a:bodyPr lIns="90000" tIns="45000" rIns="90000" bIns="45000"/>
          <a:lstStyle/>
          <a:p>
            <a:pPr>
              <a:lnSpc>
                <a:spcPct val="100000"/>
              </a:lnSpc>
            </a:pPr>
            <a:fld id="{D191D1D1-91A1-41F1-8151-C1C16171A1F1}" type="slidenum">
              <a:rPr lang="en-IN">
                <a:solidFill>
                  <a:srgbClr val="000000"/>
                </a:solidFill>
                <a:latin typeface="+mn-lt"/>
                <a:ea typeface="+mn-ea"/>
              </a:rPr>
            </a:fld>
            <a:endParaRPr lang="en-IN">
              <a:solidFill>
                <a:srgbClr val="000000"/>
              </a:solidFill>
              <a:latin typeface="+mn-lt"/>
              <a:ea typeface="+mn-e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PlaceHolder 1"/>
          <p:cNvSpPr>
            <a:spLocks noGrp="1"/>
          </p:cNvSpPr>
          <p:nvPr>
            <p:ph type="body"/>
          </p:nvPr>
        </p:nvSpPr>
        <p:spPr>
          <a:xfrm>
            <a:off x="0" y="0"/>
            <a:ext cx="0" cy="0"/>
          </a:xfrm>
          <a:prstGeom prst="rect">
            <a:avLst/>
          </a:prstGeom>
        </p:spPr>
        <p:txBody>
          <a:bodyPr lIns="90000" tIns="45000" rIns="90000" bIns="45000"/>
          <a:lstStyle/>
          <a:p/>
        </p:txBody>
      </p:sp>
      <p:sp>
        <p:nvSpPr>
          <p:cNvPr id="330" name="TextShape 2"/>
          <p:cNvSpPr txBox="1"/>
          <p:nvPr/>
        </p:nvSpPr>
        <p:spPr>
          <a:xfrm>
            <a:off x="0" y="0"/>
            <a:ext cx="0" cy="0"/>
          </a:xfrm>
          <a:prstGeom prst="rect">
            <a:avLst/>
          </a:prstGeom>
        </p:spPr>
        <p:txBody>
          <a:bodyPr lIns="90000" tIns="45000" rIns="90000" bIns="45000"/>
          <a:lstStyle/>
          <a:p>
            <a:pPr>
              <a:lnSpc>
                <a:spcPct val="100000"/>
              </a:lnSpc>
            </a:pPr>
            <a:fld id="{B1B10111-3101-41B1-9131-91E16181D161}" type="slidenum">
              <a:rPr lang="en-IN">
                <a:solidFill>
                  <a:srgbClr val="000000"/>
                </a:solidFill>
                <a:latin typeface="+mn-lt"/>
                <a:ea typeface="+mn-ea"/>
              </a:rPr>
            </a:fld>
            <a:endParaRPr lang="en-IN">
              <a:solidFill>
                <a:srgbClr val="000000"/>
              </a:solidFill>
              <a:latin typeface="+mn-lt"/>
              <a:ea typeface="+mn-e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PlaceHolder 1"/>
          <p:cNvSpPr>
            <a:spLocks noGrp="1"/>
          </p:cNvSpPr>
          <p:nvPr>
            <p:ph type="body"/>
          </p:nvPr>
        </p:nvSpPr>
        <p:spPr>
          <a:xfrm>
            <a:off x="0" y="0"/>
            <a:ext cx="0" cy="0"/>
          </a:xfrm>
          <a:prstGeom prst="rect">
            <a:avLst/>
          </a:prstGeom>
        </p:spPr>
        <p:txBody>
          <a:bodyPr lIns="90000" tIns="45000" rIns="90000" bIns="45000"/>
          <a:lstStyle/>
          <a:p/>
        </p:txBody>
      </p:sp>
      <p:sp>
        <p:nvSpPr>
          <p:cNvPr id="320" name="TextShape 2"/>
          <p:cNvSpPr txBox="1"/>
          <p:nvPr/>
        </p:nvSpPr>
        <p:spPr>
          <a:xfrm>
            <a:off x="0" y="0"/>
            <a:ext cx="0" cy="0"/>
          </a:xfrm>
          <a:prstGeom prst="rect">
            <a:avLst/>
          </a:prstGeom>
        </p:spPr>
        <p:txBody>
          <a:bodyPr lIns="90000" tIns="45000" rIns="90000" bIns="45000"/>
          <a:lstStyle/>
          <a:p>
            <a:pPr>
              <a:lnSpc>
                <a:spcPct val="100000"/>
              </a:lnSpc>
            </a:pPr>
            <a:fld id="{41F171F1-0161-41D1-A1C1-718141C1D191}" type="slidenum">
              <a:rPr lang="en-IN">
                <a:solidFill>
                  <a:srgbClr val="000000"/>
                </a:solidFill>
                <a:latin typeface="+mn-lt"/>
                <a:ea typeface="+mn-ea"/>
              </a:rPr>
            </a:fld>
            <a:endParaRPr lang="en-IN">
              <a:solidFill>
                <a:srgbClr val="000000"/>
              </a:solidFill>
              <a:latin typeface="+mn-lt"/>
              <a:ea typeface="+mn-e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PlaceHolder 1"/>
          <p:cNvSpPr>
            <a:spLocks noGrp="1"/>
          </p:cNvSpPr>
          <p:nvPr>
            <p:ph type="body"/>
          </p:nvPr>
        </p:nvSpPr>
        <p:spPr>
          <a:xfrm>
            <a:off x="0" y="0"/>
            <a:ext cx="0" cy="0"/>
          </a:xfrm>
          <a:prstGeom prst="rect">
            <a:avLst/>
          </a:prstGeom>
        </p:spPr>
        <p:txBody>
          <a:bodyPr lIns="90000" tIns="45000" rIns="90000" bIns="45000"/>
          <a:lstStyle/>
          <a:p/>
        </p:txBody>
      </p:sp>
      <p:sp>
        <p:nvSpPr>
          <p:cNvPr id="328" name="TextShape 2"/>
          <p:cNvSpPr txBox="1"/>
          <p:nvPr/>
        </p:nvSpPr>
        <p:spPr>
          <a:xfrm>
            <a:off x="0" y="0"/>
            <a:ext cx="0" cy="0"/>
          </a:xfrm>
          <a:prstGeom prst="rect">
            <a:avLst/>
          </a:prstGeom>
        </p:spPr>
        <p:txBody>
          <a:bodyPr lIns="90000" tIns="45000" rIns="90000" bIns="45000"/>
          <a:lstStyle/>
          <a:p>
            <a:pPr>
              <a:lnSpc>
                <a:spcPct val="100000"/>
              </a:lnSpc>
            </a:pPr>
            <a:fld id="{4111C1C1-11D1-4141-B1F1-91B19141B141}" type="slidenum">
              <a:rPr lang="en-IN">
                <a:solidFill>
                  <a:srgbClr val="000000"/>
                </a:solidFill>
                <a:latin typeface="+mn-lt"/>
                <a:ea typeface="+mn-ea"/>
              </a:rPr>
            </a:fld>
            <a:endParaRPr lang="en-IN">
              <a:solidFill>
                <a:srgbClr val="000000"/>
              </a:solidFill>
              <a:latin typeface="+mn-lt"/>
              <a:ea typeface="+mn-ea"/>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PlaceHolder 1"/>
          <p:cNvSpPr>
            <a:spLocks noGrp="1"/>
          </p:cNvSpPr>
          <p:nvPr>
            <p:ph type="body"/>
          </p:nvPr>
        </p:nvSpPr>
        <p:spPr>
          <a:xfrm>
            <a:off x="0" y="0"/>
            <a:ext cx="0" cy="0"/>
          </a:xfrm>
          <a:prstGeom prst="rect">
            <a:avLst/>
          </a:prstGeom>
        </p:spPr>
        <p:txBody>
          <a:bodyPr lIns="90000" tIns="45000" rIns="90000" bIns="45000"/>
          <a:lstStyle/>
          <a:p>
            <a:endParaRPr dirty="0"/>
          </a:p>
        </p:txBody>
      </p:sp>
      <p:sp>
        <p:nvSpPr>
          <p:cNvPr id="332" name="TextShape 2"/>
          <p:cNvSpPr txBox="1"/>
          <p:nvPr/>
        </p:nvSpPr>
        <p:spPr>
          <a:xfrm>
            <a:off x="0" y="0"/>
            <a:ext cx="0" cy="0"/>
          </a:xfrm>
          <a:prstGeom prst="rect">
            <a:avLst/>
          </a:prstGeom>
        </p:spPr>
        <p:txBody>
          <a:bodyPr lIns="90000" tIns="45000" rIns="90000" bIns="45000"/>
          <a:lstStyle/>
          <a:p>
            <a:pPr>
              <a:lnSpc>
                <a:spcPct val="100000"/>
              </a:lnSpc>
            </a:pPr>
            <a:fld id="{11B16111-B1C1-4141-B1F1-F12141B161F1}" type="slidenum">
              <a:rPr lang="en-IN">
                <a:solidFill>
                  <a:srgbClr val="000000"/>
                </a:solidFill>
                <a:latin typeface="+mn-lt"/>
                <a:ea typeface="+mn-ea"/>
              </a:rPr>
            </a:fld>
            <a:endParaRPr lang="en-IN">
              <a:solidFill>
                <a:srgbClr val="000000"/>
              </a:solidFill>
              <a:latin typeface="+mn-lt"/>
              <a:ea typeface="+mn-ea"/>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PlaceHolder 1"/>
          <p:cNvSpPr>
            <a:spLocks noGrp="1"/>
          </p:cNvSpPr>
          <p:nvPr>
            <p:ph type="body"/>
          </p:nvPr>
        </p:nvSpPr>
        <p:spPr>
          <a:xfrm>
            <a:off x="0" y="0"/>
            <a:ext cx="0" cy="0"/>
          </a:xfrm>
          <a:prstGeom prst="rect">
            <a:avLst/>
          </a:prstGeom>
        </p:spPr>
        <p:txBody>
          <a:bodyPr lIns="90000" tIns="45000" rIns="90000" bIns="45000"/>
          <a:lstStyle/>
          <a:p/>
        </p:txBody>
      </p:sp>
      <p:sp>
        <p:nvSpPr>
          <p:cNvPr id="338" name="TextShape 2"/>
          <p:cNvSpPr txBox="1"/>
          <p:nvPr/>
        </p:nvSpPr>
        <p:spPr>
          <a:xfrm>
            <a:off x="0" y="0"/>
            <a:ext cx="0" cy="0"/>
          </a:xfrm>
          <a:prstGeom prst="rect">
            <a:avLst/>
          </a:prstGeom>
        </p:spPr>
        <p:txBody>
          <a:bodyPr lIns="90000" tIns="45000" rIns="90000" bIns="45000"/>
          <a:lstStyle/>
          <a:p>
            <a:pPr>
              <a:lnSpc>
                <a:spcPct val="100000"/>
              </a:lnSpc>
            </a:pPr>
            <a:fld id="{C151F1C1-9181-41B1-A121-9121B111C111}" type="slidenum">
              <a:rPr lang="en-IN">
                <a:solidFill>
                  <a:srgbClr val="000000"/>
                </a:solidFill>
                <a:latin typeface="+mn-lt"/>
                <a:ea typeface="+mn-ea"/>
              </a:rPr>
            </a:fld>
            <a:endParaRPr lang="en-IN">
              <a:solidFill>
                <a:srgbClr val="000000"/>
              </a:solidFill>
              <a:latin typeface="+mn-lt"/>
              <a:ea typeface="+mn-ea"/>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PlaceHolder 1"/>
          <p:cNvSpPr>
            <a:spLocks noGrp="1"/>
          </p:cNvSpPr>
          <p:nvPr>
            <p:ph type="body"/>
          </p:nvPr>
        </p:nvSpPr>
        <p:spPr>
          <a:xfrm>
            <a:off x="0" y="0"/>
            <a:ext cx="0" cy="0"/>
          </a:xfrm>
          <a:prstGeom prst="rect">
            <a:avLst/>
          </a:prstGeom>
        </p:spPr>
        <p:txBody>
          <a:bodyPr lIns="90000" tIns="45000" rIns="90000" bIns="45000"/>
          <a:lstStyle/>
          <a:p/>
        </p:txBody>
      </p:sp>
      <p:sp>
        <p:nvSpPr>
          <p:cNvPr id="344" name="TextShape 2"/>
          <p:cNvSpPr txBox="1"/>
          <p:nvPr/>
        </p:nvSpPr>
        <p:spPr>
          <a:xfrm>
            <a:off x="0" y="0"/>
            <a:ext cx="0" cy="0"/>
          </a:xfrm>
          <a:prstGeom prst="rect">
            <a:avLst/>
          </a:prstGeom>
        </p:spPr>
        <p:txBody>
          <a:bodyPr lIns="90000" tIns="45000" rIns="90000" bIns="45000"/>
          <a:lstStyle/>
          <a:p>
            <a:pPr>
              <a:lnSpc>
                <a:spcPct val="100000"/>
              </a:lnSpc>
            </a:pPr>
            <a:fld id="{C121A191-E131-41F1-91A1-F121C191D171}" type="slidenum">
              <a:rPr lang="en-IN">
                <a:solidFill>
                  <a:srgbClr val="000000"/>
                </a:solidFill>
                <a:latin typeface="+mn-lt"/>
                <a:ea typeface="+mn-ea"/>
              </a:rPr>
            </a:fld>
            <a:endParaRPr lang="en-IN">
              <a:solidFill>
                <a:srgbClr val="000000"/>
              </a:solidFill>
              <a:latin typeface="+mn-lt"/>
              <a:ea typeface="+mn-ea"/>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PlaceHolder 1"/>
          <p:cNvSpPr>
            <a:spLocks noGrp="1"/>
          </p:cNvSpPr>
          <p:nvPr>
            <p:ph type="body"/>
          </p:nvPr>
        </p:nvSpPr>
        <p:spPr>
          <a:xfrm>
            <a:off x="0" y="0"/>
            <a:ext cx="0" cy="0"/>
          </a:xfrm>
          <a:prstGeom prst="rect">
            <a:avLst/>
          </a:prstGeom>
        </p:spPr>
        <p:txBody>
          <a:bodyPr lIns="90000" tIns="45000" rIns="90000" bIns="45000"/>
          <a:lstStyle/>
          <a:p/>
        </p:txBody>
      </p:sp>
      <p:sp>
        <p:nvSpPr>
          <p:cNvPr id="348" name="TextShape 2"/>
          <p:cNvSpPr txBox="1"/>
          <p:nvPr/>
        </p:nvSpPr>
        <p:spPr>
          <a:xfrm>
            <a:off x="0" y="0"/>
            <a:ext cx="0" cy="0"/>
          </a:xfrm>
          <a:prstGeom prst="rect">
            <a:avLst/>
          </a:prstGeom>
        </p:spPr>
        <p:txBody>
          <a:bodyPr lIns="90000" tIns="45000" rIns="90000" bIns="45000"/>
          <a:lstStyle/>
          <a:p>
            <a:pPr>
              <a:lnSpc>
                <a:spcPct val="100000"/>
              </a:lnSpc>
            </a:pPr>
            <a:fld id="{71411111-D181-4191-91B1-A16161A111C1}" type="slidenum">
              <a:rPr lang="en-IN">
                <a:solidFill>
                  <a:srgbClr val="000000"/>
                </a:solidFill>
                <a:latin typeface="+mn-lt"/>
                <a:ea typeface="+mn-ea"/>
              </a:rPr>
            </a:fld>
            <a:endParaRPr lang="en-IN">
              <a:solidFill>
                <a:srgbClr val="000000"/>
              </a:solidFill>
              <a:latin typeface="+mn-lt"/>
              <a:ea typeface="+mn-ea"/>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PlaceHolder 1"/>
          <p:cNvSpPr>
            <a:spLocks noGrp="1"/>
          </p:cNvSpPr>
          <p:nvPr>
            <p:ph type="body"/>
          </p:nvPr>
        </p:nvSpPr>
        <p:spPr>
          <a:xfrm>
            <a:off x="0" y="0"/>
            <a:ext cx="0" cy="0"/>
          </a:xfrm>
          <a:prstGeom prst="rect">
            <a:avLst/>
          </a:prstGeom>
        </p:spPr>
        <p:txBody>
          <a:bodyPr lIns="90000" tIns="45000" rIns="90000" bIns="45000"/>
          <a:lstStyle/>
          <a:p/>
        </p:txBody>
      </p:sp>
      <p:sp>
        <p:nvSpPr>
          <p:cNvPr id="350" name="TextShape 2"/>
          <p:cNvSpPr txBox="1"/>
          <p:nvPr/>
        </p:nvSpPr>
        <p:spPr>
          <a:xfrm>
            <a:off x="0" y="0"/>
            <a:ext cx="0" cy="0"/>
          </a:xfrm>
          <a:prstGeom prst="rect">
            <a:avLst/>
          </a:prstGeom>
        </p:spPr>
        <p:txBody>
          <a:bodyPr lIns="90000" tIns="45000" rIns="90000" bIns="45000"/>
          <a:lstStyle/>
          <a:p>
            <a:pPr>
              <a:lnSpc>
                <a:spcPct val="100000"/>
              </a:lnSpc>
            </a:pPr>
            <a:fld id="{81E18161-41F1-41E1-81E1-916141A1F1D1}" type="slidenum">
              <a:rPr lang="en-IN">
                <a:solidFill>
                  <a:srgbClr val="000000"/>
                </a:solidFill>
                <a:latin typeface="+mn-lt"/>
                <a:ea typeface="+mn-ea"/>
              </a:rPr>
            </a:fld>
            <a:endParaRPr lang="en-IN">
              <a:solidFill>
                <a:srgbClr val="000000"/>
              </a:solidFill>
              <a:latin typeface="+mn-lt"/>
              <a:ea typeface="+mn-ea"/>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 name="PlaceHolder 1"/>
          <p:cNvSpPr>
            <a:spLocks noGrp="1"/>
          </p:cNvSpPr>
          <p:nvPr>
            <p:ph type="body"/>
          </p:nvPr>
        </p:nvSpPr>
        <p:spPr>
          <a:xfrm>
            <a:off x="0" y="0"/>
            <a:ext cx="0" cy="0"/>
          </a:xfrm>
          <a:prstGeom prst="rect">
            <a:avLst/>
          </a:prstGeom>
        </p:spPr>
        <p:txBody>
          <a:bodyPr lIns="90000" tIns="45000" rIns="90000" bIns="45000"/>
          <a:lstStyle/>
          <a:p/>
        </p:txBody>
      </p:sp>
      <p:sp>
        <p:nvSpPr>
          <p:cNvPr id="354" name="TextShape 2"/>
          <p:cNvSpPr txBox="1"/>
          <p:nvPr/>
        </p:nvSpPr>
        <p:spPr>
          <a:xfrm>
            <a:off x="0" y="0"/>
            <a:ext cx="0" cy="0"/>
          </a:xfrm>
          <a:prstGeom prst="rect">
            <a:avLst/>
          </a:prstGeom>
        </p:spPr>
        <p:txBody>
          <a:bodyPr lIns="90000" tIns="45000" rIns="90000" bIns="45000"/>
          <a:lstStyle/>
          <a:p>
            <a:pPr>
              <a:lnSpc>
                <a:spcPct val="100000"/>
              </a:lnSpc>
            </a:pPr>
            <a:fld id="{51619111-6161-41E1-9161-811121B1F161}" type="slidenum">
              <a:rPr lang="en-IN">
                <a:solidFill>
                  <a:srgbClr val="000000"/>
                </a:solidFill>
                <a:latin typeface="+mn-lt"/>
                <a:ea typeface="+mn-ea"/>
              </a:rPr>
            </a:fld>
            <a:endParaRPr lang="en-IN">
              <a:solidFill>
                <a:srgbClr val="000000"/>
              </a:solidFill>
              <a:latin typeface="+mn-lt"/>
              <a:ea typeface="+mn-ea"/>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PlaceHolder 1"/>
          <p:cNvSpPr>
            <a:spLocks noGrp="1"/>
          </p:cNvSpPr>
          <p:nvPr>
            <p:ph type="body"/>
          </p:nvPr>
        </p:nvSpPr>
        <p:spPr>
          <a:xfrm>
            <a:off x="0" y="0"/>
            <a:ext cx="0" cy="0"/>
          </a:xfrm>
          <a:prstGeom prst="rect">
            <a:avLst/>
          </a:prstGeom>
        </p:spPr>
        <p:txBody>
          <a:bodyPr lIns="90000" tIns="45000" rIns="90000" bIns="45000"/>
          <a:lstStyle/>
          <a:p/>
        </p:txBody>
      </p:sp>
      <p:sp>
        <p:nvSpPr>
          <p:cNvPr id="358" name="TextShape 2"/>
          <p:cNvSpPr txBox="1"/>
          <p:nvPr/>
        </p:nvSpPr>
        <p:spPr>
          <a:xfrm>
            <a:off x="0" y="0"/>
            <a:ext cx="0" cy="0"/>
          </a:xfrm>
          <a:prstGeom prst="rect">
            <a:avLst/>
          </a:prstGeom>
        </p:spPr>
        <p:txBody>
          <a:bodyPr lIns="90000" tIns="45000" rIns="90000" bIns="45000"/>
          <a:lstStyle/>
          <a:p>
            <a:pPr>
              <a:lnSpc>
                <a:spcPct val="100000"/>
              </a:lnSpc>
            </a:pPr>
            <a:fld id="{E1712141-31D1-41B1-A191-D1C1713191A1}" type="slidenum">
              <a:rPr lang="en-IN">
                <a:solidFill>
                  <a:srgbClr val="000000"/>
                </a:solidFill>
                <a:latin typeface="+mn-lt"/>
                <a:ea typeface="+mn-ea"/>
              </a:rPr>
            </a:fld>
            <a:endParaRPr lang="en-IN">
              <a:solidFill>
                <a:srgbClr val="000000"/>
              </a:solidFill>
              <a:latin typeface="+mn-lt"/>
              <a:ea typeface="+mn-e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PlaceHolder 1"/>
          <p:cNvSpPr>
            <a:spLocks noGrp="1"/>
          </p:cNvSpPr>
          <p:nvPr>
            <p:ph type="body"/>
          </p:nvPr>
        </p:nvSpPr>
        <p:spPr>
          <a:xfrm>
            <a:off x="0" y="0"/>
            <a:ext cx="0" cy="0"/>
          </a:xfrm>
          <a:prstGeom prst="rect">
            <a:avLst/>
          </a:prstGeom>
        </p:spPr>
        <p:txBody>
          <a:bodyPr lIns="90000" tIns="45000" rIns="90000" bIns="45000"/>
          <a:lstStyle/>
          <a:p/>
        </p:txBody>
      </p:sp>
      <p:sp>
        <p:nvSpPr>
          <p:cNvPr id="304" name="TextShape 2"/>
          <p:cNvSpPr txBox="1"/>
          <p:nvPr/>
        </p:nvSpPr>
        <p:spPr>
          <a:xfrm>
            <a:off x="0" y="0"/>
            <a:ext cx="0" cy="0"/>
          </a:xfrm>
          <a:prstGeom prst="rect">
            <a:avLst/>
          </a:prstGeom>
        </p:spPr>
        <p:txBody>
          <a:bodyPr lIns="90000" tIns="45000" rIns="90000" bIns="45000"/>
          <a:lstStyle/>
          <a:p>
            <a:pPr>
              <a:lnSpc>
                <a:spcPct val="100000"/>
              </a:lnSpc>
            </a:pPr>
            <a:fld id="{D111F1F1-5151-4161-91B1-C1C111C1D1D1}" type="slidenum">
              <a:rPr lang="en-IN">
                <a:solidFill>
                  <a:srgbClr val="000000"/>
                </a:solidFill>
                <a:latin typeface="+mn-lt"/>
                <a:ea typeface="+mn-ea"/>
              </a:rPr>
            </a:fld>
            <a:endParaRPr lang="en-IN">
              <a:solidFill>
                <a:srgbClr val="000000"/>
              </a:solidFill>
              <a:latin typeface="+mn-lt"/>
              <a:ea typeface="+mn-ea"/>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 name="PlaceHolder 1"/>
          <p:cNvSpPr>
            <a:spLocks noGrp="1"/>
          </p:cNvSpPr>
          <p:nvPr>
            <p:ph type="body"/>
          </p:nvPr>
        </p:nvSpPr>
        <p:spPr>
          <a:xfrm>
            <a:off x="0" y="0"/>
            <a:ext cx="0" cy="0"/>
          </a:xfrm>
          <a:prstGeom prst="rect">
            <a:avLst/>
          </a:prstGeom>
        </p:spPr>
        <p:txBody>
          <a:bodyPr lIns="90000" tIns="45000" rIns="90000" bIns="45000"/>
          <a:lstStyle/>
          <a:p/>
        </p:txBody>
      </p:sp>
      <p:sp>
        <p:nvSpPr>
          <p:cNvPr id="360" name="TextShape 2"/>
          <p:cNvSpPr txBox="1"/>
          <p:nvPr/>
        </p:nvSpPr>
        <p:spPr>
          <a:xfrm>
            <a:off x="0" y="0"/>
            <a:ext cx="0" cy="0"/>
          </a:xfrm>
          <a:prstGeom prst="rect">
            <a:avLst/>
          </a:prstGeom>
        </p:spPr>
        <p:txBody>
          <a:bodyPr lIns="90000" tIns="45000" rIns="90000" bIns="45000"/>
          <a:lstStyle/>
          <a:p>
            <a:pPr>
              <a:lnSpc>
                <a:spcPct val="100000"/>
              </a:lnSpc>
            </a:pPr>
            <a:fld id="{B111E121-B1B1-4101-B101-116161415161}" type="slidenum">
              <a:rPr lang="en-IN">
                <a:solidFill>
                  <a:srgbClr val="000000"/>
                </a:solidFill>
                <a:latin typeface="+mn-lt"/>
                <a:ea typeface="+mn-ea"/>
              </a:rPr>
            </a:fld>
            <a:endParaRPr lang="en-IN">
              <a:solidFill>
                <a:srgbClr val="000000"/>
              </a:solidFill>
              <a:latin typeface="+mn-lt"/>
              <a:ea typeface="+mn-ea"/>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PlaceHolder 1"/>
          <p:cNvSpPr>
            <a:spLocks noGrp="1"/>
          </p:cNvSpPr>
          <p:nvPr>
            <p:ph type="body"/>
          </p:nvPr>
        </p:nvSpPr>
        <p:spPr>
          <a:xfrm>
            <a:off x="0" y="0"/>
            <a:ext cx="0" cy="0"/>
          </a:xfrm>
          <a:prstGeom prst="rect">
            <a:avLst/>
          </a:prstGeom>
        </p:spPr>
        <p:txBody>
          <a:bodyPr lIns="90000" tIns="45000" rIns="90000" bIns="45000"/>
          <a:lstStyle/>
          <a:p/>
        </p:txBody>
      </p:sp>
      <p:sp>
        <p:nvSpPr>
          <p:cNvPr id="364" name="TextShape 2"/>
          <p:cNvSpPr txBox="1"/>
          <p:nvPr/>
        </p:nvSpPr>
        <p:spPr>
          <a:xfrm>
            <a:off x="0" y="0"/>
            <a:ext cx="0" cy="0"/>
          </a:xfrm>
          <a:prstGeom prst="rect">
            <a:avLst/>
          </a:prstGeom>
        </p:spPr>
        <p:txBody>
          <a:bodyPr lIns="90000" tIns="45000" rIns="90000" bIns="45000"/>
          <a:lstStyle/>
          <a:p>
            <a:pPr>
              <a:lnSpc>
                <a:spcPct val="100000"/>
              </a:lnSpc>
            </a:pPr>
            <a:fld id="{31713111-E1C1-41C1-9181-913141613111}" type="slidenum">
              <a:rPr lang="en-IN">
                <a:solidFill>
                  <a:srgbClr val="000000"/>
                </a:solidFill>
                <a:latin typeface="+mn-lt"/>
                <a:ea typeface="+mn-ea"/>
              </a:rPr>
            </a:fld>
            <a:endParaRPr lang="en-IN">
              <a:solidFill>
                <a:srgbClr val="000000"/>
              </a:solidFill>
              <a:latin typeface="+mn-lt"/>
              <a:ea typeface="+mn-ea"/>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PlaceHolder 1"/>
          <p:cNvSpPr>
            <a:spLocks noGrp="1"/>
          </p:cNvSpPr>
          <p:nvPr>
            <p:ph type="body"/>
          </p:nvPr>
        </p:nvSpPr>
        <p:spPr>
          <a:xfrm>
            <a:off x="0" y="0"/>
            <a:ext cx="0" cy="0"/>
          </a:xfrm>
          <a:prstGeom prst="rect">
            <a:avLst/>
          </a:prstGeom>
        </p:spPr>
        <p:txBody>
          <a:bodyPr lIns="90000" tIns="45000" rIns="90000" bIns="45000"/>
          <a:lstStyle/>
          <a:p/>
        </p:txBody>
      </p:sp>
      <p:sp>
        <p:nvSpPr>
          <p:cNvPr id="366" name="TextShape 2"/>
          <p:cNvSpPr txBox="1"/>
          <p:nvPr/>
        </p:nvSpPr>
        <p:spPr>
          <a:xfrm>
            <a:off x="0" y="0"/>
            <a:ext cx="0" cy="0"/>
          </a:xfrm>
          <a:prstGeom prst="rect">
            <a:avLst/>
          </a:prstGeom>
        </p:spPr>
        <p:txBody>
          <a:bodyPr lIns="90000" tIns="45000" rIns="90000" bIns="45000"/>
          <a:lstStyle/>
          <a:p>
            <a:pPr>
              <a:lnSpc>
                <a:spcPct val="100000"/>
              </a:lnSpc>
            </a:pPr>
            <a:fld id="{91C12121-E141-4181-A181-0161110121F1}" type="slidenum">
              <a:rPr lang="en-IN">
                <a:solidFill>
                  <a:srgbClr val="000000"/>
                </a:solidFill>
                <a:latin typeface="+mn-lt"/>
                <a:ea typeface="+mn-ea"/>
              </a:rPr>
            </a:fld>
            <a:endParaRPr lang="en-IN">
              <a:solidFill>
                <a:srgbClr val="000000"/>
              </a:solidFill>
              <a:latin typeface="+mn-lt"/>
              <a:ea typeface="+mn-ea"/>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 name="PlaceHolder 1"/>
          <p:cNvSpPr>
            <a:spLocks noGrp="1"/>
          </p:cNvSpPr>
          <p:nvPr>
            <p:ph type="body"/>
          </p:nvPr>
        </p:nvSpPr>
        <p:spPr>
          <a:xfrm>
            <a:off x="0" y="0"/>
            <a:ext cx="0" cy="0"/>
          </a:xfrm>
          <a:prstGeom prst="rect">
            <a:avLst/>
          </a:prstGeom>
        </p:spPr>
        <p:txBody>
          <a:bodyPr lIns="90000" tIns="45000" rIns="90000" bIns="45000"/>
          <a:lstStyle/>
          <a:p/>
        </p:txBody>
      </p:sp>
      <p:sp>
        <p:nvSpPr>
          <p:cNvPr id="368" name="TextShape 2"/>
          <p:cNvSpPr txBox="1"/>
          <p:nvPr/>
        </p:nvSpPr>
        <p:spPr>
          <a:xfrm>
            <a:off x="0" y="0"/>
            <a:ext cx="0" cy="0"/>
          </a:xfrm>
          <a:prstGeom prst="rect">
            <a:avLst/>
          </a:prstGeom>
        </p:spPr>
        <p:txBody>
          <a:bodyPr lIns="90000" tIns="45000" rIns="90000" bIns="45000"/>
          <a:lstStyle/>
          <a:p>
            <a:pPr>
              <a:lnSpc>
                <a:spcPct val="100000"/>
              </a:lnSpc>
            </a:pPr>
            <a:fld id="{3121B1B1-C101-4171-B131-11314181F1D1}" type="slidenum">
              <a:rPr lang="en-IN">
                <a:solidFill>
                  <a:srgbClr val="000000"/>
                </a:solidFill>
                <a:latin typeface="+mn-lt"/>
                <a:ea typeface="+mn-ea"/>
              </a:rPr>
            </a:fld>
            <a:endParaRPr lang="en-IN">
              <a:solidFill>
                <a:srgbClr val="000000"/>
              </a:solidFill>
              <a:latin typeface="+mn-lt"/>
              <a:ea typeface="+mn-ea"/>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p:nvPr>
        </p:nvSpPr>
        <p:spPr/>
        <p:txBody>
          <a:bodyPr/>
          <a:lstStyle/>
          <a:p>
            <a:pPr algn="r"/>
            <a:fld id="{61A14181-A161-4121-9121-217141A111A1}" type="slidenum">
              <a:rPr lang="en-IN" smtClean="0"/>
            </a:fld>
            <a:endParaRPr lang="en-I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PlaceHolder 1"/>
          <p:cNvSpPr>
            <a:spLocks noGrp="1"/>
          </p:cNvSpPr>
          <p:nvPr>
            <p:ph type="body"/>
          </p:nvPr>
        </p:nvSpPr>
        <p:spPr>
          <a:xfrm>
            <a:off x="0" y="0"/>
            <a:ext cx="0" cy="0"/>
          </a:xfrm>
          <a:prstGeom prst="rect">
            <a:avLst/>
          </a:prstGeom>
        </p:spPr>
        <p:txBody>
          <a:bodyPr lIns="90000" tIns="45000" rIns="90000" bIns="45000"/>
          <a:lstStyle/>
          <a:p>
            <a:endParaRPr dirty="0"/>
          </a:p>
        </p:txBody>
      </p:sp>
      <p:sp>
        <p:nvSpPr>
          <p:cNvPr id="376" name="TextShape 2"/>
          <p:cNvSpPr txBox="1"/>
          <p:nvPr/>
        </p:nvSpPr>
        <p:spPr>
          <a:xfrm>
            <a:off x="0" y="0"/>
            <a:ext cx="0" cy="0"/>
          </a:xfrm>
          <a:prstGeom prst="rect">
            <a:avLst/>
          </a:prstGeom>
        </p:spPr>
        <p:txBody>
          <a:bodyPr lIns="90000" tIns="45000" rIns="90000" bIns="45000"/>
          <a:lstStyle/>
          <a:p>
            <a:pPr>
              <a:lnSpc>
                <a:spcPct val="100000"/>
              </a:lnSpc>
            </a:pPr>
            <a:fld id="{F191C151-0111-4171-8141-01915151D121}" type="slidenum">
              <a:rPr lang="en-IN">
                <a:solidFill>
                  <a:srgbClr val="000000"/>
                </a:solidFill>
                <a:latin typeface="+mn-lt"/>
                <a:ea typeface="+mn-ea"/>
              </a:rPr>
            </a:fld>
            <a:endParaRPr lang="en-IN">
              <a:solidFill>
                <a:srgbClr val="000000"/>
              </a:solidFill>
              <a:latin typeface="+mn-lt"/>
              <a:ea typeface="+mn-ea"/>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 name="PlaceHolder 1"/>
          <p:cNvSpPr>
            <a:spLocks noGrp="1"/>
          </p:cNvSpPr>
          <p:nvPr>
            <p:ph type="body"/>
          </p:nvPr>
        </p:nvSpPr>
        <p:spPr>
          <a:xfrm>
            <a:off x="0" y="0"/>
            <a:ext cx="0" cy="0"/>
          </a:xfrm>
          <a:prstGeom prst="rect">
            <a:avLst/>
          </a:prstGeom>
        </p:spPr>
        <p:txBody>
          <a:bodyPr lIns="90000" tIns="45000" rIns="90000" bIns="45000"/>
          <a:lstStyle/>
          <a:p/>
        </p:txBody>
      </p:sp>
      <p:sp>
        <p:nvSpPr>
          <p:cNvPr id="378" name="TextShape 2"/>
          <p:cNvSpPr txBox="1"/>
          <p:nvPr/>
        </p:nvSpPr>
        <p:spPr>
          <a:xfrm>
            <a:off x="0" y="0"/>
            <a:ext cx="0" cy="0"/>
          </a:xfrm>
          <a:prstGeom prst="rect">
            <a:avLst/>
          </a:prstGeom>
        </p:spPr>
        <p:txBody>
          <a:bodyPr lIns="90000" tIns="45000" rIns="90000" bIns="45000"/>
          <a:lstStyle/>
          <a:p>
            <a:pPr>
              <a:lnSpc>
                <a:spcPct val="100000"/>
              </a:lnSpc>
            </a:pPr>
            <a:fld id="{61318161-D1E1-4101-B151-D18161F1C191}" type="slidenum">
              <a:rPr lang="en-IN">
                <a:solidFill>
                  <a:srgbClr val="000000"/>
                </a:solidFill>
                <a:latin typeface="+mn-lt"/>
                <a:ea typeface="+mn-ea"/>
              </a:rPr>
            </a:fld>
            <a:endParaRPr lang="en-IN">
              <a:solidFill>
                <a:srgbClr val="000000"/>
              </a:solidFill>
              <a:latin typeface="+mn-lt"/>
              <a:ea typeface="+mn-ea"/>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p:cNvSpPr>
          <p:nvPr>
            <p:ph type="body"/>
          </p:nvPr>
        </p:nvSpPr>
        <p:spPr>
          <a:xfrm>
            <a:off x="0" y="0"/>
            <a:ext cx="0" cy="0"/>
          </a:xfrm>
          <a:prstGeom prst="rect">
            <a:avLst/>
          </a:prstGeom>
        </p:spPr>
        <p:txBody>
          <a:bodyPr lIns="90000" tIns="45000" rIns="90000" bIns="45000"/>
          <a:lstStyle/>
          <a:p/>
        </p:txBody>
      </p:sp>
      <p:sp>
        <p:nvSpPr>
          <p:cNvPr id="380" name="TextShape 2"/>
          <p:cNvSpPr txBox="1"/>
          <p:nvPr/>
        </p:nvSpPr>
        <p:spPr>
          <a:xfrm>
            <a:off x="0" y="0"/>
            <a:ext cx="0" cy="0"/>
          </a:xfrm>
          <a:prstGeom prst="rect">
            <a:avLst/>
          </a:prstGeom>
        </p:spPr>
        <p:txBody>
          <a:bodyPr lIns="90000" tIns="45000" rIns="90000" bIns="45000"/>
          <a:lstStyle/>
          <a:p>
            <a:pPr>
              <a:lnSpc>
                <a:spcPct val="100000"/>
              </a:lnSpc>
            </a:pPr>
            <a:fld id="{61B19151-91B1-4121-91E1-51D191311111}" type="slidenum">
              <a:rPr lang="en-IN">
                <a:solidFill>
                  <a:srgbClr val="000000"/>
                </a:solidFill>
                <a:latin typeface="+mn-lt"/>
                <a:ea typeface="+mn-ea"/>
              </a:rPr>
            </a:fld>
            <a:endParaRPr lang="en-IN">
              <a:solidFill>
                <a:srgbClr val="000000"/>
              </a:solidFill>
              <a:latin typeface="+mn-lt"/>
              <a:ea typeface="+mn-ea"/>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 name="PlaceHolder 1"/>
          <p:cNvSpPr>
            <a:spLocks noGrp="1"/>
          </p:cNvSpPr>
          <p:nvPr>
            <p:ph type="body"/>
          </p:nvPr>
        </p:nvSpPr>
        <p:spPr>
          <a:xfrm>
            <a:off x="0" y="0"/>
            <a:ext cx="0" cy="0"/>
          </a:xfrm>
          <a:prstGeom prst="rect">
            <a:avLst/>
          </a:prstGeom>
        </p:spPr>
        <p:txBody>
          <a:bodyPr lIns="90000" tIns="45000" rIns="90000" bIns="45000"/>
          <a:lstStyle/>
          <a:p>
            <a:endParaRPr dirty="0"/>
          </a:p>
        </p:txBody>
      </p:sp>
      <p:sp>
        <p:nvSpPr>
          <p:cNvPr id="382" name="TextShape 2"/>
          <p:cNvSpPr txBox="1"/>
          <p:nvPr/>
        </p:nvSpPr>
        <p:spPr>
          <a:xfrm>
            <a:off x="0" y="0"/>
            <a:ext cx="0" cy="0"/>
          </a:xfrm>
          <a:prstGeom prst="rect">
            <a:avLst/>
          </a:prstGeom>
        </p:spPr>
        <p:txBody>
          <a:bodyPr lIns="90000" tIns="45000" rIns="90000" bIns="45000"/>
          <a:lstStyle/>
          <a:p>
            <a:pPr>
              <a:lnSpc>
                <a:spcPct val="100000"/>
              </a:lnSpc>
            </a:pPr>
            <a:fld id="{11D17161-0151-41B1-81E1-D1114191A1B1}" type="slidenum">
              <a:rPr lang="en-IN">
                <a:solidFill>
                  <a:srgbClr val="000000"/>
                </a:solidFill>
                <a:latin typeface="+mn-lt"/>
                <a:ea typeface="+mn-ea"/>
              </a:rPr>
            </a:fld>
            <a:endParaRPr lang="en-IN">
              <a:solidFill>
                <a:srgbClr val="000000"/>
              </a:solidFill>
              <a:latin typeface="+mn-lt"/>
              <a:ea typeface="+mn-ea"/>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PlaceHolder 1"/>
          <p:cNvSpPr>
            <a:spLocks noGrp="1"/>
          </p:cNvSpPr>
          <p:nvPr>
            <p:ph type="body"/>
          </p:nvPr>
        </p:nvSpPr>
        <p:spPr>
          <a:xfrm>
            <a:off x="0" y="0"/>
            <a:ext cx="0" cy="0"/>
          </a:xfrm>
          <a:prstGeom prst="rect">
            <a:avLst/>
          </a:prstGeom>
        </p:spPr>
        <p:txBody>
          <a:bodyPr lIns="90000" tIns="45000" rIns="90000" bIns="45000"/>
          <a:lstStyle/>
          <a:p/>
        </p:txBody>
      </p:sp>
      <p:sp>
        <p:nvSpPr>
          <p:cNvPr id="384" name="TextShape 2"/>
          <p:cNvSpPr txBox="1"/>
          <p:nvPr/>
        </p:nvSpPr>
        <p:spPr>
          <a:xfrm>
            <a:off x="0" y="0"/>
            <a:ext cx="0" cy="0"/>
          </a:xfrm>
          <a:prstGeom prst="rect">
            <a:avLst/>
          </a:prstGeom>
        </p:spPr>
        <p:txBody>
          <a:bodyPr lIns="90000" tIns="45000" rIns="90000" bIns="45000"/>
          <a:lstStyle/>
          <a:p>
            <a:pPr>
              <a:lnSpc>
                <a:spcPct val="100000"/>
              </a:lnSpc>
            </a:pPr>
            <a:fld id="{014181A1-81E1-4191-9131-414141119131}" type="slidenum">
              <a:rPr lang="en-IN">
                <a:solidFill>
                  <a:srgbClr val="000000"/>
                </a:solidFill>
                <a:latin typeface="+mn-lt"/>
                <a:ea typeface="+mn-ea"/>
              </a:rPr>
            </a:fld>
            <a:endParaRPr lang="en-IN">
              <a:solidFill>
                <a:srgbClr val="000000"/>
              </a:solidFill>
              <a:latin typeface="+mn-lt"/>
              <a:ea typeface="+mn-e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PlaceHolder 1"/>
          <p:cNvSpPr>
            <a:spLocks noGrp="1"/>
          </p:cNvSpPr>
          <p:nvPr>
            <p:ph type="body"/>
          </p:nvPr>
        </p:nvSpPr>
        <p:spPr>
          <a:xfrm>
            <a:off x="0" y="0"/>
            <a:ext cx="0" cy="0"/>
          </a:xfrm>
          <a:prstGeom prst="rect">
            <a:avLst/>
          </a:prstGeom>
        </p:spPr>
        <p:txBody>
          <a:bodyPr lIns="90000" tIns="45000" rIns="90000" bIns="45000"/>
          <a:lstStyle/>
          <a:p>
            <a:pPr>
              <a:lnSpc>
                <a:spcPct val="100000"/>
              </a:lnSpc>
            </a:pPr>
            <a:endParaRPr dirty="0"/>
          </a:p>
        </p:txBody>
      </p:sp>
      <p:sp>
        <p:nvSpPr>
          <p:cNvPr id="310" name="TextShape 2"/>
          <p:cNvSpPr txBox="1"/>
          <p:nvPr/>
        </p:nvSpPr>
        <p:spPr>
          <a:xfrm>
            <a:off x="0" y="0"/>
            <a:ext cx="0" cy="0"/>
          </a:xfrm>
          <a:prstGeom prst="rect">
            <a:avLst/>
          </a:prstGeom>
        </p:spPr>
        <p:txBody>
          <a:bodyPr lIns="90000" tIns="45000" rIns="90000" bIns="45000"/>
          <a:lstStyle/>
          <a:p>
            <a:pPr>
              <a:lnSpc>
                <a:spcPct val="100000"/>
              </a:lnSpc>
            </a:pPr>
            <a:fld id="{81B1A181-C101-41F1-9161-4141A1915181}" type="slidenum">
              <a:rPr lang="en-IN">
                <a:solidFill>
                  <a:srgbClr val="000000"/>
                </a:solidFill>
                <a:latin typeface="+mn-lt"/>
                <a:ea typeface="+mn-ea"/>
              </a:rPr>
            </a:fld>
            <a:endParaRPr lang="en-IN">
              <a:solidFill>
                <a:srgbClr val="000000"/>
              </a:solidFill>
              <a:latin typeface="+mn-lt"/>
              <a:ea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p:nvPr>
        </p:nvSpPr>
        <p:spPr/>
        <p:txBody>
          <a:bodyPr/>
          <a:lstStyle/>
          <a:p>
            <a:pPr algn="r"/>
            <a:fld id="{61A14181-A161-4121-9121-217141A111A1}" type="slidenum">
              <a:rPr lang="en-IN" smtClean="0"/>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SOAP – Simple Object Access Protocol</a:t>
            </a:r>
            <a:endParaRPr lang="en-US" dirty="0"/>
          </a:p>
          <a:p>
            <a:r>
              <a:rPr lang="en-US" dirty="0"/>
              <a:t>WSDL-</a:t>
            </a:r>
            <a:r>
              <a:rPr lang="en-US" baseline="0" dirty="0"/>
              <a:t>  Web Service Description Language </a:t>
            </a:r>
            <a:endParaRPr lang="en-US" dirty="0"/>
          </a:p>
          <a:p>
            <a:r>
              <a:rPr lang="en-US" dirty="0"/>
              <a:t>UDDI -</a:t>
            </a:r>
            <a:r>
              <a:rPr lang="en-US" baseline="0" dirty="0"/>
              <a:t> </a:t>
            </a:r>
            <a:r>
              <a:rPr lang="en-US" dirty="0"/>
              <a:t>Universal Description, Discovery and Integration (UDDI) </a:t>
            </a:r>
            <a:endParaRPr lang="en-US" dirty="0"/>
          </a:p>
        </p:txBody>
      </p:sp>
      <p:sp>
        <p:nvSpPr>
          <p:cNvPr id="4" name="Slide Number Placeholder 3"/>
          <p:cNvSpPr>
            <a:spLocks noGrp="1"/>
          </p:cNvSpPr>
          <p:nvPr>
            <p:ph type="sldNum" idx="10"/>
          </p:nvPr>
        </p:nvSpPr>
        <p:spPr/>
        <p:txBody>
          <a:bodyPr/>
          <a:lstStyle/>
          <a:p>
            <a:pPr marL="0" marR="0" lvl="0" indent="0" algn="r" defTabSz="449580"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fld id="{29903D94-2065-449F-8ABC-9B8A8FA64A36}" type="slidenum">
              <a:rPr kumimoji="0" lang="en-US" sz="1400" b="0" i="0" u="none" strike="noStrike" kern="1200" cap="none" spc="0" normalizeH="0" baseline="0" noProof="0" smtClean="0">
                <a:ln>
                  <a:noFill/>
                </a:ln>
                <a:solidFill>
                  <a:srgbClr val="000000"/>
                </a:solidFill>
                <a:effectLst/>
                <a:uLnTx/>
                <a:uFillTx/>
                <a:latin typeface="Times New Roman" panose="02020603050405020304" pitchFamily="18" charset="0"/>
                <a:cs typeface="Lucida Sans Unicode" panose="020B0602030504020204" pitchFamily="34" charset="0"/>
              </a:rPr>
            </a:fld>
            <a:endParaRPr kumimoji="0" lang="en-US" sz="1400" b="0" i="0" u="none" strike="noStrike" kern="1200" cap="none" spc="0" normalizeH="0" baseline="0" noProof="0">
              <a:ln>
                <a:noFill/>
              </a:ln>
              <a:solidFill>
                <a:srgbClr val="000000"/>
              </a:solidFill>
              <a:effectLst/>
              <a:uLnTx/>
              <a:uFillTx/>
              <a:latin typeface="Times New Roman" panose="02020603050405020304" pitchFamily="18" charset="0"/>
              <a:cs typeface="Lucida Sans Unicode" panose="020B0602030504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p:nvPr>
        </p:nvSpPr>
        <p:spPr/>
        <p:txBody>
          <a:bodyPr/>
          <a:lstStyle/>
          <a:p>
            <a:pPr algn="r"/>
            <a:fld id="{61A14181-A161-4121-9121-217141A111A1}" type="slidenum">
              <a:rPr lang="en-IN" smtClean="0"/>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 name="PlaceHolder 1"/>
          <p:cNvSpPr>
            <a:spLocks noGrp="1"/>
          </p:cNvSpPr>
          <p:nvPr>
            <p:ph type="body"/>
          </p:nvPr>
        </p:nvSpPr>
        <p:spPr>
          <a:xfrm>
            <a:off x="0" y="0"/>
            <a:ext cx="0" cy="0"/>
          </a:xfrm>
          <a:prstGeom prst="rect">
            <a:avLst/>
          </a:prstGeom>
        </p:spPr>
        <p:txBody>
          <a:bodyPr lIns="90000" tIns="45000" rIns="90000" bIns="45000"/>
          <a:lstStyle/>
          <a:p/>
        </p:txBody>
      </p:sp>
      <p:sp>
        <p:nvSpPr>
          <p:cNvPr id="410" name="TextShape 2"/>
          <p:cNvSpPr txBox="1"/>
          <p:nvPr/>
        </p:nvSpPr>
        <p:spPr>
          <a:xfrm>
            <a:off x="0" y="0"/>
            <a:ext cx="0" cy="0"/>
          </a:xfrm>
          <a:prstGeom prst="rect">
            <a:avLst/>
          </a:prstGeom>
        </p:spPr>
        <p:txBody>
          <a:bodyPr lIns="90000" tIns="45000" rIns="90000" bIns="45000"/>
          <a:lstStyle/>
          <a:p>
            <a:pPr>
              <a:lnSpc>
                <a:spcPct val="100000"/>
              </a:lnSpc>
            </a:pPr>
            <a:fld id="{C1A15131-9121-41E1-91A1-A1A15111F1F1}" type="slidenum">
              <a:rPr lang="en-IN">
                <a:solidFill>
                  <a:srgbClr val="000000"/>
                </a:solidFill>
                <a:latin typeface="+mn-lt"/>
                <a:ea typeface="+mn-ea"/>
              </a:rPr>
            </a:fld>
            <a:endParaRPr lang="en-IN">
              <a:solidFill>
                <a:srgbClr val="000000"/>
              </a:solidFill>
              <a:latin typeface="+mn-lt"/>
              <a:ea typeface="+mn-e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PlaceHolder 1"/>
          <p:cNvSpPr>
            <a:spLocks noGrp="1"/>
          </p:cNvSpPr>
          <p:nvPr>
            <p:ph type="body"/>
          </p:nvPr>
        </p:nvSpPr>
        <p:spPr>
          <a:xfrm>
            <a:off x="0" y="0"/>
            <a:ext cx="0" cy="0"/>
          </a:xfrm>
          <a:prstGeom prst="rect">
            <a:avLst/>
          </a:prstGeom>
        </p:spPr>
        <p:txBody>
          <a:bodyPr lIns="90000" tIns="45000" rIns="90000" bIns="45000"/>
          <a:lstStyle/>
          <a:p/>
        </p:txBody>
      </p:sp>
      <p:sp>
        <p:nvSpPr>
          <p:cNvPr id="316" name="TextShape 2"/>
          <p:cNvSpPr txBox="1"/>
          <p:nvPr/>
        </p:nvSpPr>
        <p:spPr>
          <a:xfrm>
            <a:off x="0" y="0"/>
            <a:ext cx="0" cy="0"/>
          </a:xfrm>
          <a:prstGeom prst="rect">
            <a:avLst/>
          </a:prstGeom>
        </p:spPr>
        <p:txBody>
          <a:bodyPr lIns="90000" tIns="45000" rIns="90000" bIns="45000"/>
          <a:lstStyle/>
          <a:p>
            <a:pPr>
              <a:lnSpc>
                <a:spcPct val="100000"/>
              </a:lnSpc>
            </a:pPr>
            <a:fld id="{1131B1E1-B1C1-4181-8181-11D11101E1E1}" type="slidenum">
              <a:rPr lang="en-IN">
                <a:solidFill>
                  <a:srgbClr val="000000"/>
                </a:solidFill>
                <a:latin typeface="+mn-lt"/>
                <a:ea typeface="+mn-ea"/>
              </a:rPr>
            </a:fld>
            <a:endParaRPr lang="en-IN">
              <a:solidFill>
                <a:srgbClr val="000000"/>
              </a:solidFill>
              <a:latin typeface="+mn-lt"/>
              <a:ea typeface="+mn-e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PlaceHolder 1"/>
          <p:cNvSpPr>
            <a:spLocks noGrp="1"/>
          </p:cNvSpPr>
          <p:nvPr>
            <p:ph type="body"/>
          </p:nvPr>
        </p:nvSpPr>
        <p:spPr>
          <a:xfrm>
            <a:off x="0" y="0"/>
            <a:ext cx="0" cy="0"/>
          </a:xfrm>
          <a:prstGeom prst="rect">
            <a:avLst/>
          </a:prstGeom>
        </p:spPr>
        <p:txBody>
          <a:bodyPr lIns="90000" tIns="45000" rIns="90000" bIns="45000"/>
          <a:lstStyle/>
          <a:p/>
        </p:txBody>
      </p:sp>
      <p:sp>
        <p:nvSpPr>
          <p:cNvPr id="318" name="TextShape 2"/>
          <p:cNvSpPr txBox="1"/>
          <p:nvPr/>
        </p:nvSpPr>
        <p:spPr>
          <a:xfrm>
            <a:off x="0" y="0"/>
            <a:ext cx="0" cy="0"/>
          </a:xfrm>
          <a:prstGeom prst="rect">
            <a:avLst/>
          </a:prstGeom>
        </p:spPr>
        <p:txBody>
          <a:bodyPr lIns="90000" tIns="45000" rIns="90000" bIns="45000"/>
          <a:lstStyle/>
          <a:p>
            <a:pPr>
              <a:lnSpc>
                <a:spcPct val="100000"/>
              </a:lnSpc>
            </a:pPr>
            <a:fld id="{31E1B181-E1A1-4111-8171-A1D1A171F121}" type="slidenum">
              <a:rPr lang="en-IN">
                <a:solidFill>
                  <a:srgbClr val="000000"/>
                </a:solidFill>
                <a:latin typeface="+mn-lt"/>
                <a:ea typeface="+mn-ea"/>
              </a:rPr>
            </a:fld>
            <a:endParaRPr lang="en-IN">
              <a:solidFill>
                <a:srgbClr val="000000"/>
              </a:solidFill>
              <a:latin typeface="+mn-lt"/>
              <a:ea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3000"/>
          </a:xfrm>
          <a:prstGeom prst="rect">
            <a:avLst/>
          </a:prstGeom>
        </p:spPr>
        <p:txBody>
          <a:bodyPr wrap="none" lIns="0" tIns="0" rIns="0" bIns="0" anchor="ctr"/>
          <a:lstStyle/>
          <a:p/>
        </p:txBody>
      </p:sp>
      <p:sp>
        <p:nvSpPr>
          <p:cNvPr id="27" name="PlaceHolder 2"/>
          <p:cNvSpPr>
            <a:spLocks noGrp="1"/>
          </p:cNvSpPr>
          <p:nvPr>
            <p:ph type="body"/>
          </p:nvPr>
        </p:nvSpPr>
        <p:spPr>
          <a:xfrm>
            <a:off x="457200" y="1600200"/>
            <a:ext cx="8229240" cy="2158200"/>
          </a:xfrm>
          <a:prstGeom prst="rect">
            <a:avLst/>
          </a:prstGeom>
        </p:spPr>
        <p:txBody>
          <a:bodyPr wrap="none" lIns="0" tIns="0" rIns="0" bIns="0"/>
          <a:lstStyle/>
          <a:p/>
        </p:txBody>
      </p:sp>
      <p:sp>
        <p:nvSpPr>
          <p:cNvPr id="28" name="PlaceHolder 3"/>
          <p:cNvSpPr>
            <a:spLocks noGrp="1"/>
          </p:cNvSpPr>
          <p:nvPr>
            <p:ph type="body"/>
          </p:nvPr>
        </p:nvSpPr>
        <p:spPr>
          <a:xfrm>
            <a:off x="457200" y="3963600"/>
            <a:ext cx="8229240" cy="2158200"/>
          </a:xfrm>
          <a:prstGeom prst="rect">
            <a:avLst/>
          </a:prstGeom>
        </p:spPr>
        <p:txBody>
          <a:bodyPr wrap="none" lIns="0" tIns="0" rIns="0" bIns="0"/>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3000"/>
          </a:xfrm>
          <a:prstGeom prst="rect">
            <a:avLst/>
          </a:prstGeom>
        </p:spPr>
        <p:txBody>
          <a:bodyPr wrap="none" lIns="0" tIns="0" rIns="0" bIns="0" anchor="ctr"/>
          <a:lstStyle/>
          <a:p/>
        </p:txBody>
      </p:sp>
      <p:sp>
        <p:nvSpPr>
          <p:cNvPr id="30" name="PlaceHolder 2"/>
          <p:cNvSpPr>
            <a:spLocks noGrp="1"/>
          </p:cNvSpPr>
          <p:nvPr>
            <p:ph type="body"/>
          </p:nvPr>
        </p:nvSpPr>
        <p:spPr>
          <a:xfrm>
            <a:off x="457200" y="1600200"/>
            <a:ext cx="4015440" cy="2158200"/>
          </a:xfrm>
          <a:prstGeom prst="rect">
            <a:avLst/>
          </a:prstGeom>
        </p:spPr>
        <p:txBody>
          <a:bodyPr wrap="none" lIns="0" tIns="0" rIns="0" bIns="0"/>
          <a:lstStyle/>
          <a:p/>
        </p:txBody>
      </p:sp>
      <p:sp>
        <p:nvSpPr>
          <p:cNvPr id="31" name="PlaceHolder 3"/>
          <p:cNvSpPr>
            <a:spLocks noGrp="1"/>
          </p:cNvSpPr>
          <p:nvPr>
            <p:ph type="body"/>
          </p:nvPr>
        </p:nvSpPr>
        <p:spPr>
          <a:xfrm>
            <a:off x="4673520" y="1600200"/>
            <a:ext cx="4015440" cy="2158200"/>
          </a:xfrm>
          <a:prstGeom prst="rect">
            <a:avLst/>
          </a:prstGeom>
        </p:spPr>
        <p:txBody>
          <a:bodyPr wrap="none" lIns="0" tIns="0" rIns="0" bIns="0"/>
          <a:lstStyle/>
          <a:p/>
        </p:txBody>
      </p:sp>
      <p:sp>
        <p:nvSpPr>
          <p:cNvPr id="32" name="PlaceHolder 4"/>
          <p:cNvSpPr>
            <a:spLocks noGrp="1"/>
          </p:cNvSpPr>
          <p:nvPr>
            <p:ph type="body"/>
          </p:nvPr>
        </p:nvSpPr>
        <p:spPr>
          <a:xfrm>
            <a:off x="4673520" y="3963600"/>
            <a:ext cx="4015440" cy="2158200"/>
          </a:xfrm>
          <a:prstGeom prst="rect">
            <a:avLst/>
          </a:prstGeom>
        </p:spPr>
        <p:txBody>
          <a:bodyPr wrap="none" lIns="0" tIns="0" rIns="0" bIns="0"/>
          <a:lstStyle/>
          <a:p/>
        </p:txBody>
      </p:sp>
      <p:sp>
        <p:nvSpPr>
          <p:cNvPr id="33" name="PlaceHolder 5"/>
          <p:cNvSpPr>
            <a:spLocks noGrp="1"/>
          </p:cNvSpPr>
          <p:nvPr>
            <p:ph type="body"/>
          </p:nvPr>
        </p:nvSpPr>
        <p:spPr>
          <a:xfrm>
            <a:off x="457200" y="3963600"/>
            <a:ext cx="4015440" cy="2158200"/>
          </a:xfrm>
          <a:prstGeom prst="rect">
            <a:avLst/>
          </a:prstGeom>
        </p:spPr>
        <p:txBody>
          <a:bodyPr wrap="none" lIns="0" tIns="0" rIns="0" bIns="0"/>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3000"/>
          </a:xfrm>
          <a:prstGeom prst="rect">
            <a:avLst/>
          </a:prstGeom>
        </p:spPr>
        <p:txBody>
          <a:bodyPr wrap="none" lIns="0" tIns="0" rIns="0" bIns="0" anchor="ctr"/>
          <a:lstStyle/>
          <a:p/>
        </p:txBody>
      </p:sp>
      <p:sp>
        <p:nvSpPr>
          <p:cNvPr id="35" name="PlaceHolder 2"/>
          <p:cNvSpPr>
            <a:spLocks noGrp="1"/>
          </p:cNvSpPr>
          <p:nvPr>
            <p:ph type="body"/>
          </p:nvPr>
        </p:nvSpPr>
        <p:spPr>
          <a:xfrm>
            <a:off x="457200" y="1600200"/>
            <a:ext cx="4015440" cy="2158200"/>
          </a:xfrm>
          <a:prstGeom prst="rect">
            <a:avLst/>
          </a:prstGeom>
        </p:spPr>
        <p:txBody>
          <a:bodyPr wrap="none" lIns="0" tIns="0" rIns="0" bIns="0"/>
          <a:lstStyle/>
          <a:p/>
        </p:txBody>
      </p:sp>
      <p:sp>
        <p:nvSpPr>
          <p:cNvPr id="36" name="PlaceHolder 3"/>
          <p:cNvSpPr>
            <a:spLocks noGrp="1"/>
          </p:cNvSpPr>
          <p:nvPr>
            <p:ph type="body"/>
          </p:nvPr>
        </p:nvSpPr>
        <p:spPr>
          <a:xfrm>
            <a:off x="4673520" y="1600200"/>
            <a:ext cx="4015440" cy="2158200"/>
          </a:xfrm>
          <a:prstGeom prst="rect">
            <a:avLst/>
          </a:prstGeom>
        </p:spPr>
        <p:txBody>
          <a:bodyPr wrap="none" lIns="0" tIns="0" rIns="0" bIns="0"/>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4680"/>
            <a:ext cx="8229240" cy="1143000"/>
          </a:xfrm>
          <a:prstGeom prst="rect">
            <a:avLst/>
          </a:prstGeom>
        </p:spPr>
        <p:txBody>
          <a:bodyPr wrap="none" lIns="0" tIns="0" rIns="0" bIns="0" anchor="ctr"/>
          <a:lstStyle/>
          <a:p/>
        </p:txBody>
      </p:sp>
      <p:sp>
        <p:nvSpPr>
          <p:cNvPr id="43" name="PlaceHolder 2"/>
          <p:cNvSpPr>
            <a:spLocks noGrp="1"/>
          </p:cNvSpPr>
          <p:nvPr>
            <p:ph type="subTitle"/>
          </p:nvPr>
        </p:nvSpPr>
        <p:spPr>
          <a:xfrm>
            <a:off x="457200" y="1600200"/>
            <a:ext cx="8229240" cy="4525920"/>
          </a:xfrm>
          <a:prstGeom prst="rect">
            <a:avLst/>
          </a:prstGeom>
        </p:spPr>
        <p:txBody>
          <a:bodyPr wrap="none" lIns="0" tIns="0" rIns="0" bIns="0" anchor="ctr"/>
          <a:lstStyle/>
          <a:p>
            <a:pPr algn="ct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4680"/>
            <a:ext cx="8229240" cy="1143000"/>
          </a:xfrm>
          <a:prstGeom prst="rect">
            <a:avLst/>
          </a:prstGeom>
        </p:spPr>
        <p:txBody>
          <a:bodyPr wrap="none" lIns="0" tIns="0" rIns="0" bIns="0" anchor="ctr"/>
          <a:lstStyle/>
          <a:p/>
        </p:txBody>
      </p:sp>
      <p:sp>
        <p:nvSpPr>
          <p:cNvPr id="45" name="PlaceHolder 2"/>
          <p:cNvSpPr>
            <a:spLocks noGrp="1"/>
          </p:cNvSpPr>
          <p:nvPr>
            <p:ph type="body"/>
          </p:nvPr>
        </p:nvSpPr>
        <p:spPr>
          <a:xfrm>
            <a:off x="457200" y="1600200"/>
            <a:ext cx="8229240" cy="4525560"/>
          </a:xfrm>
          <a:prstGeom prst="rect">
            <a:avLst/>
          </a:prstGeom>
        </p:spPr>
        <p:txBody>
          <a:bodyPr wrap="none" lIns="0" tIns="0" rIns="0" bIns="0"/>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3000"/>
          </a:xfrm>
          <a:prstGeom prst="rect">
            <a:avLst/>
          </a:prstGeom>
        </p:spPr>
        <p:txBody>
          <a:bodyPr wrap="none" lIns="0" tIns="0" rIns="0" bIns="0" anchor="ctr"/>
          <a:lstStyle/>
          <a:p/>
        </p:txBody>
      </p:sp>
      <p:sp>
        <p:nvSpPr>
          <p:cNvPr id="47" name="PlaceHolder 2"/>
          <p:cNvSpPr>
            <a:spLocks noGrp="1"/>
          </p:cNvSpPr>
          <p:nvPr>
            <p:ph type="body"/>
          </p:nvPr>
        </p:nvSpPr>
        <p:spPr>
          <a:xfrm>
            <a:off x="457200" y="1600200"/>
            <a:ext cx="4015440" cy="4525560"/>
          </a:xfrm>
          <a:prstGeom prst="rect">
            <a:avLst/>
          </a:prstGeom>
        </p:spPr>
        <p:txBody>
          <a:bodyPr wrap="none" lIns="0" tIns="0" rIns="0" bIns="0"/>
          <a:lstStyle/>
          <a:p/>
        </p:txBody>
      </p:sp>
      <p:sp>
        <p:nvSpPr>
          <p:cNvPr id="48" name="PlaceHolder 3"/>
          <p:cNvSpPr>
            <a:spLocks noGrp="1"/>
          </p:cNvSpPr>
          <p:nvPr>
            <p:ph type="body"/>
          </p:nvPr>
        </p:nvSpPr>
        <p:spPr>
          <a:xfrm>
            <a:off x="4673520" y="1600200"/>
            <a:ext cx="4015440" cy="4525560"/>
          </a:xfrm>
          <a:prstGeom prst="rect">
            <a:avLst/>
          </a:prstGeom>
        </p:spPr>
        <p:txBody>
          <a:bodyPr wrap="none" lIns="0" tIns="0" rIns="0" bIns="0"/>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4680"/>
            <a:ext cx="8229240" cy="1143000"/>
          </a:xfrm>
          <a:prstGeom prst="rect">
            <a:avLst/>
          </a:prstGeom>
        </p:spPr>
        <p:txBody>
          <a:bodyPr wrap="none" lIns="0" tIns="0" rIns="0" bIns="0" anchor="ct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57200" y="274680"/>
            <a:ext cx="8229240" cy="5851080"/>
          </a:xfrm>
          <a:prstGeom prst="rect">
            <a:avLst/>
          </a:prstGeom>
        </p:spPr>
        <p:txBody>
          <a:bodyPr wrap="none" lIns="0" tIns="0" rIns="0" bIns="0" anchor="ctr"/>
          <a:lstStyle/>
          <a:p>
            <a:pPr algn="ct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4680"/>
            <a:ext cx="8229240" cy="1143000"/>
          </a:xfrm>
          <a:prstGeom prst="rect">
            <a:avLst/>
          </a:prstGeom>
        </p:spPr>
        <p:txBody>
          <a:bodyPr wrap="none" lIns="0" tIns="0" rIns="0" bIns="0" anchor="ctr"/>
          <a:lstStyle/>
          <a:p/>
        </p:txBody>
      </p:sp>
      <p:sp>
        <p:nvSpPr>
          <p:cNvPr id="52" name="PlaceHolder 2"/>
          <p:cNvSpPr>
            <a:spLocks noGrp="1"/>
          </p:cNvSpPr>
          <p:nvPr>
            <p:ph type="body"/>
          </p:nvPr>
        </p:nvSpPr>
        <p:spPr>
          <a:xfrm>
            <a:off x="457200" y="1600200"/>
            <a:ext cx="4015440" cy="2158200"/>
          </a:xfrm>
          <a:prstGeom prst="rect">
            <a:avLst/>
          </a:prstGeom>
        </p:spPr>
        <p:txBody>
          <a:bodyPr wrap="none" lIns="0" tIns="0" rIns="0" bIns="0"/>
          <a:lstStyle/>
          <a:p/>
        </p:txBody>
      </p:sp>
      <p:sp>
        <p:nvSpPr>
          <p:cNvPr id="53" name="PlaceHolder 3"/>
          <p:cNvSpPr>
            <a:spLocks noGrp="1"/>
          </p:cNvSpPr>
          <p:nvPr>
            <p:ph type="body"/>
          </p:nvPr>
        </p:nvSpPr>
        <p:spPr>
          <a:xfrm>
            <a:off x="457200" y="3963600"/>
            <a:ext cx="4015440" cy="2158200"/>
          </a:xfrm>
          <a:prstGeom prst="rect">
            <a:avLst/>
          </a:prstGeom>
        </p:spPr>
        <p:txBody>
          <a:bodyPr wrap="none" lIns="0" tIns="0" rIns="0" bIns="0"/>
          <a:lstStyle/>
          <a:p/>
        </p:txBody>
      </p:sp>
      <p:sp>
        <p:nvSpPr>
          <p:cNvPr id="54" name="PlaceHolder 4"/>
          <p:cNvSpPr>
            <a:spLocks noGrp="1"/>
          </p:cNvSpPr>
          <p:nvPr>
            <p:ph type="body"/>
          </p:nvPr>
        </p:nvSpPr>
        <p:spPr>
          <a:xfrm>
            <a:off x="4673520" y="1600200"/>
            <a:ext cx="4015440" cy="4525560"/>
          </a:xfrm>
          <a:prstGeom prst="rect">
            <a:avLst/>
          </a:prstGeom>
        </p:spPr>
        <p:txBody>
          <a:bodyPr wrap="none" lIns="0" tIns="0" rIns="0" bIns="0"/>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3000"/>
          </a:xfrm>
          <a:prstGeom prst="rect">
            <a:avLst/>
          </a:prstGeom>
        </p:spPr>
        <p:txBody>
          <a:bodyPr wrap="none" lIns="0" tIns="0" rIns="0" bIns="0" anchor="ctr"/>
          <a:lstStyle/>
          <a:p/>
        </p:txBody>
      </p:sp>
      <p:sp>
        <p:nvSpPr>
          <p:cNvPr id="6" name="PlaceHolder 2"/>
          <p:cNvSpPr>
            <a:spLocks noGrp="1"/>
          </p:cNvSpPr>
          <p:nvPr>
            <p:ph type="subTitle"/>
          </p:nvPr>
        </p:nvSpPr>
        <p:spPr>
          <a:xfrm>
            <a:off x="457200" y="1600200"/>
            <a:ext cx="8229240" cy="4525920"/>
          </a:xfrm>
          <a:prstGeom prst="rect">
            <a:avLst/>
          </a:prstGeom>
        </p:spPr>
        <p:txBody>
          <a:bodyPr wrap="none" lIns="0" tIns="0" rIns="0" bIns="0" anchor="ctr"/>
          <a:lstStyle/>
          <a:p>
            <a:pPr algn="ct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3000"/>
          </a:xfrm>
          <a:prstGeom prst="rect">
            <a:avLst/>
          </a:prstGeom>
        </p:spPr>
        <p:txBody>
          <a:bodyPr wrap="none" lIns="0" tIns="0" rIns="0" bIns="0" anchor="ctr"/>
          <a:lstStyle/>
          <a:p/>
        </p:txBody>
      </p:sp>
      <p:sp>
        <p:nvSpPr>
          <p:cNvPr id="56" name="PlaceHolder 2"/>
          <p:cNvSpPr>
            <a:spLocks noGrp="1"/>
          </p:cNvSpPr>
          <p:nvPr>
            <p:ph type="body"/>
          </p:nvPr>
        </p:nvSpPr>
        <p:spPr>
          <a:xfrm>
            <a:off x="457200" y="1600200"/>
            <a:ext cx="4015440" cy="4525560"/>
          </a:xfrm>
          <a:prstGeom prst="rect">
            <a:avLst/>
          </a:prstGeom>
        </p:spPr>
        <p:txBody>
          <a:bodyPr wrap="none" lIns="0" tIns="0" rIns="0" bIns="0"/>
          <a:lstStyle/>
          <a:p/>
        </p:txBody>
      </p:sp>
      <p:sp>
        <p:nvSpPr>
          <p:cNvPr id="57" name="PlaceHolder 3"/>
          <p:cNvSpPr>
            <a:spLocks noGrp="1"/>
          </p:cNvSpPr>
          <p:nvPr>
            <p:ph type="body"/>
          </p:nvPr>
        </p:nvSpPr>
        <p:spPr>
          <a:xfrm>
            <a:off x="4673520" y="1600200"/>
            <a:ext cx="4015440" cy="2158200"/>
          </a:xfrm>
          <a:prstGeom prst="rect">
            <a:avLst/>
          </a:prstGeom>
        </p:spPr>
        <p:txBody>
          <a:bodyPr wrap="none" lIns="0" tIns="0" rIns="0" bIns="0"/>
          <a:lstStyle/>
          <a:p/>
        </p:txBody>
      </p:sp>
      <p:sp>
        <p:nvSpPr>
          <p:cNvPr id="58" name="PlaceHolder 4"/>
          <p:cNvSpPr>
            <a:spLocks noGrp="1"/>
          </p:cNvSpPr>
          <p:nvPr>
            <p:ph type="body"/>
          </p:nvPr>
        </p:nvSpPr>
        <p:spPr>
          <a:xfrm>
            <a:off x="4673520" y="3963600"/>
            <a:ext cx="4015440" cy="2158200"/>
          </a:xfrm>
          <a:prstGeom prst="rect">
            <a:avLst/>
          </a:prstGeom>
        </p:spPr>
        <p:txBody>
          <a:bodyPr wrap="none" lIns="0" tIns="0" rIns="0" bIns="0"/>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3000"/>
          </a:xfrm>
          <a:prstGeom prst="rect">
            <a:avLst/>
          </a:prstGeom>
        </p:spPr>
        <p:txBody>
          <a:bodyPr wrap="none" lIns="0" tIns="0" rIns="0" bIns="0" anchor="ctr"/>
          <a:lstStyle/>
          <a:p/>
        </p:txBody>
      </p:sp>
      <p:sp>
        <p:nvSpPr>
          <p:cNvPr id="60" name="PlaceHolder 2"/>
          <p:cNvSpPr>
            <a:spLocks noGrp="1"/>
          </p:cNvSpPr>
          <p:nvPr>
            <p:ph type="body"/>
          </p:nvPr>
        </p:nvSpPr>
        <p:spPr>
          <a:xfrm>
            <a:off x="457200" y="1600200"/>
            <a:ext cx="4015440" cy="2158200"/>
          </a:xfrm>
          <a:prstGeom prst="rect">
            <a:avLst/>
          </a:prstGeom>
        </p:spPr>
        <p:txBody>
          <a:bodyPr wrap="none" lIns="0" tIns="0" rIns="0" bIns="0"/>
          <a:lstStyle/>
          <a:p/>
        </p:txBody>
      </p:sp>
      <p:sp>
        <p:nvSpPr>
          <p:cNvPr id="61" name="PlaceHolder 3"/>
          <p:cNvSpPr>
            <a:spLocks noGrp="1"/>
          </p:cNvSpPr>
          <p:nvPr>
            <p:ph type="body"/>
          </p:nvPr>
        </p:nvSpPr>
        <p:spPr>
          <a:xfrm>
            <a:off x="4673520" y="1600200"/>
            <a:ext cx="4015440" cy="2158200"/>
          </a:xfrm>
          <a:prstGeom prst="rect">
            <a:avLst/>
          </a:prstGeom>
        </p:spPr>
        <p:txBody>
          <a:bodyPr wrap="none" lIns="0" tIns="0" rIns="0" bIns="0"/>
          <a:lstStyle/>
          <a:p/>
        </p:txBody>
      </p:sp>
      <p:sp>
        <p:nvSpPr>
          <p:cNvPr id="62" name="PlaceHolder 4"/>
          <p:cNvSpPr>
            <a:spLocks noGrp="1"/>
          </p:cNvSpPr>
          <p:nvPr>
            <p:ph type="body"/>
          </p:nvPr>
        </p:nvSpPr>
        <p:spPr>
          <a:xfrm>
            <a:off x="457200" y="3963600"/>
            <a:ext cx="8228520" cy="2158200"/>
          </a:xfrm>
          <a:prstGeom prst="rect">
            <a:avLst/>
          </a:prstGeom>
        </p:spPr>
        <p:txBody>
          <a:bodyPr wrap="none" lIns="0" tIns="0" rIns="0" bIns="0"/>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3000"/>
          </a:xfrm>
          <a:prstGeom prst="rect">
            <a:avLst/>
          </a:prstGeom>
        </p:spPr>
        <p:txBody>
          <a:bodyPr wrap="none" lIns="0" tIns="0" rIns="0" bIns="0" anchor="ctr"/>
          <a:lstStyle/>
          <a:p/>
        </p:txBody>
      </p:sp>
      <p:sp>
        <p:nvSpPr>
          <p:cNvPr id="64" name="PlaceHolder 2"/>
          <p:cNvSpPr>
            <a:spLocks noGrp="1"/>
          </p:cNvSpPr>
          <p:nvPr>
            <p:ph type="body"/>
          </p:nvPr>
        </p:nvSpPr>
        <p:spPr>
          <a:xfrm>
            <a:off x="457200" y="1600200"/>
            <a:ext cx="8229240" cy="2158200"/>
          </a:xfrm>
          <a:prstGeom prst="rect">
            <a:avLst/>
          </a:prstGeom>
        </p:spPr>
        <p:txBody>
          <a:bodyPr wrap="none" lIns="0" tIns="0" rIns="0" bIns="0"/>
          <a:lstStyle/>
          <a:p/>
        </p:txBody>
      </p:sp>
      <p:sp>
        <p:nvSpPr>
          <p:cNvPr id="65" name="PlaceHolder 3"/>
          <p:cNvSpPr>
            <a:spLocks noGrp="1"/>
          </p:cNvSpPr>
          <p:nvPr>
            <p:ph type="body"/>
          </p:nvPr>
        </p:nvSpPr>
        <p:spPr>
          <a:xfrm>
            <a:off x="457200" y="3963600"/>
            <a:ext cx="8229240" cy="2158200"/>
          </a:xfrm>
          <a:prstGeom prst="rect">
            <a:avLst/>
          </a:prstGeom>
        </p:spPr>
        <p:txBody>
          <a:bodyPr wrap="none" lIns="0" tIns="0" rIns="0" bIns="0"/>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4680"/>
            <a:ext cx="8229240" cy="1143000"/>
          </a:xfrm>
          <a:prstGeom prst="rect">
            <a:avLst/>
          </a:prstGeom>
        </p:spPr>
        <p:txBody>
          <a:bodyPr wrap="none" lIns="0" tIns="0" rIns="0" bIns="0" anchor="ctr"/>
          <a:lstStyle/>
          <a:p/>
        </p:txBody>
      </p:sp>
      <p:sp>
        <p:nvSpPr>
          <p:cNvPr id="67" name="PlaceHolder 2"/>
          <p:cNvSpPr>
            <a:spLocks noGrp="1"/>
          </p:cNvSpPr>
          <p:nvPr>
            <p:ph type="body"/>
          </p:nvPr>
        </p:nvSpPr>
        <p:spPr>
          <a:xfrm>
            <a:off x="457200" y="1600200"/>
            <a:ext cx="4015440" cy="2158200"/>
          </a:xfrm>
          <a:prstGeom prst="rect">
            <a:avLst/>
          </a:prstGeom>
        </p:spPr>
        <p:txBody>
          <a:bodyPr wrap="none" lIns="0" tIns="0" rIns="0" bIns="0"/>
          <a:lstStyle/>
          <a:p/>
        </p:txBody>
      </p:sp>
      <p:sp>
        <p:nvSpPr>
          <p:cNvPr id="68" name="PlaceHolder 3"/>
          <p:cNvSpPr>
            <a:spLocks noGrp="1"/>
          </p:cNvSpPr>
          <p:nvPr>
            <p:ph type="body"/>
          </p:nvPr>
        </p:nvSpPr>
        <p:spPr>
          <a:xfrm>
            <a:off x="4673520" y="1600200"/>
            <a:ext cx="4015440" cy="2158200"/>
          </a:xfrm>
          <a:prstGeom prst="rect">
            <a:avLst/>
          </a:prstGeom>
        </p:spPr>
        <p:txBody>
          <a:bodyPr wrap="none" lIns="0" tIns="0" rIns="0" bIns="0"/>
          <a:lstStyle/>
          <a:p/>
        </p:txBody>
      </p:sp>
      <p:sp>
        <p:nvSpPr>
          <p:cNvPr id="69" name="PlaceHolder 4"/>
          <p:cNvSpPr>
            <a:spLocks noGrp="1"/>
          </p:cNvSpPr>
          <p:nvPr>
            <p:ph type="body"/>
          </p:nvPr>
        </p:nvSpPr>
        <p:spPr>
          <a:xfrm>
            <a:off x="4673520" y="3963600"/>
            <a:ext cx="4015440" cy="2158200"/>
          </a:xfrm>
          <a:prstGeom prst="rect">
            <a:avLst/>
          </a:prstGeom>
        </p:spPr>
        <p:txBody>
          <a:bodyPr wrap="none" lIns="0" tIns="0" rIns="0" bIns="0"/>
          <a:lstStyle/>
          <a:p/>
        </p:txBody>
      </p:sp>
      <p:sp>
        <p:nvSpPr>
          <p:cNvPr id="70" name="PlaceHolder 5"/>
          <p:cNvSpPr>
            <a:spLocks noGrp="1"/>
          </p:cNvSpPr>
          <p:nvPr>
            <p:ph type="body"/>
          </p:nvPr>
        </p:nvSpPr>
        <p:spPr>
          <a:xfrm>
            <a:off x="457200" y="3963600"/>
            <a:ext cx="4015440" cy="2158200"/>
          </a:xfrm>
          <a:prstGeom prst="rect">
            <a:avLst/>
          </a:prstGeom>
        </p:spPr>
        <p:txBody>
          <a:bodyPr wrap="none" lIns="0" tIns="0" rIns="0" bIns="0"/>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4680"/>
            <a:ext cx="8229240" cy="1143000"/>
          </a:xfrm>
          <a:prstGeom prst="rect">
            <a:avLst/>
          </a:prstGeom>
        </p:spPr>
        <p:txBody>
          <a:bodyPr wrap="none" lIns="0" tIns="0" rIns="0" bIns="0" anchor="ctr"/>
          <a:lstStyle/>
          <a:p/>
        </p:txBody>
      </p:sp>
      <p:sp>
        <p:nvSpPr>
          <p:cNvPr id="72" name="PlaceHolder 2"/>
          <p:cNvSpPr>
            <a:spLocks noGrp="1"/>
          </p:cNvSpPr>
          <p:nvPr>
            <p:ph type="body"/>
          </p:nvPr>
        </p:nvSpPr>
        <p:spPr>
          <a:xfrm>
            <a:off x="457200" y="1600200"/>
            <a:ext cx="4015440" cy="2158200"/>
          </a:xfrm>
          <a:prstGeom prst="rect">
            <a:avLst/>
          </a:prstGeom>
        </p:spPr>
        <p:txBody>
          <a:bodyPr wrap="none" lIns="0" tIns="0" rIns="0" bIns="0"/>
          <a:lstStyle/>
          <a:p/>
        </p:txBody>
      </p:sp>
      <p:sp>
        <p:nvSpPr>
          <p:cNvPr id="73" name="PlaceHolder 3"/>
          <p:cNvSpPr>
            <a:spLocks noGrp="1"/>
          </p:cNvSpPr>
          <p:nvPr>
            <p:ph type="body"/>
          </p:nvPr>
        </p:nvSpPr>
        <p:spPr>
          <a:xfrm>
            <a:off x="4673520" y="1600200"/>
            <a:ext cx="4015440" cy="2158200"/>
          </a:xfrm>
          <a:prstGeom prst="rect">
            <a:avLst/>
          </a:prstGeom>
        </p:spPr>
        <p:txBody>
          <a:bodyPr wrap="none" lIns="0" tIns="0" rIns="0" bIns="0"/>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F35D4F92-C7FC-4460-8A7C-7DA24C4DFF9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57179D-35CD-45A1-8E73-C2E290AE2022}" type="slidenum">
              <a:rPr lang="en-US" smtClean="0"/>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35D4F92-C7FC-4460-8A7C-7DA24C4DFF9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57179D-35CD-45A1-8E73-C2E290AE2022}" type="slidenum">
              <a:rPr lang="en-US" smtClean="0"/>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35D4F92-C7FC-4460-8A7C-7DA24C4DFF9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57179D-35CD-45A1-8E73-C2E290AE2022}" type="slidenum">
              <a:rPr lang="en-US" smtClean="0"/>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F35D4F92-C7FC-4460-8A7C-7DA24C4DFF9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57179D-35CD-45A1-8E73-C2E290AE2022}" type="slidenum">
              <a:rPr lang="en-US" smtClean="0"/>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F35D4F92-C7FC-4460-8A7C-7DA24C4DFF90}"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57179D-35CD-45A1-8E73-C2E290AE2022}"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3000"/>
          </a:xfrm>
          <a:prstGeom prst="rect">
            <a:avLst/>
          </a:prstGeom>
        </p:spPr>
        <p:txBody>
          <a:bodyPr wrap="none" lIns="0" tIns="0" rIns="0" bIns="0" anchor="ctr"/>
          <a:lstStyle/>
          <a:p/>
        </p:txBody>
      </p:sp>
      <p:sp>
        <p:nvSpPr>
          <p:cNvPr id="8" name="PlaceHolder 2"/>
          <p:cNvSpPr>
            <a:spLocks noGrp="1"/>
          </p:cNvSpPr>
          <p:nvPr>
            <p:ph type="body"/>
          </p:nvPr>
        </p:nvSpPr>
        <p:spPr>
          <a:xfrm>
            <a:off x="457200" y="1600200"/>
            <a:ext cx="8229240" cy="4525560"/>
          </a:xfrm>
          <a:prstGeom prst="rect">
            <a:avLst/>
          </a:prstGeom>
        </p:spPr>
        <p:txBody>
          <a:bodyPr wrap="none" lIns="0" tIns="0" rIns="0" bIns="0"/>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F35D4F92-C7FC-4460-8A7C-7DA24C4DFF90}"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57179D-35CD-45A1-8E73-C2E290AE2022}" type="slidenum">
              <a:rPr lang="en-US" smtClean="0"/>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5D4F92-C7FC-4460-8A7C-7DA24C4DFF90}"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57179D-35CD-45A1-8E73-C2E290AE2022}" type="slidenum">
              <a:rPr lang="en-US" smtClean="0"/>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35D4F92-C7FC-4460-8A7C-7DA24C4DFF9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57179D-35CD-45A1-8E73-C2E290AE2022}" type="slidenum">
              <a:rPr lang="en-US" smtClean="0"/>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35D4F92-C7FC-4460-8A7C-7DA24C4DFF9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57179D-35CD-45A1-8E73-C2E290AE2022}" type="slidenum">
              <a:rPr lang="en-US" smtClean="0"/>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35D4F92-C7FC-4460-8A7C-7DA24C4DFF9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57179D-35CD-45A1-8E73-C2E290AE2022}" type="slidenum">
              <a:rPr lang="en-US" smtClean="0"/>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35D4F92-C7FC-4460-8A7C-7DA24C4DFF9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57179D-35CD-45A1-8E73-C2E290AE2022}"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3000"/>
          </a:xfrm>
          <a:prstGeom prst="rect">
            <a:avLst/>
          </a:prstGeom>
        </p:spPr>
        <p:txBody>
          <a:bodyPr wrap="none" lIns="0" tIns="0" rIns="0" bIns="0" anchor="ctr"/>
          <a:lstStyle/>
          <a:p/>
        </p:txBody>
      </p:sp>
      <p:sp>
        <p:nvSpPr>
          <p:cNvPr id="10" name="PlaceHolder 2"/>
          <p:cNvSpPr>
            <a:spLocks noGrp="1"/>
          </p:cNvSpPr>
          <p:nvPr>
            <p:ph type="body"/>
          </p:nvPr>
        </p:nvSpPr>
        <p:spPr>
          <a:xfrm>
            <a:off x="457200" y="1600200"/>
            <a:ext cx="4015440" cy="4525560"/>
          </a:xfrm>
          <a:prstGeom prst="rect">
            <a:avLst/>
          </a:prstGeom>
        </p:spPr>
        <p:txBody>
          <a:bodyPr wrap="none" lIns="0" tIns="0" rIns="0" bIns="0"/>
          <a:lstStyle/>
          <a:p/>
        </p:txBody>
      </p:sp>
      <p:sp>
        <p:nvSpPr>
          <p:cNvPr id="11" name="PlaceHolder 3"/>
          <p:cNvSpPr>
            <a:spLocks noGrp="1"/>
          </p:cNvSpPr>
          <p:nvPr>
            <p:ph type="body"/>
          </p:nvPr>
        </p:nvSpPr>
        <p:spPr>
          <a:xfrm>
            <a:off x="4673520" y="1600200"/>
            <a:ext cx="4015440" cy="4525560"/>
          </a:xfrm>
          <a:prstGeom prst="rect">
            <a:avLst/>
          </a:prstGeom>
        </p:spPr>
        <p:txBody>
          <a:bodyPr wrap="none" lIns="0" tIns="0" rIns="0" bIns="0"/>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3000"/>
          </a:xfrm>
          <a:prstGeom prst="rect">
            <a:avLst/>
          </a:prstGeom>
        </p:spPr>
        <p:txBody>
          <a:bodyPr wrap="none" lIns="0" tIns="0" rIns="0" bIns="0" anchor="ct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851080"/>
          </a:xfrm>
          <a:prstGeom prst="rect">
            <a:avLst/>
          </a:prstGeom>
        </p:spPr>
        <p:txBody>
          <a:bodyPr wrap="none" lIns="0" tIns="0" rIns="0" bIns="0" anchor="ctr"/>
          <a:lstStyle/>
          <a:p>
            <a:pPr algn="c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3000"/>
          </a:xfrm>
          <a:prstGeom prst="rect">
            <a:avLst/>
          </a:prstGeom>
        </p:spPr>
        <p:txBody>
          <a:bodyPr wrap="none" lIns="0" tIns="0" rIns="0" bIns="0" anchor="ctr"/>
          <a:lstStyle/>
          <a:p/>
        </p:txBody>
      </p:sp>
      <p:sp>
        <p:nvSpPr>
          <p:cNvPr id="15" name="PlaceHolder 2"/>
          <p:cNvSpPr>
            <a:spLocks noGrp="1"/>
          </p:cNvSpPr>
          <p:nvPr>
            <p:ph type="body"/>
          </p:nvPr>
        </p:nvSpPr>
        <p:spPr>
          <a:xfrm>
            <a:off x="457200" y="1600200"/>
            <a:ext cx="4015440" cy="2158200"/>
          </a:xfrm>
          <a:prstGeom prst="rect">
            <a:avLst/>
          </a:prstGeom>
        </p:spPr>
        <p:txBody>
          <a:bodyPr wrap="none" lIns="0" tIns="0" rIns="0" bIns="0"/>
          <a:lstStyle/>
          <a:p/>
        </p:txBody>
      </p:sp>
      <p:sp>
        <p:nvSpPr>
          <p:cNvPr id="16" name="PlaceHolder 3"/>
          <p:cNvSpPr>
            <a:spLocks noGrp="1"/>
          </p:cNvSpPr>
          <p:nvPr>
            <p:ph type="body"/>
          </p:nvPr>
        </p:nvSpPr>
        <p:spPr>
          <a:xfrm>
            <a:off x="457200" y="3963600"/>
            <a:ext cx="4015440" cy="2158200"/>
          </a:xfrm>
          <a:prstGeom prst="rect">
            <a:avLst/>
          </a:prstGeom>
        </p:spPr>
        <p:txBody>
          <a:bodyPr wrap="none" lIns="0" tIns="0" rIns="0" bIns="0"/>
          <a:lstStyle/>
          <a:p/>
        </p:txBody>
      </p:sp>
      <p:sp>
        <p:nvSpPr>
          <p:cNvPr id="17" name="PlaceHolder 4"/>
          <p:cNvSpPr>
            <a:spLocks noGrp="1"/>
          </p:cNvSpPr>
          <p:nvPr>
            <p:ph type="body"/>
          </p:nvPr>
        </p:nvSpPr>
        <p:spPr>
          <a:xfrm>
            <a:off x="4673520" y="1600200"/>
            <a:ext cx="4015440" cy="4525560"/>
          </a:xfrm>
          <a:prstGeom prst="rect">
            <a:avLst/>
          </a:prstGeom>
        </p:spPr>
        <p:txBody>
          <a:bodyPr wrap="none" lIns="0" tIns="0" rIns="0" bIns="0"/>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3000"/>
          </a:xfrm>
          <a:prstGeom prst="rect">
            <a:avLst/>
          </a:prstGeom>
        </p:spPr>
        <p:txBody>
          <a:bodyPr wrap="none" lIns="0" tIns="0" rIns="0" bIns="0" anchor="ctr"/>
          <a:lstStyle/>
          <a:p/>
        </p:txBody>
      </p:sp>
      <p:sp>
        <p:nvSpPr>
          <p:cNvPr id="19" name="PlaceHolder 2"/>
          <p:cNvSpPr>
            <a:spLocks noGrp="1"/>
          </p:cNvSpPr>
          <p:nvPr>
            <p:ph type="body"/>
          </p:nvPr>
        </p:nvSpPr>
        <p:spPr>
          <a:xfrm>
            <a:off x="457200" y="1600200"/>
            <a:ext cx="4015440" cy="4525560"/>
          </a:xfrm>
          <a:prstGeom prst="rect">
            <a:avLst/>
          </a:prstGeom>
        </p:spPr>
        <p:txBody>
          <a:bodyPr wrap="none" lIns="0" tIns="0" rIns="0" bIns="0"/>
          <a:lstStyle/>
          <a:p/>
        </p:txBody>
      </p:sp>
      <p:sp>
        <p:nvSpPr>
          <p:cNvPr id="20" name="PlaceHolder 3"/>
          <p:cNvSpPr>
            <a:spLocks noGrp="1"/>
          </p:cNvSpPr>
          <p:nvPr>
            <p:ph type="body"/>
          </p:nvPr>
        </p:nvSpPr>
        <p:spPr>
          <a:xfrm>
            <a:off x="4673520" y="1600200"/>
            <a:ext cx="4015440" cy="2158200"/>
          </a:xfrm>
          <a:prstGeom prst="rect">
            <a:avLst/>
          </a:prstGeom>
        </p:spPr>
        <p:txBody>
          <a:bodyPr wrap="none" lIns="0" tIns="0" rIns="0" bIns="0"/>
          <a:lstStyle/>
          <a:p/>
        </p:txBody>
      </p:sp>
      <p:sp>
        <p:nvSpPr>
          <p:cNvPr id="21" name="PlaceHolder 4"/>
          <p:cNvSpPr>
            <a:spLocks noGrp="1"/>
          </p:cNvSpPr>
          <p:nvPr>
            <p:ph type="body"/>
          </p:nvPr>
        </p:nvSpPr>
        <p:spPr>
          <a:xfrm>
            <a:off x="4673520" y="3963600"/>
            <a:ext cx="4015440" cy="2158200"/>
          </a:xfrm>
          <a:prstGeom prst="rect">
            <a:avLst/>
          </a:prstGeom>
        </p:spPr>
        <p:txBody>
          <a:bodyPr wrap="none" lIns="0" tIns="0" rIns="0" bIns="0"/>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3000"/>
          </a:xfrm>
          <a:prstGeom prst="rect">
            <a:avLst/>
          </a:prstGeom>
        </p:spPr>
        <p:txBody>
          <a:bodyPr wrap="none" lIns="0" tIns="0" rIns="0" bIns="0" anchor="ctr"/>
          <a:lstStyle/>
          <a:p/>
        </p:txBody>
      </p:sp>
      <p:sp>
        <p:nvSpPr>
          <p:cNvPr id="23" name="PlaceHolder 2"/>
          <p:cNvSpPr>
            <a:spLocks noGrp="1"/>
          </p:cNvSpPr>
          <p:nvPr>
            <p:ph type="body"/>
          </p:nvPr>
        </p:nvSpPr>
        <p:spPr>
          <a:xfrm>
            <a:off x="457200" y="1600200"/>
            <a:ext cx="4015440" cy="2158200"/>
          </a:xfrm>
          <a:prstGeom prst="rect">
            <a:avLst/>
          </a:prstGeom>
        </p:spPr>
        <p:txBody>
          <a:bodyPr wrap="none" lIns="0" tIns="0" rIns="0" bIns="0"/>
          <a:lstStyle/>
          <a:p/>
        </p:txBody>
      </p:sp>
      <p:sp>
        <p:nvSpPr>
          <p:cNvPr id="24" name="PlaceHolder 3"/>
          <p:cNvSpPr>
            <a:spLocks noGrp="1"/>
          </p:cNvSpPr>
          <p:nvPr>
            <p:ph type="body"/>
          </p:nvPr>
        </p:nvSpPr>
        <p:spPr>
          <a:xfrm>
            <a:off x="4673520" y="1600200"/>
            <a:ext cx="4015440" cy="2158200"/>
          </a:xfrm>
          <a:prstGeom prst="rect">
            <a:avLst/>
          </a:prstGeom>
        </p:spPr>
        <p:txBody>
          <a:bodyPr wrap="none" lIns="0" tIns="0" rIns="0" bIns="0"/>
          <a:lstStyle/>
          <a:p/>
        </p:txBody>
      </p:sp>
      <p:sp>
        <p:nvSpPr>
          <p:cNvPr id="25" name="PlaceHolder 4"/>
          <p:cNvSpPr>
            <a:spLocks noGrp="1"/>
          </p:cNvSpPr>
          <p:nvPr>
            <p:ph type="body"/>
          </p:nvPr>
        </p:nvSpPr>
        <p:spPr>
          <a:xfrm>
            <a:off x="457200" y="3963600"/>
            <a:ext cx="8228520" cy="2158200"/>
          </a:xfrm>
          <a:prstGeom prst="rect">
            <a:avLst/>
          </a:prstGeom>
        </p:spPr>
        <p:txBody>
          <a:bodyPr wrap="none" lIns="0" tIns="0" rIns="0" bIns="0"/>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2" Type="http://schemas.openxmlformats.org/officeDocument/2006/relationships/theme" Target="../theme/theme3.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2130480"/>
            <a:ext cx="7772040" cy="1469520"/>
          </a:xfrm>
          <a:prstGeom prst="rect">
            <a:avLst/>
          </a:prstGeom>
        </p:spPr>
        <p:txBody>
          <a:bodyPr anchor="ctr"/>
          <a:lstStyle/>
          <a:p>
            <a:pPr algn="ctr">
              <a:lnSpc>
                <a:spcPct val="100000"/>
              </a:lnSpc>
            </a:pPr>
            <a:r>
              <a:rPr lang="en-US" sz="4400">
                <a:solidFill>
                  <a:srgbClr val="000000"/>
                </a:solidFill>
                <a:latin typeface="Calibri" panose="020F0502020204030204"/>
              </a:rPr>
              <a:t>Click to edit the title text formatClick to edit Master title style</a:t>
            </a:r>
            <a:endParaRPr lang="en-US" sz="4400">
              <a:solidFill>
                <a:srgbClr val="000000"/>
              </a:solidFill>
              <a:latin typeface="Calibri" panose="020F0502020204030204"/>
            </a:endParaRPr>
          </a:p>
        </p:txBody>
      </p:sp>
      <p:sp>
        <p:nvSpPr>
          <p:cNvPr id="6" name="PlaceHolder 2"/>
          <p:cNvSpPr>
            <a:spLocks noGrp="1"/>
          </p:cNvSpPr>
          <p:nvPr>
            <p:ph type="dt"/>
          </p:nvPr>
        </p:nvSpPr>
        <p:spPr>
          <a:xfrm>
            <a:off x="0" y="0"/>
            <a:ext cx="0" cy="0"/>
          </a:xfrm>
          <a:prstGeom prst="rect">
            <a:avLst/>
          </a:prstGeom>
        </p:spPr>
        <p:txBody>
          <a:bodyPr lIns="90000" tIns="45000" rIns="90000" bIns="45000"/>
          <a:lstStyle/>
          <a:p>
            <a:pPr>
              <a:lnSpc>
                <a:spcPct val="100000"/>
              </a:lnSpc>
            </a:pPr>
            <a:r>
              <a:rPr lang="en-IN">
                <a:solidFill>
                  <a:srgbClr val="000000"/>
                </a:solidFill>
                <a:latin typeface="Calibri" panose="020F0502020204030204"/>
              </a:rPr>
              <a:t>22/12/16</a:t>
            </a:r>
            <a:endParaRPr lang="en-IN">
              <a:solidFill>
                <a:srgbClr val="000000"/>
              </a:solidFill>
              <a:latin typeface="Calibri" panose="020F0502020204030204"/>
            </a:endParaRPr>
          </a:p>
        </p:txBody>
      </p:sp>
      <p:sp>
        <p:nvSpPr>
          <p:cNvPr id="2" name="PlaceHolder 3"/>
          <p:cNvSpPr>
            <a:spLocks noGrp="1"/>
          </p:cNvSpPr>
          <p:nvPr>
            <p:ph type="ftr"/>
          </p:nvPr>
        </p:nvSpPr>
        <p:spPr>
          <a:xfrm>
            <a:off x="0" y="0"/>
            <a:ext cx="0" cy="0"/>
          </a:xfrm>
          <a:prstGeom prst="rect">
            <a:avLst/>
          </a:prstGeom>
        </p:spPr>
        <p:txBody>
          <a:bodyPr lIns="90000" tIns="45000" rIns="90000" bIns="45000"/>
          <a:lstStyle/>
          <a:p/>
        </p:txBody>
      </p:sp>
      <p:sp>
        <p:nvSpPr>
          <p:cNvPr id="3" name="PlaceHolder 4"/>
          <p:cNvSpPr>
            <a:spLocks noGrp="1"/>
          </p:cNvSpPr>
          <p:nvPr>
            <p:ph type="sldNum"/>
          </p:nvPr>
        </p:nvSpPr>
        <p:spPr>
          <a:xfrm>
            <a:off x="0" y="0"/>
            <a:ext cx="0" cy="0"/>
          </a:xfrm>
          <a:prstGeom prst="rect">
            <a:avLst/>
          </a:prstGeom>
        </p:spPr>
        <p:txBody>
          <a:bodyPr lIns="90000" tIns="45000" rIns="90000" bIns="45000"/>
          <a:lstStyle/>
          <a:p>
            <a:pPr>
              <a:lnSpc>
                <a:spcPct val="100000"/>
              </a:lnSpc>
            </a:pPr>
            <a:fld id="{21C11161-3111-4151-8131-C181E1217131}" type="slidenum">
              <a:rPr lang="en-IN">
                <a:solidFill>
                  <a:srgbClr val="000000"/>
                </a:solidFill>
                <a:latin typeface="Calibri" panose="020F0502020204030204"/>
              </a:rPr>
            </a:fld>
            <a:endParaRPr lang="en-IN">
              <a:solidFill>
                <a:srgbClr val="000000"/>
              </a:solidFill>
              <a:latin typeface="Calibri" panose="020F0502020204030204"/>
            </a:endParaRPr>
          </a:p>
        </p:txBody>
      </p:sp>
      <p:sp>
        <p:nvSpPr>
          <p:cNvPr id="4" name="PlaceHolder 5"/>
          <p:cNvSpPr>
            <a:spLocks noGrp="1"/>
          </p:cNvSpPr>
          <p:nvPr>
            <p:ph type="body"/>
          </p:nvPr>
        </p:nvSpPr>
        <p:spPr>
          <a:xfrm>
            <a:off x="457200" y="1604520"/>
            <a:ext cx="8046360" cy="3977280"/>
          </a:xfrm>
          <a:prstGeom prst="rect">
            <a:avLst/>
          </a:prstGeom>
        </p:spPr>
        <p:txBody>
          <a:bodyPr wrap="none" lIns="0" tIns="0" rIns="0" bIns="0"/>
          <a:lstStyle/>
          <a:p>
            <a:pPr>
              <a:buSzPct val="45000"/>
              <a:buFont typeface="StarSymbol"/>
              <a:buChar char=""/>
            </a:pPr>
            <a:r>
              <a:rPr lang="en-US"/>
              <a:t>Click to edit the outline text format</a:t>
            </a:r>
            <a:endParaRPr lang="en-US"/>
          </a:p>
          <a:p>
            <a:pPr lvl="1">
              <a:buSzPct val="75000"/>
              <a:buFont typeface="StarSymbol"/>
              <a:buChar char=""/>
            </a:pPr>
            <a:r>
              <a:rPr lang="en-US"/>
              <a:t>Second Outline Level</a:t>
            </a:r>
            <a:endParaRPr lang="en-US"/>
          </a:p>
          <a:p>
            <a:pPr lvl="2">
              <a:buSzPct val="45000"/>
              <a:buFont typeface="StarSymbol"/>
              <a:buChar char=""/>
            </a:pPr>
            <a:r>
              <a:rPr lang="en-US"/>
              <a:t>Third Outline Level</a:t>
            </a:r>
            <a:endParaRPr lang="en-US"/>
          </a:p>
          <a:p>
            <a:pPr lvl="3">
              <a:buSzPct val="75000"/>
              <a:buFont typeface="StarSymbol"/>
              <a:buChar char=""/>
            </a:pPr>
            <a:r>
              <a:rPr lang="en-US"/>
              <a:t>Fourth Outline Level</a:t>
            </a:r>
            <a:endParaRPr lang="en-US"/>
          </a:p>
          <a:p>
            <a:pPr lvl="4">
              <a:buSzPct val="45000"/>
              <a:buFont typeface="StarSymbol"/>
              <a:buChar char=""/>
            </a:pPr>
            <a:r>
              <a:rPr lang="en-US"/>
              <a:t>Fifth Outline Level</a:t>
            </a:r>
            <a:endParaRPr lang="en-US"/>
          </a:p>
          <a:p>
            <a:pPr lvl="5">
              <a:buSzPct val="45000"/>
              <a:buFont typeface="StarSymbol"/>
              <a:buChar char=""/>
            </a:pPr>
            <a:r>
              <a:rPr lang="en-US"/>
              <a:t>Sixth Outline Level</a:t>
            </a:r>
            <a:endParaRPr lang="en-US"/>
          </a:p>
          <a:p>
            <a:pPr lvl="6">
              <a:buSzPct val="45000"/>
              <a:buFont typeface="StarSymbol"/>
              <a:buChar char=""/>
            </a:pPr>
            <a:r>
              <a:rPr lang="en-US"/>
              <a:t>Seventh Outline Level</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panose="020F0502020204030204"/>
              </a:rPr>
              <a:t>Click to edit the title text formatClick to edit Master title style</a:t>
            </a:r>
            <a:endParaRPr lang="en-US" sz="4400">
              <a:solidFill>
                <a:srgbClr val="000000"/>
              </a:solidFill>
              <a:latin typeface="Calibri" panose="020F0502020204030204"/>
            </a:endParaRPr>
          </a:p>
        </p:txBody>
      </p:sp>
      <p:sp>
        <p:nvSpPr>
          <p:cNvPr id="38" name="PlaceHolder 2"/>
          <p:cNvSpPr>
            <a:spLocks noGrp="1"/>
          </p:cNvSpPr>
          <p:nvPr>
            <p:ph type="body"/>
          </p:nvPr>
        </p:nvSpPr>
        <p:spPr>
          <a:xfrm>
            <a:off x="457200" y="1600200"/>
            <a:ext cx="8229240" cy="4525560"/>
          </a:xfrm>
          <a:prstGeom prst="rect">
            <a:avLst/>
          </a:prstGeom>
        </p:spPr>
        <p:txBody>
          <a:bodyPr/>
          <a:lstStyle/>
          <a:p>
            <a:pPr>
              <a:buSzPct val="45000"/>
              <a:buFont typeface="StarSymbol"/>
              <a:buChar char=""/>
            </a:pPr>
            <a:r>
              <a:rPr lang="en-US" sz="3200">
                <a:solidFill>
                  <a:srgbClr val="000000"/>
                </a:solidFill>
                <a:latin typeface="Calibri" panose="020F0502020204030204"/>
              </a:rPr>
              <a:t>Click to edit the outline text format</a:t>
            </a:r>
            <a:endParaRPr lang="en-US" sz="3200">
              <a:solidFill>
                <a:srgbClr val="000000"/>
              </a:solidFill>
              <a:latin typeface="Calibri" panose="020F0502020204030204"/>
            </a:endParaRPr>
          </a:p>
          <a:p>
            <a:pPr lvl="1">
              <a:buSzPct val="75000"/>
              <a:buFont typeface="StarSymbol"/>
              <a:buChar char=""/>
            </a:pPr>
            <a:r>
              <a:rPr lang="en-US" sz="3200">
                <a:solidFill>
                  <a:srgbClr val="000000"/>
                </a:solidFill>
                <a:latin typeface="Calibri" panose="020F0502020204030204"/>
              </a:rPr>
              <a:t>Second Outline Level</a:t>
            </a:r>
            <a:endParaRPr lang="en-US" sz="3200">
              <a:solidFill>
                <a:srgbClr val="000000"/>
              </a:solidFill>
              <a:latin typeface="Calibri" panose="020F0502020204030204"/>
            </a:endParaRPr>
          </a:p>
          <a:p>
            <a:pPr lvl="2">
              <a:buSzPct val="45000"/>
              <a:buFont typeface="StarSymbol"/>
              <a:buChar char=""/>
            </a:pPr>
            <a:r>
              <a:rPr lang="en-US" sz="3200">
                <a:solidFill>
                  <a:srgbClr val="000000"/>
                </a:solidFill>
                <a:latin typeface="Calibri" panose="020F0502020204030204"/>
              </a:rPr>
              <a:t>Third Outline Level</a:t>
            </a:r>
            <a:endParaRPr lang="en-US" sz="3200">
              <a:solidFill>
                <a:srgbClr val="000000"/>
              </a:solidFill>
              <a:latin typeface="Calibri" panose="020F0502020204030204"/>
            </a:endParaRPr>
          </a:p>
          <a:p>
            <a:pPr lvl="3">
              <a:buSzPct val="75000"/>
              <a:buFont typeface="StarSymbol"/>
              <a:buChar char=""/>
            </a:pPr>
            <a:r>
              <a:rPr lang="en-US" sz="3200">
                <a:solidFill>
                  <a:srgbClr val="000000"/>
                </a:solidFill>
                <a:latin typeface="Calibri" panose="020F0502020204030204"/>
              </a:rPr>
              <a:t>Fourth Outline Level</a:t>
            </a:r>
            <a:endParaRPr lang="en-US" sz="3200">
              <a:solidFill>
                <a:srgbClr val="000000"/>
              </a:solidFill>
              <a:latin typeface="Calibri" panose="020F0502020204030204"/>
            </a:endParaRPr>
          </a:p>
          <a:p>
            <a:pPr lvl="4">
              <a:buSzPct val="45000"/>
              <a:buFont typeface="StarSymbol"/>
              <a:buChar char=""/>
            </a:pPr>
            <a:r>
              <a:rPr lang="en-US" sz="3200">
                <a:solidFill>
                  <a:srgbClr val="000000"/>
                </a:solidFill>
                <a:latin typeface="Calibri" panose="020F0502020204030204"/>
              </a:rPr>
              <a:t>Fifth Outline Level</a:t>
            </a:r>
            <a:endParaRPr lang="en-US" sz="3200">
              <a:solidFill>
                <a:srgbClr val="000000"/>
              </a:solidFill>
              <a:latin typeface="Calibri" panose="020F0502020204030204"/>
            </a:endParaRPr>
          </a:p>
          <a:p>
            <a:pPr lvl="5">
              <a:buSzPct val="45000"/>
              <a:buFont typeface="StarSymbol"/>
              <a:buChar char=""/>
            </a:pPr>
            <a:r>
              <a:rPr lang="en-US" sz="3200">
                <a:solidFill>
                  <a:srgbClr val="000000"/>
                </a:solidFill>
                <a:latin typeface="Calibri" panose="020F0502020204030204"/>
              </a:rPr>
              <a:t>Sixth Outline Level</a:t>
            </a:r>
            <a:endParaRPr lang="en-US" sz="3200">
              <a:solidFill>
                <a:srgbClr val="000000"/>
              </a:solidFill>
              <a:latin typeface="Calibri" panose="020F0502020204030204"/>
            </a:endParaRPr>
          </a:p>
          <a:p>
            <a:pPr>
              <a:lnSpc>
                <a:spcPct val="100000"/>
              </a:lnSpc>
              <a:buFont typeface="Arial" panose="020B0604020202020204"/>
              <a:buChar char="•"/>
            </a:pPr>
            <a:r>
              <a:rPr lang="en-US" sz="3200">
                <a:solidFill>
                  <a:srgbClr val="000000"/>
                </a:solidFill>
                <a:latin typeface="Calibri" panose="020F0502020204030204"/>
              </a:rPr>
              <a:t>Seventh Outline LevelClick to edit Master text styles</a:t>
            </a:r>
            <a:endParaRPr lang="en-US" sz="3200">
              <a:solidFill>
                <a:srgbClr val="000000"/>
              </a:solidFill>
              <a:latin typeface="Calibri" panose="020F0502020204030204"/>
            </a:endParaRPr>
          </a:p>
          <a:p>
            <a:pPr lvl="1">
              <a:lnSpc>
                <a:spcPct val="100000"/>
              </a:lnSpc>
              <a:buFont typeface="Arial" panose="020B0604020202020204"/>
              <a:buChar char="–"/>
            </a:pPr>
            <a:r>
              <a:rPr lang="en-US" sz="2800">
                <a:solidFill>
                  <a:srgbClr val="000000"/>
                </a:solidFill>
                <a:latin typeface="Calibri" panose="020F0502020204030204"/>
              </a:rPr>
              <a:t>Second level</a:t>
            </a:r>
            <a:endParaRPr lang="en-US" sz="2800">
              <a:solidFill>
                <a:srgbClr val="000000"/>
              </a:solidFill>
              <a:latin typeface="Calibri" panose="020F0502020204030204"/>
            </a:endParaRPr>
          </a:p>
          <a:p>
            <a:pPr lvl="1">
              <a:buFont typeface="Arial" panose="020B0604020202020204"/>
              <a:buChar char="–"/>
            </a:pPr>
            <a:r>
              <a:rPr lang="en-US" sz="2400">
                <a:solidFill>
                  <a:srgbClr val="000000"/>
                </a:solidFill>
                <a:latin typeface="Calibri" panose="020F0502020204030204"/>
              </a:rPr>
              <a:t>Third level</a:t>
            </a:r>
            <a:endParaRPr lang="en-US" sz="2400">
              <a:solidFill>
                <a:srgbClr val="000000"/>
              </a:solidFill>
              <a:latin typeface="Calibri" panose="020F0502020204030204"/>
            </a:endParaRPr>
          </a:p>
          <a:p>
            <a:pPr lvl="2">
              <a:buFont typeface="Arial" panose="020B0604020202020204"/>
              <a:buChar char="•"/>
            </a:pPr>
            <a:r>
              <a:rPr lang="en-US" sz="2000">
                <a:solidFill>
                  <a:srgbClr val="000000"/>
                </a:solidFill>
                <a:latin typeface="Calibri" panose="020F0502020204030204"/>
              </a:rPr>
              <a:t>Fourth level</a:t>
            </a:r>
            <a:endParaRPr lang="en-US" sz="2000">
              <a:solidFill>
                <a:srgbClr val="000000"/>
              </a:solidFill>
              <a:latin typeface="Calibri" panose="020F0502020204030204"/>
            </a:endParaRPr>
          </a:p>
          <a:p>
            <a:pPr lvl="3">
              <a:buFont typeface="Arial" panose="020B0604020202020204"/>
              <a:buChar char="–"/>
            </a:pPr>
            <a:r>
              <a:rPr lang="en-US" sz="2000">
                <a:solidFill>
                  <a:srgbClr val="000000"/>
                </a:solidFill>
                <a:latin typeface="Calibri" panose="020F0502020204030204"/>
              </a:rPr>
              <a:t>Fifth level</a:t>
            </a:r>
            <a:endParaRPr lang="en-US" sz="2000">
              <a:solidFill>
                <a:srgbClr val="000000"/>
              </a:solidFill>
              <a:latin typeface="Calibri" panose="020F0502020204030204"/>
            </a:endParaRPr>
          </a:p>
        </p:txBody>
      </p:sp>
      <p:sp>
        <p:nvSpPr>
          <p:cNvPr id="39" name="PlaceHolder 3"/>
          <p:cNvSpPr>
            <a:spLocks noGrp="1"/>
          </p:cNvSpPr>
          <p:nvPr>
            <p:ph type="dt"/>
          </p:nvPr>
        </p:nvSpPr>
        <p:spPr>
          <a:xfrm>
            <a:off x="0" y="0"/>
            <a:ext cx="0" cy="0"/>
          </a:xfrm>
          <a:prstGeom prst="rect">
            <a:avLst/>
          </a:prstGeom>
        </p:spPr>
        <p:txBody>
          <a:bodyPr lIns="90000" tIns="45000" rIns="90000" bIns="45000"/>
          <a:lstStyle/>
          <a:p>
            <a:pPr>
              <a:lnSpc>
                <a:spcPct val="100000"/>
              </a:lnSpc>
            </a:pPr>
            <a:r>
              <a:rPr lang="en-IN">
                <a:solidFill>
                  <a:srgbClr val="000000"/>
                </a:solidFill>
                <a:latin typeface="Calibri" panose="020F0502020204030204"/>
              </a:rPr>
              <a:t>22/12/16</a:t>
            </a:r>
            <a:endParaRPr lang="en-IN">
              <a:solidFill>
                <a:srgbClr val="000000"/>
              </a:solidFill>
              <a:latin typeface="Calibri" panose="020F0502020204030204"/>
            </a:endParaRPr>
          </a:p>
        </p:txBody>
      </p:sp>
      <p:sp>
        <p:nvSpPr>
          <p:cNvPr id="40" name="PlaceHolder 4"/>
          <p:cNvSpPr>
            <a:spLocks noGrp="1"/>
          </p:cNvSpPr>
          <p:nvPr>
            <p:ph type="ftr"/>
          </p:nvPr>
        </p:nvSpPr>
        <p:spPr>
          <a:xfrm>
            <a:off x="0" y="0"/>
            <a:ext cx="0" cy="0"/>
          </a:xfrm>
          <a:prstGeom prst="rect">
            <a:avLst/>
          </a:prstGeom>
        </p:spPr>
        <p:txBody>
          <a:bodyPr lIns="90000" tIns="45000" rIns="90000" bIns="45000"/>
          <a:lstStyle/>
          <a:p/>
        </p:txBody>
      </p:sp>
      <p:sp>
        <p:nvSpPr>
          <p:cNvPr id="41" name="PlaceHolder 5"/>
          <p:cNvSpPr>
            <a:spLocks noGrp="1"/>
          </p:cNvSpPr>
          <p:nvPr>
            <p:ph type="sldNum"/>
          </p:nvPr>
        </p:nvSpPr>
        <p:spPr>
          <a:xfrm>
            <a:off x="0" y="0"/>
            <a:ext cx="0" cy="0"/>
          </a:xfrm>
          <a:prstGeom prst="rect">
            <a:avLst/>
          </a:prstGeom>
        </p:spPr>
        <p:txBody>
          <a:bodyPr lIns="90000" tIns="45000" rIns="90000" bIns="45000"/>
          <a:lstStyle/>
          <a:p>
            <a:pPr>
              <a:lnSpc>
                <a:spcPct val="100000"/>
              </a:lnSpc>
            </a:pPr>
            <a:fld id="{21E1B1C1-5161-4131-B1E1-112191917161}" type="slidenum">
              <a:rPr lang="en-IN">
                <a:solidFill>
                  <a:srgbClr val="000000"/>
                </a:solidFill>
                <a:latin typeface="Calibri" panose="020F0502020204030204"/>
              </a:rPr>
            </a:fld>
            <a:endParaRPr lang="en-IN">
              <a:solidFill>
                <a:srgbClr val="000000"/>
              </a:solidFill>
              <a:latin typeface="Calibri" panose="020F05020202040302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5D4F92-C7FC-4460-8A7C-7DA24C4DFF90}"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57179D-35CD-45A1-8E73-C2E290AE2022}"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4.xml"/><Relationship Id="rId1" Type="http://schemas.openxmlformats.org/officeDocument/2006/relationships/image" Target="../media/image11.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13.xml"/><Relationship Id="rId2" Type="http://schemas.openxmlformats.org/officeDocument/2006/relationships/image" Target="../media/image12.png"/><Relationship Id="rId1" Type="http://schemas.openxmlformats.org/officeDocument/2006/relationships/hyperlink" Target="http://cloud.cio.gov/topics/cloud-computing-deployment-models"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image" Target="../media/image3.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3.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13.xml"/><Relationship Id="rId4" Type="http://schemas.openxmlformats.org/officeDocument/2006/relationships/image" Target="../media/image7.wmf"/><Relationship Id="rId3" Type="http://schemas.openxmlformats.org/officeDocument/2006/relationships/image" Target="../media/image6.wmf"/><Relationship Id="rId2" Type="http://schemas.openxmlformats.org/officeDocument/2006/relationships/image" Target="../media/image5.png"/><Relationship Id="rId1" Type="http://schemas.openxmlformats.org/officeDocument/2006/relationships/image" Target="../media/image4.wmf"/></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5.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1066800" y="2895600"/>
            <a:ext cx="7363460" cy="2030095"/>
          </a:xfrm>
          <a:prstGeom prst="rect">
            <a:avLst/>
          </a:prstGeom>
          <a:noFill/>
        </p:spPr>
        <p:txBody>
          <a:bodyPr wrap="square" rtlCol="0" anchor="t">
            <a:spAutoFit/>
          </a:bodyPr>
          <a:p>
            <a:r>
              <a:rPr lang="en-US"/>
              <a:t>Introduction to Cloud Computing</a:t>
            </a:r>
            <a:endParaRPr lang="en-US"/>
          </a:p>
          <a:p>
            <a:r>
              <a:rPr lang="en-US"/>
              <a:t>Introduction, Roots of Cloud Computing: From Mainframes to Cloud, Benefits of Cloud Computing SOA, Web services, Role of Networks in</a:t>
            </a:r>
            <a:endParaRPr lang="en-US"/>
          </a:p>
          <a:p>
            <a:r>
              <a:rPr lang="en-US"/>
              <a:t>Cloud Computing: Cloud types and service models, Primary Cloud</a:t>
            </a:r>
            <a:endParaRPr lang="en-US"/>
          </a:p>
          <a:p>
            <a:r>
              <a:rPr lang="en-US"/>
              <a:t>Service models, Cloud Services brokerage, Primary cloud deployment</a:t>
            </a:r>
            <a:endParaRPr lang="en-US"/>
          </a:p>
          <a:p>
            <a:r>
              <a:rPr lang="en-US"/>
              <a:t>models, cloud computing reference model, The greenfield and brownfield</a:t>
            </a:r>
            <a:endParaRPr lang="en-US"/>
          </a:p>
          <a:p>
            <a:r>
              <a:rPr lang="en-US"/>
              <a:t>deployment options, SLAs.</a:t>
            </a:r>
            <a:endParaRPr lang="en-US"/>
          </a:p>
        </p:txBody>
      </p:sp>
      <p:pic>
        <p:nvPicPr>
          <p:cNvPr id="298" name="image1.jpg"/>
          <p:cNvPicPr preferRelativeResize="0">
            <a:picLocks noChangeAspect="1"/>
          </p:cNvPicPr>
          <p:nvPr>
            <p:ph idx="1"/>
          </p:nvPr>
        </p:nvPicPr>
        <p:blipFill>
          <a:blip r:embed="rId1"/>
          <a:srcRect/>
          <a:stretch>
            <a:fillRect/>
          </a:stretch>
        </p:blipFill>
        <p:spPr>
          <a:xfrm>
            <a:off x="1905000" y="76200"/>
            <a:ext cx="5662930" cy="110617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TextShape 1"/>
          <p:cNvSpPr txBox="1"/>
          <p:nvPr/>
        </p:nvSpPr>
        <p:spPr>
          <a:xfrm>
            <a:off x="685800" y="2130480"/>
            <a:ext cx="7924800" cy="2898720"/>
          </a:xfrm>
          <a:prstGeom prst="rect">
            <a:avLst/>
          </a:prstGeom>
        </p:spPr>
        <p:txBody>
          <a:bodyPr anchor="ctr"/>
          <a:lstStyle/>
          <a:p>
            <a:pPr algn="ctr">
              <a:lnSpc>
                <a:spcPct val="100000"/>
              </a:lnSpc>
            </a:pPr>
            <a:r>
              <a:rPr lang="en-US" sz="4400" dirty="0">
                <a:solidFill>
                  <a:srgbClr val="000000"/>
                </a:solidFill>
                <a:latin typeface="Calibri" panose="020F0502020204030204"/>
              </a:rPr>
              <a:t>Essential </a:t>
            </a:r>
            <a:r>
              <a:rPr lang="en-US" sz="4400" dirty="0" smtClean="0">
                <a:solidFill>
                  <a:srgbClr val="000000"/>
                </a:solidFill>
                <a:latin typeface="Calibri" panose="020F0502020204030204"/>
              </a:rPr>
              <a:t>Characteristics</a:t>
            </a:r>
            <a:endParaRPr lang="en-US" sz="4400" dirty="0" smtClean="0">
              <a:solidFill>
                <a:srgbClr val="000000"/>
              </a:solidFill>
              <a:latin typeface="Calibri" panose="020F0502020204030204"/>
            </a:endParaRPr>
          </a:p>
          <a:p>
            <a:pPr algn="ctr">
              <a:lnSpc>
                <a:spcPct val="100000"/>
              </a:lnSpc>
            </a:pPr>
            <a:r>
              <a:rPr lang="en-IN" dirty="0"/>
              <a:t>Self-Service</a:t>
            </a:r>
            <a:endParaRPr lang="en-IN" dirty="0" smtClean="0"/>
          </a:p>
          <a:p>
            <a:pPr algn="ctr">
              <a:lnSpc>
                <a:spcPct val="100000"/>
              </a:lnSpc>
            </a:pPr>
            <a:r>
              <a:rPr lang="en-IN" dirty="0" smtClean="0"/>
              <a:t>Per-Usage </a:t>
            </a:r>
            <a:r>
              <a:rPr lang="en-IN" dirty="0"/>
              <a:t>Metering and </a:t>
            </a:r>
            <a:r>
              <a:rPr lang="en-IN" dirty="0" smtClean="0"/>
              <a:t>Billing</a:t>
            </a:r>
            <a:endParaRPr lang="en-IN" dirty="0" smtClean="0"/>
          </a:p>
          <a:p>
            <a:pPr algn="ctr">
              <a:lnSpc>
                <a:spcPct val="100000"/>
              </a:lnSpc>
            </a:pPr>
            <a:r>
              <a:rPr lang="en-IN" dirty="0" smtClean="0"/>
              <a:t>Elasticity</a:t>
            </a:r>
            <a:endParaRPr lang="en-IN" dirty="0" smtClean="0"/>
          </a:p>
          <a:p>
            <a:pPr algn="ctr">
              <a:lnSpc>
                <a:spcPct val="100000"/>
              </a:lnSpc>
            </a:pPr>
            <a:r>
              <a:rPr lang="en-IN" dirty="0"/>
              <a:t>Customization</a:t>
            </a:r>
            <a:endParaRPr dirty="0"/>
          </a:p>
        </p:txBody>
      </p:sp>
      <p:sp>
        <p:nvSpPr>
          <p:cNvPr id="178" name="TextShape 2"/>
          <p:cNvSpPr txBox="1"/>
          <p:nvPr/>
        </p:nvSpPr>
        <p:spPr>
          <a:xfrm>
            <a:off x="1371600" y="3886200"/>
            <a:ext cx="6400440" cy="1752120"/>
          </a:xfrm>
          <a:prstGeom prst="rect">
            <a:avLst/>
          </a:prstGeom>
        </p:spPr>
        <p:txBody>
          <a:bodyPr/>
          <a:lstStyle/>
          <a:p>
            <a:pPr algn="ct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TextShape 1"/>
          <p:cNvSpPr txBox="1"/>
          <p:nvPr/>
        </p:nvSpPr>
        <p:spPr>
          <a:xfrm>
            <a:off x="457200" y="274680"/>
            <a:ext cx="8229240" cy="1142640"/>
          </a:xfrm>
          <a:prstGeom prst="rect">
            <a:avLst/>
          </a:prstGeom>
        </p:spPr>
        <p:txBody>
          <a:bodyPr anchor="ctr"/>
          <a:lstStyle/>
          <a:p>
            <a:pPr algn="ctr">
              <a:lnSpc>
                <a:spcPct val="100000"/>
              </a:lnSpc>
            </a:pPr>
            <a:r>
              <a:rPr lang="en-US" sz="4400" dirty="0">
                <a:solidFill>
                  <a:srgbClr val="000000"/>
                </a:solidFill>
                <a:latin typeface="Calibri" panose="020F0502020204030204"/>
              </a:rPr>
              <a:t>Cloud Characteristics</a:t>
            </a:r>
            <a:endParaRPr dirty="0"/>
          </a:p>
        </p:txBody>
      </p:sp>
      <p:sp>
        <p:nvSpPr>
          <p:cNvPr id="180" name="TextShape 2"/>
          <p:cNvSpPr txBox="1"/>
          <p:nvPr/>
        </p:nvSpPr>
        <p:spPr>
          <a:xfrm>
            <a:off x="457200" y="1600200"/>
            <a:ext cx="8229240" cy="4525560"/>
          </a:xfrm>
          <a:prstGeom prst="rect">
            <a:avLst/>
          </a:prstGeom>
        </p:spPr>
        <p:txBody>
          <a:bodyPr/>
          <a:lstStyle/>
          <a:p>
            <a:pPr>
              <a:lnSpc>
                <a:spcPct val="100000"/>
              </a:lnSpc>
              <a:buFont typeface="Arial" panose="020B0604020202020204"/>
              <a:buChar char="•"/>
            </a:pPr>
            <a:r>
              <a:rPr lang="en-US" sz="3200" b="1" dirty="0">
                <a:solidFill>
                  <a:srgbClr val="92D050"/>
                </a:solidFill>
                <a:latin typeface="Calibri" panose="020F0502020204030204"/>
              </a:rPr>
              <a:t>On demand self service</a:t>
            </a:r>
            <a:endParaRPr dirty="0"/>
          </a:p>
          <a:p>
            <a:pPr>
              <a:lnSpc>
                <a:spcPct val="100000"/>
              </a:lnSpc>
            </a:pPr>
            <a:r>
              <a:rPr lang="en-US" sz="3200" dirty="0">
                <a:solidFill>
                  <a:srgbClr val="000000"/>
                </a:solidFill>
                <a:latin typeface="Calibri" panose="020F0502020204030204"/>
              </a:rPr>
              <a:t>    - </a:t>
            </a:r>
            <a:r>
              <a:rPr lang="en-US" sz="2800" dirty="0">
                <a:solidFill>
                  <a:srgbClr val="000000"/>
                </a:solidFill>
                <a:latin typeface="Calibri" panose="020F0502020204030204"/>
              </a:rPr>
              <a:t>made available in couple of minutes.</a:t>
            </a:r>
            <a:endParaRPr dirty="0"/>
          </a:p>
          <a:p>
            <a:pPr>
              <a:lnSpc>
                <a:spcPct val="100000"/>
              </a:lnSpc>
            </a:pPr>
            <a:r>
              <a:rPr lang="en-US" sz="2800" dirty="0">
                <a:solidFill>
                  <a:srgbClr val="000000"/>
                </a:solidFill>
                <a:latin typeface="Calibri" panose="020F0502020204030204"/>
              </a:rPr>
              <a:t>    - without service provider interaction(in </a:t>
            </a:r>
            <a:r>
              <a:rPr lang="en-US" sz="2800" dirty="0" err="1">
                <a:solidFill>
                  <a:srgbClr val="000000"/>
                </a:solidFill>
                <a:latin typeface="Calibri" panose="020F0502020204030204"/>
              </a:rPr>
              <a:t>SaaS</a:t>
            </a:r>
            <a:r>
              <a:rPr lang="en-US" sz="2800" dirty="0">
                <a:solidFill>
                  <a:srgbClr val="000000"/>
                </a:solidFill>
                <a:latin typeface="Calibri" panose="020F0502020204030204"/>
              </a:rPr>
              <a:t>) ex. email</a:t>
            </a:r>
            <a:endParaRPr dirty="0"/>
          </a:p>
          <a:p>
            <a:pPr>
              <a:lnSpc>
                <a:spcPct val="100000"/>
              </a:lnSpc>
              <a:buFont typeface="Arial" panose="020B0604020202020204"/>
              <a:buChar char="•"/>
            </a:pPr>
            <a:r>
              <a:rPr lang="en-US" sz="3200" b="1" dirty="0">
                <a:solidFill>
                  <a:srgbClr val="92D050"/>
                </a:solidFill>
                <a:latin typeface="Calibri" panose="020F0502020204030204"/>
              </a:rPr>
              <a:t>Broad Network Access</a:t>
            </a:r>
            <a:endParaRPr dirty="0"/>
          </a:p>
          <a:p>
            <a:pPr>
              <a:lnSpc>
                <a:spcPct val="100000"/>
              </a:lnSpc>
            </a:pPr>
            <a:r>
              <a:rPr lang="en-US" sz="3200" dirty="0">
                <a:solidFill>
                  <a:srgbClr val="000000"/>
                </a:solidFill>
                <a:latin typeface="Calibri" panose="020F0502020204030204"/>
              </a:rPr>
              <a:t>    </a:t>
            </a:r>
            <a:r>
              <a:rPr lang="en-US" sz="2800" dirty="0">
                <a:solidFill>
                  <a:srgbClr val="000000"/>
                </a:solidFill>
                <a:latin typeface="Calibri" panose="020F0502020204030204"/>
              </a:rPr>
              <a:t>- Over network accessed through thin or thick client platforms (mobile phones, </a:t>
            </a:r>
            <a:r>
              <a:rPr lang="en-US" sz="2800" dirty="0" err="1">
                <a:solidFill>
                  <a:srgbClr val="000000"/>
                </a:solidFill>
                <a:latin typeface="Calibri" panose="020F0502020204030204"/>
              </a:rPr>
              <a:t>laptops,PDAs</a:t>
            </a:r>
            <a:r>
              <a:rPr lang="en-US" sz="2800" dirty="0">
                <a:solidFill>
                  <a:srgbClr val="000000"/>
                </a:solidFill>
                <a:latin typeface="Calibri" panose="020F0502020204030204"/>
              </a:rPr>
              <a:t>)</a:t>
            </a:r>
            <a:endParaRPr dirty="0"/>
          </a:p>
          <a:p>
            <a:pPr>
              <a:lnSpc>
                <a:spcPct val="100000"/>
              </a:lnSpc>
            </a:pPr>
            <a:r>
              <a:rPr lang="en-US" sz="2800" dirty="0">
                <a:solidFill>
                  <a:srgbClr val="000000"/>
                </a:solidFill>
                <a:latin typeface="Calibri" panose="020F0502020204030204"/>
              </a:rPr>
              <a:t>    - Private cloud, public cloud and Hybrid cloud</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TextShape 1"/>
          <p:cNvSpPr txBox="1"/>
          <p:nvPr/>
        </p:nvSpPr>
        <p:spPr>
          <a:xfrm>
            <a:off x="457200" y="274680"/>
            <a:ext cx="8229240" cy="867960"/>
          </a:xfrm>
          <a:prstGeom prst="rect">
            <a:avLst/>
          </a:prstGeom>
        </p:spPr>
        <p:txBody>
          <a:bodyPr anchor="ctr"/>
          <a:lstStyle/>
          <a:p>
            <a:pPr>
              <a:lnSpc>
                <a:spcPct val="100000"/>
              </a:lnSpc>
            </a:pPr>
            <a:r>
              <a:rPr lang="en-US" sz="3200" b="1" dirty="0">
                <a:solidFill>
                  <a:srgbClr val="92D050"/>
                </a:solidFill>
                <a:latin typeface="Calibri" panose="020F0502020204030204"/>
              </a:rPr>
              <a:t>Rapid Elasticity</a:t>
            </a:r>
            <a:endParaRPr dirty="0"/>
          </a:p>
        </p:txBody>
      </p:sp>
      <p:sp>
        <p:nvSpPr>
          <p:cNvPr id="202" name="TextShape 2"/>
          <p:cNvSpPr txBox="1"/>
          <p:nvPr/>
        </p:nvSpPr>
        <p:spPr>
          <a:xfrm>
            <a:off x="457200" y="1066680"/>
            <a:ext cx="8229240" cy="2133360"/>
          </a:xfrm>
          <a:prstGeom prst="rect">
            <a:avLst/>
          </a:prstGeom>
        </p:spPr>
        <p:txBody>
          <a:bodyPr/>
          <a:lstStyle/>
          <a:p>
            <a:pPr>
              <a:lnSpc>
                <a:spcPct val="100000"/>
              </a:lnSpc>
              <a:buFont typeface="Arial" panose="020B0604020202020204"/>
              <a:buChar char="•"/>
            </a:pPr>
            <a:r>
              <a:rPr lang="en-US" sz="2800">
                <a:solidFill>
                  <a:srgbClr val="000000"/>
                </a:solidFill>
                <a:latin typeface="Calibri" panose="020F0502020204030204"/>
              </a:rPr>
              <a:t>Provisioned  or released as per on – demand.</a:t>
            </a:r>
            <a:endParaRPr lang="en-US" sz="2800">
              <a:solidFill>
                <a:srgbClr val="000000"/>
              </a:solidFill>
              <a:latin typeface="Calibri" panose="020F0502020204030204"/>
            </a:endParaRPr>
          </a:p>
          <a:p>
            <a:pPr>
              <a:lnSpc>
                <a:spcPct val="100000"/>
              </a:lnSpc>
              <a:buFont typeface="Arial" panose="020B0604020202020204"/>
              <a:buChar char="•"/>
            </a:pPr>
            <a:r>
              <a:rPr lang="en-US" sz="2800">
                <a:solidFill>
                  <a:srgbClr val="000000"/>
                </a:solidFill>
                <a:latin typeface="Calibri" panose="020F0502020204030204"/>
              </a:rPr>
              <a:t>Make sure of exact capacity , an application demands.</a:t>
            </a:r>
            <a:endParaRPr lang="en-US" sz="2800">
              <a:solidFill>
                <a:srgbClr val="000000"/>
              </a:solidFill>
              <a:latin typeface="Calibri" panose="020F0502020204030204"/>
            </a:endParaRPr>
          </a:p>
          <a:p>
            <a:pPr>
              <a:lnSpc>
                <a:spcPct val="100000"/>
              </a:lnSpc>
              <a:buFont typeface="Arial" panose="020B0604020202020204"/>
              <a:buChar char="•"/>
            </a:pPr>
            <a:r>
              <a:rPr lang="en-US" sz="2800">
                <a:solidFill>
                  <a:srgbClr val="000000"/>
                </a:solidFill>
                <a:latin typeface="Calibri" panose="020F0502020204030204"/>
              </a:rPr>
              <a:t>Scalability</a:t>
            </a:r>
            <a:endParaRPr lang="en-US" sz="2800">
              <a:solidFill>
                <a:srgbClr val="000000"/>
              </a:solidFill>
              <a:latin typeface="Calibri" panose="020F0502020204030204"/>
            </a:endParaRPr>
          </a:p>
        </p:txBody>
      </p:sp>
      <p:sp>
        <p:nvSpPr>
          <p:cNvPr id="203" name="CustomShape 3"/>
          <p:cNvSpPr/>
          <p:nvPr/>
        </p:nvSpPr>
        <p:spPr>
          <a:xfrm>
            <a:off x="457200" y="3200400"/>
            <a:ext cx="8229240" cy="867960"/>
          </a:xfrm>
          <a:prstGeom prst="rect">
            <a:avLst/>
          </a:prstGeom>
        </p:spPr>
        <p:txBody>
          <a:bodyPr anchor="ctr"/>
          <a:lstStyle/>
          <a:p>
            <a:pPr>
              <a:lnSpc>
                <a:spcPct val="100000"/>
              </a:lnSpc>
            </a:pPr>
            <a:r>
              <a:rPr lang="en-IN" sz="3200" b="1">
                <a:solidFill>
                  <a:srgbClr val="92D050"/>
                </a:solidFill>
                <a:latin typeface="Calibri" panose="020F0502020204030204"/>
              </a:rPr>
              <a:t>Measured Service</a:t>
            </a:r>
            <a:endParaRPr lang="en-IN" sz="3200" b="1">
              <a:solidFill>
                <a:srgbClr val="92D050"/>
              </a:solidFill>
              <a:latin typeface="Calibri" panose="020F0502020204030204"/>
            </a:endParaRPr>
          </a:p>
        </p:txBody>
      </p:sp>
      <p:sp>
        <p:nvSpPr>
          <p:cNvPr id="204" name="CustomShape 4"/>
          <p:cNvSpPr/>
          <p:nvPr/>
        </p:nvSpPr>
        <p:spPr>
          <a:xfrm>
            <a:off x="609480" y="4114800"/>
            <a:ext cx="8229240" cy="2133360"/>
          </a:xfrm>
          <a:prstGeom prst="rect">
            <a:avLst/>
          </a:prstGeom>
        </p:spPr>
        <p:txBody>
          <a:bodyPr/>
          <a:lstStyle/>
          <a:p>
            <a:pPr>
              <a:lnSpc>
                <a:spcPct val="100000"/>
              </a:lnSpc>
              <a:buFont typeface="Arial" panose="020B0604020202020204"/>
              <a:buChar char="•"/>
            </a:pPr>
            <a:r>
              <a:rPr lang="en-IN" sz="2800">
                <a:solidFill>
                  <a:srgbClr val="000000"/>
                </a:solidFill>
                <a:latin typeface="Calibri" panose="020F0502020204030204"/>
              </a:rPr>
              <a:t>Monitored resource usage - Pay per use.</a:t>
            </a:r>
            <a:endParaRPr lang="en-IN" sz="2800">
              <a:solidFill>
                <a:srgbClr val="000000"/>
              </a:solidFill>
              <a:latin typeface="Calibri" panose="020F0502020204030204"/>
            </a:endParaRPr>
          </a:p>
          <a:p>
            <a:pPr>
              <a:lnSpc>
                <a:spcPct val="100000"/>
              </a:lnSpc>
              <a:buFont typeface="Arial" panose="020B0604020202020204"/>
              <a:buChar char="•"/>
            </a:pPr>
            <a:r>
              <a:rPr lang="en-IN" sz="2800">
                <a:solidFill>
                  <a:srgbClr val="000000"/>
                </a:solidFill>
                <a:latin typeface="Calibri" panose="020F0502020204030204"/>
              </a:rPr>
              <a:t>Reserved / Spot / On demand instances</a:t>
            </a:r>
            <a:endParaRPr lang="en-IN" sz="2800">
              <a:solidFill>
                <a:srgbClr val="000000"/>
              </a:solidFill>
              <a:latin typeface="Calibri" panose="020F0502020204030204"/>
            </a:endParaRPr>
          </a:p>
          <a:p>
            <a:pPr>
              <a:lnSpc>
                <a:spcPct val="100000"/>
              </a:lnSpc>
              <a:buFont typeface="Arial" panose="020B0604020202020204"/>
              <a:buChar char="•"/>
            </a:pPr>
            <a:r>
              <a:rPr lang="en-IN" sz="2800">
                <a:solidFill>
                  <a:srgbClr val="000000"/>
                </a:solidFill>
                <a:latin typeface="Calibri" panose="020F0502020204030204"/>
              </a:rPr>
              <a:t>Optimized resources( In AWS, c1. small, medium , large, m2, g2)</a:t>
            </a:r>
            <a:endParaRPr lang="en-IN" sz="2800">
              <a:solidFill>
                <a:srgbClr val="000000"/>
              </a:solidFill>
              <a:latin typeface="Calibri" panose="020F050202020403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1"/>
          <p:cNvSpPr txBox="1"/>
          <p:nvPr/>
        </p:nvSpPr>
        <p:spPr>
          <a:xfrm>
            <a:off x="152400" y="304800"/>
            <a:ext cx="8228965" cy="930910"/>
          </a:xfrm>
          <a:prstGeom prst="rect">
            <a:avLst/>
          </a:prstGeom>
        </p:spPr>
        <p:txBody>
          <a:bodyPr anchor="ctr"/>
          <a:lstStyle>
            <a:defPPr>
              <a:defRPr lang="en-US"/>
            </a:defPPr>
            <a:lvl1pPr>
              <a:lnSpc>
                <a:spcPct val="100000"/>
              </a:lnSpc>
              <a:defRPr sz="3200" b="1">
                <a:solidFill>
                  <a:srgbClr val="92D050"/>
                </a:solidFill>
                <a:latin typeface="Calibri" panose="020F0502020204030204"/>
              </a:defRPr>
            </a:lvl1pPr>
          </a:lstStyle>
          <a:p>
            <a:r>
              <a:rPr lang="en-IN" dirty="0"/>
              <a:t>Customization</a:t>
            </a:r>
            <a:endParaRPr lang="en-IN" dirty="0"/>
          </a:p>
        </p:txBody>
      </p:sp>
      <p:sp>
        <p:nvSpPr>
          <p:cNvPr id="182" name="TextShape 2"/>
          <p:cNvSpPr txBox="1"/>
          <p:nvPr/>
        </p:nvSpPr>
        <p:spPr>
          <a:xfrm>
            <a:off x="357266" y="1676400"/>
            <a:ext cx="8763000" cy="1752120"/>
          </a:xfrm>
          <a:prstGeom prst="rect">
            <a:avLst/>
          </a:prstGeom>
        </p:spPr>
        <p:txBody>
          <a:bodyPr/>
          <a:lstStyle/>
          <a:p>
            <a:pPr algn="just"/>
            <a:r>
              <a:rPr lang="en-US" sz="2400" dirty="0">
                <a:solidFill>
                  <a:srgbClr val="000000"/>
                </a:solidFill>
                <a:latin typeface="Calibri" panose="020F0502020204030204"/>
              </a:rPr>
              <a:t> </a:t>
            </a:r>
            <a:r>
              <a:rPr lang="en-US" sz="2400" u="sng" dirty="0" err="1">
                <a:solidFill>
                  <a:srgbClr val="000000"/>
                </a:solidFill>
                <a:latin typeface="Calibri" panose="020F0502020204030204"/>
              </a:rPr>
              <a:t>Multitenancy</a:t>
            </a:r>
            <a:endParaRPr lang="en-US" sz="2400" u="sng" dirty="0"/>
          </a:p>
          <a:p>
            <a:pPr algn="just">
              <a:lnSpc>
                <a:spcPct val="100000"/>
              </a:lnSpc>
              <a:buFont typeface="Arial" panose="020B0604020202020204"/>
              <a:buChar char="•"/>
            </a:pPr>
            <a:r>
              <a:rPr lang="en-US" sz="2400" dirty="0" smtClean="0">
                <a:solidFill>
                  <a:srgbClr val="000000"/>
                </a:solidFill>
                <a:latin typeface="Calibri" panose="020F0502020204030204" pitchFamily="34" charset="0"/>
                <a:cs typeface="Calibri" panose="020F0502020204030204" pitchFamily="34" charset="0"/>
              </a:rPr>
              <a:t>Single </a:t>
            </a:r>
            <a:r>
              <a:rPr lang="en-US" sz="2400" dirty="0">
                <a:solidFill>
                  <a:srgbClr val="000000"/>
                </a:solidFill>
                <a:latin typeface="Calibri" panose="020F0502020204030204" pitchFamily="34" charset="0"/>
                <a:cs typeface="Calibri" panose="020F0502020204030204" pitchFamily="34" charset="0"/>
              </a:rPr>
              <a:t>instance of resource giving access to multiple organization (tenants).</a:t>
            </a:r>
            <a:endParaRPr sz="1400" dirty="0">
              <a:latin typeface="Calibri" panose="020F0502020204030204" pitchFamily="34" charset="0"/>
              <a:cs typeface="Calibri" panose="020F0502020204030204" pitchFamily="34" charset="0"/>
            </a:endParaRPr>
          </a:p>
          <a:p>
            <a:pPr algn="just">
              <a:lnSpc>
                <a:spcPct val="100000"/>
              </a:lnSpc>
              <a:buFont typeface="Arial" panose="020B0604020202020204"/>
              <a:buChar char="•"/>
            </a:pPr>
            <a:r>
              <a:rPr lang="en-US" sz="2400" dirty="0">
                <a:solidFill>
                  <a:srgbClr val="000000"/>
                </a:solidFill>
                <a:latin typeface="Calibri" panose="020F0502020204030204" pitchFamily="34" charset="0"/>
                <a:cs typeface="Calibri" panose="020F0502020204030204" pitchFamily="34" charset="0"/>
              </a:rPr>
              <a:t>Virtualized </a:t>
            </a:r>
            <a:r>
              <a:rPr lang="en-US" sz="2400" dirty="0" smtClean="0">
                <a:solidFill>
                  <a:srgbClr val="000000"/>
                </a:solidFill>
                <a:latin typeface="Calibri" panose="020F0502020204030204" pitchFamily="34" charset="0"/>
                <a:cs typeface="Calibri" panose="020F0502020204030204" pitchFamily="34" charset="0"/>
              </a:rPr>
              <a:t>access.</a:t>
            </a:r>
            <a:endParaRPr lang="en-US" sz="2400" dirty="0" smtClean="0">
              <a:solidFill>
                <a:srgbClr val="000000"/>
              </a:solidFill>
              <a:latin typeface="Calibri" panose="020F0502020204030204" pitchFamily="34" charset="0"/>
              <a:cs typeface="Calibri" panose="020F0502020204030204" pitchFamily="34" charset="0"/>
            </a:endParaRPr>
          </a:p>
          <a:p>
            <a:pPr algn="just">
              <a:lnSpc>
                <a:spcPct val="100000"/>
              </a:lnSpc>
              <a:buFont typeface="Arial" panose="020B0604020202020204"/>
              <a:buChar char="•"/>
            </a:pPr>
            <a:r>
              <a:rPr lang="en-IN" sz="2400" dirty="0" smtClean="0">
                <a:latin typeface="Calibri" panose="020F0502020204030204" pitchFamily="34" charset="0"/>
                <a:cs typeface="Calibri" panose="020F0502020204030204" pitchFamily="34" charset="0"/>
              </a:rPr>
              <a:t>In </a:t>
            </a:r>
            <a:r>
              <a:rPr lang="en-IN" sz="2400" dirty="0">
                <a:latin typeface="Calibri" panose="020F0502020204030204" pitchFamily="34" charset="0"/>
                <a:cs typeface="Calibri" panose="020F0502020204030204" pitchFamily="34" charset="0"/>
              </a:rPr>
              <a:t>the </a:t>
            </a:r>
            <a:r>
              <a:rPr lang="en-IN" sz="2400" dirty="0" smtClean="0">
                <a:latin typeface="Calibri" panose="020F0502020204030204" pitchFamily="34" charset="0"/>
                <a:cs typeface="Calibri" panose="020F0502020204030204" pitchFamily="34" charset="0"/>
              </a:rPr>
              <a:t>case </a:t>
            </a:r>
            <a:r>
              <a:rPr lang="en-US" sz="2400" dirty="0" smtClean="0">
                <a:latin typeface="Calibri" panose="020F0502020204030204" pitchFamily="34" charset="0"/>
                <a:cs typeface="Calibri" panose="020F0502020204030204" pitchFamily="34" charset="0"/>
              </a:rPr>
              <a:t>of </a:t>
            </a:r>
            <a:r>
              <a:rPr lang="en-US" sz="2400" dirty="0">
                <a:latin typeface="Calibri" panose="020F0502020204030204" pitchFamily="34" charset="0"/>
                <a:cs typeface="Calibri" panose="020F0502020204030204" pitchFamily="34" charset="0"/>
              </a:rPr>
              <a:t>infrastructure services, customization means allowing users to </a:t>
            </a:r>
            <a:r>
              <a:rPr lang="en-US" sz="2400" dirty="0" smtClean="0">
                <a:latin typeface="Calibri" panose="020F0502020204030204" pitchFamily="34" charset="0"/>
                <a:cs typeface="Calibri" panose="020F0502020204030204" pitchFamily="34" charset="0"/>
              </a:rPr>
              <a:t>deploy specialized </a:t>
            </a:r>
            <a:r>
              <a:rPr lang="en-US" sz="2400" dirty="0">
                <a:latin typeface="Calibri" panose="020F0502020204030204" pitchFamily="34" charset="0"/>
                <a:cs typeface="Calibri" panose="020F0502020204030204" pitchFamily="34" charset="0"/>
              </a:rPr>
              <a:t>virtual appliances and to be given privileged (root) access to the</a:t>
            </a:r>
            <a:r>
              <a:rPr lang="en-IN" altLang="en-US" sz="2400"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virtual servers. Other service classes (</a:t>
            </a:r>
            <a:r>
              <a:rPr lang="en-US" sz="2400" dirty="0" err="1">
                <a:latin typeface="Calibri" panose="020F0502020204030204" pitchFamily="34" charset="0"/>
                <a:cs typeface="Calibri" panose="020F0502020204030204" pitchFamily="34" charset="0"/>
              </a:rPr>
              <a:t>PaaS</a:t>
            </a:r>
            <a:r>
              <a:rPr lang="en-US" sz="2400" dirty="0">
                <a:latin typeface="Calibri" panose="020F0502020204030204" pitchFamily="34" charset="0"/>
                <a:cs typeface="Calibri" panose="020F0502020204030204" pitchFamily="34" charset="0"/>
              </a:rPr>
              <a:t> and </a:t>
            </a:r>
            <a:r>
              <a:rPr lang="en-US" sz="2400" dirty="0" err="1">
                <a:latin typeface="Calibri" panose="020F0502020204030204" pitchFamily="34" charset="0"/>
                <a:cs typeface="Calibri" panose="020F0502020204030204" pitchFamily="34" charset="0"/>
              </a:rPr>
              <a:t>SaaS</a:t>
            </a:r>
            <a:r>
              <a:rPr lang="en-US" sz="2400" dirty="0">
                <a:latin typeface="Calibri" panose="020F0502020204030204" pitchFamily="34" charset="0"/>
                <a:cs typeface="Calibri" panose="020F0502020204030204" pitchFamily="34" charset="0"/>
              </a:rPr>
              <a:t>) offer less flexibility </a:t>
            </a:r>
            <a:r>
              <a:rPr lang="en-US" sz="2400" dirty="0" smtClean="0">
                <a:latin typeface="Calibri" panose="020F0502020204030204" pitchFamily="34" charset="0"/>
                <a:cs typeface="Calibri" panose="020F0502020204030204" pitchFamily="34" charset="0"/>
              </a:rPr>
              <a:t>and are </a:t>
            </a:r>
            <a:r>
              <a:rPr lang="en-US" sz="2400" dirty="0">
                <a:latin typeface="Calibri" panose="020F0502020204030204" pitchFamily="34" charset="0"/>
                <a:cs typeface="Calibri" panose="020F0502020204030204" pitchFamily="34" charset="0"/>
              </a:rPr>
              <a:t>not suitable for general-purpose computing [5], but still are expected </a:t>
            </a:r>
            <a:r>
              <a:rPr lang="en-US" sz="2400" dirty="0" smtClean="0">
                <a:latin typeface="Calibri" panose="020F0502020204030204" pitchFamily="34" charset="0"/>
                <a:cs typeface="Calibri" panose="020F0502020204030204" pitchFamily="34" charset="0"/>
              </a:rPr>
              <a:t>to provide </a:t>
            </a:r>
            <a:r>
              <a:rPr lang="en-US" sz="2400" dirty="0">
                <a:latin typeface="Calibri" panose="020F0502020204030204" pitchFamily="34" charset="0"/>
                <a:cs typeface="Calibri" panose="020F0502020204030204" pitchFamily="34" charset="0"/>
              </a:rPr>
              <a:t>a certain level of customization.</a:t>
            </a:r>
            <a:endParaRPr lang="en-US" sz="2400" dirty="0">
              <a:latin typeface="Calibri" panose="020F0502020204030204" pitchFamily="34" charset="0"/>
              <a:cs typeface="Calibri" panose="020F0502020204030204" pitchFamily="34" charset="0"/>
            </a:endParaRPr>
          </a:p>
          <a:p>
            <a:r>
              <a:rPr sz="1200" b="1" dirty="0">
                <a:latin typeface="Calibri" panose="020F0502020204030204" pitchFamily="34" charset="0"/>
                <a:cs typeface="Calibri" panose="020F0502020204030204" pitchFamily="34" charset="0"/>
              </a:rPr>
              <a:t>Virtualization </a:t>
            </a:r>
            <a:r>
              <a:rPr sz="1200" dirty="0">
                <a:latin typeface="Calibri" panose="020F0502020204030204" pitchFamily="34" charset="0"/>
                <a:cs typeface="Calibri" panose="020F0502020204030204" pitchFamily="34" charset="0"/>
              </a:rPr>
              <a:t>uses software that simulates hardware functionality to create a virtual system. This practice allows IT organizations to operate multiple operating systems, more than one virtual system and various applications on a single server. The benefits of virtualization include greater efficiencies and economies of scale.</a:t>
            </a:r>
            <a:endParaRPr sz="2400" dirty="0">
              <a:latin typeface="Calibri" panose="020F0502020204030204" pitchFamily="34" charset="0"/>
              <a:cs typeface="Calibri" panose="020F0502020204030204" pitchFamily="34" charset="0"/>
            </a:endParaRPr>
          </a:p>
          <a:p>
            <a:pPr>
              <a:lnSpc>
                <a:spcPct val="100000"/>
              </a:lnSpc>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685800" y="1415415"/>
            <a:ext cx="8228965" cy="5202555"/>
          </a:xfrm>
        </p:spPr>
        <p:txBody>
          <a:bodyPr/>
          <a:lstStyle/>
          <a:p>
            <a:pPr marL="457200" indent="-457200">
              <a:buFont typeface="Arial" panose="020B0604020202020204" pitchFamily="34" charset="0"/>
              <a:buChar char="•"/>
            </a:pPr>
            <a:r>
              <a:rPr lang="en-IN" sz="2800" dirty="0"/>
              <a:t>Virtualization Support</a:t>
            </a:r>
            <a:r>
              <a:rPr lang="en-IN" sz="2800" dirty="0" smtClean="0"/>
              <a:t>.</a:t>
            </a:r>
            <a:endParaRPr lang="en-IN" sz="2800" dirty="0" smtClean="0"/>
          </a:p>
          <a:p>
            <a:pPr marL="457200" indent="-457200">
              <a:buFont typeface="Arial" panose="020B0604020202020204" pitchFamily="34" charset="0"/>
              <a:buChar char="•"/>
            </a:pPr>
            <a:r>
              <a:rPr lang="en-IN" sz="2800" dirty="0"/>
              <a:t>Self-Service, On-Demand Resource </a:t>
            </a:r>
            <a:r>
              <a:rPr lang="en-IN" sz="2800" dirty="0" smtClean="0"/>
              <a:t>Provisioning</a:t>
            </a:r>
            <a:endParaRPr lang="en-IN" sz="2800" dirty="0" smtClean="0"/>
          </a:p>
          <a:p>
            <a:pPr marL="457200" indent="-457200">
              <a:buFont typeface="Arial" panose="020B0604020202020204" pitchFamily="34" charset="0"/>
              <a:buChar char="•"/>
            </a:pPr>
            <a:r>
              <a:rPr lang="en-IN" sz="2800" dirty="0"/>
              <a:t>Multiple Backend Hypervisors</a:t>
            </a:r>
            <a:r>
              <a:rPr lang="en-IN" sz="2800" dirty="0" smtClean="0"/>
              <a:t>.</a:t>
            </a:r>
            <a:endParaRPr lang="en-IN" sz="2800" dirty="0" smtClean="0"/>
          </a:p>
          <a:p>
            <a:pPr marL="0" indent="0">
              <a:buNone/>
            </a:pPr>
            <a:r>
              <a:rPr lang="en-IN" sz="1200" dirty="0" smtClean="0"/>
              <a:t>(A hypervisor, also known as a virtual machine monitor or VMM, is software that creates and runs virtual machines (VMs).)</a:t>
            </a:r>
            <a:endParaRPr lang="en-IN" sz="1200" dirty="0" smtClean="0"/>
          </a:p>
          <a:p>
            <a:pPr marL="457200" indent="-457200">
              <a:buFont typeface="Arial" panose="020B0604020202020204" pitchFamily="34" charset="0"/>
              <a:buChar char="•"/>
            </a:pPr>
            <a:r>
              <a:rPr lang="en-IN" sz="2800" dirty="0"/>
              <a:t> Storage Virtualization</a:t>
            </a:r>
            <a:r>
              <a:rPr lang="en-IN" sz="2800" dirty="0" smtClean="0"/>
              <a:t>.</a:t>
            </a:r>
            <a:endParaRPr lang="en-IN" sz="2800" dirty="0" smtClean="0"/>
          </a:p>
          <a:p>
            <a:pPr marL="457200" indent="-457200">
              <a:buFont typeface="Arial" panose="020B0604020202020204" pitchFamily="34" charset="0"/>
              <a:buChar char="•"/>
            </a:pPr>
            <a:r>
              <a:rPr lang="en-IN" sz="2800" dirty="0"/>
              <a:t>Interface to Public Clouds</a:t>
            </a:r>
            <a:r>
              <a:rPr lang="en-IN" sz="2800" dirty="0" smtClean="0"/>
              <a:t>.</a:t>
            </a:r>
            <a:endParaRPr lang="en-IN" sz="2800" dirty="0" smtClean="0"/>
          </a:p>
          <a:p>
            <a:pPr marL="457200" indent="-457200">
              <a:buFont typeface="Arial" panose="020B0604020202020204" pitchFamily="34" charset="0"/>
              <a:buChar char="•"/>
            </a:pPr>
            <a:r>
              <a:rPr lang="en-IN" sz="2800" dirty="0"/>
              <a:t>Virtual Networking</a:t>
            </a:r>
            <a:r>
              <a:rPr lang="en-IN" sz="2800" dirty="0" smtClean="0"/>
              <a:t>.</a:t>
            </a:r>
            <a:endParaRPr lang="en-IN" sz="2800" dirty="0" smtClean="0"/>
          </a:p>
          <a:p>
            <a:pPr marL="457200" indent="-457200">
              <a:buFont typeface="Arial" panose="020B0604020202020204" pitchFamily="34" charset="0"/>
              <a:buChar char="•"/>
            </a:pPr>
            <a:r>
              <a:rPr lang="en-IN" sz="2800" dirty="0"/>
              <a:t>Dynamic Resource Allocation</a:t>
            </a:r>
            <a:r>
              <a:rPr lang="en-IN" sz="2800" dirty="0" smtClean="0"/>
              <a:t>.</a:t>
            </a:r>
            <a:endParaRPr lang="en-IN" sz="2800" dirty="0" smtClean="0"/>
          </a:p>
          <a:p>
            <a:pPr marL="457200" indent="-457200">
              <a:buFont typeface="Arial" panose="020B0604020202020204" pitchFamily="34" charset="0"/>
              <a:buChar char="•"/>
            </a:pPr>
            <a:r>
              <a:rPr lang="en-IN" sz="2800" dirty="0"/>
              <a:t>Virtual Clusters.</a:t>
            </a:r>
            <a:endParaRPr lang="en-IN" sz="2800" dirty="0" smtClean="0"/>
          </a:p>
          <a:p>
            <a:pPr marL="457200" indent="-457200">
              <a:buFont typeface="Arial" panose="020B0604020202020204" pitchFamily="34" charset="0"/>
              <a:buChar char="•"/>
            </a:pPr>
            <a:r>
              <a:rPr lang="en-IN" sz="2800" dirty="0"/>
              <a:t>Reservation and Negotiation Mechanism</a:t>
            </a:r>
            <a:r>
              <a:rPr lang="en-IN" sz="2800" dirty="0" smtClean="0"/>
              <a:t>.</a:t>
            </a:r>
            <a:endParaRPr lang="en-IN" sz="2800" dirty="0" smtClean="0"/>
          </a:p>
          <a:p>
            <a:pPr marL="457200" indent="-457200">
              <a:buFont typeface="Arial" panose="020B0604020202020204" pitchFamily="34" charset="0"/>
              <a:buChar char="•"/>
            </a:pPr>
            <a:r>
              <a:rPr lang="en-US" sz="2800" dirty="0"/>
              <a:t>High Availability and Data Recovery.</a:t>
            </a:r>
            <a:endParaRPr lang="en-IN" sz="2800" dirty="0"/>
          </a:p>
        </p:txBody>
      </p:sp>
      <p:sp>
        <p:nvSpPr>
          <p:cNvPr id="4" name="TextShape 1"/>
          <p:cNvSpPr txBox="1"/>
          <p:nvPr/>
        </p:nvSpPr>
        <p:spPr>
          <a:xfrm>
            <a:off x="304800" y="304800"/>
            <a:ext cx="8229240" cy="1142640"/>
          </a:xfrm>
          <a:prstGeom prst="rect">
            <a:avLst/>
          </a:prstGeom>
        </p:spPr>
        <p:txBody>
          <a:bodyPr anchor="ctr"/>
          <a:lstStyle/>
          <a:p>
            <a:pPr algn="ctr">
              <a:lnSpc>
                <a:spcPct val="100000"/>
              </a:lnSpc>
            </a:pPr>
            <a:r>
              <a:rPr lang="en-US" sz="4400" dirty="0">
                <a:solidFill>
                  <a:srgbClr val="000000"/>
                </a:solidFill>
                <a:latin typeface="Calibri" panose="020F0502020204030204"/>
              </a:rPr>
              <a:t>Cloud </a:t>
            </a:r>
            <a:r>
              <a:rPr lang="en-US" sz="4400" dirty="0" smtClean="0">
                <a:solidFill>
                  <a:srgbClr val="000000"/>
                </a:solidFill>
                <a:latin typeface="Calibri" panose="020F0502020204030204"/>
              </a:rPr>
              <a:t>Characteristics -</a:t>
            </a:r>
            <a:r>
              <a:rPr lang="en-IN" dirty="0"/>
              <a:t>Advanced Features </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panose="020F0502020204030204"/>
              </a:rPr>
              <a:t>Resource Pooling</a:t>
            </a:r>
            <a:endParaRPr lang="en-US" sz="4400">
              <a:solidFill>
                <a:srgbClr val="000000"/>
              </a:solidFill>
              <a:latin typeface="Calibri" panose="020F0502020204030204"/>
            </a:endParaRPr>
          </a:p>
        </p:txBody>
      </p:sp>
      <p:pic>
        <p:nvPicPr>
          <p:cNvPr id="199" name="Picture 2"/>
          <p:cNvPicPr/>
          <p:nvPr/>
        </p:nvPicPr>
        <p:blipFill>
          <a:blip r:embed="rId1"/>
          <a:stretch>
            <a:fillRect/>
          </a:stretch>
        </p:blipFill>
        <p:spPr>
          <a:xfrm>
            <a:off x="2133720" y="1600200"/>
            <a:ext cx="4790160" cy="2971080"/>
          </a:xfrm>
          <a:prstGeom prst="rect">
            <a:avLst/>
          </a:prstGeom>
        </p:spPr>
      </p:pic>
      <p:sp>
        <p:nvSpPr>
          <p:cNvPr id="200" name="CustomShape 2"/>
          <p:cNvSpPr/>
          <p:nvPr/>
        </p:nvSpPr>
        <p:spPr>
          <a:xfrm>
            <a:off x="380880" y="4876920"/>
            <a:ext cx="8076960" cy="1735560"/>
          </a:xfrm>
          <a:prstGeom prst="rect">
            <a:avLst/>
          </a:prstGeom>
        </p:spPr>
        <p:txBody>
          <a:bodyPr lIns="90000" tIns="45000" rIns="90000" bIns="45000"/>
          <a:lstStyle/>
          <a:p>
            <a:pPr algn="just">
              <a:lnSpc>
                <a:spcPct val="100000"/>
              </a:lnSpc>
            </a:pPr>
            <a:r>
              <a:rPr lang="en-IN">
                <a:solidFill>
                  <a:srgbClr val="000000"/>
                </a:solidFill>
                <a:latin typeface="Calibri" panose="020F0502020204030204"/>
              </a:rPr>
              <a:t>Resources are pooled to serve multiple consumers using a multitenant model. </a:t>
            </a:r>
            <a:endParaRPr lang="en-IN">
              <a:solidFill>
                <a:srgbClr val="000000"/>
              </a:solidFill>
              <a:latin typeface="Calibri" panose="020F0502020204030204"/>
            </a:endParaRPr>
          </a:p>
          <a:p>
            <a:pPr algn="just">
              <a:lnSpc>
                <a:spcPct val="100000"/>
              </a:lnSpc>
            </a:pPr>
            <a:r>
              <a:rPr lang="en-IN">
                <a:solidFill>
                  <a:srgbClr val="000000"/>
                </a:solidFill>
                <a:latin typeface="Calibri" panose="020F0502020204030204"/>
              </a:rPr>
              <a:t>Dynamically assigned and reassigned as per consumer’s demand.</a:t>
            </a:r>
            <a:endParaRPr lang="en-IN">
              <a:solidFill>
                <a:srgbClr val="000000"/>
              </a:solidFill>
              <a:latin typeface="Calibri" panose="020F0502020204030204"/>
            </a:endParaRPr>
          </a:p>
          <a:p>
            <a:pPr algn="just">
              <a:lnSpc>
                <a:spcPct val="100000"/>
              </a:lnSpc>
            </a:pPr>
            <a:r>
              <a:rPr lang="en-IN">
                <a:solidFill>
                  <a:srgbClr val="000000"/>
                </a:solidFill>
                <a:latin typeface="Calibri" panose="020F0502020204030204"/>
              </a:rPr>
              <a:t>(Location Independence)</a:t>
            </a:r>
            <a:endParaRPr lang="en-IN">
              <a:solidFill>
                <a:srgbClr val="000000"/>
              </a:solidFill>
              <a:latin typeface="Calibri" panose="020F0502020204030204"/>
            </a:endParaRPr>
          </a:p>
          <a:p>
            <a:pPr algn="just">
              <a:lnSpc>
                <a:spcPct val="100000"/>
              </a:lnSpc>
            </a:pPr>
            <a:r>
              <a:rPr lang="en-IN">
                <a:solidFill>
                  <a:srgbClr val="000000"/>
                </a:solidFill>
                <a:latin typeface="Calibri" panose="020F0502020204030204"/>
              </a:rPr>
              <a:t>Able to specify location at a higher level of abstraction(Country, state or datacenter) like in AWS. (US East, west, oregano)</a:t>
            </a:r>
            <a:endParaRPr lang="en-IN">
              <a:solidFill>
                <a:srgbClr val="000000"/>
              </a:solidFill>
              <a:latin typeface="Calibri" panose="020F05020202040302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panose="020F0502020204030204"/>
              </a:rPr>
              <a:t>Benefits of Cloud Computing(Vs Traditional Computing)</a:t>
            </a:r>
            <a:endParaRPr lang="en-US" sz="4400">
              <a:solidFill>
                <a:srgbClr val="000000"/>
              </a:solidFill>
              <a:latin typeface="Calibri" panose="020F0502020204030204"/>
            </a:endParaRPr>
          </a:p>
        </p:txBody>
      </p:sp>
      <p:sp>
        <p:nvSpPr>
          <p:cNvPr id="206" name="TextShape 2"/>
          <p:cNvSpPr txBox="1"/>
          <p:nvPr/>
        </p:nvSpPr>
        <p:spPr>
          <a:xfrm>
            <a:off x="457200" y="1600200"/>
            <a:ext cx="8229240" cy="4525560"/>
          </a:xfrm>
          <a:prstGeom prst="rect">
            <a:avLst/>
          </a:prstGeom>
        </p:spPr>
        <p:txBody>
          <a:bodyPr/>
          <a:lstStyle/>
          <a:p>
            <a:pPr>
              <a:lnSpc>
                <a:spcPct val="100000"/>
              </a:lnSpc>
              <a:buFont typeface="Arial" panose="020B0604020202020204"/>
              <a:buChar char="•"/>
            </a:pPr>
            <a:r>
              <a:rPr lang="en-US" sz="2400" dirty="0">
                <a:solidFill>
                  <a:srgbClr val="000000"/>
                </a:solidFill>
                <a:latin typeface="+mj-lt"/>
                <a:cs typeface="+mj-lt"/>
              </a:rPr>
              <a:t>No up-front commitments</a:t>
            </a:r>
            <a:r>
              <a:rPr lang="en-IN" altLang="en-US" sz="2400" dirty="0">
                <a:solidFill>
                  <a:srgbClr val="000000"/>
                </a:solidFill>
                <a:latin typeface="+mj-lt"/>
                <a:cs typeface="+mj-lt"/>
              </a:rPr>
              <a:t>,</a:t>
            </a:r>
            <a:r>
              <a:rPr lang="en-US" sz="2400" dirty="0">
                <a:solidFill>
                  <a:srgbClr val="000000"/>
                </a:solidFill>
                <a:latin typeface="+mj-lt"/>
                <a:cs typeface="+mj-lt"/>
              </a:rPr>
              <a:t> </a:t>
            </a:r>
            <a:r>
              <a:rPr lang="en-US" sz="2400" dirty="0" smtClean="0">
                <a:solidFill>
                  <a:srgbClr val="000000"/>
                </a:solidFill>
                <a:latin typeface="+mj-lt"/>
                <a:cs typeface="+mj-lt"/>
              </a:rPr>
              <a:t>Reduced </a:t>
            </a:r>
            <a:r>
              <a:rPr lang="en-US" sz="2400" dirty="0">
                <a:solidFill>
                  <a:srgbClr val="000000"/>
                </a:solidFill>
                <a:latin typeface="+mj-lt"/>
                <a:cs typeface="+mj-lt"/>
              </a:rPr>
              <a:t>Cost</a:t>
            </a:r>
            <a:endParaRPr sz="2400" dirty="0">
              <a:latin typeface="+mj-lt"/>
              <a:cs typeface="+mj-lt"/>
            </a:endParaRPr>
          </a:p>
          <a:p>
            <a:pPr>
              <a:lnSpc>
                <a:spcPct val="100000"/>
              </a:lnSpc>
              <a:buFont typeface="Arial" panose="020B0604020202020204"/>
              <a:buChar char="•"/>
            </a:pPr>
            <a:r>
              <a:rPr lang="en-US" sz="2400" dirty="0">
                <a:solidFill>
                  <a:srgbClr val="000000"/>
                </a:solidFill>
                <a:latin typeface="+mj-lt"/>
                <a:cs typeface="+mj-lt"/>
              </a:rPr>
              <a:t>On-demand access </a:t>
            </a:r>
            <a:endParaRPr lang="en-US" sz="2400" dirty="0" smtClean="0">
              <a:solidFill>
                <a:srgbClr val="000000"/>
              </a:solidFill>
              <a:latin typeface="+mj-lt"/>
              <a:cs typeface="+mj-lt"/>
            </a:endParaRPr>
          </a:p>
          <a:p>
            <a:pPr>
              <a:lnSpc>
                <a:spcPct val="100000"/>
              </a:lnSpc>
              <a:buFont typeface="Arial" panose="020B0604020202020204"/>
              <a:buChar char="•"/>
            </a:pPr>
            <a:r>
              <a:rPr lang="en-US" sz="2400" dirty="0" smtClean="0">
                <a:solidFill>
                  <a:srgbClr val="000000"/>
                </a:solidFill>
                <a:latin typeface="+mj-lt"/>
                <a:cs typeface="+mj-lt"/>
              </a:rPr>
              <a:t> </a:t>
            </a:r>
            <a:r>
              <a:rPr lang="en-US" sz="2400" dirty="0">
                <a:solidFill>
                  <a:srgbClr val="000000"/>
                </a:solidFill>
                <a:latin typeface="+mj-lt"/>
                <a:cs typeface="+mj-lt"/>
              </a:rPr>
              <a:t>Nice pricing </a:t>
            </a:r>
            <a:endParaRPr lang="en-US" sz="2400" dirty="0" smtClean="0">
              <a:solidFill>
                <a:srgbClr val="000000"/>
              </a:solidFill>
              <a:latin typeface="+mj-lt"/>
              <a:cs typeface="+mj-lt"/>
            </a:endParaRPr>
          </a:p>
          <a:p>
            <a:pPr>
              <a:lnSpc>
                <a:spcPct val="100000"/>
              </a:lnSpc>
              <a:buFont typeface="Arial" panose="020B0604020202020204"/>
              <a:buChar char="•"/>
            </a:pPr>
            <a:r>
              <a:rPr lang="en-US" sz="2400" dirty="0">
                <a:solidFill>
                  <a:srgbClr val="000000"/>
                </a:solidFill>
                <a:latin typeface="+mj-lt"/>
                <a:cs typeface="+mj-lt"/>
              </a:rPr>
              <a:t>Simplified application acceleration and scalability </a:t>
            </a:r>
            <a:endParaRPr lang="en-US" sz="2400" dirty="0" smtClean="0">
              <a:solidFill>
                <a:srgbClr val="000000"/>
              </a:solidFill>
              <a:latin typeface="+mj-lt"/>
              <a:cs typeface="+mj-lt"/>
            </a:endParaRPr>
          </a:p>
          <a:p>
            <a:pPr>
              <a:lnSpc>
                <a:spcPct val="100000"/>
              </a:lnSpc>
              <a:buFont typeface="Arial" panose="020B0604020202020204"/>
              <a:buChar char="•"/>
            </a:pPr>
            <a:r>
              <a:rPr lang="en-US" sz="2400" dirty="0" smtClean="0">
                <a:solidFill>
                  <a:srgbClr val="000000"/>
                </a:solidFill>
                <a:latin typeface="+mj-lt"/>
                <a:cs typeface="+mj-lt"/>
              </a:rPr>
              <a:t>Efficient </a:t>
            </a:r>
            <a:r>
              <a:rPr lang="en-US" sz="2400" dirty="0">
                <a:solidFill>
                  <a:srgbClr val="000000"/>
                </a:solidFill>
                <a:latin typeface="+mj-lt"/>
                <a:cs typeface="+mj-lt"/>
              </a:rPr>
              <a:t>resource </a:t>
            </a:r>
            <a:r>
              <a:rPr lang="en-US" sz="2400" dirty="0" smtClean="0">
                <a:solidFill>
                  <a:srgbClr val="000000"/>
                </a:solidFill>
                <a:latin typeface="+mj-lt"/>
                <a:cs typeface="+mj-lt"/>
              </a:rPr>
              <a:t>allocation</a:t>
            </a:r>
            <a:endParaRPr lang="en-US" sz="2400" dirty="0" smtClean="0">
              <a:solidFill>
                <a:srgbClr val="000000"/>
              </a:solidFill>
              <a:latin typeface="+mj-lt"/>
              <a:cs typeface="+mj-lt"/>
            </a:endParaRPr>
          </a:p>
          <a:p>
            <a:pPr>
              <a:lnSpc>
                <a:spcPct val="100000"/>
              </a:lnSpc>
              <a:buFont typeface="Arial" panose="020B0604020202020204"/>
              <a:buChar char="•"/>
            </a:pPr>
            <a:r>
              <a:rPr lang="en-US" sz="2400" dirty="0" smtClean="0">
                <a:solidFill>
                  <a:srgbClr val="000000"/>
                </a:solidFill>
                <a:latin typeface="+mj-lt"/>
                <a:cs typeface="+mj-lt"/>
              </a:rPr>
              <a:t>Energy </a:t>
            </a:r>
            <a:r>
              <a:rPr lang="en-US" sz="2400" dirty="0">
                <a:solidFill>
                  <a:srgbClr val="000000"/>
                </a:solidFill>
                <a:latin typeface="+mj-lt"/>
                <a:cs typeface="+mj-lt"/>
              </a:rPr>
              <a:t>efficiency </a:t>
            </a:r>
            <a:endParaRPr lang="en-US" sz="2400" dirty="0" smtClean="0">
              <a:solidFill>
                <a:srgbClr val="000000"/>
              </a:solidFill>
              <a:latin typeface="+mj-lt"/>
              <a:cs typeface="+mj-lt"/>
            </a:endParaRPr>
          </a:p>
          <a:p>
            <a:pPr>
              <a:lnSpc>
                <a:spcPct val="100000"/>
              </a:lnSpc>
              <a:buFont typeface="Arial" panose="020B0604020202020204"/>
              <a:buChar char="•"/>
            </a:pPr>
            <a:r>
              <a:rPr lang="en-US" sz="2400" dirty="0" smtClean="0">
                <a:solidFill>
                  <a:srgbClr val="000000"/>
                </a:solidFill>
                <a:latin typeface="+mj-lt"/>
                <a:cs typeface="+mj-lt"/>
              </a:rPr>
              <a:t>Seamless </a:t>
            </a:r>
            <a:r>
              <a:rPr lang="en-US" sz="2400" dirty="0">
                <a:solidFill>
                  <a:srgbClr val="000000"/>
                </a:solidFill>
                <a:latin typeface="+mj-lt"/>
                <a:cs typeface="+mj-lt"/>
              </a:rPr>
              <a:t>creation and use of third-party services </a:t>
            </a:r>
            <a:endParaRPr lang="en-IN" sz="2400" dirty="0">
              <a:latin typeface="+mj-lt"/>
              <a:cs typeface="+mj-lt"/>
            </a:endParaRPr>
          </a:p>
          <a:p>
            <a:pPr>
              <a:lnSpc>
                <a:spcPct val="100000"/>
              </a:lnSpc>
            </a:pPr>
            <a:endParaRPr dirty="0"/>
          </a:p>
          <a:p>
            <a:pPr>
              <a:lnSpc>
                <a:spcPct val="100000"/>
              </a:lnSpc>
            </a:pP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TextShape 1"/>
          <p:cNvSpPr txBox="1"/>
          <p:nvPr/>
        </p:nvSpPr>
        <p:spPr>
          <a:xfrm>
            <a:off x="612000" y="228960"/>
            <a:ext cx="8154360" cy="990360"/>
          </a:xfrm>
          <a:prstGeom prst="rect">
            <a:avLst/>
          </a:prstGeom>
        </p:spPr>
        <p:txBody>
          <a:bodyPr anchor="ctr"/>
          <a:lstStyle/>
          <a:p>
            <a:pPr algn="ctr">
              <a:lnSpc>
                <a:spcPct val="100000"/>
              </a:lnSpc>
            </a:pPr>
            <a:r>
              <a:rPr lang="en-US" sz="4400">
                <a:solidFill>
                  <a:srgbClr val="000000"/>
                </a:solidFill>
                <a:latin typeface="Calibri" panose="020F0502020204030204"/>
              </a:rPr>
              <a:t>Cloud Service Offerings</a:t>
            </a:r>
            <a:endParaRPr lang="en-US" sz="4400">
              <a:solidFill>
                <a:srgbClr val="000000"/>
              </a:solidFill>
              <a:latin typeface="Calibri" panose="020F0502020204030204"/>
            </a:endParaRPr>
          </a:p>
        </p:txBody>
      </p:sp>
      <p:sp>
        <p:nvSpPr>
          <p:cNvPr id="211" name="TextShape 2"/>
          <p:cNvSpPr txBox="1"/>
          <p:nvPr/>
        </p:nvSpPr>
        <p:spPr>
          <a:xfrm>
            <a:off x="612000" y="1599840"/>
            <a:ext cx="8154360" cy="4495680"/>
          </a:xfrm>
          <a:prstGeom prst="rect">
            <a:avLst/>
          </a:prstGeom>
        </p:spPr>
        <p:txBody>
          <a:bodyPr/>
          <a:lstStyle/>
          <a:p>
            <a:pPr>
              <a:lnSpc>
                <a:spcPct val="100000"/>
              </a:lnSpc>
              <a:buFont typeface="Arial" panose="020B0604020202020204"/>
              <a:buChar char="•"/>
            </a:pPr>
            <a:r>
              <a:rPr lang="en-US" sz="3200">
                <a:solidFill>
                  <a:srgbClr val="000000"/>
                </a:solidFill>
                <a:latin typeface="Calibri" panose="020F0502020204030204"/>
              </a:rPr>
              <a:t>Cloud service offerings are classified into three models which are </a:t>
            </a:r>
            <a:endParaRPr lang="en-US" sz="3200">
              <a:solidFill>
                <a:srgbClr val="000000"/>
              </a:solidFill>
              <a:latin typeface="Calibri" panose="020F0502020204030204"/>
            </a:endParaRPr>
          </a:p>
          <a:p>
            <a:pPr>
              <a:lnSpc>
                <a:spcPct val="100000"/>
              </a:lnSpc>
              <a:buFont typeface="Arial" panose="020B0604020202020204"/>
              <a:buChar char="•"/>
            </a:pPr>
            <a:r>
              <a:rPr lang="en-US" sz="3200">
                <a:solidFill>
                  <a:srgbClr val="000000"/>
                </a:solidFill>
                <a:latin typeface="Calibri" panose="020F0502020204030204"/>
              </a:rPr>
              <a:t>SaaS (Software as a Service)</a:t>
            </a:r>
            <a:endParaRPr lang="en-US" sz="3200">
              <a:solidFill>
                <a:srgbClr val="000000"/>
              </a:solidFill>
              <a:latin typeface="Calibri" panose="020F0502020204030204"/>
            </a:endParaRPr>
          </a:p>
          <a:p>
            <a:pPr>
              <a:lnSpc>
                <a:spcPct val="100000"/>
              </a:lnSpc>
              <a:buFont typeface="Arial" panose="020B0604020202020204"/>
              <a:buChar char="•"/>
            </a:pPr>
            <a:r>
              <a:rPr lang="en-US" sz="3200">
                <a:solidFill>
                  <a:srgbClr val="000000"/>
                </a:solidFill>
                <a:latin typeface="Calibri" panose="020F0502020204030204"/>
              </a:rPr>
              <a:t>PaaS (Platform as a Service)</a:t>
            </a:r>
            <a:endParaRPr lang="en-US" sz="3200">
              <a:solidFill>
                <a:srgbClr val="000000"/>
              </a:solidFill>
              <a:latin typeface="Calibri" panose="020F0502020204030204"/>
            </a:endParaRPr>
          </a:p>
          <a:p>
            <a:pPr>
              <a:lnSpc>
                <a:spcPct val="100000"/>
              </a:lnSpc>
              <a:buFont typeface="Arial" panose="020B0604020202020204"/>
              <a:buChar char="•"/>
            </a:pPr>
            <a:r>
              <a:rPr lang="en-US" sz="3200">
                <a:solidFill>
                  <a:srgbClr val="000000"/>
                </a:solidFill>
                <a:latin typeface="Calibri" panose="020F0502020204030204"/>
              </a:rPr>
              <a:t>IaaS (Infrastructure as a Service)</a:t>
            </a:r>
            <a:endParaRPr lang="en-US" sz="3200">
              <a:solidFill>
                <a:srgbClr val="000000"/>
              </a:solidFill>
              <a:latin typeface="Calibri" panose="020F0502020204030204"/>
            </a:endParaRPr>
          </a:p>
          <a:p>
            <a:pPr>
              <a:lnSpc>
                <a:spcPct val="100000"/>
              </a:lnSpc>
            </a:p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TextShape 1"/>
          <p:cNvSpPr txBox="1"/>
          <p:nvPr/>
        </p:nvSpPr>
        <p:spPr>
          <a:xfrm>
            <a:off x="612000" y="228960"/>
            <a:ext cx="8154360" cy="990360"/>
          </a:xfrm>
          <a:prstGeom prst="rect">
            <a:avLst/>
          </a:prstGeom>
        </p:spPr>
        <p:txBody>
          <a:bodyPr anchor="ctr"/>
          <a:lstStyle/>
          <a:p>
            <a:pPr algn="ctr">
              <a:lnSpc>
                <a:spcPct val="100000"/>
              </a:lnSpc>
            </a:pPr>
            <a:r>
              <a:rPr lang="en-US" sz="4400">
                <a:solidFill>
                  <a:srgbClr val="000000"/>
                </a:solidFill>
                <a:latin typeface="Calibri" panose="020F0502020204030204"/>
              </a:rPr>
              <a:t>SaaS</a:t>
            </a:r>
            <a:endParaRPr lang="en-US" sz="4400">
              <a:solidFill>
                <a:srgbClr val="000000"/>
              </a:solidFill>
              <a:latin typeface="Calibri" panose="020F0502020204030204"/>
            </a:endParaRPr>
          </a:p>
        </p:txBody>
      </p:sp>
      <p:sp>
        <p:nvSpPr>
          <p:cNvPr id="217" name="TextShape 2"/>
          <p:cNvSpPr txBox="1"/>
          <p:nvPr/>
        </p:nvSpPr>
        <p:spPr>
          <a:xfrm>
            <a:off x="685800" y="1143000"/>
            <a:ext cx="8154360" cy="4495680"/>
          </a:xfrm>
          <a:prstGeom prst="rect">
            <a:avLst/>
          </a:prstGeom>
        </p:spPr>
        <p:txBody>
          <a:bodyPr/>
          <a:lstStyle/>
          <a:p>
            <a:pPr>
              <a:buFont typeface="Wingdings" panose="05000000000000000000" pitchFamily="2" charset="2"/>
              <a:buChar char=""/>
            </a:pPr>
            <a:r>
              <a:rPr lang="en-US" sz="2400" b="1" dirty="0"/>
              <a:t>Common </a:t>
            </a:r>
            <a:r>
              <a:rPr lang="en-US" sz="2400" b="1" dirty="0" err="1"/>
              <a:t>SaaS</a:t>
            </a:r>
            <a:r>
              <a:rPr lang="en-US" sz="2400" b="1" dirty="0"/>
              <a:t> Use-Case:</a:t>
            </a:r>
            <a:r>
              <a:rPr lang="en-US" sz="2400" dirty="0"/>
              <a:t> Replaces traditional on-device software</a:t>
            </a:r>
            <a:endParaRPr lang="en-US" sz="2400" dirty="0"/>
          </a:p>
          <a:p>
            <a:pPr>
              <a:lnSpc>
                <a:spcPct val="100000"/>
              </a:lnSpc>
              <a:buFont typeface="Wingdings" panose="05000000000000000000" pitchFamily="2" charset="2"/>
              <a:buChar char=""/>
            </a:pPr>
            <a:r>
              <a:rPr lang="en-US" sz="2400" dirty="0" smtClean="0">
                <a:solidFill>
                  <a:srgbClr val="000000"/>
                </a:solidFill>
                <a:latin typeface="Calibri" panose="020F0502020204030204"/>
              </a:rPr>
              <a:t>In </a:t>
            </a:r>
            <a:r>
              <a:rPr lang="en-US" sz="2400" dirty="0">
                <a:solidFill>
                  <a:srgbClr val="000000"/>
                </a:solidFill>
                <a:latin typeface="Calibri" panose="020F0502020204030204"/>
              </a:rPr>
              <a:t>this the provider’s </a:t>
            </a:r>
            <a:r>
              <a:rPr lang="en-US" sz="2400" b="1" dirty="0">
                <a:solidFill>
                  <a:srgbClr val="000000"/>
                </a:solidFill>
                <a:latin typeface="Calibri" panose="020F0502020204030204"/>
              </a:rPr>
              <a:t>application are running </a:t>
            </a:r>
            <a:r>
              <a:rPr lang="en-US" sz="2400" dirty="0">
                <a:solidFill>
                  <a:srgbClr val="000000"/>
                </a:solidFill>
                <a:latin typeface="Calibri" panose="020F0502020204030204"/>
              </a:rPr>
              <a:t>on the cloud infrastructure.</a:t>
            </a:r>
            <a:endParaRPr sz="1400" dirty="0"/>
          </a:p>
          <a:p>
            <a:pPr>
              <a:lnSpc>
                <a:spcPct val="100000"/>
              </a:lnSpc>
              <a:buFont typeface="Wingdings" panose="05000000000000000000" pitchFamily="2" charset="2"/>
              <a:buChar char=""/>
            </a:pPr>
            <a:r>
              <a:rPr lang="en-US" sz="2400" dirty="0">
                <a:solidFill>
                  <a:srgbClr val="000000"/>
                </a:solidFill>
                <a:latin typeface="Calibri" panose="020F0502020204030204"/>
              </a:rPr>
              <a:t>The application are accessible from various client devices through </a:t>
            </a:r>
            <a:r>
              <a:rPr lang="en-US" sz="2400" b="1" dirty="0">
                <a:solidFill>
                  <a:srgbClr val="000000"/>
                </a:solidFill>
                <a:latin typeface="Calibri" panose="020F0502020204030204"/>
              </a:rPr>
              <a:t>a thin client interface </a:t>
            </a:r>
            <a:r>
              <a:rPr lang="en-US" sz="2400" dirty="0">
                <a:solidFill>
                  <a:srgbClr val="000000"/>
                </a:solidFill>
                <a:latin typeface="Calibri" panose="020F0502020204030204"/>
              </a:rPr>
              <a:t>such as a web browser.</a:t>
            </a:r>
            <a:endParaRPr sz="1400" dirty="0"/>
          </a:p>
          <a:p>
            <a:pPr>
              <a:lnSpc>
                <a:spcPct val="100000"/>
              </a:lnSpc>
              <a:buFont typeface="Wingdings" panose="05000000000000000000" pitchFamily="2" charset="2"/>
              <a:buChar char=""/>
            </a:pPr>
            <a:r>
              <a:rPr lang="en-US" sz="2400" dirty="0">
                <a:solidFill>
                  <a:srgbClr val="000000"/>
                </a:solidFill>
                <a:latin typeface="Calibri" panose="020F0502020204030204"/>
              </a:rPr>
              <a:t> The consumer </a:t>
            </a:r>
            <a:r>
              <a:rPr lang="en-US" sz="2400" b="1" dirty="0">
                <a:solidFill>
                  <a:srgbClr val="000000"/>
                </a:solidFill>
                <a:latin typeface="Calibri" panose="020F0502020204030204"/>
              </a:rPr>
              <a:t>does not manage </a:t>
            </a:r>
            <a:r>
              <a:rPr lang="en-US" sz="2400" dirty="0">
                <a:solidFill>
                  <a:srgbClr val="000000"/>
                </a:solidFill>
                <a:latin typeface="Calibri" panose="020F0502020204030204"/>
              </a:rPr>
              <a:t>or control the underlying cloud infrastructure including </a:t>
            </a:r>
            <a:r>
              <a:rPr lang="en-US" sz="2400" b="1" dirty="0">
                <a:solidFill>
                  <a:srgbClr val="000000"/>
                </a:solidFill>
                <a:latin typeface="Calibri" panose="020F0502020204030204"/>
              </a:rPr>
              <a:t>network, servers, operating systems, storage</a:t>
            </a:r>
            <a:r>
              <a:rPr lang="en-US" sz="2400" dirty="0">
                <a:solidFill>
                  <a:srgbClr val="000000"/>
                </a:solidFill>
                <a:latin typeface="Calibri" panose="020F0502020204030204"/>
              </a:rPr>
              <a:t>, or even individual application capabilities, with the possible exception of</a:t>
            </a:r>
            <a:r>
              <a:rPr lang="en-US" sz="2400" b="1" dirty="0">
                <a:solidFill>
                  <a:srgbClr val="000000"/>
                </a:solidFill>
                <a:latin typeface="Calibri" panose="020F0502020204030204"/>
              </a:rPr>
              <a:t> limited user-specific </a:t>
            </a:r>
            <a:r>
              <a:rPr lang="en-US" sz="2400" dirty="0">
                <a:solidFill>
                  <a:srgbClr val="000000"/>
                </a:solidFill>
                <a:latin typeface="Calibri" panose="020F0502020204030204"/>
              </a:rPr>
              <a:t>application configuration settings</a:t>
            </a:r>
            <a:r>
              <a:rPr lang="en-US" sz="2400" dirty="0" smtClean="0">
                <a:solidFill>
                  <a:srgbClr val="000000"/>
                </a:solidFill>
                <a:latin typeface="Calibri" panose="020F0502020204030204"/>
              </a:rPr>
              <a:t>.</a:t>
            </a:r>
            <a:endParaRPr lang="en-US" sz="2400" dirty="0" smtClean="0">
              <a:solidFill>
                <a:srgbClr val="000000"/>
              </a:solidFill>
              <a:latin typeface="Calibri" panose="020F0502020204030204"/>
            </a:endParaRPr>
          </a:p>
          <a:p>
            <a:pPr indent="-285750">
              <a:buFont typeface="Wingdings" panose="05000000000000000000" pitchFamily="2" charset="2"/>
              <a:buChar char=""/>
            </a:pPr>
            <a:r>
              <a:rPr lang="en-US" sz="2400" dirty="0" smtClean="0">
                <a:solidFill>
                  <a:srgbClr val="000000"/>
                </a:solidFill>
                <a:latin typeface="Calibri" panose="020F0502020204030204"/>
              </a:rPr>
              <a:t>Examples : Workday(ERP </a:t>
            </a:r>
            <a:r>
              <a:rPr lang="en-US" sz="2400" dirty="0">
                <a:solidFill>
                  <a:srgbClr val="000000"/>
                </a:solidFill>
                <a:latin typeface="Calibri" panose="020F0502020204030204"/>
              </a:rPr>
              <a:t>for HR), Concur(expense </a:t>
            </a:r>
            <a:r>
              <a:rPr lang="en-US" sz="2400" dirty="0" err="1">
                <a:solidFill>
                  <a:srgbClr val="000000"/>
                </a:solidFill>
                <a:latin typeface="Calibri" panose="020F0502020204030204"/>
              </a:rPr>
              <a:t>mgmt</a:t>
            </a:r>
            <a:r>
              <a:rPr lang="en-US" sz="2400" dirty="0">
                <a:solidFill>
                  <a:srgbClr val="000000"/>
                </a:solidFill>
                <a:latin typeface="Calibri" panose="020F0502020204030204"/>
              </a:rPr>
              <a:t>), Citrix </a:t>
            </a:r>
            <a:r>
              <a:rPr lang="en-US" sz="2400" dirty="0" err="1">
                <a:solidFill>
                  <a:srgbClr val="000000"/>
                </a:solidFill>
                <a:latin typeface="Calibri" panose="020F0502020204030204"/>
              </a:rPr>
              <a:t>GoToMeeting</a:t>
            </a:r>
            <a:r>
              <a:rPr lang="en-US" sz="2400" dirty="0">
                <a:solidFill>
                  <a:srgbClr val="000000"/>
                </a:solidFill>
                <a:latin typeface="Calibri" panose="020F0502020204030204"/>
              </a:rPr>
              <a:t>/Cisco WebEx(online meetings and video conferencing)</a:t>
            </a:r>
            <a:endParaRPr lang="en-US" sz="2400" dirty="0">
              <a:solidFill>
                <a:srgbClr val="000000"/>
              </a:solidFill>
              <a:latin typeface="Calibri" panose="020F0502020204030204"/>
            </a:endParaRPr>
          </a:p>
          <a:p>
            <a:pPr>
              <a:lnSpc>
                <a:spcPct val="100000"/>
              </a:lnSpc>
              <a:buFont typeface="Wingdings" panose="05000000000000000000" pitchFamily="2" charset="2"/>
              <a:buChar char=""/>
            </a:pP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TextShape 1"/>
          <p:cNvSpPr txBox="1"/>
          <p:nvPr/>
        </p:nvSpPr>
        <p:spPr>
          <a:xfrm>
            <a:off x="457200" y="152400"/>
            <a:ext cx="8229240" cy="1142640"/>
          </a:xfrm>
          <a:prstGeom prst="rect">
            <a:avLst/>
          </a:prstGeom>
        </p:spPr>
        <p:txBody>
          <a:bodyPr anchor="ctr"/>
          <a:lstStyle/>
          <a:p>
            <a:pPr algn="ctr">
              <a:lnSpc>
                <a:spcPct val="100000"/>
              </a:lnSpc>
            </a:pPr>
            <a:r>
              <a:rPr lang="en-US" sz="4400" dirty="0">
                <a:solidFill>
                  <a:srgbClr val="000000"/>
                </a:solidFill>
                <a:latin typeface="Calibri" panose="020F0502020204030204"/>
              </a:rPr>
              <a:t>Benefits of </a:t>
            </a:r>
            <a:r>
              <a:rPr lang="en-US" sz="4400" dirty="0" err="1">
                <a:solidFill>
                  <a:srgbClr val="000000"/>
                </a:solidFill>
                <a:latin typeface="Calibri" panose="020F0502020204030204"/>
              </a:rPr>
              <a:t>SaaS</a:t>
            </a:r>
            <a:endParaRPr lang="en-US" sz="4400" dirty="0" err="1">
              <a:solidFill>
                <a:srgbClr val="000000"/>
              </a:solidFill>
              <a:latin typeface="Calibri" panose="020F0502020204030204"/>
            </a:endParaRPr>
          </a:p>
        </p:txBody>
      </p:sp>
      <p:sp>
        <p:nvSpPr>
          <p:cNvPr id="221" name="TextShape 2"/>
          <p:cNvSpPr txBox="1"/>
          <p:nvPr/>
        </p:nvSpPr>
        <p:spPr>
          <a:xfrm>
            <a:off x="457200" y="1447920"/>
            <a:ext cx="8229240" cy="3428880"/>
          </a:xfrm>
          <a:prstGeom prst="rect">
            <a:avLst/>
          </a:prstGeom>
        </p:spPr>
        <p:txBody>
          <a:bodyPr/>
          <a:lstStyle/>
          <a:p>
            <a:pPr>
              <a:lnSpc>
                <a:spcPct val="100000"/>
              </a:lnSpc>
            </a:pPr>
            <a:r>
              <a:rPr lang="en-US" sz="3200" b="1" dirty="0">
                <a:solidFill>
                  <a:srgbClr val="000000"/>
                </a:solidFill>
                <a:latin typeface="Calibri" panose="020F0502020204030204"/>
              </a:rPr>
              <a:t>1.Reduced time to benefit</a:t>
            </a:r>
            <a:endParaRPr dirty="0"/>
          </a:p>
          <a:p>
            <a:pPr>
              <a:lnSpc>
                <a:spcPct val="100000"/>
              </a:lnSpc>
            </a:pPr>
            <a:r>
              <a:rPr lang="en-US" sz="2000" dirty="0" smtClean="0">
                <a:solidFill>
                  <a:srgbClr val="000000"/>
                </a:solidFill>
                <a:latin typeface="Calibri" panose="020F0502020204030204"/>
              </a:rPr>
              <a:t>.</a:t>
            </a:r>
            <a:endParaRPr dirty="0"/>
          </a:p>
          <a:p>
            <a:pPr>
              <a:lnSpc>
                <a:spcPct val="100000"/>
              </a:lnSpc>
            </a:pPr>
            <a:r>
              <a:rPr lang="en-US" sz="3200" b="1" dirty="0">
                <a:solidFill>
                  <a:srgbClr val="000000"/>
                </a:solidFill>
                <a:latin typeface="Calibri" panose="020F0502020204030204"/>
              </a:rPr>
              <a:t>2. Lower Cost </a:t>
            </a:r>
            <a:endParaRPr lang="en-US" sz="3200" b="1" dirty="0" smtClean="0">
              <a:solidFill>
                <a:srgbClr val="000000"/>
              </a:solidFill>
              <a:latin typeface="Calibri" panose="020F0502020204030204"/>
            </a:endParaRPr>
          </a:p>
          <a:p>
            <a:pPr>
              <a:lnSpc>
                <a:spcPct val="100000"/>
              </a:lnSpc>
            </a:pPr>
            <a:endParaRPr lang="en-US" sz="3200" b="1" dirty="0">
              <a:solidFill>
                <a:srgbClr val="000000"/>
              </a:solidFill>
              <a:latin typeface="Calibri" panose="020F0502020204030204"/>
            </a:endParaRPr>
          </a:p>
          <a:p>
            <a:pPr>
              <a:lnSpc>
                <a:spcPct val="100000"/>
              </a:lnSpc>
            </a:pPr>
            <a:r>
              <a:rPr lang="en-US" sz="3200" b="1" dirty="0" smtClean="0">
                <a:solidFill>
                  <a:srgbClr val="000000"/>
                </a:solidFill>
                <a:latin typeface="Calibri" panose="020F0502020204030204"/>
              </a:rPr>
              <a:t>3</a:t>
            </a:r>
            <a:r>
              <a:rPr lang="en-US" sz="3200" b="1" dirty="0">
                <a:solidFill>
                  <a:srgbClr val="000000"/>
                </a:solidFill>
                <a:latin typeface="Calibri" panose="020F0502020204030204"/>
              </a:rPr>
              <a:t>. New releases (upgrades)</a:t>
            </a:r>
            <a:r>
              <a:rPr lang="en-US" sz="3200" dirty="0">
                <a:solidFill>
                  <a:srgbClr val="000000"/>
                </a:solidFill>
                <a:latin typeface="Calibri" panose="020F0502020204030204"/>
              </a:rPr>
              <a:t>  </a:t>
            </a:r>
            <a:endParaRPr dirty="0"/>
          </a:p>
        </p:txBody>
      </p:sp>
      <p:sp>
        <p:nvSpPr>
          <p:cNvPr id="222" name="CustomShape 3"/>
          <p:cNvSpPr/>
          <p:nvPr/>
        </p:nvSpPr>
        <p:spPr>
          <a:xfrm>
            <a:off x="459698" y="4191000"/>
            <a:ext cx="8305560" cy="2343000"/>
          </a:xfrm>
          <a:prstGeom prst="rect">
            <a:avLst/>
          </a:prstGeom>
        </p:spPr>
        <p:txBody>
          <a:bodyPr lIns="90000" tIns="45000" rIns="90000" bIns="45000"/>
          <a:lstStyle/>
          <a:p>
            <a:pPr>
              <a:lnSpc>
                <a:spcPct val="100000"/>
              </a:lnSpc>
            </a:pPr>
            <a:r>
              <a:rPr lang="en-IN" sz="3200" b="1" dirty="0">
                <a:solidFill>
                  <a:srgbClr val="000000"/>
                </a:solidFill>
                <a:latin typeface="Calibri" panose="020F0502020204030204"/>
              </a:rPr>
              <a:t>4.Easy to use </a:t>
            </a:r>
            <a:endParaRPr lang="en-IN" sz="3200" b="1" dirty="0" smtClean="0">
              <a:solidFill>
                <a:srgbClr val="000000"/>
              </a:solidFill>
              <a:latin typeface="Calibri" panose="020F0502020204030204"/>
            </a:endParaRPr>
          </a:p>
          <a:p>
            <a:pPr>
              <a:lnSpc>
                <a:spcPct val="100000"/>
              </a:lnSpc>
            </a:pPr>
            <a:endParaRPr lang="en-IN" sz="3200" b="1" dirty="0" smtClean="0">
              <a:solidFill>
                <a:srgbClr val="000000"/>
              </a:solidFill>
              <a:latin typeface="Calibri" panose="020F0502020204030204"/>
            </a:endParaRPr>
          </a:p>
          <a:p>
            <a:pPr>
              <a:lnSpc>
                <a:spcPct val="100000"/>
              </a:lnSpc>
            </a:pPr>
            <a:r>
              <a:rPr lang="en-IN" sz="3200" b="1" dirty="0" smtClean="0">
                <a:solidFill>
                  <a:srgbClr val="000000"/>
                </a:solidFill>
                <a:latin typeface="Calibri" panose="020F0502020204030204"/>
              </a:rPr>
              <a:t>5</a:t>
            </a:r>
            <a:r>
              <a:rPr lang="en-IN" sz="3200" b="1" dirty="0">
                <a:solidFill>
                  <a:srgbClr val="000000"/>
                </a:solidFill>
                <a:latin typeface="Calibri" panose="020F0502020204030204"/>
              </a:rPr>
              <a:t>. Any time &amp; any where access</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Shape 1"/>
          <p:cNvSpPr txBox="1"/>
          <p:nvPr/>
        </p:nvSpPr>
        <p:spPr>
          <a:xfrm>
            <a:off x="685800" y="2130480"/>
            <a:ext cx="7772040" cy="1469520"/>
          </a:xfrm>
          <a:prstGeom prst="rect">
            <a:avLst/>
          </a:prstGeom>
        </p:spPr>
        <p:txBody>
          <a:bodyPr anchor="ctr"/>
          <a:lstStyle/>
          <a:p/>
        </p:txBody>
      </p:sp>
      <p:sp>
        <p:nvSpPr>
          <p:cNvPr id="117" name="TextShape 2"/>
          <p:cNvSpPr txBox="1"/>
          <p:nvPr/>
        </p:nvSpPr>
        <p:spPr>
          <a:xfrm>
            <a:off x="1371600" y="3886200"/>
            <a:ext cx="6400440" cy="1752120"/>
          </a:xfrm>
          <a:prstGeom prst="rect">
            <a:avLst/>
          </a:prstGeom>
        </p:spPr>
        <p:txBody>
          <a:bodyPr/>
          <a:lstStyle/>
          <a:p>
            <a:pPr algn="ctr"/>
          </a:p>
        </p:txBody>
      </p:sp>
      <p:pic>
        <p:nvPicPr>
          <p:cNvPr id="118" name="Picture 4"/>
          <p:cNvPicPr/>
          <p:nvPr/>
        </p:nvPicPr>
        <p:blipFill>
          <a:blip r:embed="rId1"/>
          <a:stretch>
            <a:fillRect/>
          </a:stretch>
        </p:blipFill>
        <p:spPr>
          <a:xfrm>
            <a:off x="0" y="0"/>
            <a:ext cx="9143640" cy="6857640"/>
          </a:xfrm>
          <a:prstGeom prst="rect">
            <a:avLst/>
          </a:prstGeom>
        </p:spPr>
      </p:pic>
      <p:sp>
        <p:nvSpPr>
          <p:cNvPr id="119" name="CustomShape 3"/>
          <p:cNvSpPr/>
          <p:nvPr/>
        </p:nvSpPr>
        <p:spPr>
          <a:xfrm>
            <a:off x="6019920" y="5791320"/>
            <a:ext cx="2133360" cy="516960"/>
          </a:xfrm>
          <a:prstGeom prst="rect">
            <a:avLst/>
          </a:prstGeom>
        </p:spPr>
        <p:txBody>
          <a:bodyPr lIns="90000" tIns="45000" rIns="90000" bIns="45000"/>
          <a:lstStyle/>
          <a:p>
            <a:pPr>
              <a:lnSpc>
                <a:spcPct val="100000"/>
              </a:lnSpc>
            </a:pPr>
            <a:r>
              <a:rPr lang="en-IN" sz="2800" b="1">
                <a:solidFill>
                  <a:srgbClr val="000000"/>
                </a:solidFill>
                <a:latin typeface="Calibri" panose="020F0502020204030204"/>
              </a:rPr>
              <a:t>UNIT - I</a:t>
            </a:r>
            <a:endParaRPr lang="en-IN" sz="2800" b="1">
              <a:solidFill>
                <a:srgbClr val="000000"/>
              </a:solidFill>
              <a:latin typeface="Calibri" panose="020F050202020403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panose="020F0502020204030204"/>
              </a:rPr>
              <a:t>Challenges</a:t>
            </a:r>
            <a:endParaRPr lang="en-US" sz="4400">
              <a:solidFill>
                <a:srgbClr val="000000"/>
              </a:solidFill>
              <a:latin typeface="Calibri" panose="020F0502020204030204"/>
            </a:endParaRPr>
          </a:p>
        </p:txBody>
      </p:sp>
      <p:sp>
        <p:nvSpPr>
          <p:cNvPr id="224" name="TextShape 2"/>
          <p:cNvSpPr txBox="1"/>
          <p:nvPr/>
        </p:nvSpPr>
        <p:spPr>
          <a:xfrm>
            <a:off x="457200" y="1600200"/>
            <a:ext cx="8229240" cy="4525560"/>
          </a:xfrm>
          <a:prstGeom prst="rect">
            <a:avLst/>
          </a:prstGeom>
        </p:spPr>
        <p:txBody>
          <a:bodyPr/>
          <a:lstStyle/>
          <a:p>
            <a:pPr>
              <a:lnSpc>
                <a:spcPct val="100000"/>
              </a:lnSpc>
              <a:buFont typeface="Arial" panose="020B0604020202020204"/>
              <a:buChar char="•"/>
            </a:pPr>
            <a:r>
              <a:rPr lang="en-US" sz="3200" b="1" dirty="0">
                <a:solidFill>
                  <a:srgbClr val="000000"/>
                </a:solidFill>
                <a:latin typeface="Calibri" panose="020F0502020204030204"/>
              </a:rPr>
              <a:t>Data </a:t>
            </a:r>
            <a:r>
              <a:rPr lang="en-US" sz="3200" b="1" dirty="0" smtClean="0">
                <a:solidFill>
                  <a:srgbClr val="000000"/>
                </a:solidFill>
                <a:latin typeface="Calibri" panose="020F0502020204030204"/>
              </a:rPr>
              <a:t>Availability</a:t>
            </a:r>
            <a:endParaRPr lang="en-US" sz="3200" b="1" dirty="0" smtClean="0">
              <a:solidFill>
                <a:srgbClr val="000000"/>
              </a:solidFill>
              <a:latin typeface="Calibri" panose="020F0502020204030204"/>
            </a:endParaRPr>
          </a:p>
          <a:p>
            <a:pPr>
              <a:lnSpc>
                <a:spcPct val="100000"/>
              </a:lnSpc>
              <a:buFont typeface="Arial" panose="020B0604020202020204"/>
              <a:buChar char="•"/>
            </a:pPr>
            <a:endParaRPr dirty="0"/>
          </a:p>
          <a:p>
            <a:pPr>
              <a:lnSpc>
                <a:spcPct val="100000"/>
              </a:lnSpc>
              <a:buFont typeface="Arial" panose="020B0604020202020204"/>
              <a:buChar char="•"/>
            </a:pPr>
            <a:r>
              <a:rPr lang="en-US" sz="3200" b="1" dirty="0">
                <a:solidFill>
                  <a:srgbClr val="000000"/>
                </a:solidFill>
                <a:latin typeface="Calibri" panose="020F0502020204030204"/>
              </a:rPr>
              <a:t>Governance &amp; billing </a:t>
            </a:r>
            <a:r>
              <a:rPr lang="en-US" sz="3200" b="1" dirty="0" err="1" smtClean="0">
                <a:solidFill>
                  <a:srgbClr val="000000"/>
                </a:solidFill>
                <a:latin typeface="Calibri" panose="020F0502020204030204"/>
              </a:rPr>
              <a:t>Mgmt</a:t>
            </a:r>
            <a:endParaRPr lang="en-US" sz="3200" b="1" dirty="0" smtClean="0">
              <a:solidFill>
                <a:srgbClr val="000000"/>
              </a:solidFill>
              <a:latin typeface="Calibri" panose="020F0502020204030204"/>
            </a:endParaRPr>
          </a:p>
          <a:p>
            <a:pPr>
              <a:lnSpc>
                <a:spcPct val="100000"/>
              </a:lnSpc>
              <a:buFont typeface="Arial" panose="020B0604020202020204"/>
              <a:buChar char="•"/>
            </a:pPr>
            <a:endParaRPr lang="en-US" sz="3200" b="1" dirty="0" smtClean="0">
              <a:solidFill>
                <a:srgbClr val="000000"/>
              </a:solidFill>
              <a:latin typeface="Calibri" panose="020F0502020204030204"/>
            </a:endParaRPr>
          </a:p>
          <a:p>
            <a:pPr>
              <a:lnSpc>
                <a:spcPct val="100000"/>
              </a:lnSpc>
              <a:buFont typeface="Arial" panose="020B0604020202020204"/>
              <a:buChar char="•"/>
            </a:pPr>
            <a:r>
              <a:rPr lang="en-US" sz="3200" b="1" dirty="0" smtClean="0">
                <a:solidFill>
                  <a:srgbClr val="000000"/>
                </a:solidFill>
                <a:latin typeface="Calibri" panose="020F0502020204030204"/>
              </a:rPr>
              <a:t>Need </a:t>
            </a:r>
            <a:r>
              <a:rPr lang="en-US" sz="3200" b="1" dirty="0">
                <a:solidFill>
                  <a:srgbClr val="000000"/>
                </a:solidFill>
                <a:latin typeface="Calibri" panose="020F0502020204030204"/>
              </a:rPr>
              <a:t>of good </a:t>
            </a:r>
            <a:r>
              <a:rPr lang="en-US" sz="3200" b="1" dirty="0" smtClean="0">
                <a:solidFill>
                  <a:srgbClr val="000000"/>
                </a:solidFill>
                <a:latin typeface="Calibri" panose="020F0502020204030204"/>
              </a:rPr>
              <a:t>connectivity</a:t>
            </a:r>
            <a:endParaRPr lang="en-US" sz="3200" b="1" dirty="0" smtClean="0">
              <a:solidFill>
                <a:srgbClr val="000000"/>
              </a:solidFill>
              <a:latin typeface="Calibri" panose="020F0502020204030204"/>
            </a:endParaRPr>
          </a:p>
          <a:p>
            <a:pPr>
              <a:lnSpc>
                <a:spcPct val="100000"/>
              </a:lnSpc>
              <a:buFont typeface="Arial" panose="020B0604020202020204"/>
              <a:buChar char="•"/>
            </a:pPr>
            <a:endParaRPr dirty="0"/>
          </a:p>
          <a:p>
            <a:pPr>
              <a:lnSpc>
                <a:spcPct val="100000"/>
              </a:lnSpc>
              <a:buFont typeface="Arial" panose="020B0604020202020204"/>
              <a:buChar char="•"/>
            </a:pPr>
            <a:r>
              <a:rPr lang="en-US" sz="3200" b="1" dirty="0">
                <a:solidFill>
                  <a:srgbClr val="000000"/>
                </a:solidFill>
                <a:latin typeface="Calibri" panose="020F0502020204030204"/>
              </a:rPr>
              <a:t>Synchronization of client &amp; vendor migration(vendor lock-in</a:t>
            </a:r>
            <a:r>
              <a:rPr lang="en-US" sz="3200" b="1" dirty="0" smtClean="0">
                <a:solidFill>
                  <a:srgbClr val="000000"/>
                </a:solidFill>
                <a:latin typeface="Calibri" panose="020F0502020204030204"/>
              </a:rPr>
              <a:t>)</a:t>
            </a:r>
            <a:endParaRPr lang="en-US" sz="3200" b="1" dirty="0" smtClean="0">
              <a:solidFill>
                <a:srgbClr val="000000"/>
              </a:solidFill>
              <a:latin typeface="Calibri" panose="020F0502020204030204"/>
            </a:endParaRPr>
          </a:p>
          <a:p>
            <a:pPr>
              <a:lnSpc>
                <a:spcPct val="100000"/>
              </a:lnSpc>
              <a:buFont typeface="Arial" panose="020B0604020202020204"/>
              <a:buChar char="•"/>
            </a:pP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TextShape 1"/>
          <p:cNvSpPr txBox="1"/>
          <p:nvPr/>
        </p:nvSpPr>
        <p:spPr>
          <a:xfrm>
            <a:off x="612000" y="76320"/>
            <a:ext cx="8154360" cy="990360"/>
          </a:xfrm>
          <a:prstGeom prst="rect">
            <a:avLst/>
          </a:prstGeom>
        </p:spPr>
        <p:txBody>
          <a:bodyPr anchor="ctr"/>
          <a:lstStyle/>
          <a:p>
            <a:pPr algn="ctr">
              <a:lnSpc>
                <a:spcPct val="100000"/>
              </a:lnSpc>
            </a:pPr>
            <a:r>
              <a:rPr lang="en-US" sz="4400" dirty="0" err="1">
                <a:solidFill>
                  <a:srgbClr val="000000"/>
                </a:solidFill>
                <a:latin typeface="Calibri" panose="020F0502020204030204"/>
              </a:rPr>
              <a:t>PaaS</a:t>
            </a:r>
            <a:r>
              <a:rPr lang="en-US" sz="4400" dirty="0">
                <a:solidFill>
                  <a:srgbClr val="000000"/>
                </a:solidFill>
                <a:latin typeface="Calibri" panose="020F0502020204030204"/>
              </a:rPr>
              <a:t>(Platform as a Service)</a:t>
            </a:r>
            <a:endParaRPr lang="en-US" sz="4400" dirty="0"/>
          </a:p>
        </p:txBody>
      </p:sp>
      <p:sp>
        <p:nvSpPr>
          <p:cNvPr id="229" name="TextShape 2"/>
          <p:cNvSpPr txBox="1"/>
          <p:nvPr/>
        </p:nvSpPr>
        <p:spPr>
          <a:xfrm>
            <a:off x="612000" y="1066680"/>
            <a:ext cx="8154360" cy="5486520"/>
          </a:xfrm>
          <a:prstGeom prst="rect">
            <a:avLst/>
          </a:prstGeom>
        </p:spPr>
        <p:txBody>
          <a:bodyPr/>
          <a:lstStyle/>
          <a:p>
            <a:pPr algn="just">
              <a:lnSpc>
                <a:spcPct val="100000"/>
              </a:lnSpc>
              <a:buFont typeface="Arial" panose="020B0604020202020204"/>
              <a:buChar char="•"/>
            </a:pPr>
            <a:r>
              <a:rPr lang="en-US" sz="2000" dirty="0">
                <a:solidFill>
                  <a:srgbClr val="000000"/>
                </a:solidFill>
                <a:latin typeface="Calibri" panose="020F0502020204030204"/>
              </a:rPr>
              <a:t>Web </a:t>
            </a:r>
            <a:r>
              <a:rPr lang="en-US" sz="2000" dirty="0" err="1">
                <a:solidFill>
                  <a:srgbClr val="000000"/>
                </a:solidFill>
                <a:latin typeface="Calibri" panose="020F0502020204030204"/>
              </a:rPr>
              <a:t>appl</a:t>
            </a:r>
            <a:r>
              <a:rPr lang="en-US" sz="2000" dirty="0">
                <a:solidFill>
                  <a:srgbClr val="000000"/>
                </a:solidFill>
                <a:latin typeface="Calibri" panose="020F0502020204030204"/>
              </a:rPr>
              <a:t> </a:t>
            </a:r>
            <a:r>
              <a:rPr lang="en-US" sz="2000" dirty="0" err="1">
                <a:solidFill>
                  <a:srgbClr val="000000"/>
                </a:solidFill>
                <a:latin typeface="Calibri" panose="020F0502020204030204"/>
              </a:rPr>
              <a:t>envi</a:t>
            </a:r>
            <a:r>
              <a:rPr lang="en-US" sz="2000" dirty="0">
                <a:solidFill>
                  <a:srgbClr val="000000"/>
                </a:solidFill>
                <a:latin typeface="Calibri" panose="020F0502020204030204"/>
              </a:rPr>
              <a:t>, </a:t>
            </a:r>
            <a:r>
              <a:rPr lang="en-US" sz="2000" dirty="0" err="1">
                <a:solidFill>
                  <a:srgbClr val="000000"/>
                </a:solidFill>
                <a:latin typeface="Calibri" panose="020F0502020204030204"/>
              </a:rPr>
              <a:t>os</a:t>
            </a:r>
            <a:r>
              <a:rPr lang="en-US" sz="2000" dirty="0">
                <a:solidFill>
                  <a:srgbClr val="000000"/>
                </a:solidFill>
                <a:latin typeface="Calibri" panose="020F0502020204030204"/>
              </a:rPr>
              <a:t> instances, database, </a:t>
            </a:r>
            <a:r>
              <a:rPr lang="en-US" sz="2000" dirty="0" err="1">
                <a:solidFill>
                  <a:srgbClr val="000000"/>
                </a:solidFill>
                <a:latin typeface="Calibri" panose="020F0502020204030204"/>
              </a:rPr>
              <a:t>middlewares</a:t>
            </a:r>
            <a:r>
              <a:rPr lang="en-US" sz="2000" dirty="0">
                <a:solidFill>
                  <a:srgbClr val="000000"/>
                </a:solidFill>
                <a:latin typeface="Calibri" panose="020F0502020204030204"/>
              </a:rPr>
              <a:t>.</a:t>
            </a:r>
            <a:endParaRPr sz="2000" dirty="0"/>
          </a:p>
          <a:p>
            <a:pPr algn="just">
              <a:lnSpc>
                <a:spcPct val="100000"/>
              </a:lnSpc>
            </a:pPr>
            <a:endParaRPr sz="2000" dirty="0"/>
          </a:p>
          <a:p>
            <a:pPr algn="just">
              <a:lnSpc>
                <a:spcPct val="100000"/>
              </a:lnSpc>
              <a:buFont typeface="Arial" panose="020B0604020202020204"/>
              <a:buChar char="•"/>
            </a:pPr>
            <a:r>
              <a:rPr lang="en-US" sz="2000" dirty="0">
                <a:solidFill>
                  <a:srgbClr val="000000"/>
                </a:solidFill>
                <a:latin typeface="Calibri" panose="020F0502020204030204"/>
              </a:rPr>
              <a:t>Used to develop </a:t>
            </a:r>
            <a:r>
              <a:rPr lang="en-US" sz="2000" b="1" dirty="0">
                <a:solidFill>
                  <a:srgbClr val="000000"/>
                </a:solidFill>
                <a:latin typeface="Calibri" panose="020F0502020204030204"/>
              </a:rPr>
              <a:t>cloud – ready application.</a:t>
            </a:r>
            <a:endParaRPr sz="2000" dirty="0"/>
          </a:p>
          <a:p>
            <a:pPr algn="just">
              <a:lnSpc>
                <a:spcPct val="100000"/>
              </a:lnSpc>
            </a:pPr>
            <a:endParaRPr sz="2000" dirty="0"/>
          </a:p>
          <a:p>
            <a:pPr algn="just">
              <a:lnSpc>
                <a:spcPct val="100000"/>
              </a:lnSpc>
              <a:buFont typeface="Arial" panose="020B0604020202020204"/>
              <a:buChar char="•"/>
            </a:pPr>
            <a:r>
              <a:rPr lang="en-US" sz="2000" b="1" dirty="0">
                <a:solidFill>
                  <a:srgbClr val="000000"/>
                </a:solidFill>
                <a:latin typeface="Calibri" panose="020F0502020204030204"/>
              </a:rPr>
              <a:t>Providers PL&amp; </a:t>
            </a:r>
            <a:r>
              <a:rPr lang="en-US" sz="2000" b="1" dirty="0" err="1">
                <a:solidFill>
                  <a:srgbClr val="000000"/>
                </a:solidFill>
                <a:latin typeface="Calibri" panose="020F0502020204030204"/>
              </a:rPr>
              <a:t>Tools:</a:t>
            </a:r>
            <a:r>
              <a:rPr lang="en-US" sz="2000" dirty="0" err="1">
                <a:solidFill>
                  <a:srgbClr val="000000"/>
                </a:solidFill>
                <a:latin typeface="Calibri" panose="020F0502020204030204"/>
              </a:rPr>
              <a:t>The</a:t>
            </a:r>
            <a:r>
              <a:rPr lang="en-US" sz="2000" dirty="0">
                <a:solidFill>
                  <a:srgbClr val="000000"/>
                </a:solidFill>
                <a:latin typeface="Calibri" panose="020F0502020204030204"/>
              </a:rPr>
              <a:t> capability provided to the consumer is </a:t>
            </a:r>
            <a:r>
              <a:rPr lang="en-US" sz="2000" b="1" dirty="0">
                <a:solidFill>
                  <a:srgbClr val="000000"/>
                </a:solidFill>
                <a:latin typeface="Calibri" panose="020F0502020204030204"/>
              </a:rPr>
              <a:t>to deploy consumer-created or acquired applications (created using programming languages and tools supported by the provider) on the cloud infrastructure</a:t>
            </a:r>
            <a:r>
              <a:rPr lang="en-US" sz="2000" dirty="0" smtClean="0">
                <a:solidFill>
                  <a:srgbClr val="000000"/>
                </a:solidFill>
                <a:latin typeface="Calibri" panose="020F0502020204030204"/>
              </a:rPr>
              <a:t>.</a:t>
            </a:r>
            <a:endParaRPr lang="en-US" sz="2000" dirty="0" smtClean="0">
              <a:solidFill>
                <a:srgbClr val="000000"/>
              </a:solidFill>
              <a:latin typeface="Calibri" panose="020F0502020204030204"/>
            </a:endParaRPr>
          </a:p>
          <a:p>
            <a:pPr algn="just">
              <a:lnSpc>
                <a:spcPct val="100000"/>
              </a:lnSpc>
              <a:buFont typeface="Arial" panose="020B0604020202020204"/>
              <a:buChar char="•"/>
            </a:pPr>
            <a:endParaRPr lang="en-US" sz="2000" dirty="0" smtClean="0">
              <a:solidFill>
                <a:srgbClr val="000000"/>
              </a:solidFill>
              <a:latin typeface="Calibri" panose="020F0502020204030204"/>
            </a:endParaRPr>
          </a:p>
          <a:p>
            <a:pPr algn="just">
              <a:buFont typeface="Arial" panose="020B0604020202020204"/>
              <a:buChar char="•"/>
            </a:pPr>
            <a:r>
              <a:rPr lang="en-US" sz="2000" dirty="0">
                <a:solidFill>
                  <a:srgbClr val="000000"/>
                </a:solidFill>
                <a:latin typeface="Calibri" panose="020F0502020204030204"/>
              </a:rPr>
              <a:t>Common </a:t>
            </a:r>
            <a:r>
              <a:rPr lang="en-US" sz="2000" dirty="0" err="1">
                <a:solidFill>
                  <a:srgbClr val="000000"/>
                </a:solidFill>
                <a:latin typeface="Calibri" panose="020F0502020204030204"/>
              </a:rPr>
              <a:t>PaaS</a:t>
            </a:r>
            <a:r>
              <a:rPr lang="en-US" sz="2000" dirty="0">
                <a:solidFill>
                  <a:srgbClr val="000000"/>
                </a:solidFill>
                <a:latin typeface="Calibri" panose="020F0502020204030204"/>
              </a:rPr>
              <a:t> Use-Case: Increases developer productivity and utilization </a:t>
            </a:r>
            <a:r>
              <a:rPr lang="en-US" sz="2000" dirty="0" smtClean="0">
                <a:solidFill>
                  <a:srgbClr val="000000"/>
                </a:solidFill>
                <a:latin typeface="Calibri" panose="020F0502020204030204"/>
              </a:rPr>
              <a:t>rates</a:t>
            </a:r>
            <a:endParaRPr lang="en-US" sz="2000" dirty="0" smtClean="0">
              <a:solidFill>
                <a:srgbClr val="000000"/>
              </a:solidFill>
              <a:latin typeface="Calibri" panose="020F0502020204030204"/>
            </a:endParaRPr>
          </a:p>
          <a:p>
            <a:pPr algn="just">
              <a:buFont typeface="Arial" panose="020B0604020202020204"/>
              <a:buChar char="•"/>
            </a:pPr>
            <a:endParaRPr lang="en-US" sz="2000" dirty="0">
              <a:solidFill>
                <a:srgbClr val="000000"/>
              </a:solidFill>
              <a:latin typeface="Calibri" panose="020F0502020204030204"/>
            </a:endParaRPr>
          </a:p>
          <a:p>
            <a:pPr algn="just">
              <a:lnSpc>
                <a:spcPct val="100000"/>
              </a:lnSpc>
              <a:buFont typeface="Arial" panose="020B0604020202020204"/>
              <a:buChar char="•"/>
            </a:pPr>
            <a:r>
              <a:rPr lang="en-US" sz="2000" b="1" dirty="0" smtClean="0">
                <a:solidFill>
                  <a:srgbClr val="000000"/>
                </a:solidFill>
                <a:latin typeface="Calibri" panose="020F0502020204030204"/>
              </a:rPr>
              <a:t>Only </a:t>
            </a:r>
            <a:r>
              <a:rPr lang="en-US" sz="2000" b="1" dirty="0">
                <a:solidFill>
                  <a:srgbClr val="000000"/>
                </a:solidFill>
                <a:latin typeface="Calibri" panose="020F0502020204030204"/>
              </a:rPr>
              <a:t>deploy code :  </a:t>
            </a:r>
            <a:r>
              <a:rPr lang="en-US" sz="2000" dirty="0">
                <a:solidFill>
                  <a:srgbClr val="000000"/>
                </a:solidFill>
                <a:latin typeface="Calibri" panose="020F0502020204030204"/>
              </a:rPr>
              <a:t>The consumer </a:t>
            </a:r>
            <a:r>
              <a:rPr lang="en-US" sz="2000" b="1" dirty="0">
                <a:solidFill>
                  <a:srgbClr val="000000"/>
                </a:solidFill>
                <a:latin typeface="Calibri" panose="020F0502020204030204"/>
              </a:rPr>
              <a:t>does not manage </a:t>
            </a:r>
            <a:r>
              <a:rPr lang="en-US" sz="2000" dirty="0">
                <a:solidFill>
                  <a:srgbClr val="000000"/>
                </a:solidFill>
                <a:latin typeface="Calibri" panose="020F0502020204030204"/>
              </a:rPr>
              <a:t>or control the underlying cloud infrastructure, including network, servers, operating systems, or storage, but </a:t>
            </a:r>
            <a:r>
              <a:rPr lang="en-US" sz="2000" b="1" dirty="0">
                <a:solidFill>
                  <a:srgbClr val="000000"/>
                </a:solidFill>
                <a:latin typeface="Calibri" panose="020F0502020204030204"/>
              </a:rPr>
              <a:t>has control over the deployed applications and possibly application hosting environment configurations</a:t>
            </a:r>
            <a:r>
              <a:rPr lang="en-US" sz="2000" b="1" dirty="0" smtClean="0">
                <a:solidFill>
                  <a:srgbClr val="000000"/>
                </a:solidFill>
                <a:latin typeface="Calibri" panose="020F0502020204030204"/>
              </a:rPr>
              <a:t>.</a:t>
            </a:r>
            <a:endParaRPr lang="en-US" sz="2000" b="1" dirty="0" smtClean="0">
              <a:solidFill>
                <a:srgbClr val="000000"/>
              </a:solidFill>
              <a:latin typeface="Calibri" panose="020F0502020204030204"/>
            </a:endParaRPr>
          </a:p>
          <a:p>
            <a:pPr algn="just">
              <a:lnSpc>
                <a:spcPct val="100000"/>
              </a:lnSpc>
              <a:buFont typeface="Arial" panose="020B0604020202020204"/>
              <a:buChar char="•"/>
            </a:pPr>
            <a:endParaRPr lang="en-US" sz="2000" b="1" dirty="0" smtClean="0">
              <a:solidFill>
                <a:srgbClr val="000000"/>
              </a:solidFill>
              <a:latin typeface="Calibri" panose="020F0502020204030204"/>
            </a:endParaRPr>
          </a:p>
          <a:p>
            <a:pPr algn="just">
              <a:lnSpc>
                <a:spcPct val="100000"/>
              </a:lnSpc>
              <a:buFont typeface="Arial" panose="020B0604020202020204"/>
              <a:buChar char="•"/>
            </a:pPr>
            <a:r>
              <a:rPr lang="en-US" sz="2000" dirty="0">
                <a:solidFill>
                  <a:srgbClr val="000000"/>
                </a:solidFill>
                <a:latin typeface="Calibri" panose="020F0502020204030204"/>
              </a:rPr>
              <a:t>Google App Engine, Microsoft Azure, and Force.com are foremost examples of platform as a service.</a:t>
            </a:r>
            <a:endParaRPr sz="2000" dirty="0"/>
          </a:p>
          <a:p>
            <a:pPr algn="just">
              <a:lnSpc>
                <a:spcPct val="100000"/>
              </a:lnSpc>
            </a:pP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panose="020F0502020204030204"/>
              </a:rPr>
              <a:t>Benefits of PaaS</a:t>
            </a:r>
            <a:endParaRPr lang="en-US" sz="4400">
              <a:solidFill>
                <a:srgbClr val="000000"/>
              </a:solidFill>
              <a:latin typeface="Calibri" panose="020F0502020204030204"/>
            </a:endParaRPr>
          </a:p>
        </p:txBody>
      </p:sp>
      <p:sp>
        <p:nvSpPr>
          <p:cNvPr id="233" name="TextShape 2"/>
          <p:cNvSpPr txBox="1"/>
          <p:nvPr/>
        </p:nvSpPr>
        <p:spPr>
          <a:xfrm>
            <a:off x="457200" y="1600200"/>
            <a:ext cx="8229240" cy="4525560"/>
          </a:xfrm>
          <a:prstGeom prst="rect">
            <a:avLst/>
          </a:prstGeom>
        </p:spPr>
        <p:txBody>
          <a:bodyPr/>
          <a:lstStyle/>
          <a:p>
            <a:pPr>
              <a:lnSpc>
                <a:spcPct val="100000"/>
              </a:lnSpc>
              <a:buFont typeface="Arial" panose="020B0604020202020204"/>
              <a:buChar char="•"/>
            </a:pPr>
            <a:r>
              <a:rPr lang="en-US" sz="3200" b="1" dirty="0">
                <a:solidFill>
                  <a:srgbClr val="000000"/>
                </a:solidFill>
                <a:latin typeface="Calibri" panose="020F0502020204030204"/>
              </a:rPr>
              <a:t>Enables developer to focus on appl code &amp; business logic</a:t>
            </a:r>
            <a:endParaRPr dirty="0"/>
          </a:p>
          <a:p>
            <a:pPr>
              <a:lnSpc>
                <a:spcPct val="100000"/>
              </a:lnSpc>
              <a:buFont typeface="Arial" panose="020B0604020202020204"/>
              <a:buChar char="•"/>
            </a:pPr>
            <a:r>
              <a:rPr lang="en-US" sz="3200" dirty="0">
                <a:solidFill>
                  <a:srgbClr val="000000"/>
                </a:solidFill>
                <a:latin typeface="Calibri" panose="020F0502020204030204"/>
              </a:rPr>
              <a:t>Natural fit for development, testing &amp; production environments</a:t>
            </a:r>
            <a:endParaRPr dirty="0"/>
          </a:p>
          <a:p>
            <a:pPr>
              <a:lnSpc>
                <a:spcPct val="100000"/>
              </a:lnSpc>
              <a:buFont typeface="Arial" panose="020B0604020202020204"/>
              <a:buChar char="•"/>
            </a:pPr>
            <a:r>
              <a:rPr lang="en-US" sz="3200" dirty="0">
                <a:solidFill>
                  <a:srgbClr val="000000"/>
                </a:solidFill>
                <a:latin typeface="Calibri" panose="020F0502020204030204"/>
              </a:rPr>
              <a:t>Take Less time </a:t>
            </a:r>
            <a:endParaRPr dirty="0"/>
          </a:p>
          <a:p>
            <a:pPr>
              <a:lnSpc>
                <a:spcPct val="100000"/>
              </a:lnSpc>
              <a:buFont typeface="Arial" panose="020B0604020202020204"/>
              <a:buChar char="•"/>
            </a:pPr>
            <a:r>
              <a:rPr lang="en-US" sz="3200" dirty="0">
                <a:solidFill>
                  <a:srgbClr val="000000"/>
                </a:solidFill>
                <a:latin typeface="Calibri" panose="020F0502020204030204"/>
              </a:rPr>
              <a:t>Scalable without delay</a:t>
            </a:r>
            <a:endParaRPr dirty="0"/>
          </a:p>
          <a:p>
            <a:pPr>
              <a:lnSpc>
                <a:spcPct val="100000"/>
              </a:lnSpc>
              <a:buFont typeface="Arial" panose="020B0604020202020204"/>
              <a:buChar char="•"/>
            </a:pPr>
            <a:r>
              <a:rPr lang="en-US" sz="3200" b="1" dirty="0">
                <a:solidFill>
                  <a:srgbClr val="000000"/>
                </a:solidFill>
                <a:latin typeface="Calibri" panose="020F0502020204030204"/>
              </a:rPr>
              <a:t>Eliminate the complexities of h/w &amp; s/w </a:t>
            </a:r>
            <a:r>
              <a:rPr lang="en-US" sz="3200" b="1" dirty="0" smtClean="0">
                <a:solidFill>
                  <a:srgbClr val="000000"/>
                </a:solidFill>
                <a:latin typeface="Calibri" panose="020F0502020204030204"/>
              </a:rPr>
              <a:t>dependencies</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panose="020F0502020204030204"/>
              </a:rPr>
              <a:t>Challenges of PaaS</a:t>
            </a:r>
            <a:endParaRPr lang="en-US" sz="4400">
              <a:solidFill>
                <a:srgbClr val="000000"/>
              </a:solidFill>
              <a:latin typeface="Calibri" panose="020F0502020204030204"/>
            </a:endParaRPr>
          </a:p>
        </p:txBody>
      </p:sp>
      <p:sp>
        <p:nvSpPr>
          <p:cNvPr id="235" name="TextShape 2"/>
          <p:cNvSpPr txBox="1"/>
          <p:nvPr/>
        </p:nvSpPr>
        <p:spPr>
          <a:xfrm>
            <a:off x="457200" y="1447920"/>
            <a:ext cx="8229240" cy="5181120"/>
          </a:xfrm>
          <a:prstGeom prst="rect">
            <a:avLst/>
          </a:prstGeom>
        </p:spPr>
        <p:txBody>
          <a:bodyPr/>
          <a:lstStyle/>
          <a:p>
            <a:pPr>
              <a:lnSpc>
                <a:spcPct val="100000"/>
              </a:lnSpc>
              <a:buFont typeface="Arial" panose="020B0604020202020204"/>
              <a:buChar char="•"/>
            </a:pPr>
            <a:r>
              <a:rPr lang="en-US" sz="2800" b="1" dirty="0">
                <a:solidFill>
                  <a:srgbClr val="000000"/>
                </a:solidFill>
                <a:latin typeface="Calibri" panose="020F0502020204030204"/>
              </a:rPr>
              <a:t>Risk of vendor lock-in</a:t>
            </a:r>
            <a:r>
              <a:rPr lang="en-US" sz="2800" dirty="0">
                <a:solidFill>
                  <a:srgbClr val="000000"/>
                </a:solidFill>
                <a:latin typeface="Calibri" panose="020F0502020204030204"/>
              </a:rPr>
              <a:t> </a:t>
            </a:r>
            <a:endParaRPr lang="en-US" sz="2800" dirty="0">
              <a:solidFill>
                <a:srgbClr val="000000"/>
              </a:solidFill>
              <a:latin typeface="Calibri" panose="020F0502020204030204"/>
            </a:endParaRPr>
          </a:p>
          <a:p>
            <a:pPr>
              <a:lnSpc>
                <a:spcPct val="100000"/>
              </a:lnSpc>
              <a:buFont typeface="Arial" panose="020B0604020202020204"/>
              <a:buChar char="•"/>
            </a:pPr>
            <a:endParaRPr sz="2000" dirty="0"/>
          </a:p>
          <a:p>
            <a:pPr>
              <a:lnSpc>
                <a:spcPct val="100000"/>
              </a:lnSpc>
              <a:buFont typeface="Arial" panose="020B0604020202020204"/>
              <a:buChar char="•"/>
            </a:pPr>
            <a:r>
              <a:rPr lang="en-US" sz="2800" b="1" dirty="0">
                <a:solidFill>
                  <a:srgbClr val="000000"/>
                </a:solidFill>
                <a:latin typeface="Calibri" panose="020F0502020204030204"/>
              </a:rPr>
              <a:t>Interoperability &amp; connectivity with existing on-premises </a:t>
            </a:r>
            <a:r>
              <a:rPr lang="en-US" sz="2800" b="1" dirty="0" err="1" smtClean="0">
                <a:solidFill>
                  <a:srgbClr val="000000"/>
                </a:solidFill>
                <a:latin typeface="Calibri" panose="020F0502020204030204"/>
              </a:rPr>
              <a:t>appl</a:t>
            </a:r>
            <a:endParaRPr lang="en-US" sz="2800" b="1" dirty="0" smtClean="0">
              <a:solidFill>
                <a:srgbClr val="000000"/>
              </a:solidFill>
              <a:latin typeface="Calibri" panose="020F0502020204030204"/>
            </a:endParaRPr>
          </a:p>
          <a:p>
            <a:pPr>
              <a:lnSpc>
                <a:spcPct val="100000"/>
              </a:lnSpc>
              <a:buFont typeface="Arial" panose="020B0604020202020204"/>
              <a:buChar char="•"/>
            </a:pPr>
            <a:endParaRPr lang="en-US" sz="2800" b="1" dirty="0" smtClean="0">
              <a:solidFill>
                <a:srgbClr val="000000"/>
              </a:solidFill>
              <a:latin typeface="Calibri" panose="020F0502020204030204"/>
            </a:endParaRPr>
          </a:p>
          <a:p>
            <a:pPr>
              <a:lnSpc>
                <a:spcPct val="100000"/>
              </a:lnSpc>
              <a:buFont typeface="Arial" panose="020B0604020202020204"/>
              <a:buChar char="•"/>
            </a:pPr>
            <a:r>
              <a:rPr lang="en-US" sz="2800" dirty="0" smtClean="0">
                <a:solidFill>
                  <a:srgbClr val="000000"/>
                </a:solidFill>
                <a:latin typeface="Calibri" panose="020F0502020204030204"/>
              </a:rPr>
              <a:t>Rely </a:t>
            </a:r>
            <a:r>
              <a:rPr lang="en-US" sz="2800" dirty="0">
                <a:solidFill>
                  <a:srgbClr val="000000"/>
                </a:solidFill>
                <a:latin typeface="Calibri" panose="020F0502020204030204"/>
              </a:rPr>
              <a:t>on </a:t>
            </a:r>
            <a:r>
              <a:rPr lang="en-US" sz="2800" b="1" dirty="0">
                <a:solidFill>
                  <a:srgbClr val="000000"/>
                </a:solidFill>
                <a:latin typeface="Calibri" panose="020F0502020204030204"/>
              </a:rPr>
              <a:t>third party performance </a:t>
            </a:r>
            <a:r>
              <a:rPr lang="en-US" sz="2800" dirty="0">
                <a:solidFill>
                  <a:srgbClr val="000000"/>
                </a:solidFill>
                <a:latin typeface="Calibri" panose="020F0502020204030204"/>
              </a:rPr>
              <a:t>&amp; scalability </a:t>
            </a:r>
            <a:r>
              <a:rPr lang="en-US" sz="2800" dirty="0" smtClean="0">
                <a:solidFill>
                  <a:srgbClr val="000000"/>
                </a:solidFill>
                <a:latin typeface="Calibri" panose="020F0502020204030204"/>
              </a:rPr>
              <a:t>SLAs</a:t>
            </a:r>
            <a:endParaRPr lang="en-US" sz="2800" dirty="0" smtClean="0">
              <a:solidFill>
                <a:srgbClr val="000000"/>
              </a:solidFill>
              <a:latin typeface="Calibri" panose="020F0502020204030204"/>
            </a:endParaRPr>
          </a:p>
          <a:p>
            <a:pPr>
              <a:lnSpc>
                <a:spcPct val="100000"/>
              </a:lnSpc>
            </a:pPr>
            <a:endParaRPr lang="en-US" sz="2800" dirty="0" smtClean="0">
              <a:solidFill>
                <a:srgbClr val="000000"/>
              </a:solidFill>
              <a:latin typeface="Calibri" panose="020F0502020204030204"/>
            </a:endParaRPr>
          </a:p>
          <a:p>
            <a:pPr>
              <a:lnSpc>
                <a:spcPct val="100000"/>
              </a:lnSpc>
              <a:buFont typeface="Arial" panose="020B0604020202020204"/>
              <a:buChar char="•"/>
            </a:pPr>
            <a:endParaRPr sz="2000" dirty="0"/>
          </a:p>
          <a:p>
            <a:pPr>
              <a:lnSpc>
                <a:spcPct val="100000"/>
              </a:lnSpc>
              <a:buFont typeface="Arial" panose="020B0604020202020204"/>
              <a:buChar char="•"/>
            </a:pPr>
            <a:r>
              <a:rPr lang="en-US" sz="2800" dirty="0">
                <a:solidFill>
                  <a:srgbClr val="000000"/>
                </a:solidFill>
                <a:latin typeface="Calibri" panose="020F0502020204030204"/>
              </a:rPr>
              <a:t>Potential security risk &amp; loss of control over the </a:t>
            </a:r>
            <a:r>
              <a:rPr lang="en-US" sz="2800" dirty="0" smtClean="0">
                <a:solidFill>
                  <a:srgbClr val="000000"/>
                </a:solidFill>
                <a:latin typeface="Calibri" panose="020F0502020204030204"/>
              </a:rPr>
              <a:t>data</a:t>
            </a:r>
            <a:endParaRPr lang="en-US" sz="2800" dirty="0" smtClean="0">
              <a:solidFill>
                <a:srgbClr val="000000"/>
              </a:solidFill>
              <a:latin typeface="Calibri" panose="020F0502020204030204"/>
            </a:endParaRPr>
          </a:p>
          <a:p>
            <a:pPr>
              <a:lnSpc>
                <a:spcPct val="100000"/>
              </a:lnSpc>
              <a:buFont typeface="Arial" panose="020B0604020202020204"/>
              <a:buChar char="•"/>
            </a:pPr>
            <a:endParaRPr sz="2000" dirty="0"/>
          </a:p>
          <a:p>
            <a:pPr>
              <a:lnSpc>
                <a:spcPct val="100000"/>
              </a:lnSpc>
            </a:pPr>
            <a:endParaRPr sz="2000" dirty="0"/>
          </a:p>
          <a:p>
            <a:pPr>
              <a:lnSpc>
                <a:spcPct val="100000"/>
              </a:lnSpc>
              <a:buFont typeface="Arial" panose="020B0604020202020204"/>
              <a:buChar char="•"/>
            </a:pPr>
            <a:r>
              <a:rPr lang="en-US" sz="2800" b="1" dirty="0">
                <a:solidFill>
                  <a:srgbClr val="000000"/>
                </a:solidFill>
                <a:latin typeface="Calibri" panose="020F0502020204030204"/>
              </a:rPr>
              <a:t>GAE, Force.com, </a:t>
            </a:r>
            <a:r>
              <a:rPr lang="en-US" sz="2800" b="1" dirty="0" err="1">
                <a:solidFill>
                  <a:srgbClr val="000000"/>
                </a:solidFill>
                <a:latin typeface="Calibri" panose="020F0502020204030204"/>
              </a:rPr>
              <a:t>hureko</a:t>
            </a:r>
            <a:r>
              <a:rPr lang="en-US" sz="2800" b="1" dirty="0">
                <a:solidFill>
                  <a:srgbClr val="000000"/>
                </a:solidFill>
                <a:latin typeface="Calibri" panose="020F0502020204030204"/>
              </a:rPr>
              <a:t>, cloud foundry</a:t>
            </a:r>
            <a:endParaRPr sz="2000" dirty="0"/>
          </a:p>
          <a:p>
            <a:pPr>
              <a:lnSpc>
                <a:spcPct val="100000"/>
              </a:lnSpc>
            </a:pP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TextShape 1"/>
          <p:cNvSpPr txBox="1"/>
          <p:nvPr/>
        </p:nvSpPr>
        <p:spPr>
          <a:xfrm>
            <a:off x="612000" y="228960"/>
            <a:ext cx="8154360" cy="990360"/>
          </a:xfrm>
          <a:prstGeom prst="rect">
            <a:avLst/>
          </a:prstGeom>
        </p:spPr>
        <p:txBody>
          <a:bodyPr anchor="ctr"/>
          <a:lstStyle/>
          <a:p>
            <a:pPr algn="ctr">
              <a:lnSpc>
                <a:spcPct val="100000"/>
              </a:lnSpc>
            </a:pPr>
            <a:r>
              <a:rPr lang="en-US" sz="4400">
                <a:solidFill>
                  <a:srgbClr val="000000"/>
                </a:solidFill>
                <a:latin typeface="Calibri" panose="020F0502020204030204"/>
              </a:rPr>
              <a:t>IaaS</a:t>
            </a:r>
            <a:endParaRPr lang="en-US" sz="4400">
              <a:solidFill>
                <a:srgbClr val="000000"/>
              </a:solidFill>
              <a:latin typeface="Calibri" panose="020F0502020204030204"/>
            </a:endParaRPr>
          </a:p>
        </p:txBody>
      </p:sp>
      <p:sp>
        <p:nvSpPr>
          <p:cNvPr id="239" name="TextShape 2"/>
          <p:cNvSpPr txBox="1"/>
          <p:nvPr/>
        </p:nvSpPr>
        <p:spPr>
          <a:xfrm>
            <a:off x="625741" y="990600"/>
            <a:ext cx="8154360" cy="4495680"/>
          </a:xfrm>
          <a:prstGeom prst="rect">
            <a:avLst/>
          </a:prstGeom>
        </p:spPr>
        <p:txBody>
          <a:bodyPr/>
          <a:lstStyle/>
          <a:p>
            <a:pPr>
              <a:lnSpc>
                <a:spcPct val="100000"/>
              </a:lnSpc>
              <a:buFont typeface="Arial" panose="020B0604020202020204"/>
              <a:buChar char="•"/>
            </a:pPr>
            <a:r>
              <a:rPr lang="en-US" sz="2400" dirty="0">
                <a:solidFill>
                  <a:srgbClr val="000000"/>
                </a:solidFill>
                <a:latin typeface="Calibri" panose="020F0502020204030204"/>
              </a:rPr>
              <a:t>The capability provided to the consumer is to provision processing, servers, storage, networks, and other fundamental computing resources where the consumer is able to deploy and run arbitrary software, which can include operating systems and applications</a:t>
            </a:r>
            <a:r>
              <a:rPr lang="en-US" sz="2400" dirty="0" smtClean="0">
                <a:solidFill>
                  <a:srgbClr val="000000"/>
                </a:solidFill>
                <a:latin typeface="Calibri" panose="020F0502020204030204"/>
              </a:rPr>
              <a:t>.</a:t>
            </a:r>
            <a:endParaRPr lang="en-US" sz="2400" dirty="0" smtClean="0">
              <a:solidFill>
                <a:srgbClr val="000000"/>
              </a:solidFill>
              <a:latin typeface="Calibri" panose="020F0502020204030204"/>
            </a:endParaRPr>
          </a:p>
          <a:p>
            <a:pPr>
              <a:lnSpc>
                <a:spcPct val="100000"/>
              </a:lnSpc>
              <a:buFont typeface="Arial" panose="020B0604020202020204"/>
              <a:buChar char="•"/>
            </a:pPr>
            <a:endParaRPr lang="en-US" sz="2400" dirty="0" smtClean="0">
              <a:solidFill>
                <a:srgbClr val="000000"/>
              </a:solidFill>
              <a:latin typeface="Calibri" panose="020F0502020204030204"/>
            </a:endParaRPr>
          </a:p>
          <a:p>
            <a:pPr>
              <a:buFont typeface="Arial" panose="020B0604020202020204"/>
              <a:buChar char="•"/>
            </a:pPr>
            <a:r>
              <a:rPr lang="en-US" sz="2400" b="1" dirty="0"/>
              <a:t>Common </a:t>
            </a:r>
            <a:r>
              <a:rPr lang="en-US" sz="2400" b="1" dirty="0" err="1"/>
              <a:t>IaaS</a:t>
            </a:r>
            <a:r>
              <a:rPr lang="en-US" sz="2400" b="1" dirty="0"/>
              <a:t> Use-Case:</a:t>
            </a:r>
            <a:r>
              <a:rPr lang="en-US" sz="2400" dirty="0"/>
              <a:t> Extends current data center infrastructure for temporary workloads (e.g. increased Christmas holiday site traffic</a:t>
            </a:r>
            <a:r>
              <a:rPr lang="en-US" sz="2400" dirty="0" smtClean="0"/>
              <a:t>)</a:t>
            </a:r>
            <a:endParaRPr lang="en-US" sz="2400" dirty="0" smtClean="0"/>
          </a:p>
          <a:p>
            <a:pPr>
              <a:buFont typeface="Arial" panose="020B0604020202020204"/>
              <a:buChar char="•"/>
            </a:pPr>
            <a:endParaRPr lang="en-US" sz="2400" dirty="0"/>
          </a:p>
          <a:p>
            <a:pPr>
              <a:lnSpc>
                <a:spcPct val="100000"/>
              </a:lnSpc>
              <a:buFont typeface="Arial" panose="020B0604020202020204"/>
              <a:buChar char="•"/>
            </a:pPr>
            <a:r>
              <a:rPr lang="en-US" sz="2400" dirty="0" smtClean="0">
                <a:solidFill>
                  <a:srgbClr val="000000"/>
                </a:solidFill>
                <a:latin typeface="Calibri" panose="020F0502020204030204"/>
              </a:rPr>
              <a:t>The </a:t>
            </a:r>
            <a:r>
              <a:rPr lang="en-US" sz="2400" dirty="0">
                <a:solidFill>
                  <a:srgbClr val="000000"/>
                </a:solidFill>
                <a:latin typeface="Calibri" panose="020F0502020204030204"/>
              </a:rPr>
              <a:t>consumer </a:t>
            </a:r>
            <a:r>
              <a:rPr lang="en-US" sz="2400" b="1" dirty="0">
                <a:solidFill>
                  <a:srgbClr val="000000"/>
                </a:solidFill>
                <a:latin typeface="Calibri" panose="020F0502020204030204"/>
              </a:rPr>
              <a:t>does not manage </a:t>
            </a:r>
            <a:r>
              <a:rPr lang="en-US" sz="2400" dirty="0">
                <a:solidFill>
                  <a:srgbClr val="000000"/>
                </a:solidFill>
                <a:latin typeface="Calibri" panose="020F0502020204030204"/>
              </a:rPr>
              <a:t>or control the underlying cloud infrastructure </a:t>
            </a:r>
            <a:r>
              <a:rPr lang="en-US" sz="2400" b="1" dirty="0">
                <a:solidFill>
                  <a:srgbClr val="000000"/>
                </a:solidFill>
                <a:latin typeface="Calibri" panose="020F0502020204030204"/>
              </a:rPr>
              <a:t>but has control over operating systems,</a:t>
            </a:r>
            <a:r>
              <a:rPr lang="en-US" sz="2400" dirty="0">
                <a:solidFill>
                  <a:srgbClr val="000000"/>
                </a:solidFill>
                <a:latin typeface="Calibri" panose="020F0502020204030204"/>
              </a:rPr>
              <a:t> deployed applications, and possibly limited control of select networking components for example host firewalls</a:t>
            </a:r>
            <a:r>
              <a:rPr lang="en-US" sz="2400" dirty="0" smtClean="0">
                <a:solidFill>
                  <a:srgbClr val="000000"/>
                </a:solidFill>
                <a:latin typeface="Calibri" panose="020F0502020204030204"/>
              </a:rPr>
              <a:t>.</a:t>
            </a:r>
            <a:endParaRPr lang="en-US" sz="2400" dirty="0" smtClean="0">
              <a:solidFill>
                <a:srgbClr val="000000"/>
              </a:solidFill>
              <a:latin typeface="Calibri" panose="020F0502020204030204"/>
            </a:endParaRPr>
          </a:p>
          <a:p>
            <a:pPr>
              <a:buFont typeface="Arial" panose="020B0604020202020204"/>
              <a:buChar char="•"/>
            </a:pPr>
            <a:r>
              <a:rPr lang="en-US" sz="2400" dirty="0" smtClean="0">
                <a:solidFill>
                  <a:srgbClr val="000000"/>
                </a:solidFill>
                <a:latin typeface="Calibri" panose="020F0502020204030204"/>
              </a:rPr>
              <a:t>Examples </a:t>
            </a:r>
            <a:r>
              <a:rPr lang="en-US" sz="2400" dirty="0">
                <a:solidFill>
                  <a:srgbClr val="000000"/>
                </a:solidFill>
                <a:latin typeface="Calibri" panose="020F0502020204030204"/>
              </a:rPr>
              <a:t>:</a:t>
            </a:r>
            <a:r>
              <a:rPr lang="en-US" sz="2400" dirty="0">
                <a:solidFill>
                  <a:srgbClr val="000000"/>
                </a:solidFill>
                <a:latin typeface="Calibri" panose="020F0502020204030204"/>
              </a:rPr>
              <a:t>Amazon Web Services (AWS), Cisco </a:t>
            </a:r>
            <a:r>
              <a:rPr lang="en-US" sz="2400" dirty="0" err="1">
                <a:solidFill>
                  <a:srgbClr val="000000"/>
                </a:solidFill>
                <a:latin typeface="Calibri" panose="020F0502020204030204"/>
              </a:rPr>
              <a:t>Metapod</a:t>
            </a:r>
            <a:r>
              <a:rPr lang="en-US" sz="2400" dirty="0">
                <a:solidFill>
                  <a:srgbClr val="000000"/>
                </a:solidFill>
                <a:latin typeface="Calibri" panose="020F0502020204030204"/>
              </a:rPr>
              <a:t>, Microsoft Azure, Google Compute Engine (GCE), </a:t>
            </a:r>
            <a:r>
              <a:rPr lang="en-US" sz="2400" dirty="0" err="1">
                <a:solidFill>
                  <a:srgbClr val="000000"/>
                </a:solidFill>
                <a:latin typeface="Calibri" panose="020F0502020204030204"/>
              </a:rPr>
              <a:t>Joyent</a:t>
            </a:r>
            <a:endParaRPr lang="en-US" sz="2400" dirty="0">
              <a:solidFill>
                <a:srgbClr val="000000"/>
              </a:solidFill>
              <a:latin typeface="Calibri" panose="020F0502020204030204"/>
            </a:endParaRPr>
          </a:p>
          <a:p>
            <a:pPr>
              <a:lnSpc>
                <a:spcPct val="100000"/>
              </a:lnSpc>
              <a:buFont typeface="Arial" panose="020B0604020202020204"/>
              <a:buChar char="•"/>
            </a:pPr>
            <a:endParaRPr sz="2400" dirty="0">
              <a:solidFill>
                <a:srgbClr val="000000"/>
              </a:solidFill>
              <a:latin typeface="Calibri" panose="020F0502020204030204"/>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612000" y="228960"/>
            <a:ext cx="8154360" cy="990360"/>
          </a:xfrm>
          <a:prstGeom prst="rect">
            <a:avLst/>
          </a:prstGeom>
        </p:spPr>
        <p:txBody>
          <a:bodyPr anchor="ctr"/>
          <a:lstStyle/>
          <a:p>
            <a:pPr algn="ctr">
              <a:lnSpc>
                <a:spcPct val="100000"/>
              </a:lnSpc>
            </a:pPr>
            <a:r>
              <a:rPr lang="en-US" sz="4400" dirty="0">
                <a:solidFill>
                  <a:srgbClr val="000000"/>
                </a:solidFill>
                <a:latin typeface="Calibri" panose="020F0502020204030204"/>
              </a:rPr>
              <a:t>Benefits of IaaS</a:t>
            </a:r>
            <a:endParaRPr dirty="0"/>
          </a:p>
        </p:txBody>
      </p:sp>
      <p:sp>
        <p:nvSpPr>
          <p:cNvPr id="241" name="TextShape 2"/>
          <p:cNvSpPr txBox="1"/>
          <p:nvPr/>
        </p:nvSpPr>
        <p:spPr>
          <a:xfrm>
            <a:off x="612000" y="1599840"/>
            <a:ext cx="8154360" cy="4495680"/>
          </a:xfrm>
          <a:prstGeom prst="rect">
            <a:avLst/>
          </a:prstGeom>
        </p:spPr>
        <p:txBody>
          <a:bodyPr/>
          <a:lstStyle/>
          <a:p>
            <a:pPr>
              <a:lnSpc>
                <a:spcPct val="100000"/>
              </a:lnSpc>
              <a:buFont typeface="Arial" panose="020B0604020202020204"/>
              <a:buChar char="•"/>
            </a:pPr>
            <a:r>
              <a:rPr lang="en-US" sz="2800" dirty="0">
                <a:solidFill>
                  <a:srgbClr val="000000"/>
                </a:solidFill>
                <a:latin typeface="Calibri" panose="020F0502020204030204"/>
              </a:rPr>
              <a:t>Effective infrastructure </a:t>
            </a:r>
            <a:r>
              <a:rPr lang="en-US" sz="2800" dirty="0" smtClean="0">
                <a:solidFill>
                  <a:srgbClr val="000000"/>
                </a:solidFill>
                <a:latin typeface="Calibri" panose="020F0502020204030204"/>
              </a:rPr>
              <a:t>utilization</a:t>
            </a:r>
            <a:endParaRPr lang="en-US" sz="2800" dirty="0" smtClean="0">
              <a:solidFill>
                <a:srgbClr val="000000"/>
              </a:solidFill>
              <a:latin typeface="Calibri" panose="020F0502020204030204"/>
            </a:endParaRPr>
          </a:p>
          <a:p>
            <a:pPr>
              <a:lnSpc>
                <a:spcPct val="100000"/>
              </a:lnSpc>
              <a:buFont typeface="Arial" panose="020B0604020202020204"/>
              <a:buChar char="•"/>
            </a:pPr>
            <a:endParaRPr sz="2800" dirty="0"/>
          </a:p>
          <a:p>
            <a:pPr>
              <a:lnSpc>
                <a:spcPct val="100000"/>
              </a:lnSpc>
              <a:buFont typeface="Arial" panose="020B0604020202020204"/>
              <a:buChar char="•"/>
            </a:pPr>
            <a:r>
              <a:rPr lang="en-US" sz="2800" dirty="0">
                <a:solidFill>
                  <a:srgbClr val="000000"/>
                </a:solidFill>
                <a:latin typeface="Calibri" panose="020F0502020204030204"/>
              </a:rPr>
              <a:t>Highly automated resulting in faster provisioning of </a:t>
            </a:r>
            <a:r>
              <a:rPr lang="en-US" sz="2800" dirty="0" smtClean="0">
                <a:solidFill>
                  <a:srgbClr val="000000"/>
                </a:solidFill>
                <a:latin typeface="Calibri" panose="020F0502020204030204"/>
              </a:rPr>
              <a:t>resources</a:t>
            </a:r>
            <a:endParaRPr lang="en-US" sz="2800" dirty="0" smtClean="0">
              <a:solidFill>
                <a:srgbClr val="000000"/>
              </a:solidFill>
              <a:latin typeface="Calibri" panose="020F0502020204030204"/>
            </a:endParaRPr>
          </a:p>
          <a:p>
            <a:pPr>
              <a:lnSpc>
                <a:spcPct val="100000"/>
              </a:lnSpc>
              <a:buFont typeface="Arial" panose="020B0604020202020204"/>
              <a:buChar char="•"/>
            </a:pPr>
            <a:endParaRPr lang="en-US" sz="2800" dirty="0" smtClean="0">
              <a:solidFill>
                <a:srgbClr val="000000"/>
              </a:solidFill>
              <a:latin typeface="Calibri" panose="020F0502020204030204"/>
            </a:endParaRPr>
          </a:p>
          <a:p>
            <a:pPr>
              <a:lnSpc>
                <a:spcPct val="100000"/>
              </a:lnSpc>
              <a:buFont typeface="Arial" panose="020B0604020202020204"/>
              <a:buChar char="•"/>
            </a:pPr>
            <a:r>
              <a:rPr lang="en-US" sz="2800" dirty="0" smtClean="0">
                <a:solidFill>
                  <a:srgbClr val="000000"/>
                </a:solidFill>
                <a:latin typeface="Calibri" panose="020F0502020204030204"/>
              </a:rPr>
              <a:t>Easily </a:t>
            </a:r>
            <a:r>
              <a:rPr lang="en-US" sz="2800" dirty="0">
                <a:solidFill>
                  <a:srgbClr val="000000"/>
                </a:solidFill>
                <a:latin typeface="Calibri" panose="020F0502020204030204"/>
              </a:rPr>
              <a:t>meet the changing demand for </a:t>
            </a:r>
            <a:r>
              <a:rPr lang="en-US" sz="2800" dirty="0" smtClean="0">
                <a:solidFill>
                  <a:srgbClr val="000000"/>
                </a:solidFill>
                <a:latin typeface="Calibri" panose="020F0502020204030204"/>
              </a:rPr>
              <a:t>consumption</a:t>
            </a:r>
            <a:endParaRPr lang="en-US" sz="2800" dirty="0" smtClean="0">
              <a:solidFill>
                <a:srgbClr val="000000"/>
              </a:solidFill>
              <a:latin typeface="Calibri" panose="020F0502020204030204"/>
            </a:endParaRPr>
          </a:p>
          <a:p>
            <a:pPr>
              <a:lnSpc>
                <a:spcPct val="100000"/>
              </a:lnSpc>
              <a:buFont typeface="Arial" panose="020B0604020202020204"/>
              <a:buChar char="•"/>
            </a:pPr>
            <a:endParaRPr lang="en-US" sz="2800" dirty="0" smtClean="0">
              <a:solidFill>
                <a:srgbClr val="000000"/>
              </a:solidFill>
              <a:latin typeface="Calibri" panose="020F0502020204030204"/>
            </a:endParaRPr>
          </a:p>
          <a:p>
            <a:pPr>
              <a:buFont typeface="Arial" panose="020B0604020202020204"/>
              <a:buChar char="•"/>
            </a:pPr>
            <a:r>
              <a:rPr lang="en-US" sz="2800" dirty="0" smtClean="0">
                <a:solidFill>
                  <a:srgbClr val="000000"/>
                </a:solidFill>
                <a:latin typeface="Calibri" panose="020F0502020204030204"/>
              </a:rPr>
              <a:t>Reduced </a:t>
            </a:r>
            <a:r>
              <a:rPr lang="en-US" sz="2800" dirty="0">
                <a:solidFill>
                  <a:srgbClr val="000000"/>
                </a:solidFill>
                <a:latin typeface="Calibri" panose="020F0502020204030204"/>
              </a:rPr>
              <a:t>cost due to less h/w </a:t>
            </a:r>
            <a:r>
              <a:rPr lang="en-US" sz="2800" dirty="0">
                <a:solidFill>
                  <a:srgbClr val="000000"/>
                </a:solidFill>
                <a:latin typeface="Calibri" panose="020F0502020204030204"/>
              </a:rPr>
              <a:t>resources</a:t>
            </a:r>
            <a:endParaRPr lang="en-US" sz="2800" dirty="0">
              <a:solidFill>
                <a:srgbClr val="000000"/>
              </a:solidFill>
              <a:latin typeface="Calibri" panose="020F0502020204030204"/>
            </a:endParaRPr>
          </a:p>
          <a:p>
            <a:pPr>
              <a:lnSpc>
                <a:spcPct val="100000"/>
              </a:lnSpc>
            </a:pPr>
            <a:r>
              <a:rPr lang="en-US" sz="2800" dirty="0" smtClean="0">
                <a:solidFill>
                  <a:srgbClr val="000000"/>
                </a:solidFill>
                <a:latin typeface="Calibri" panose="020F0502020204030204"/>
              </a:rPr>
              <a:t>, </a:t>
            </a:r>
            <a:r>
              <a:rPr lang="en-US" sz="2800" dirty="0">
                <a:solidFill>
                  <a:srgbClr val="000000"/>
                </a:solidFill>
                <a:latin typeface="Calibri" panose="020F0502020204030204"/>
              </a:rPr>
              <a:t>space, power consumption. </a:t>
            </a:r>
            <a:endParaRPr sz="2800" dirty="0"/>
          </a:p>
          <a:p>
            <a:pPr>
              <a:lnSpc>
                <a:spcPct val="100000"/>
              </a:lnSpc>
            </a:pPr>
            <a:endParaRPr dirty="0"/>
          </a:p>
          <a:p>
            <a:pPr>
              <a:lnSpc>
                <a:spcPct val="100000"/>
              </a:lnSpc>
            </a:pP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panose="020F0502020204030204"/>
              </a:rPr>
              <a:t>Challenges of IaaS</a:t>
            </a:r>
            <a:endParaRPr lang="en-US" sz="4400">
              <a:solidFill>
                <a:srgbClr val="000000"/>
              </a:solidFill>
              <a:latin typeface="Calibri" panose="020F0502020204030204"/>
            </a:endParaRPr>
          </a:p>
        </p:txBody>
      </p:sp>
      <p:sp>
        <p:nvSpPr>
          <p:cNvPr id="243" name="TextShape 2"/>
          <p:cNvSpPr txBox="1"/>
          <p:nvPr/>
        </p:nvSpPr>
        <p:spPr>
          <a:xfrm>
            <a:off x="457200" y="1600200"/>
            <a:ext cx="8229240" cy="4525560"/>
          </a:xfrm>
          <a:prstGeom prst="rect">
            <a:avLst/>
          </a:prstGeom>
        </p:spPr>
        <p:txBody>
          <a:bodyPr/>
          <a:lstStyle/>
          <a:p>
            <a:pPr>
              <a:lnSpc>
                <a:spcPct val="100000"/>
              </a:lnSpc>
              <a:buFont typeface="Arial" panose="020B0604020202020204"/>
              <a:buChar char="•"/>
            </a:pPr>
            <a:r>
              <a:rPr lang="en-US" sz="2800" b="1" dirty="0">
                <a:solidFill>
                  <a:srgbClr val="000000"/>
                </a:solidFill>
                <a:latin typeface="Calibri" panose="020F0502020204030204"/>
              </a:rPr>
              <a:t>Migration of </a:t>
            </a:r>
            <a:r>
              <a:rPr lang="en-US" sz="2800" b="1" dirty="0" smtClean="0">
                <a:solidFill>
                  <a:srgbClr val="000000"/>
                </a:solidFill>
                <a:latin typeface="Calibri" panose="020F0502020204030204"/>
              </a:rPr>
              <a:t>data</a:t>
            </a:r>
            <a:endParaRPr lang="en-US" sz="2800" b="1" dirty="0" smtClean="0">
              <a:solidFill>
                <a:srgbClr val="000000"/>
              </a:solidFill>
              <a:latin typeface="Calibri" panose="020F0502020204030204"/>
            </a:endParaRPr>
          </a:p>
          <a:p>
            <a:pPr>
              <a:lnSpc>
                <a:spcPct val="100000"/>
              </a:lnSpc>
              <a:buFont typeface="Arial" panose="020B0604020202020204"/>
              <a:buChar char="•"/>
            </a:pPr>
            <a:endParaRPr sz="1600" dirty="0"/>
          </a:p>
          <a:p>
            <a:pPr>
              <a:lnSpc>
                <a:spcPct val="100000"/>
              </a:lnSpc>
              <a:buFont typeface="Arial" panose="020B0604020202020204"/>
              <a:buChar char="•"/>
            </a:pPr>
            <a:r>
              <a:rPr lang="en-US" sz="2800" dirty="0">
                <a:solidFill>
                  <a:srgbClr val="000000"/>
                </a:solidFill>
                <a:latin typeface="Calibri" panose="020F0502020204030204"/>
              </a:rPr>
              <a:t>Need of </a:t>
            </a:r>
            <a:r>
              <a:rPr lang="en-US" sz="2800" b="1" dirty="0">
                <a:solidFill>
                  <a:srgbClr val="000000"/>
                </a:solidFill>
                <a:latin typeface="Calibri" panose="020F0502020204030204"/>
              </a:rPr>
              <a:t>good </a:t>
            </a:r>
            <a:r>
              <a:rPr lang="en-US" sz="2800" b="1" dirty="0" smtClean="0">
                <a:solidFill>
                  <a:srgbClr val="000000"/>
                </a:solidFill>
                <a:latin typeface="Calibri" panose="020F0502020204030204"/>
              </a:rPr>
              <a:t>connectivity</a:t>
            </a:r>
            <a:endParaRPr lang="en-US" sz="2800" b="1" dirty="0" smtClean="0">
              <a:solidFill>
                <a:srgbClr val="000000"/>
              </a:solidFill>
              <a:latin typeface="Calibri" panose="020F0502020204030204"/>
            </a:endParaRPr>
          </a:p>
          <a:p>
            <a:pPr>
              <a:lnSpc>
                <a:spcPct val="100000"/>
              </a:lnSpc>
              <a:buFont typeface="Arial" panose="020B0604020202020204"/>
              <a:buChar char="•"/>
            </a:pPr>
            <a:endParaRPr sz="1600" dirty="0"/>
          </a:p>
          <a:p>
            <a:pPr>
              <a:lnSpc>
                <a:spcPct val="100000"/>
              </a:lnSpc>
              <a:buFont typeface="Arial" panose="020B0604020202020204"/>
              <a:buChar char="•"/>
            </a:pPr>
            <a:r>
              <a:rPr lang="en-US" sz="2800" b="1" dirty="0">
                <a:solidFill>
                  <a:srgbClr val="000000"/>
                </a:solidFill>
                <a:latin typeface="Calibri" panose="020F0502020204030204"/>
              </a:rPr>
              <a:t>Vendor reliability &amp; security </a:t>
            </a:r>
            <a:r>
              <a:rPr lang="en-US" sz="2800" b="1" dirty="0" smtClean="0">
                <a:solidFill>
                  <a:srgbClr val="000000"/>
                </a:solidFill>
                <a:latin typeface="Calibri" panose="020F0502020204030204"/>
              </a:rPr>
              <a:t>risk</a:t>
            </a:r>
            <a:endParaRPr lang="en-US" sz="2800" b="1" dirty="0" smtClean="0">
              <a:solidFill>
                <a:srgbClr val="000000"/>
              </a:solidFill>
              <a:latin typeface="Calibri" panose="020F0502020204030204"/>
            </a:endParaRPr>
          </a:p>
          <a:p>
            <a:pPr>
              <a:lnSpc>
                <a:spcPct val="100000"/>
              </a:lnSpc>
              <a:buFont typeface="Arial" panose="020B0604020202020204"/>
              <a:buChar char="•"/>
            </a:pPr>
            <a:endParaRPr sz="1600" dirty="0"/>
          </a:p>
          <a:p>
            <a:pPr>
              <a:lnSpc>
                <a:spcPct val="100000"/>
              </a:lnSpc>
              <a:buFont typeface="Arial" panose="020B0604020202020204"/>
              <a:buChar char="•"/>
            </a:pPr>
            <a:r>
              <a:rPr lang="en-US" sz="2800" dirty="0">
                <a:solidFill>
                  <a:srgbClr val="000000"/>
                </a:solidFill>
                <a:latin typeface="Calibri" panose="020F0502020204030204"/>
              </a:rPr>
              <a:t>Difficult to make a gateway for integrating in-premise , firewall protected appl with appl on public cloud</a:t>
            </a:r>
            <a:r>
              <a:rPr lang="en-US" sz="2800" dirty="0" smtClean="0">
                <a:solidFill>
                  <a:srgbClr val="000000"/>
                </a:solidFill>
                <a:latin typeface="Calibri" panose="020F0502020204030204"/>
              </a:rPr>
              <a:t>.</a:t>
            </a:r>
            <a:endParaRPr lang="en-US" sz="2800" dirty="0" smtClean="0">
              <a:solidFill>
                <a:srgbClr val="000000"/>
              </a:solidFill>
              <a:latin typeface="Calibri" panose="020F0502020204030204"/>
            </a:endParaRPr>
          </a:p>
          <a:p>
            <a:pPr>
              <a:lnSpc>
                <a:spcPct val="100000"/>
              </a:lnSpc>
              <a:buFont typeface="Arial" panose="020B0604020202020204"/>
              <a:buChar char="•"/>
            </a:pPr>
            <a:endParaRPr sz="1600" dirty="0"/>
          </a:p>
          <a:p>
            <a:pPr>
              <a:lnSpc>
                <a:spcPct val="100000"/>
              </a:lnSpc>
              <a:buFont typeface="Arial" panose="020B0604020202020204"/>
              <a:buChar char="•"/>
            </a:pPr>
            <a:r>
              <a:rPr lang="en-US" sz="2800" dirty="0">
                <a:solidFill>
                  <a:srgbClr val="000000"/>
                </a:solidFill>
                <a:latin typeface="Calibri" panose="020F0502020204030204"/>
              </a:rPr>
              <a:t>Ex. AWS </a:t>
            </a:r>
            <a:r>
              <a:rPr lang="en-US" sz="2800" dirty="0" err="1">
                <a:solidFill>
                  <a:srgbClr val="000000"/>
                </a:solidFill>
                <a:latin typeface="Calibri" panose="020F0502020204030204"/>
              </a:rPr>
              <a:t>rackspace</a:t>
            </a:r>
            <a:r>
              <a:rPr lang="en-US" sz="2800" dirty="0">
                <a:solidFill>
                  <a:srgbClr val="000000"/>
                </a:solidFill>
                <a:latin typeface="Calibri" panose="020F0502020204030204"/>
              </a:rPr>
              <a:t> cloud hosting</a:t>
            </a:r>
            <a:endParaRPr sz="1600" dirty="0"/>
          </a:p>
          <a:p>
            <a:pPr>
              <a:lnSpc>
                <a:spcPct val="100000"/>
              </a:lnSpc>
            </a:pP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0"/>
            <a:r>
              <a:rPr lang="en-US" sz="4400" kern="1200" dirty="0">
                <a:solidFill>
                  <a:srgbClr val="000000"/>
                </a:solidFill>
                <a:latin typeface="Calibri" panose="020F0502020204030204"/>
                <a:ea typeface="+mn-ea"/>
                <a:cs typeface="+mn-cs"/>
              </a:rPr>
              <a:t>Cloud Computing Reference Model</a:t>
            </a:r>
            <a:endParaRPr lang="en-IN" sz="4400" kern="1200" dirty="0">
              <a:solidFill>
                <a:srgbClr val="000000"/>
              </a:solidFill>
              <a:latin typeface="Calibri" panose="020F0502020204030204"/>
              <a:ea typeface="+mn-ea"/>
              <a:cs typeface="+mn-cs"/>
            </a:endParaRPr>
          </a:p>
        </p:txBody>
      </p:sp>
      <p:pic>
        <p:nvPicPr>
          <p:cNvPr id="5" name="Picture 4"/>
          <p:cNvPicPr>
            <a:picLocks noChangeAspect="1"/>
          </p:cNvPicPr>
          <p:nvPr/>
        </p:nvPicPr>
        <p:blipFill>
          <a:blip r:embed="rId1"/>
          <a:stretch>
            <a:fillRect/>
          </a:stretch>
        </p:blipFill>
        <p:spPr>
          <a:xfrm>
            <a:off x="990600" y="1417680"/>
            <a:ext cx="6781800" cy="490692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TextShape 1"/>
          <p:cNvSpPr txBox="1"/>
          <p:nvPr/>
        </p:nvSpPr>
        <p:spPr>
          <a:xfrm>
            <a:off x="457200" y="274680"/>
            <a:ext cx="8229240" cy="1142640"/>
          </a:xfrm>
          <a:prstGeom prst="rect">
            <a:avLst/>
          </a:prstGeom>
        </p:spPr>
        <p:txBody>
          <a:bodyPr anchor="ctr"/>
          <a:lstStyle/>
          <a:p>
            <a:pPr algn="ctr">
              <a:lnSpc>
                <a:spcPct val="100000"/>
              </a:lnSpc>
            </a:pPr>
            <a:r>
              <a:rPr lang="en-US" sz="3600" dirty="0">
                <a:solidFill>
                  <a:srgbClr val="000000"/>
                </a:solidFill>
                <a:latin typeface="Calibri" panose="020F0502020204030204"/>
              </a:rPr>
              <a:t>Deployment Models(Organizational Scenario)</a:t>
            </a:r>
            <a:endParaRPr dirty="0"/>
          </a:p>
        </p:txBody>
      </p:sp>
      <p:sp>
        <p:nvSpPr>
          <p:cNvPr id="251" name="TextShape 2"/>
          <p:cNvSpPr txBox="1"/>
          <p:nvPr/>
        </p:nvSpPr>
        <p:spPr>
          <a:xfrm>
            <a:off x="4571820" y="1600200"/>
            <a:ext cx="4447309" cy="4242262"/>
          </a:xfrm>
          <a:prstGeom prst="rect">
            <a:avLst/>
          </a:prstGeom>
        </p:spPr>
        <p:txBody>
          <a:bodyPr/>
          <a:lstStyle/>
          <a:p>
            <a:pPr>
              <a:lnSpc>
                <a:spcPct val="100000"/>
              </a:lnSpc>
              <a:buFont typeface="Arial" panose="020B0604020202020204"/>
              <a:buChar char="•"/>
            </a:pPr>
            <a:r>
              <a:rPr lang="en-US" sz="2400" dirty="0">
                <a:solidFill>
                  <a:srgbClr val="000000"/>
                </a:solidFill>
                <a:latin typeface="Calibri" panose="020F0502020204030204"/>
              </a:rPr>
              <a:t>An agency can deploy cloud computing in several different ways depending upon many </a:t>
            </a:r>
            <a:r>
              <a:rPr lang="en-US" sz="2400" b="1" dirty="0">
                <a:solidFill>
                  <a:srgbClr val="000000"/>
                </a:solidFill>
                <a:latin typeface="Calibri" panose="020F0502020204030204"/>
              </a:rPr>
              <a:t>factors</a:t>
            </a:r>
            <a:r>
              <a:rPr lang="en-US" sz="2400" dirty="0">
                <a:solidFill>
                  <a:srgbClr val="000000"/>
                </a:solidFill>
                <a:latin typeface="Calibri" panose="020F0502020204030204"/>
              </a:rPr>
              <a:t>, such as:</a:t>
            </a:r>
            <a:endParaRPr sz="1400" dirty="0"/>
          </a:p>
          <a:p>
            <a:pPr>
              <a:lnSpc>
                <a:spcPct val="100000"/>
              </a:lnSpc>
              <a:buFont typeface="Arial" panose="020B0604020202020204"/>
              <a:buChar char="•"/>
            </a:pPr>
            <a:r>
              <a:rPr lang="en-US" sz="2400" dirty="0">
                <a:solidFill>
                  <a:srgbClr val="000000"/>
                </a:solidFill>
                <a:latin typeface="Calibri" panose="020F0502020204030204"/>
              </a:rPr>
              <a:t>Where the cloud services are hosted</a:t>
            </a:r>
            <a:endParaRPr sz="1400" dirty="0"/>
          </a:p>
          <a:p>
            <a:pPr>
              <a:lnSpc>
                <a:spcPct val="100000"/>
              </a:lnSpc>
              <a:buFont typeface="Arial" panose="020B0604020202020204"/>
              <a:buChar char="•"/>
            </a:pPr>
            <a:r>
              <a:rPr lang="en-US" sz="2400" dirty="0">
                <a:solidFill>
                  <a:srgbClr val="000000"/>
                </a:solidFill>
                <a:latin typeface="Calibri" panose="020F0502020204030204"/>
              </a:rPr>
              <a:t>Security requirements</a:t>
            </a:r>
            <a:endParaRPr sz="1400" dirty="0"/>
          </a:p>
          <a:p>
            <a:pPr>
              <a:lnSpc>
                <a:spcPct val="100000"/>
              </a:lnSpc>
              <a:buFont typeface="Arial" panose="020B0604020202020204"/>
              <a:buChar char="•"/>
            </a:pPr>
            <a:r>
              <a:rPr lang="en-US" sz="2400" dirty="0">
                <a:solidFill>
                  <a:srgbClr val="000000"/>
                </a:solidFill>
                <a:latin typeface="Calibri" panose="020F0502020204030204"/>
              </a:rPr>
              <a:t>Desire to share cloud services</a:t>
            </a:r>
            <a:endParaRPr sz="1400" dirty="0"/>
          </a:p>
          <a:p>
            <a:pPr>
              <a:lnSpc>
                <a:spcPct val="100000"/>
              </a:lnSpc>
              <a:buFont typeface="Arial" panose="020B0604020202020204"/>
              <a:buChar char="•"/>
            </a:pPr>
            <a:r>
              <a:rPr lang="en-US" sz="2400" dirty="0">
                <a:solidFill>
                  <a:srgbClr val="000000"/>
                </a:solidFill>
                <a:latin typeface="Calibri" panose="020F0502020204030204"/>
              </a:rPr>
              <a:t>The ability to manage some or all of the services</a:t>
            </a:r>
            <a:endParaRPr sz="1400" dirty="0"/>
          </a:p>
          <a:p>
            <a:pPr>
              <a:lnSpc>
                <a:spcPct val="100000"/>
              </a:lnSpc>
              <a:buFont typeface="Arial" panose="020B0604020202020204"/>
              <a:buChar char="•"/>
            </a:pPr>
            <a:r>
              <a:rPr lang="en-US" sz="2400" dirty="0">
                <a:solidFill>
                  <a:srgbClr val="000000"/>
                </a:solidFill>
                <a:latin typeface="Calibri" panose="020F0502020204030204"/>
              </a:rPr>
              <a:t>Customization capabilities</a:t>
            </a:r>
            <a:endParaRPr sz="1400" dirty="0"/>
          </a:p>
          <a:p>
            <a:pPr>
              <a:lnSpc>
                <a:spcPct val="100000"/>
              </a:lnSpc>
            </a:pPr>
            <a:endParaRPr sz="1400" dirty="0"/>
          </a:p>
        </p:txBody>
      </p:sp>
      <p:sp>
        <p:nvSpPr>
          <p:cNvPr id="3" name="TextBox 2"/>
          <p:cNvSpPr txBox="1"/>
          <p:nvPr/>
        </p:nvSpPr>
        <p:spPr>
          <a:xfrm>
            <a:off x="391390" y="4373395"/>
            <a:ext cx="3664851" cy="1754326"/>
          </a:xfrm>
          <a:prstGeom prst="rect">
            <a:avLst/>
          </a:prstGeom>
          <a:noFill/>
        </p:spPr>
        <p:txBody>
          <a:bodyPr wrap="square" rtlCol="0">
            <a:spAutoFit/>
          </a:bodyPr>
          <a:lstStyle/>
          <a:p>
            <a:pPr>
              <a:lnSpc>
                <a:spcPct val="100000"/>
              </a:lnSpc>
              <a:buFont typeface="Arial" panose="020B0604020202020204"/>
              <a:buChar char="•"/>
            </a:pPr>
            <a:r>
              <a:rPr lang="en-US" dirty="0">
                <a:solidFill>
                  <a:srgbClr val="000000"/>
                </a:solidFill>
                <a:latin typeface="Calibri" panose="020F0502020204030204"/>
              </a:rPr>
              <a:t>There are four common deployment models for cloud services loosely determined by who has access to the cloud services:  </a:t>
            </a:r>
            <a:r>
              <a:rPr lang="en-US" u="sng" dirty="0">
                <a:solidFill>
                  <a:srgbClr val="0000FF"/>
                </a:solidFill>
                <a:latin typeface="Calibri" panose="020F0502020204030204"/>
                <a:hlinkClick r:id="rId1"/>
              </a:rPr>
              <a:t>Public Cloud</a:t>
            </a:r>
            <a:r>
              <a:rPr lang="en-US" dirty="0">
                <a:solidFill>
                  <a:srgbClr val="000000"/>
                </a:solidFill>
                <a:latin typeface="Calibri" panose="020F0502020204030204"/>
              </a:rPr>
              <a:t>, </a:t>
            </a:r>
            <a:r>
              <a:rPr lang="en-US" u="sng" dirty="0">
                <a:solidFill>
                  <a:srgbClr val="0000FF"/>
                </a:solidFill>
                <a:latin typeface="Calibri" panose="020F0502020204030204"/>
                <a:hlinkClick r:id="rId1"/>
              </a:rPr>
              <a:t>Private Cloud</a:t>
            </a:r>
            <a:r>
              <a:rPr lang="en-US" dirty="0">
                <a:solidFill>
                  <a:srgbClr val="000000"/>
                </a:solidFill>
                <a:latin typeface="Calibri" panose="020F0502020204030204"/>
              </a:rPr>
              <a:t>, </a:t>
            </a:r>
            <a:r>
              <a:rPr lang="en-US" u="sng" dirty="0">
                <a:solidFill>
                  <a:srgbClr val="0000FF"/>
                </a:solidFill>
                <a:latin typeface="Calibri" panose="020F0502020204030204"/>
                <a:hlinkClick r:id="rId1"/>
              </a:rPr>
              <a:t>Community Cloud</a:t>
            </a:r>
            <a:r>
              <a:rPr lang="en-US" dirty="0">
                <a:solidFill>
                  <a:srgbClr val="000000"/>
                </a:solidFill>
                <a:latin typeface="Calibri" panose="020F0502020204030204"/>
              </a:rPr>
              <a:t>, and </a:t>
            </a:r>
            <a:r>
              <a:rPr lang="en-US" u="sng" dirty="0">
                <a:solidFill>
                  <a:srgbClr val="0000FF"/>
                </a:solidFill>
                <a:latin typeface="Calibri" panose="020F0502020204030204"/>
                <a:hlinkClick r:id="rId1"/>
              </a:rPr>
              <a:t>Hybrid Cloud</a:t>
            </a:r>
            <a:r>
              <a:rPr lang="en-US" dirty="0">
                <a:solidFill>
                  <a:srgbClr val="000000"/>
                </a:solidFill>
                <a:latin typeface="Calibri" panose="020F0502020204030204"/>
              </a:rPr>
              <a:t>.</a:t>
            </a:r>
            <a:endParaRPr lang="en-US" sz="1100" dirty="0"/>
          </a:p>
        </p:txBody>
      </p:sp>
      <p:pic>
        <p:nvPicPr>
          <p:cNvPr id="4" name="Picture 3"/>
          <p:cNvPicPr>
            <a:picLocks noChangeAspect="1"/>
          </p:cNvPicPr>
          <p:nvPr/>
        </p:nvPicPr>
        <p:blipFill rotWithShape="1">
          <a:blip r:embed="rId2"/>
          <a:srcRect r="1712" b="10910"/>
          <a:stretch>
            <a:fillRect/>
          </a:stretch>
        </p:blipFill>
        <p:spPr>
          <a:xfrm>
            <a:off x="41137" y="1397333"/>
            <a:ext cx="4365356" cy="2609383"/>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TextShape 1"/>
          <p:cNvSpPr txBox="1"/>
          <p:nvPr/>
        </p:nvSpPr>
        <p:spPr>
          <a:xfrm>
            <a:off x="228600" y="76200"/>
            <a:ext cx="8229240" cy="1142640"/>
          </a:xfrm>
          <a:prstGeom prst="rect">
            <a:avLst/>
          </a:prstGeom>
        </p:spPr>
        <p:txBody>
          <a:bodyPr anchor="ctr"/>
          <a:lstStyle/>
          <a:p>
            <a:pPr algn="ctr">
              <a:lnSpc>
                <a:spcPct val="100000"/>
              </a:lnSpc>
            </a:pPr>
            <a:r>
              <a:rPr lang="en-US" sz="4400" dirty="0">
                <a:solidFill>
                  <a:srgbClr val="000000"/>
                </a:solidFill>
                <a:latin typeface="Calibri" panose="020F0502020204030204"/>
              </a:rPr>
              <a:t>Public cloud</a:t>
            </a:r>
            <a:endParaRPr dirty="0"/>
          </a:p>
        </p:txBody>
      </p:sp>
      <p:sp>
        <p:nvSpPr>
          <p:cNvPr id="253" name="TextShape 2"/>
          <p:cNvSpPr txBox="1"/>
          <p:nvPr/>
        </p:nvSpPr>
        <p:spPr>
          <a:xfrm>
            <a:off x="457200" y="914400"/>
            <a:ext cx="8229240" cy="5257800"/>
          </a:xfrm>
          <a:prstGeom prst="rect">
            <a:avLst/>
          </a:prstGeom>
        </p:spPr>
        <p:txBody>
          <a:bodyPr/>
          <a:lstStyle/>
          <a:p>
            <a:pPr>
              <a:lnSpc>
                <a:spcPct val="100000"/>
              </a:lnSpc>
              <a:buFont typeface="Arial" panose="020B0604020202020204"/>
              <a:buChar char="•"/>
            </a:pPr>
            <a:r>
              <a:rPr lang="en-US" sz="2000" dirty="0">
                <a:solidFill>
                  <a:srgbClr val="000000"/>
                </a:solidFill>
                <a:latin typeface="Calibri" panose="020F0502020204030204"/>
              </a:rPr>
              <a:t>Available to the </a:t>
            </a:r>
            <a:r>
              <a:rPr lang="en-US" sz="2000" b="1" dirty="0">
                <a:solidFill>
                  <a:srgbClr val="000000"/>
                </a:solidFill>
                <a:latin typeface="Calibri" panose="020F0502020204030204"/>
              </a:rPr>
              <a:t>general public </a:t>
            </a:r>
            <a:r>
              <a:rPr lang="en-US" sz="2000" dirty="0">
                <a:solidFill>
                  <a:srgbClr val="000000"/>
                </a:solidFill>
                <a:latin typeface="Calibri" panose="020F0502020204030204"/>
              </a:rPr>
              <a:t>and is owned by a third party cloud service provider (CSP). </a:t>
            </a:r>
            <a:endParaRPr lang="en-US" sz="2000" dirty="0">
              <a:solidFill>
                <a:srgbClr val="000000"/>
              </a:solidFill>
              <a:latin typeface="Calibri" panose="020F0502020204030204"/>
            </a:endParaRPr>
          </a:p>
          <a:p>
            <a:pPr>
              <a:lnSpc>
                <a:spcPct val="100000"/>
              </a:lnSpc>
              <a:buFont typeface="Arial" panose="020B0604020202020204"/>
              <a:buChar char="•"/>
            </a:pPr>
            <a:endParaRPr lang="en-US" sz="2000" dirty="0">
              <a:solidFill>
                <a:srgbClr val="000000"/>
              </a:solidFill>
              <a:latin typeface="Calibri" panose="020F0502020204030204"/>
            </a:endParaRPr>
          </a:p>
          <a:p>
            <a:pPr>
              <a:lnSpc>
                <a:spcPct val="100000"/>
              </a:lnSpc>
              <a:buFont typeface="Arial" panose="020B0604020202020204"/>
              <a:buChar char="•"/>
            </a:pPr>
            <a:r>
              <a:rPr lang="en-US" sz="2000" dirty="0">
                <a:solidFill>
                  <a:srgbClr val="000000"/>
                </a:solidFill>
                <a:latin typeface="Calibri" panose="020F0502020204030204"/>
              </a:rPr>
              <a:t> An agency </a:t>
            </a:r>
            <a:r>
              <a:rPr lang="en-US" sz="2000" b="1" dirty="0">
                <a:solidFill>
                  <a:srgbClr val="000000"/>
                </a:solidFill>
                <a:latin typeface="Calibri" panose="020F0502020204030204"/>
              </a:rPr>
              <a:t>dynamically provisions </a:t>
            </a:r>
            <a:r>
              <a:rPr lang="en-US" sz="2000" dirty="0">
                <a:solidFill>
                  <a:srgbClr val="000000"/>
                </a:solidFill>
                <a:latin typeface="Calibri" panose="020F0502020204030204"/>
              </a:rPr>
              <a:t>computing resources over the Internet from a CSP who shares its resources with other organizations.  </a:t>
            </a:r>
            <a:endParaRPr lang="en-US" sz="2000" dirty="0">
              <a:solidFill>
                <a:srgbClr val="000000"/>
              </a:solidFill>
              <a:latin typeface="Calibri" panose="020F0502020204030204"/>
            </a:endParaRPr>
          </a:p>
          <a:p>
            <a:pPr>
              <a:lnSpc>
                <a:spcPct val="100000"/>
              </a:lnSpc>
              <a:buFont typeface="Arial" panose="020B0604020202020204"/>
              <a:buChar char="•"/>
            </a:pPr>
            <a:endParaRPr lang="en-US" sz="2000" dirty="0">
              <a:solidFill>
                <a:srgbClr val="000000"/>
              </a:solidFill>
              <a:latin typeface="Calibri" panose="020F0502020204030204"/>
            </a:endParaRPr>
          </a:p>
          <a:p>
            <a:pPr>
              <a:lnSpc>
                <a:spcPct val="100000"/>
              </a:lnSpc>
              <a:buFont typeface="Arial" panose="020B0604020202020204"/>
              <a:buChar char="•"/>
            </a:pPr>
            <a:r>
              <a:rPr lang="en-US" sz="2000" dirty="0">
                <a:solidFill>
                  <a:srgbClr val="000000"/>
                </a:solidFill>
                <a:latin typeface="Calibri" panose="020F0502020204030204"/>
              </a:rPr>
              <a:t>The CSP </a:t>
            </a:r>
            <a:r>
              <a:rPr lang="en-US" sz="2000" b="1" dirty="0">
                <a:solidFill>
                  <a:srgbClr val="000000"/>
                </a:solidFill>
                <a:latin typeface="Calibri" panose="020F0502020204030204"/>
              </a:rPr>
              <a:t>bills</a:t>
            </a:r>
            <a:r>
              <a:rPr lang="en-US" sz="2000" dirty="0">
                <a:solidFill>
                  <a:srgbClr val="000000"/>
                </a:solidFill>
                <a:latin typeface="Calibri" panose="020F0502020204030204"/>
              </a:rPr>
              <a:t> the agency for its share of resources used similar to that of an electric utility.</a:t>
            </a:r>
            <a:endParaRPr lang="en-US" sz="2000" dirty="0">
              <a:solidFill>
                <a:srgbClr val="000000"/>
              </a:solidFill>
              <a:latin typeface="Calibri" panose="020F0502020204030204"/>
            </a:endParaRPr>
          </a:p>
          <a:p>
            <a:pPr>
              <a:lnSpc>
                <a:spcPct val="100000"/>
              </a:lnSpc>
              <a:buFont typeface="Arial" panose="020B0604020202020204"/>
              <a:buChar char="•"/>
            </a:pPr>
            <a:endParaRPr sz="1200" dirty="0"/>
          </a:p>
          <a:p>
            <a:pPr>
              <a:lnSpc>
                <a:spcPct val="100000"/>
              </a:lnSpc>
              <a:buFont typeface="Arial" panose="020B0604020202020204"/>
              <a:buChar char="•"/>
            </a:pPr>
            <a:r>
              <a:rPr lang="en-US" sz="2000" b="1" dirty="0">
                <a:solidFill>
                  <a:srgbClr val="000000"/>
                </a:solidFill>
                <a:latin typeface="Calibri" panose="020F0502020204030204"/>
              </a:rPr>
              <a:t>Cost effective </a:t>
            </a:r>
            <a:r>
              <a:rPr lang="en-US" sz="2000" dirty="0">
                <a:solidFill>
                  <a:srgbClr val="000000"/>
                </a:solidFill>
                <a:latin typeface="Calibri" panose="020F0502020204030204"/>
              </a:rPr>
              <a:t>deployment model for agencies as it gives them the flexibility to procure only the computing resources they need </a:t>
            </a:r>
            <a:endParaRPr lang="en-US" sz="2000" dirty="0">
              <a:solidFill>
                <a:srgbClr val="000000"/>
              </a:solidFill>
              <a:latin typeface="Calibri" panose="020F0502020204030204"/>
            </a:endParaRPr>
          </a:p>
          <a:p>
            <a:pPr>
              <a:lnSpc>
                <a:spcPct val="100000"/>
              </a:lnSpc>
              <a:buFont typeface="Arial" panose="020B0604020202020204"/>
              <a:buChar char="•"/>
            </a:pPr>
            <a:endParaRPr lang="en-US" sz="2000" dirty="0">
              <a:solidFill>
                <a:srgbClr val="000000"/>
              </a:solidFill>
              <a:latin typeface="Calibri" panose="020F0502020204030204"/>
            </a:endParaRPr>
          </a:p>
          <a:p>
            <a:pPr>
              <a:lnSpc>
                <a:spcPct val="100000"/>
              </a:lnSpc>
              <a:buFont typeface="Arial" panose="020B0604020202020204"/>
              <a:buChar char="•"/>
            </a:pPr>
            <a:r>
              <a:rPr lang="en-US" sz="2000" dirty="0">
                <a:solidFill>
                  <a:srgbClr val="000000"/>
                </a:solidFill>
                <a:latin typeface="Calibri" panose="020F0502020204030204"/>
              </a:rPr>
              <a:t>Services are delivered with consistent </a:t>
            </a:r>
            <a:r>
              <a:rPr lang="en-US" sz="2000" b="1" dirty="0">
                <a:solidFill>
                  <a:srgbClr val="000000"/>
                </a:solidFill>
                <a:latin typeface="Calibri" panose="020F0502020204030204"/>
              </a:rPr>
              <a:t>availability, resiliency, security, and manageability.</a:t>
            </a:r>
            <a:r>
              <a:rPr lang="en-US" sz="2000" dirty="0">
                <a:solidFill>
                  <a:srgbClr val="000000"/>
                </a:solidFill>
                <a:latin typeface="Calibri" panose="020F0502020204030204"/>
              </a:rPr>
              <a:t>  </a:t>
            </a:r>
            <a:endParaRPr lang="en-US" sz="2000" dirty="0">
              <a:solidFill>
                <a:srgbClr val="000000"/>
              </a:solidFill>
              <a:latin typeface="Calibri" panose="020F0502020204030204"/>
            </a:endParaRPr>
          </a:p>
          <a:p>
            <a:pPr>
              <a:lnSpc>
                <a:spcPct val="100000"/>
              </a:lnSpc>
              <a:buFont typeface="Arial" panose="020B0604020202020204"/>
              <a:buChar char="•"/>
            </a:pPr>
            <a:endParaRPr lang="en-US" sz="2000" dirty="0">
              <a:solidFill>
                <a:srgbClr val="000000"/>
              </a:solidFill>
              <a:latin typeface="Calibri" panose="020F0502020204030204"/>
            </a:endParaRPr>
          </a:p>
          <a:p>
            <a:pPr>
              <a:lnSpc>
                <a:spcPct val="100000"/>
              </a:lnSpc>
              <a:buFont typeface="Arial" panose="020B0604020202020204"/>
              <a:buChar char="•"/>
            </a:pPr>
            <a:r>
              <a:rPr lang="en-US" sz="2000" dirty="0">
                <a:solidFill>
                  <a:srgbClr val="000000"/>
                </a:solidFill>
                <a:latin typeface="Calibri" panose="020F0502020204030204"/>
              </a:rPr>
              <a:t>Nevertheless, to benefit from a public cloud, an agency must </a:t>
            </a:r>
            <a:r>
              <a:rPr lang="en-US" sz="2000" b="1" dirty="0">
                <a:solidFill>
                  <a:srgbClr val="000000"/>
                </a:solidFill>
                <a:latin typeface="Calibri" panose="020F0502020204030204"/>
              </a:rPr>
              <a:t>accept reduced control and monitoring over the provider’s governance and security</a:t>
            </a:r>
            <a:r>
              <a:rPr lang="en-US" sz="2000" dirty="0">
                <a:solidFill>
                  <a:srgbClr val="000000"/>
                </a:solidFill>
                <a:latin typeface="Calibri" panose="020F0502020204030204"/>
              </a:rPr>
              <a:t>. </a:t>
            </a:r>
            <a:endParaRPr sz="1200" dirty="0"/>
          </a:p>
          <a:p>
            <a:pPr>
              <a:lnSpc>
                <a:spcPct val="100000"/>
              </a:lnSpc>
            </a:pPr>
            <a:endParaRPr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txBox="1"/>
          <p:nvPr/>
        </p:nvSpPr>
        <p:spPr>
          <a:xfrm>
            <a:off x="457200" y="274680"/>
            <a:ext cx="8229240" cy="1142640"/>
          </a:xfrm>
          <a:prstGeom prst="rect">
            <a:avLst/>
          </a:prstGeom>
        </p:spPr>
        <p:txBody>
          <a:bodyPr anchor="ctr"/>
          <a:lstStyle/>
          <a:p/>
        </p:txBody>
      </p:sp>
      <p:pic>
        <p:nvPicPr>
          <p:cNvPr id="128" name="Content Placeholder 4"/>
          <p:cNvPicPr/>
          <p:nvPr/>
        </p:nvPicPr>
        <p:blipFill>
          <a:blip r:embed="rId1"/>
          <a:stretch>
            <a:fillRect/>
          </a:stretch>
        </p:blipFill>
        <p:spPr>
          <a:xfrm>
            <a:off x="0" y="0"/>
            <a:ext cx="9143640" cy="5943600"/>
          </a:xfrm>
          <a:prstGeom prst="rect">
            <a:avLst/>
          </a:prstGeom>
        </p:spPr>
      </p:pic>
      <p:sp>
        <p:nvSpPr>
          <p:cNvPr id="4" name="TextBox 3"/>
          <p:cNvSpPr txBox="1"/>
          <p:nvPr/>
        </p:nvSpPr>
        <p:spPr>
          <a:xfrm>
            <a:off x="762000" y="6019800"/>
            <a:ext cx="7772400" cy="369332"/>
          </a:xfrm>
          <a:prstGeom prst="rect">
            <a:avLst/>
          </a:prstGeom>
          <a:noFill/>
        </p:spPr>
        <p:txBody>
          <a:bodyPr wrap="square" rtlCol="0">
            <a:spAutoFit/>
          </a:bodyPr>
          <a:lstStyle/>
          <a:p>
            <a:r>
              <a:rPr lang="en-US" dirty="0"/>
              <a:t>Resource provisioning with minimal service provider interaction.</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TextShape 1"/>
          <p:cNvSpPr txBox="1"/>
          <p:nvPr/>
        </p:nvSpPr>
        <p:spPr>
          <a:xfrm>
            <a:off x="305160" y="-76200"/>
            <a:ext cx="8229240" cy="1142640"/>
          </a:xfrm>
          <a:prstGeom prst="rect">
            <a:avLst/>
          </a:prstGeom>
        </p:spPr>
        <p:txBody>
          <a:bodyPr anchor="ctr"/>
          <a:lstStyle/>
          <a:p>
            <a:pPr algn="ctr">
              <a:lnSpc>
                <a:spcPct val="100000"/>
              </a:lnSpc>
            </a:pPr>
            <a:r>
              <a:rPr lang="en-US" sz="4400" dirty="0">
                <a:solidFill>
                  <a:srgbClr val="000000"/>
                </a:solidFill>
                <a:latin typeface="Calibri" panose="020F0502020204030204"/>
              </a:rPr>
              <a:t>Private cloud</a:t>
            </a:r>
            <a:endParaRPr dirty="0"/>
          </a:p>
        </p:txBody>
      </p:sp>
      <p:sp>
        <p:nvSpPr>
          <p:cNvPr id="256" name="TextShape 2"/>
          <p:cNvSpPr txBox="1"/>
          <p:nvPr/>
        </p:nvSpPr>
        <p:spPr>
          <a:xfrm>
            <a:off x="609960" y="914400"/>
            <a:ext cx="7924440" cy="4876560"/>
          </a:xfrm>
          <a:prstGeom prst="rect">
            <a:avLst/>
          </a:prstGeom>
        </p:spPr>
        <p:txBody>
          <a:bodyPr/>
          <a:lstStyle/>
          <a:p>
            <a:pPr>
              <a:lnSpc>
                <a:spcPct val="100000"/>
              </a:lnSpc>
              <a:buFont typeface="Arial" panose="020B0604020202020204"/>
              <a:buChar char="•"/>
            </a:pPr>
            <a:r>
              <a:rPr lang="en-US" sz="2000" b="1" dirty="0">
                <a:solidFill>
                  <a:srgbClr val="000000"/>
                </a:solidFill>
                <a:latin typeface="Calibri" panose="020F0502020204030204"/>
              </a:rPr>
              <a:t>Operated solely for a single organization or agency</a:t>
            </a:r>
            <a:r>
              <a:rPr lang="en-US" sz="2000" dirty="0">
                <a:solidFill>
                  <a:srgbClr val="000000"/>
                </a:solidFill>
                <a:latin typeface="Calibri" panose="020F0502020204030204"/>
              </a:rPr>
              <a:t>:  the CSP dedicates specific cloud services to that agency and </a:t>
            </a:r>
            <a:r>
              <a:rPr lang="en-US" sz="2000" b="1" dirty="0">
                <a:solidFill>
                  <a:srgbClr val="000000"/>
                </a:solidFill>
                <a:latin typeface="Calibri" panose="020F0502020204030204"/>
              </a:rPr>
              <a:t>no other clients.</a:t>
            </a:r>
            <a:r>
              <a:rPr lang="en-US" sz="2000" dirty="0">
                <a:solidFill>
                  <a:srgbClr val="000000"/>
                </a:solidFill>
                <a:latin typeface="Calibri" panose="020F0502020204030204"/>
              </a:rPr>
              <a:t>  </a:t>
            </a:r>
            <a:endParaRPr lang="en-US" sz="2000" dirty="0">
              <a:solidFill>
                <a:srgbClr val="000000"/>
              </a:solidFill>
              <a:latin typeface="Calibri" panose="020F0502020204030204"/>
            </a:endParaRPr>
          </a:p>
          <a:p>
            <a:pPr>
              <a:lnSpc>
                <a:spcPct val="100000"/>
              </a:lnSpc>
              <a:buFont typeface="Arial" panose="020B0604020202020204"/>
              <a:buChar char="•"/>
            </a:pPr>
            <a:endParaRPr lang="en-US" sz="2000" dirty="0">
              <a:solidFill>
                <a:srgbClr val="000000"/>
              </a:solidFill>
              <a:latin typeface="Calibri" panose="020F0502020204030204"/>
            </a:endParaRPr>
          </a:p>
          <a:p>
            <a:pPr>
              <a:lnSpc>
                <a:spcPct val="100000"/>
              </a:lnSpc>
              <a:buFont typeface="Arial" panose="020B0604020202020204"/>
              <a:buChar char="•"/>
            </a:pPr>
            <a:r>
              <a:rPr lang="en-US" sz="2000" dirty="0">
                <a:solidFill>
                  <a:srgbClr val="000000"/>
                </a:solidFill>
                <a:latin typeface="Calibri" panose="020F0502020204030204"/>
              </a:rPr>
              <a:t>The agency specifies, architects, and controls a pool of computing resources that the CSP delivers as a standardized set of services.</a:t>
            </a:r>
            <a:endParaRPr lang="en-US" sz="2000" dirty="0">
              <a:solidFill>
                <a:srgbClr val="000000"/>
              </a:solidFill>
              <a:latin typeface="Calibri" panose="020F0502020204030204"/>
            </a:endParaRPr>
          </a:p>
          <a:p>
            <a:pPr>
              <a:lnSpc>
                <a:spcPct val="100000"/>
              </a:lnSpc>
              <a:buFont typeface="Arial" panose="020B0604020202020204"/>
              <a:buChar char="•"/>
            </a:pPr>
            <a:endParaRPr lang="en-US" sz="2000" dirty="0">
              <a:solidFill>
                <a:srgbClr val="000000"/>
              </a:solidFill>
              <a:latin typeface="Calibri" panose="020F0502020204030204"/>
            </a:endParaRPr>
          </a:p>
          <a:p>
            <a:pPr>
              <a:lnSpc>
                <a:spcPct val="100000"/>
              </a:lnSpc>
              <a:buFont typeface="Arial" panose="020B0604020202020204"/>
              <a:buChar char="•"/>
            </a:pPr>
            <a:r>
              <a:rPr lang="en-US" sz="2000" dirty="0">
                <a:solidFill>
                  <a:srgbClr val="000000"/>
                </a:solidFill>
                <a:latin typeface="Calibri" panose="020F0502020204030204"/>
              </a:rPr>
              <a:t>  A common reason for agencies to procure private clouds is their ability to </a:t>
            </a:r>
            <a:r>
              <a:rPr lang="en-US" sz="2000" b="1" dirty="0">
                <a:solidFill>
                  <a:srgbClr val="000000"/>
                </a:solidFill>
                <a:latin typeface="Calibri" panose="020F0502020204030204"/>
              </a:rPr>
              <a:t>enforce their data security standards and controls.</a:t>
            </a:r>
            <a:endParaRPr lang="en-US" sz="2000" b="1" dirty="0">
              <a:solidFill>
                <a:srgbClr val="000000"/>
              </a:solidFill>
              <a:latin typeface="Calibri" panose="020F0502020204030204"/>
            </a:endParaRPr>
          </a:p>
          <a:p>
            <a:pPr>
              <a:lnSpc>
                <a:spcPct val="100000"/>
              </a:lnSpc>
              <a:buFont typeface="Arial" panose="020B0604020202020204"/>
              <a:buChar char="•"/>
            </a:pPr>
            <a:endParaRPr sz="1200" dirty="0"/>
          </a:p>
          <a:p>
            <a:pPr>
              <a:lnSpc>
                <a:spcPct val="100000"/>
              </a:lnSpc>
              <a:buFont typeface="Arial" panose="020B0604020202020204"/>
              <a:buChar char="•"/>
            </a:pPr>
            <a:r>
              <a:rPr lang="en-US" sz="2000" dirty="0">
                <a:solidFill>
                  <a:srgbClr val="000000"/>
                </a:solidFill>
                <a:latin typeface="Calibri" panose="020F0502020204030204"/>
              </a:rPr>
              <a:t>An agency will typically host a private cloud on-premises, connect to it through private network links, and only share its resources </a:t>
            </a:r>
            <a:r>
              <a:rPr lang="en-US" sz="2000" b="1" dirty="0">
                <a:solidFill>
                  <a:srgbClr val="000000"/>
                </a:solidFill>
                <a:latin typeface="Calibri" panose="020F0502020204030204"/>
              </a:rPr>
              <a:t>within the agency.</a:t>
            </a:r>
            <a:r>
              <a:rPr lang="en-US" sz="2000" dirty="0">
                <a:solidFill>
                  <a:srgbClr val="000000"/>
                </a:solidFill>
                <a:latin typeface="Calibri" panose="020F0502020204030204"/>
              </a:rPr>
              <a:t> </a:t>
            </a:r>
            <a:endParaRPr lang="en-US" sz="2000" dirty="0">
              <a:solidFill>
                <a:srgbClr val="000000"/>
              </a:solidFill>
              <a:latin typeface="Calibri" panose="020F0502020204030204"/>
            </a:endParaRPr>
          </a:p>
          <a:p>
            <a:pPr>
              <a:lnSpc>
                <a:spcPct val="100000"/>
              </a:lnSpc>
              <a:buFont typeface="Arial" panose="020B0604020202020204"/>
              <a:buChar char="•"/>
            </a:pPr>
            <a:endParaRPr lang="en-US" sz="2000" dirty="0">
              <a:solidFill>
                <a:srgbClr val="000000"/>
              </a:solidFill>
              <a:latin typeface="Calibri" panose="020F0502020204030204"/>
            </a:endParaRPr>
          </a:p>
          <a:p>
            <a:pPr>
              <a:lnSpc>
                <a:spcPct val="100000"/>
              </a:lnSpc>
              <a:buFont typeface="Arial" panose="020B0604020202020204"/>
              <a:buChar char="•"/>
            </a:pPr>
            <a:r>
              <a:rPr lang="en-US" sz="2000" dirty="0">
                <a:solidFill>
                  <a:srgbClr val="000000"/>
                </a:solidFill>
                <a:latin typeface="Calibri" panose="020F0502020204030204"/>
              </a:rPr>
              <a:t> Because resources are </a:t>
            </a:r>
            <a:r>
              <a:rPr lang="en-US" sz="2000" b="1" dirty="0">
                <a:solidFill>
                  <a:srgbClr val="000000"/>
                </a:solidFill>
                <a:latin typeface="Calibri" panose="020F0502020204030204"/>
              </a:rPr>
              <a:t>not pooled </a:t>
            </a:r>
            <a:r>
              <a:rPr lang="en-US" sz="2000" dirty="0">
                <a:solidFill>
                  <a:srgbClr val="000000"/>
                </a:solidFill>
                <a:latin typeface="Calibri" panose="020F0502020204030204"/>
              </a:rPr>
              <a:t>across multiple unaffiliated organizations, an agency </a:t>
            </a:r>
            <a:r>
              <a:rPr lang="en-US" sz="2000" b="1" dirty="0">
                <a:solidFill>
                  <a:srgbClr val="000000"/>
                </a:solidFill>
                <a:latin typeface="Calibri" panose="020F0502020204030204"/>
              </a:rPr>
              <a:t>will pay for all of the cloud's capacity</a:t>
            </a:r>
            <a:r>
              <a:rPr lang="en-US" sz="2000" dirty="0">
                <a:solidFill>
                  <a:srgbClr val="000000"/>
                </a:solidFill>
                <a:latin typeface="Calibri" panose="020F0502020204030204"/>
              </a:rPr>
              <a:t>. </a:t>
            </a:r>
            <a:endParaRPr lang="en-US" sz="2000" dirty="0">
              <a:solidFill>
                <a:srgbClr val="000000"/>
              </a:solidFill>
              <a:latin typeface="Calibri" panose="020F0502020204030204"/>
            </a:endParaRPr>
          </a:p>
          <a:p>
            <a:pPr>
              <a:lnSpc>
                <a:spcPct val="100000"/>
              </a:lnSpc>
              <a:buFont typeface="Arial" panose="020B0604020202020204"/>
              <a:buChar char="•"/>
            </a:pPr>
            <a:endParaRPr lang="en-US" sz="2000" dirty="0">
              <a:solidFill>
                <a:srgbClr val="000000"/>
              </a:solidFill>
              <a:latin typeface="Calibri" panose="020F0502020204030204"/>
            </a:endParaRPr>
          </a:p>
          <a:p>
            <a:pPr>
              <a:lnSpc>
                <a:spcPct val="100000"/>
              </a:lnSpc>
              <a:buFont typeface="Arial" panose="020B0604020202020204"/>
              <a:buChar char="•"/>
            </a:pPr>
            <a:r>
              <a:rPr lang="en-US" sz="2000" dirty="0">
                <a:solidFill>
                  <a:srgbClr val="000000"/>
                </a:solidFill>
                <a:latin typeface="Calibri" panose="020F0502020204030204"/>
              </a:rPr>
              <a:t> Nevertheless, the agency's </a:t>
            </a:r>
            <a:r>
              <a:rPr lang="en-US" sz="2000" b="1" dirty="0">
                <a:solidFill>
                  <a:srgbClr val="000000"/>
                </a:solidFill>
                <a:latin typeface="Calibri" panose="020F0502020204030204"/>
              </a:rPr>
              <a:t>Chief Information Officer (CIO) </a:t>
            </a:r>
            <a:r>
              <a:rPr lang="en-US" sz="2000" dirty="0">
                <a:solidFill>
                  <a:srgbClr val="000000"/>
                </a:solidFill>
                <a:latin typeface="Calibri" panose="020F0502020204030204"/>
              </a:rPr>
              <a:t>can provide these resources as services on-demand to organizations and programs within the agency and charge them accordingly.</a:t>
            </a:r>
            <a:endParaRPr sz="1200" dirty="0"/>
          </a:p>
          <a:p>
            <a:pPr>
              <a:lnSpc>
                <a:spcPct val="100000"/>
              </a:lnSpc>
            </a:pPr>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TextShape 1"/>
          <p:cNvSpPr txBox="1"/>
          <p:nvPr/>
        </p:nvSpPr>
        <p:spPr>
          <a:xfrm>
            <a:off x="469692" y="-26233"/>
            <a:ext cx="8229240" cy="1142640"/>
          </a:xfrm>
          <a:prstGeom prst="rect">
            <a:avLst/>
          </a:prstGeom>
        </p:spPr>
        <p:txBody>
          <a:bodyPr anchor="ctr"/>
          <a:lstStyle/>
          <a:p>
            <a:pPr algn="ctr">
              <a:lnSpc>
                <a:spcPct val="100000"/>
              </a:lnSpc>
            </a:pPr>
            <a:r>
              <a:rPr lang="en-US" sz="4400" dirty="0">
                <a:solidFill>
                  <a:srgbClr val="000000"/>
                </a:solidFill>
                <a:latin typeface="Calibri" panose="020F0502020204030204"/>
              </a:rPr>
              <a:t>Community cloud</a:t>
            </a:r>
            <a:endParaRPr dirty="0"/>
          </a:p>
        </p:txBody>
      </p:sp>
      <p:sp>
        <p:nvSpPr>
          <p:cNvPr id="259" name="TextShape 2"/>
          <p:cNvSpPr txBox="1"/>
          <p:nvPr/>
        </p:nvSpPr>
        <p:spPr>
          <a:xfrm>
            <a:off x="698292" y="838200"/>
            <a:ext cx="8000640" cy="4800240"/>
          </a:xfrm>
          <a:prstGeom prst="rect">
            <a:avLst/>
          </a:prstGeom>
        </p:spPr>
        <p:txBody>
          <a:bodyPr/>
          <a:lstStyle/>
          <a:p>
            <a:pPr>
              <a:lnSpc>
                <a:spcPct val="100000"/>
              </a:lnSpc>
              <a:buFont typeface="Arial" panose="020B0604020202020204"/>
              <a:buChar char="•"/>
            </a:pPr>
            <a:r>
              <a:rPr lang="en-US" sz="2400" b="1" dirty="0">
                <a:solidFill>
                  <a:srgbClr val="000000"/>
                </a:solidFill>
                <a:latin typeface="Calibri" panose="020F0502020204030204"/>
              </a:rPr>
              <a:t>Procured jointly by several agencies </a:t>
            </a:r>
            <a:r>
              <a:rPr lang="en-US" sz="2400" dirty="0">
                <a:solidFill>
                  <a:srgbClr val="000000"/>
                </a:solidFill>
                <a:latin typeface="Calibri" panose="020F0502020204030204"/>
              </a:rPr>
              <a:t>or programs that share specific needs such as </a:t>
            </a:r>
            <a:r>
              <a:rPr lang="en-US" sz="2400" b="1" dirty="0">
                <a:solidFill>
                  <a:srgbClr val="000000"/>
                </a:solidFill>
                <a:latin typeface="Calibri" panose="020F0502020204030204"/>
              </a:rPr>
              <a:t>security, compliance, or jurisdiction considerations</a:t>
            </a:r>
            <a:r>
              <a:rPr lang="en-US" sz="2400" dirty="0">
                <a:solidFill>
                  <a:srgbClr val="000000"/>
                </a:solidFill>
                <a:latin typeface="Calibri" panose="020F0502020204030204"/>
              </a:rPr>
              <a:t>.  </a:t>
            </a:r>
            <a:endParaRPr lang="en-US" sz="2400" dirty="0">
              <a:solidFill>
                <a:srgbClr val="000000"/>
              </a:solidFill>
              <a:latin typeface="Calibri" panose="020F0502020204030204"/>
            </a:endParaRPr>
          </a:p>
          <a:p>
            <a:pPr>
              <a:lnSpc>
                <a:spcPct val="100000"/>
              </a:lnSpc>
              <a:buFont typeface="Arial" panose="020B0604020202020204"/>
              <a:buChar char="•"/>
            </a:pPr>
            <a:endParaRPr lang="en-US" sz="2400" dirty="0">
              <a:solidFill>
                <a:srgbClr val="000000"/>
              </a:solidFill>
              <a:latin typeface="Calibri" panose="020F0502020204030204"/>
            </a:endParaRPr>
          </a:p>
          <a:p>
            <a:pPr>
              <a:lnSpc>
                <a:spcPct val="100000"/>
              </a:lnSpc>
              <a:buFont typeface="Arial" panose="020B0604020202020204"/>
              <a:buChar char="•"/>
            </a:pPr>
            <a:r>
              <a:rPr lang="en-US" sz="2400" dirty="0">
                <a:solidFill>
                  <a:srgbClr val="000000"/>
                </a:solidFill>
                <a:latin typeface="Calibri" panose="020F0502020204030204"/>
              </a:rPr>
              <a:t>The agencies or CSP may manage the community cloud and it may </a:t>
            </a:r>
            <a:r>
              <a:rPr lang="en-US" sz="2400" b="1" dirty="0">
                <a:solidFill>
                  <a:srgbClr val="000000"/>
                </a:solidFill>
                <a:latin typeface="Calibri" panose="020F0502020204030204"/>
              </a:rPr>
              <a:t>exist on-premises or off-premises.</a:t>
            </a:r>
            <a:endParaRPr sz="1400" b="1" dirty="0"/>
          </a:p>
          <a:p>
            <a:pPr>
              <a:lnSpc>
                <a:spcPct val="100000"/>
              </a:lnSpc>
            </a:pPr>
            <a:endParaRPr sz="1400" dirty="0"/>
          </a:p>
          <a:p>
            <a:pPr>
              <a:lnSpc>
                <a:spcPct val="100000"/>
              </a:lnSpc>
              <a:buFont typeface="Arial" panose="020B0604020202020204"/>
              <a:buChar char="•"/>
            </a:pPr>
            <a:r>
              <a:rPr lang="en-US" sz="2400" dirty="0">
                <a:solidFill>
                  <a:srgbClr val="000000"/>
                </a:solidFill>
                <a:latin typeface="Calibri" panose="020F0502020204030204"/>
              </a:rPr>
              <a:t>Enables agencies with common set of requirements to combine assets and share computing resources, data, and capabilities.  </a:t>
            </a:r>
            <a:endParaRPr lang="en-US" sz="2400" dirty="0">
              <a:solidFill>
                <a:srgbClr val="000000"/>
              </a:solidFill>
              <a:latin typeface="Calibri" panose="020F0502020204030204"/>
            </a:endParaRPr>
          </a:p>
          <a:p>
            <a:pPr>
              <a:lnSpc>
                <a:spcPct val="100000"/>
              </a:lnSpc>
              <a:buFont typeface="Arial" panose="020B0604020202020204"/>
              <a:buChar char="•"/>
            </a:pPr>
            <a:endParaRPr lang="en-US" sz="2400" dirty="0">
              <a:solidFill>
                <a:srgbClr val="000000"/>
              </a:solidFill>
              <a:latin typeface="Calibri" panose="020F0502020204030204"/>
            </a:endParaRPr>
          </a:p>
          <a:p>
            <a:pPr>
              <a:lnSpc>
                <a:spcPct val="100000"/>
              </a:lnSpc>
              <a:buFont typeface="Arial" panose="020B0604020202020204"/>
              <a:buChar char="•"/>
            </a:pPr>
            <a:r>
              <a:rPr lang="en-US" sz="2400" dirty="0">
                <a:solidFill>
                  <a:srgbClr val="000000"/>
                </a:solidFill>
                <a:latin typeface="Calibri" panose="020F0502020204030204"/>
              </a:rPr>
              <a:t>By eliminating the duplication of similar systems, agencies can </a:t>
            </a:r>
            <a:r>
              <a:rPr lang="en-US" sz="2400" b="1" dirty="0">
                <a:solidFill>
                  <a:srgbClr val="000000"/>
                </a:solidFill>
                <a:latin typeface="Calibri" panose="020F0502020204030204"/>
              </a:rPr>
              <a:t>save money </a:t>
            </a:r>
            <a:r>
              <a:rPr lang="en-US" sz="2400" dirty="0">
                <a:solidFill>
                  <a:srgbClr val="000000"/>
                </a:solidFill>
                <a:latin typeface="Calibri" panose="020F0502020204030204"/>
              </a:rPr>
              <a:t>and more efficiently allocate their scarce resources. </a:t>
            </a:r>
            <a:endParaRPr lang="en-US" sz="2400" dirty="0">
              <a:solidFill>
                <a:srgbClr val="000000"/>
              </a:solidFill>
              <a:latin typeface="Calibri" panose="020F0502020204030204"/>
            </a:endParaRPr>
          </a:p>
          <a:p>
            <a:pPr>
              <a:lnSpc>
                <a:spcPct val="100000"/>
              </a:lnSpc>
              <a:buFont typeface="Arial" panose="020B0604020202020204"/>
              <a:buChar char="•"/>
            </a:pPr>
            <a:endParaRPr lang="en-US" sz="2400" dirty="0">
              <a:solidFill>
                <a:srgbClr val="000000"/>
              </a:solidFill>
              <a:latin typeface="Calibri" panose="020F0502020204030204"/>
            </a:endParaRPr>
          </a:p>
          <a:p>
            <a:pPr>
              <a:lnSpc>
                <a:spcPct val="100000"/>
              </a:lnSpc>
              <a:buFont typeface="Arial" panose="020B0604020202020204"/>
              <a:buChar char="•"/>
            </a:pPr>
            <a:r>
              <a:rPr lang="en-US" sz="2400" dirty="0">
                <a:solidFill>
                  <a:srgbClr val="000000"/>
                </a:solidFill>
                <a:latin typeface="Calibri" panose="020F0502020204030204"/>
              </a:rPr>
              <a:t> Procuring a community cloud is also a way that an agency can advance the Federal IT Shared Service Strategy.</a:t>
            </a:r>
            <a:endParaRPr sz="1400" dirty="0"/>
          </a:p>
          <a:p>
            <a:pPr>
              <a:lnSpc>
                <a:spcPct val="100000"/>
              </a:lnSpc>
            </a:pPr>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TextShape 1"/>
          <p:cNvSpPr txBox="1"/>
          <p:nvPr/>
        </p:nvSpPr>
        <p:spPr>
          <a:xfrm>
            <a:off x="457200" y="274680"/>
            <a:ext cx="8229240" cy="1142640"/>
          </a:xfrm>
          <a:prstGeom prst="rect">
            <a:avLst/>
          </a:prstGeom>
        </p:spPr>
        <p:txBody>
          <a:bodyPr anchor="ctr"/>
          <a:lstStyle/>
          <a:p>
            <a:pPr algn="ctr">
              <a:lnSpc>
                <a:spcPct val="100000"/>
              </a:lnSpc>
            </a:pPr>
            <a:r>
              <a:rPr lang="en-US" sz="4400" dirty="0">
                <a:solidFill>
                  <a:srgbClr val="000000"/>
                </a:solidFill>
                <a:latin typeface="Calibri" panose="020F0502020204030204"/>
              </a:rPr>
              <a:t>Hybrid cloud</a:t>
            </a:r>
            <a:endParaRPr dirty="0"/>
          </a:p>
        </p:txBody>
      </p:sp>
      <p:sp>
        <p:nvSpPr>
          <p:cNvPr id="262" name="TextShape 2"/>
          <p:cNvSpPr txBox="1"/>
          <p:nvPr/>
        </p:nvSpPr>
        <p:spPr>
          <a:xfrm>
            <a:off x="762000" y="1600200"/>
            <a:ext cx="7924440" cy="4525560"/>
          </a:xfrm>
          <a:prstGeom prst="rect">
            <a:avLst/>
          </a:prstGeom>
        </p:spPr>
        <p:txBody>
          <a:bodyPr/>
          <a:lstStyle/>
          <a:p>
            <a:pPr>
              <a:lnSpc>
                <a:spcPct val="100000"/>
              </a:lnSpc>
              <a:buFont typeface="Arial" panose="020B0604020202020204"/>
              <a:buChar char="•"/>
            </a:pPr>
            <a:r>
              <a:rPr lang="en-US" sz="2400" dirty="0">
                <a:solidFill>
                  <a:srgbClr val="000000"/>
                </a:solidFill>
                <a:latin typeface="Calibri" panose="020F0502020204030204"/>
              </a:rPr>
              <a:t>Comprises </a:t>
            </a:r>
            <a:r>
              <a:rPr lang="en-US" sz="2400" b="1" dirty="0">
                <a:solidFill>
                  <a:srgbClr val="000000"/>
                </a:solidFill>
                <a:latin typeface="Calibri" panose="020F0502020204030204"/>
              </a:rPr>
              <a:t>two or more clouds </a:t>
            </a:r>
            <a:r>
              <a:rPr lang="en-US" sz="2400" dirty="0">
                <a:solidFill>
                  <a:srgbClr val="000000"/>
                </a:solidFill>
                <a:latin typeface="Calibri" panose="020F0502020204030204"/>
              </a:rPr>
              <a:t>(private, community, or public) with a mix of both internally and externally hosted services.</a:t>
            </a:r>
            <a:endParaRPr lang="en-US" sz="2400" dirty="0">
              <a:solidFill>
                <a:srgbClr val="000000"/>
              </a:solidFill>
              <a:latin typeface="Calibri" panose="020F0502020204030204"/>
            </a:endParaRPr>
          </a:p>
          <a:p>
            <a:pPr>
              <a:lnSpc>
                <a:spcPct val="100000"/>
              </a:lnSpc>
              <a:buFont typeface="Arial" panose="020B0604020202020204"/>
              <a:buChar char="•"/>
            </a:pPr>
            <a:endParaRPr sz="1400" dirty="0"/>
          </a:p>
          <a:p>
            <a:pPr>
              <a:lnSpc>
                <a:spcPct val="100000"/>
              </a:lnSpc>
            </a:pPr>
            <a:endParaRPr sz="1400" dirty="0"/>
          </a:p>
          <a:p>
            <a:pPr>
              <a:lnSpc>
                <a:spcPct val="100000"/>
              </a:lnSpc>
              <a:buFont typeface="Arial" panose="020B0604020202020204"/>
              <a:buChar char="•"/>
            </a:pPr>
            <a:r>
              <a:rPr lang="en-US" sz="2400" dirty="0">
                <a:solidFill>
                  <a:srgbClr val="000000"/>
                </a:solidFill>
                <a:latin typeface="Calibri" panose="020F0502020204030204"/>
              </a:rPr>
              <a:t>Agencies will likely </a:t>
            </a:r>
            <a:r>
              <a:rPr lang="en-US" sz="2400" b="1" dirty="0">
                <a:solidFill>
                  <a:srgbClr val="000000"/>
                </a:solidFill>
                <a:latin typeface="Calibri" panose="020F0502020204030204"/>
              </a:rPr>
              <a:t>not limit themselves to one cloud deployment </a:t>
            </a:r>
            <a:r>
              <a:rPr lang="en-US" sz="2400" dirty="0">
                <a:solidFill>
                  <a:srgbClr val="000000"/>
                </a:solidFill>
                <a:latin typeface="Calibri" panose="020F0502020204030204"/>
              </a:rPr>
              <a:t>but will rather incorporate different and </a:t>
            </a:r>
            <a:r>
              <a:rPr lang="en-US" sz="2400" b="1" dirty="0">
                <a:solidFill>
                  <a:srgbClr val="000000"/>
                </a:solidFill>
                <a:latin typeface="Calibri" panose="020F0502020204030204"/>
              </a:rPr>
              <a:t>overlapping cloud services </a:t>
            </a:r>
            <a:r>
              <a:rPr lang="en-US" sz="2400" dirty="0">
                <a:solidFill>
                  <a:srgbClr val="000000"/>
                </a:solidFill>
                <a:latin typeface="Calibri" panose="020F0502020204030204"/>
              </a:rPr>
              <a:t>to meet their unique requirements. </a:t>
            </a:r>
            <a:endParaRPr lang="en-US" sz="2400" dirty="0">
              <a:solidFill>
                <a:srgbClr val="000000"/>
              </a:solidFill>
              <a:latin typeface="Calibri" panose="020F0502020204030204"/>
            </a:endParaRPr>
          </a:p>
          <a:p>
            <a:pPr>
              <a:lnSpc>
                <a:spcPct val="100000"/>
              </a:lnSpc>
              <a:buFont typeface="Arial" panose="020B0604020202020204"/>
              <a:buChar char="•"/>
            </a:pPr>
            <a:endParaRPr lang="en-US" sz="2400" dirty="0">
              <a:solidFill>
                <a:srgbClr val="000000"/>
              </a:solidFill>
              <a:latin typeface="Calibri" panose="020F0502020204030204"/>
            </a:endParaRPr>
          </a:p>
          <a:p>
            <a:pPr>
              <a:lnSpc>
                <a:spcPct val="100000"/>
              </a:lnSpc>
              <a:buFont typeface="Arial" panose="020B0604020202020204"/>
              <a:buChar char="•"/>
            </a:pPr>
            <a:r>
              <a:rPr lang="en-US" sz="2400" dirty="0">
                <a:solidFill>
                  <a:srgbClr val="000000"/>
                </a:solidFill>
                <a:latin typeface="Calibri" panose="020F0502020204030204"/>
              </a:rPr>
              <a:t> Hybrid deployment models are </a:t>
            </a:r>
            <a:r>
              <a:rPr lang="en-US" sz="2400" b="1" dirty="0">
                <a:solidFill>
                  <a:srgbClr val="000000"/>
                </a:solidFill>
                <a:latin typeface="Calibri" panose="020F0502020204030204"/>
              </a:rPr>
              <a:t>complex</a:t>
            </a:r>
            <a:r>
              <a:rPr lang="en-US" sz="2400" dirty="0">
                <a:solidFill>
                  <a:srgbClr val="000000"/>
                </a:solidFill>
                <a:latin typeface="Calibri" panose="020F0502020204030204"/>
              </a:rPr>
              <a:t> and </a:t>
            </a:r>
            <a:r>
              <a:rPr lang="en-US" sz="2400" b="1" dirty="0">
                <a:solidFill>
                  <a:srgbClr val="000000"/>
                </a:solidFill>
                <a:latin typeface="Calibri" panose="020F0502020204030204"/>
              </a:rPr>
              <a:t>require careful planning </a:t>
            </a:r>
            <a:r>
              <a:rPr lang="en-US" sz="2400" dirty="0">
                <a:solidFill>
                  <a:srgbClr val="000000"/>
                </a:solidFill>
                <a:latin typeface="Calibri" panose="020F0502020204030204"/>
              </a:rPr>
              <a:t>to execute and manage especially when </a:t>
            </a:r>
            <a:r>
              <a:rPr lang="en-US" sz="2400" b="1" dirty="0">
                <a:solidFill>
                  <a:srgbClr val="000000"/>
                </a:solidFill>
                <a:latin typeface="Calibri" panose="020F0502020204030204"/>
              </a:rPr>
              <a:t>communication </a:t>
            </a:r>
            <a:r>
              <a:rPr lang="en-US" sz="2400" dirty="0">
                <a:solidFill>
                  <a:srgbClr val="000000"/>
                </a:solidFill>
                <a:latin typeface="Calibri" panose="020F0502020204030204"/>
              </a:rPr>
              <a:t>between two different cloud deployments is necessary.</a:t>
            </a:r>
            <a:endParaRPr sz="1400" dirty="0"/>
          </a:p>
          <a:p>
            <a:pPr>
              <a:lnSpc>
                <a:spcPct val="100000"/>
              </a:lnSpc>
            </a:pPr>
            <a:endParaRP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240" cy="1143000"/>
          </a:xfrm>
        </p:spPr>
        <p:txBody>
          <a:bodyPr/>
          <a:lstStyle/>
          <a:p>
            <a:r>
              <a:rPr lang="en-US" b="1" dirty="0"/>
              <a:t>Cloud Service Brokerage (CSB)</a:t>
            </a:r>
            <a:endParaRPr lang="en-US" b="1" dirty="0"/>
          </a:p>
        </p:txBody>
      </p:sp>
      <p:sp>
        <p:nvSpPr>
          <p:cNvPr id="3" name="Content Placeholder 2"/>
          <p:cNvSpPr>
            <a:spLocks noGrp="1"/>
          </p:cNvSpPr>
          <p:nvPr>
            <p:ph idx="4294967295"/>
          </p:nvPr>
        </p:nvSpPr>
        <p:spPr>
          <a:xfrm>
            <a:off x="457200" y="990600"/>
            <a:ext cx="8229600" cy="2560320"/>
          </a:xfrm>
          <a:prstGeom prst="rect">
            <a:avLst/>
          </a:prstGeom>
        </p:spPr>
        <p:txBody>
          <a:bodyPr>
            <a:normAutofit/>
          </a:bodyPr>
          <a:lstStyle/>
          <a:p>
            <a:pPr marL="285750" indent="-285750" algn="just">
              <a:buFont typeface="Arial" panose="020B0604020202020204" pitchFamily="34" charset="0"/>
              <a:buChar char="•"/>
            </a:pPr>
            <a:r>
              <a:rPr lang="en-US" dirty="0"/>
              <a:t>CSB system plays a brokering role between CSP and CSC(cloud service commerce). </a:t>
            </a:r>
            <a:endParaRPr lang="en-US" dirty="0"/>
          </a:p>
          <a:p>
            <a:pPr marL="285750" indent="-285750" algn="just">
              <a:buFont typeface="Arial" panose="020B0604020202020204" pitchFamily="34" charset="0"/>
              <a:buChar char="•"/>
            </a:pPr>
            <a:r>
              <a:rPr lang="en-US" dirty="0"/>
              <a:t>Upon receiving requirements of CSC, CSB validates service requirements to establish service selection plan and selects optimum service through service assignment negotiation &amp; selection process. </a:t>
            </a:r>
            <a:endParaRPr lang="en-US" dirty="0"/>
          </a:p>
          <a:p>
            <a:pPr marL="285750" indent="-285750" algn="just">
              <a:buFont typeface="Arial" panose="020B0604020202020204" pitchFamily="34" charset="0"/>
              <a:buChar char="•"/>
            </a:pPr>
            <a:r>
              <a:rPr lang="en-US" dirty="0"/>
              <a:t>The selected service is assigned to cloud through service assignment process to manage the assigned service</a:t>
            </a:r>
            <a:endParaRPr lang="en-US" dirty="0"/>
          </a:p>
          <a:p>
            <a:endParaRPr lang="en-US" dirty="0"/>
          </a:p>
        </p:txBody>
      </p:sp>
      <p:pic>
        <p:nvPicPr>
          <p:cNvPr id="4" name="Picture 3" descr="cloud-computing-cloud-brokers-41-728.jpg"/>
          <p:cNvPicPr>
            <a:picLocks noChangeAspect="1"/>
          </p:cNvPicPr>
          <p:nvPr/>
        </p:nvPicPr>
        <p:blipFill>
          <a:blip r:embed="rId1"/>
          <a:stretch>
            <a:fillRect/>
          </a:stretch>
        </p:blipFill>
        <p:spPr>
          <a:xfrm>
            <a:off x="533400" y="3447415"/>
            <a:ext cx="8228965" cy="318198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240" cy="1143000"/>
          </a:xfrm>
        </p:spPr>
        <p:txBody>
          <a:bodyPr/>
          <a:lstStyle/>
          <a:p>
            <a:pPr algn="l" rtl="0"/>
            <a:r>
              <a:rPr lang="en-US" sz="3600" kern="1200" dirty="0">
                <a:solidFill>
                  <a:srgbClr val="000000"/>
                </a:solidFill>
                <a:latin typeface="Calibri" panose="020F0502020204030204"/>
                <a:ea typeface="+mn-ea"/>
                <a:cs typeface="+mn-cs"/>
              </a:rPr>
              <a:t>Role of Networks in Cloud Computing</a:t>
            </a:r>
            <a:endParaRPr lang="en-IN" sz="3600" kern="1200" dirty="0">
              <a:solidFill>
                <a:srgbClr val="000000"/>
              </a:solidFill>
              <a:latin typeface="Calibri" panose="020F0502020204030204"/>
              <a:ea typeface="+mn-ea"/>
              <a:cs typeface="+mn-cs"/>
            </a:endParaRPr>
          </a:p>
        </p:txBody>
      </p:sp>
      <p:sp>
        <p:nvSpPr>
          <p:cNvPr id="4" name="TextBox 3"/>
          <p:cNvSpPr txBox="1"/>
          <p:nvPr/>
        </p:nvSpPr>
        <p:spPr>
          <a:xfrm>
            <a:off x="457200" y="1143000"/>
            <a:ext cx="8001000" cy="5631180"/>
          </a:xfrm>
          <a:prstGeom prst="rect">
            <a:avLst/>
          </a:prstGeom>
          <a:noFill/>
        </p:spPr>
        <p:txBody>
          <a:bodyPr wrap="square" rtlCol="0">
            <a:spAutoFit/>
          </a:bodyPr>
          <a:lstStyle/>
          <a:p>
            <a:pPr algn="l" fontAlgn="base"/>
            <a:r>
              <a:rPr lang="en-US" b="0" i="0" dirty="0">
                <a:solidFill>
                  <a:srgbClr val="303030"/>
                </a:solidFill>
                <a:effectLst/>
                <a:latin typeface="Lato"/>
              </a:rPr>
              <a:t>T</a:t>
            </a:r>
            <a:r>
              <a:rPr lang="en-US" b="0" i="0" dirty="0">
                <a:solidFill>
                  <a:srgbClr val="303030"/>
                </a:solidFill>
                <a:effectLst/>
                <a:latin typeface="Bookman Old Style" panose="02050604050505020204" charset="0"/>
                <a:cs typeface="Bookman Old Style" panose="02050604050505020204" charset="0"/>
              </a:rPr>
              <a:t>he network plays a key role in the delivery of cloud-based services as it provides a means to connect every IT system and has the ability to provision and scale these resources to meet application and end-user requirements.</a:t>
            </a:r>
            <a:br>
              <a:rPr lang="en-US" b="0" i="0" dirty="0">
                <a:solidFill>
                  <a:srgbClr val="303030"/>
                </a:solidFill>
                <a:effectLst/>
                <a:latin typeface="Bookman Old Style" panose="02050604050505020204" charset="0"/>
                <a:cs typeface="Bookman Old Style" panose="02050604050505020204" charset="0"/>
              </a:rPr>
            </a:br>
            <a:r>
              <a:rPr lang="en-US" b="0" i="0" dirty="0">
                <a:solidFill>
                  <a:srgbClr val="303030"/>
                </a:solidFill>
                <a:effectLst/>
                <a:latin typeface="Bookman Old Style" panose="02050604050505020204" charset="0"/>
                <a:cs typeface="Bookman Old Style" panose="02050604050505020204" charset="0"/>
              </a:rPr>
              <a:t>It also is one of strategic element used for management of security objectives in the cloud as it:</a:t>
            </a:r>
            <a:endParaRPr lang="en-US" b="0" i="0" dirty="0">
              <a:solidFill>
                <a:srgbClr val="303030"/>
              </a:solidFill>
              <a:effectLst/>
              <a:latin typeface="Bookman Old Style" panose="02050604050505020204" charset="0"/>
              <a:cs typeface="Bookman Old Style" panose="02050604050505020204" charset="0"/>
            </a:endParaRPr>
          </a:p>
          <a:p>
            <a:pPr algn="l" fontAlgn="base"/>
            <a:endParaRPr lang="en-US" b="0" i="0" dirty="0">
              <a:solidFill>
                <a:srgbClr val="303030"/>
              </a:solidFill>
              <a:effectLst/>
              <a:latin typeface="Bookman Old Style" panose="02050604050505020204" charset="0"/>
              <a:cs typeface="Bookman Old Style" panose="02050604050505020204" charset="0"/>
            </a:endParaRPr>
          </a:p>
          <a:p>
            <a:pPr algn="l" fontAlgn="base">
              <a:buFont typeface="Arial" panose="020B0604020202020204" pitchFamily="34" charset="0"/>
              <a:buChar char="•"/>
            </a:pPr>
            <a:r>
              <a:rPr lang="en-US" b="0" i="0" dirty="0">
                <a:solidFill>
                  <a:srgbClr val="303030"/>
                </a:solidFill>
                <a:effectLst/>
                <a:latin typeface="Bookman Old Style" panose="02050604050505020204" charset="0"/>
                <a:cs typeface="Bookman Old Style" panose="02050604050505020204" charset="0"/>
              </a:rPr>
              <a:t>Enables infrastructure enhancements by supporting </a:t>
            </a:r>
            <a:r>
              <a:rPr lang="en-US" b="1" i="0" dirty="0">
                <a:solidFill>
                  <a:srgbClr val="303030"/>
                </a:solidFill>
                <a:effectLst/>
                <a:latin typeface="Bookman Old Style" panose="02050604050505020204" charset="0"/>
                <a:cs typeface="Bookman Old Style" panose="02050604050505020204" charset="0"/>
              </a:rPr>
              <a:t>server consolidation</a:t>
            </a:r>
            <a:r>
              <a:rPr lang="en-US" b="0" i="0" dirty="0">
                <a:solidFill>
                  <a:srgbClr val="303030"/>
                </a:solidFill>
                <a:effectLst/>
                <a:latin typeface="Bookman Old Style" panose="02050604050505020204" charset="0"/>
                <a:cs typeface="Bookman Old Style" panose="02050604050505020204" charset="0"/>
              </a:rPr>
              <a:t>, virtualized environment, automated infrastructure and support application mobility.</a:t>
            </a:r>
            <a:endParaRPr lang="en-US" b="0" i="0" dirty="0">
              <a:solidFill>
                <a:srgbClr val="303030"/>
              </a:solidFill>
              <a:effectLst/>
              <a:latin typeface="Bookman Old Style" panose="02050604050505020204" charset="0"/>
              <a:cs typeface="Bookman Old Style" panose="02050604050505020204" charset="0"/>
            </a:endParaRPr>
          </a:p>
          <a:p>
            <a:pPr algn="l" fontAlgn="base">
              <a:buFont typeface="Arial" panose="020B0604020202020204" pitchFamily="34" charset="0"/>
              <a:buChar char="•"/>
            </a:pPr>
            <a:endParaRPr lang="en-US" b="0" i="0" dirty="0">
              <a:solidFill>
                <a:srgbClr val="303030"/>
              </a:solidFill>
              <a:effectLst/>
              <a:latin typeface="Bookman Old Style" panose="02050604050505020204" charset="0"/>
              <a:cs typeface="Bookman Old Style" panose="02050604050505020204" charset="0"/>
            </a:endParaRPr>
          </a:p>
          <a:p>
            <a:pPr algn="l" fontAlgn="base">
              <a:buFont typeface="Arial" panose="020B0604020202020204" pitchFamily="34" charset="0"/>
              <a:buChar char="•"/>
            </a:pPr>
            <a:r>
              <a:rPr lang="en-US" b="0" i="0" dirty="0">
                <a:solidFill>
                  <a:srgbClr val="303030"/>
                </a:solidFill>
                <a:effectLst/>
                <a:latin typeface="Bookman Old Style" panose="02050604050505020204" charset="0"/>
                <a:cs typeface="Bookman Old Style" panose="02050604050505020204" charset="0"/>
              </a:rPr>
              <a:t>Addresses access requirements emerging from thin clients or organization mobility requirements which may extend to any device at any time from any place.</a:t>
            </a:r>
            <a:endParaRPr lang="en-US" b="0" i="0" dirty="0">
              <a:solidFill>
                <a:srgbClr val="303030"/>
              </a:solidFill>
              <a:effectLst/>
              <a:latin typeface="Bookman Old Style" panose="02050604050505020204" charset="0"/>
              <a:cs typeface="Bookman Old Style" panose="02050604050505020204" charset="0"/>
            </a:endParaRPr>
          </a:p>
          <a:p>
            <a:pPr algn="l" fontAlgn="base">
              <a:buFont typeface="Arial" panose="020B0604020202020204" pitchFamily="34" charset="0"/>
              <a:buChar char="•"/>
            </a:pPr>
            <a:endParaRPr lang="en-US" b="0" i="0" dirty="0">
              <a:solidFill>
                <a:srgbClr val="303030"/>
              </a:solidFill>
              <a:effectLst/>
              <a:latin typeface="Bookman Old Style" panose="02050604050505020204" charset="0"/>
              <a:cs typeface="Bookman Old Style" panose="02050604050505020204" charset="0"/>
            </a:endParaRPr>
          </a:p>
          <a:p>
            <a:pPr algn="l" fontAlgn="base">
              <a:buFont typeface="Arial" panose="020B0604020202020204" pitchFamily="34" charset="0"/>
              <a:buChar char="•"/>
            </a:pPr>
            <a:r>
              <a:rPr lang="en-US" b="0" i="0" dirty="0">
                <a:solidFill>
                  <a:srgbClr val="303030"/>
                </a:solidFill>
                <a:effectLst/>
                <a:latin typeface="Bookman Old Style" panose="02050604050505020204" charset="0"/>
                <a:cs typeface="Bookman Old Style" panose="02050604050505020204" charset="0"/>
              </a:rPr>
              <a:t>Offers application analytics by clustering requirements and enabling remote usage or community services</a:t>
            </a:r>
            <a:endParaRPr lang="en-US" b="0" i="0" dirty="0">
              <a:solidFill>
                <a:srgbClr val="303030"/>
              </a:solidFill>
              <a:effectLst/>
              <a:latin typeface="Bookman Old Style" panose="02050604050505020204" charset="0"/>
              <a:cs typeface="Bookman Old Style" panose="02050604050505020204" charset="0"/>
            </a:endParaRPr>
          </a:p>
          <a:p>
            <a:pPr algn="l" fontAlgn="base">
              <a:buFont typeface="Arial" panose="020B0604020202020204" pitchFamily="34" charset="0"/>
              <a:buChar char="•"/>
            </a:pPr>
            <a:endParaRPr lang="en-US" b="0" i="0" dirty="0">
              <a:solidFill>
                <a:srgbClr val="303030"/>
              </a:solidFill>
              <a:effectLst/>
              <a:latin typeface="Bookman Old Style" panose="02050604050505020204" charset="0"/>
              <a:cs typeface="Bookman Old Style" panose="02050604050505020204" charset="0"/>
            </a:endParaRPr>
          </a:p>
          <a:p>
            <a:pPr algn="l" fontAlgn="base">
              <a:buFont typeface="Arial" panose="020B0604020202020204" pitchFamily="34" charset="0"/>
              <a:buChar char="•"/>
            </a:pPr>
            <a:r>
              <a:rPr lang="en-US" b="0" i="0" dirty="0">
                <a:solidFill>
                  <a:srgbClr val="303030"/>
                </a:solidFill>
                <a:effectLst/>
                <a:latin typeface="Bookman Old Style" panose="02050604050505020204" charset="0"/>
                <a:cs typeface="Bookman Old Style" panose="02050604050505020204" charset="0"/>
              </a:rPr>
              <a:t>Supports varied traffic patterns through location independent endpoints while ensuring automated provisioning and orchestration.</a:t>
            </a:r>
            <a:endParaRPr lang="en-US" b="0" i="0" dirty="0">
              <a:solidFill>
                <a:srgbClr val="303030"/>
              </a:solidFill>
              <a:effectLst/>
              <a:latin typeface="Bookman Old Style" panose="02050604050505020204" charset="0"/>
              <a:cs typeface="Bookman Old Style" panose="0205060405050502020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66800" y="457200"/>
            <a:ext cx="7054410" cy="548640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1177"/>
            <a:ext cx="8229240" cy="1143000"/>
          </a:xfrm>
        </p:spPr>
        <p:txBody>
          <a:bodyPr wrap="none" lIns="0" tIns="0" rIns="0" bIns="0" anchor="ctr"/>
          <a:lstStyle/>
          <a:p>
            <a:pPr algn="l" rtl="0"/>
            <a:r>
              <a:rPr lang="en-US" sz="3600" kern="1200" dirty="0">
                <a:solidFill>
                  <a:srgbClr val="000000"/>
                </a:solidFill>
                <a:latin typeface="Calibri" panose="020F0502020204030204"/>
                <a:ea typeface="+mn-ea"/>
                <a:cs typeface="+mn-cs"/>
              </a:rPr>
              <a:t>The Greenfield and Brownfield Deployment Options</a:t>
            </a:r>
            <a:endParaRPr lang="en-US" sz="3600" kern="1200" dirty="0">
              <a:solidFill>
                <a:srgbClr val="000000"/>
              </a:solidFill>
              <a:latin typeface="Calibri" panose="020F0502020204030204"/>
              <a:ea typeface="+mn-ea"/>
              <a:cs typeface="+mn-cs"/>
            </a:endParaRPr>
          </a:p>
        </p:txBody>
      </p:sp>
      <p:sp>
        <p:nvSpPr>
          <p:cNvPr id="3" name="Text Placeholder 2"/>
          <p:cNvSpPr>
            <a:spLocks noGrp="1"/>
          </p:cNvSpPr>
          <p:nvPr>
            <p:ph type="body"/>
          </p:nvPr>
        </p:nvSpPr>
        <p:spPr>
          <a:xfrm>
            <a:off x="304800" y="1219200"/>
            <a:ext cx="8610600" cy="4724400"/>
          </a:xfrm>
        </p:spPr>
        <p:txBody>
          <a:bodyPr/>
          <a:lstStyle/>
          <a:p>
            <a:pPr marL="285750" indent="-285750">
              <a:buFont typeface="Arial" panose="020B0604020202020204" pitchFamily="34" charset="0"/>
              <a:buChar char="•"/>
            </a:pPr>
            <a:r>
              <a:rPr lang="en-US" sz="1600" dirty="0"/>
              <a:t>Most of the companies </a:t>
            </a:r>
            <a:r>
              <a:rPr lang="en-US" sz="1600" dirty="0">
                <a:solidFill>
                  <a:schemeClr val="tx1"/>
                </a:solidFill>
              </a:rPr>
              <a:t>moving to the cloud platform</a:t>
            </a:r>
            <a:r>
              <a:rPr lang="en-US" sz="1600" dirty="0"/>
              <a:t> either choose to get rid of </a:t>
            </a:r>
            <a:endParaRPr lang="en-US" sz="1600" dirty="0"/>
          </a:p>
          <a:p>
            <a:r>
              <a:rPr lang="en-US" sz="1600" dirty="0"/>
              <a:t>(or scrap)their existing on premise infrastructure and choose cloud or combine on </a:t>
            </a:r>
            <a:endParaRPr lang="en-US" sz="1600" dirty="0"/>
          </a:p>
          <a:p>
            <a:r>
              <a:rPr lang="en-US" sz="1600" dirty="0"/>
              <a:t>premise and cloud defining such a process by which both are optimally utilized.</a:t>
            </a:r>
            <a:endParaRPr lang="en-US" sz="1600" dirty="0"/>
          </a:p>
          <a:p>
            <a:r>
              <a:rPr lang="en-US" sz="1600" dirty="0"/>
              <a:t> </a:t>
            </a:r>
            <a:endParaRPr lang="en-US" sz="1600" dirty="0"/>
          </a:p>
          <a:p>
            <a:pPr marL="285750" indent="-285750">
              <a:buFont typeface="Arial" panose="020B0604020202020204" pitchFamily="34" charset="0"/>
              <a:buChar char="•"/>
            </a:pPr>
            <a:r>
              <a:rPr lang="en-US" sz="1600" dirty="0"/>
              <a:t>Before building a cloud infrastructure, organizations must identify which deployment option</a:t>
            </a:r>
            <a:endParaRPr lang="en-US" sz="1600" dirty="0"/>
          </a:p>
          <a:p>
            <a:r>
              <a:rPr lang="en-US" sz="1600" dirty="0"/>
              <a:t> is appropriate for them. There are two deployment options for building a cloud infrastructure </a:t>
            </a:r>
            <a:endParaRPr lang="en-US" sz="1600" dirty="0"/>
          </a:p>
          <a:p>
            <a:pPr marL="342900" indent="-342900">
              <a:buFont typeface="+mj-lt"/>
              <a:buAutoNum type="arabicPeriod"/>
            </a:pPr>
            <a:r>
              <a:rPr lang="en-US" sz="1600" dirty="0"/>
              <a:t>Greenfield deployment option and </a:t>
            </a:r>
            <a:endParaRPr lang="en-US" sz="1600" dirty="0"/>
          </a:p>
          <a:p>
            <a:pPr marL="342900" indent="-342900">
              <a:buFont typeface="+mj-lt"/>
              <a:buAutoNum type="arabicPeriod"/>
            </a:pPr>
            <a:r>
              <a:rPr lang="en-US" sz="1600" dirty="0"/>
              <a:t>Brownfield deployment option.</a:t>
            </a:r>
            <a:endParaRPr lang="en-US" sz="1600" dirty="0"/>
          </a:p>
          <a:p>
            <a:endParaRPr lang="en-US" sz="1600" dirty="0"/>
          </a:p>
          <a:p>
            <a:pPr marL="285750" indent="-285750">
              <a:buFont typeface="Arial" panose="020B0604020202020204" pitchFamily="34" charset="0"/>
              <a:buChar char="•"/>
            </a:pPr>
            <a:r>
              <a:rPr lang="en-US" sz="1600" dirty="0"/>
              <a:t>Greenfield means deploying completely new infrastructure from scratch , the entire </a:t>
            </a:r>
            <a:endParaRPr lang="en-US" sz="1600" dirty="0"/>
          </a:p>
          <a:p>
            <a:r>
              <a:rPr lang="en-US" sz="1600" dirty="0"/>
              <a:t>process of designing, developing, deploying, monitoring and management is involved.</a:t>
            </a:r>
            <a:endParaRPr lang="en-US" sz="1600" dirty="0"/>
          </a:p>
          <a:p>
            <a:endParaRPr lang="en-US" sz="1600" dirty="0"/>
          </a:p>
          <a:p>
            <a:pPr marL="285750" indent="-285750">
              <a:buFont typeface="Arial" panose="020B0604020202020204" pitchFamily="34" charset="0"/>
              <a:buChar char="•"/>
            </a:pPr>
            <a:r>
              <a:rPr lang="en-US" sz="1600" dirty="0"/>
              <a:t>The Brownfield is making changes in the existing infrastructure, a brownfield deployment </a:t>
            </a:r>
            <a:endParaRPr lang="en-US" sz="1600" dirty="0"/>
          </a:p>
          <a:p>
            <a:r>
              <a:rPr lang="en-US" sz="1600" dirty="0"/>
              <a:t>option is used when some of the infrastructure entities exist, which can be transformed to a</a:t>
            </a:r>
            <a:endParaRPr lang="en-US" sz="1600" dirty="0"/>
          </a:p>
          <a:p>
            <a:r>
              <a:rPr lang="en-US" sz="1600" dirty="0"/>
              <a:t>cloud infrastructure by deploying the remaining entities required for the cloud infrastructure.</a:t>
            </a:r>
            <a:endParaRPr lang="en-US" sz="1600" dirty="0"/>
          </a:p>
          <a:p>
            <a:endParaRPr lang="en-US" sz="1600" dirty="0"/>
          </a:p>
          <a:p>
            <a:endParaRPr lang="en-US" sz="1600" dirty="0"/>
          </a:p>
          <a:p>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CustomShape 1"/>
          <p:cNvSpPr/>
          <p:nvPr/>
        </p:nvSpPr>
        <p:spPr>
          <a:xfrm>
            <a:off x="762120" y="914400"/>
            <a:ext cx="7314840" cy="4038120"/>
          </a:xfrm>
          <a:prstGeom prst="rect">
            <a:avLst/>
          </a:prstGeom>
          <a:solidFill>
            <a:srgbClr val="EEECE1"/>
          </a:solidFill>
          <a:ln w="25560">
            <a:solidFill>
              <a:srgbClr val="4F81BD"/>
            </a:solidFill>
            <a:round/>
          </a:ln>
        </p:spPr>
      </p:sp>
      <p:sp>
        <p:nvSpPr>
          <p:cNvPr id="134" name="TextShape 2"/>
          <p:cNvSpPr txBox="1"/>
          <p:nvPr/>
        </p:nvSpPr>
        <p:spPr>
          <a:xfrm>
            <a:off x="1714320" y="0"/>
            <a:ext cx="7238520" cy="1142640"/>
          </a:xfrm>
          <a:prstGeom prst="rect">
            <a:avLst/>
          </a:prstGeom>
        </p:spPr>
        <p:txBody>
          <a:bodyPr anchor="ctr"/>
          <a:lstStyle/>
          <a:p>
            <a:pPr algn="ctr">
              <a:lnSpc>
                <a:spcPct val="100000"/>
              </a:lnSpc>
            </a:pPr>
            <a:r>
              <a:rPr lang="en-US" sz="4400">
                <a:solidFill>
                  <a:srgbClr val="000000"/>
                </a:solidFill>
                <a:latin typeface="Calibri" panose="020F0502020204030204"/>
              </a:rPr>
              <a:t>What is Cloud Computing</a:t>
            </a:r>
            <a:endParaRPr lang="en-US" sz="4400">
              <a:solidFill>
                <a:srgbClr val="000000"/>
              </a:solidFill>
              <a:latin typeface="Calibri" panose="020F0502020204030204"/>
            </a:endParaRPr>
          </a:p>
        </p:txBody>
      </p:sp>
      <p:sp>
        <p:nvSpPr>
          <p:cNvPr id="135" name="TextShape 3"/>
          <p:cNvSpPr txBox="1"/>
          <p:nvPr/>
        </p:nvSpPr>
        <p:spPr>
          <a:xfrm>
            <a:off x="0" y="0"/>
            <a:ext cx="0" cy="0"/>
          </a:xfrm>
          <a:prstGeom prst="rect">
            <a:avLst/>
          </a:prstGeom>
        </p:spPr>
        <p:txBody>
          <a:bodyPr lIns="90000" tIns="45000" rIns="90000" bIns="45000"/>
          <a:lstStyle/>
          <a:p>
            <a:pPr>
              <a:lnSpc>
                <a:spcPct val="100000"/>
              </a:lnSpc>
            </a:pPr>
            <a:fld id="{E1E10131-8141-4191-A111-71F181E1F1F1}" type="slidenum">
              <a:rPr lang="en-IN">
                <a:solidFill>
                  <a:srgbClr val="000000"/>
                </a:solidFill>
                <a:latin typeface="Calibri" panose="020F0502020204030204"/>
              </a:rPr>
            </a:fld>
            <a:endParaRPr lang="en-IN">
              <a:solidFill>
                <a:srgbClr val="000000"/>
              </a:solidFill>
              <a:latin typeface="Calibri" panose="020F0502020204030204"/>
            </a:endParaRPr>
          </a:p>
        </p:txBody>
      </p:sp>
      <p:pic>
        <p:nvPicPr>
          <p:cNvPr id="136" name="Picture 19"/>
          <p:cNvPicPr/>
          <p:nvPr/>
        </p:nvPicPr>
        <p:blipFill>
          <a:blip r:embed="rId1"/>
          <a:stretch>
            <a:fillRect/>
          </a:stretch>
        </p:blipFill>
        <p:spPr>
          <a:xfrm>
            <a:off x="5715000" y="1676520"/>
            <a:ext cx="1441080" cy="1515600"/>
          </a:xfrm>
          <a:prstGeom prst="rect">
            <a:avLst/>
          </a:prstGeom>
        </p:spPr>
      </p:pic>
      <p:sp>
        <p:nvSpPr>
          <p:cNvPr id="137" name="CustomShape 4"/>
          <p:cNvSpPr/>
          <p:nvPr/>
        </p:nvSpPr>
        <p:spPr>
          <a:xfrm>
            <a:off x="5257800" y="3200400"/>
            <a:ext cx="2437920" cy="333720"/>
          </a:xfrm>
          <a:prstGeom prst="rect">
            <a:avLst/>
          </a:prstGeom>
        </p:spPr>
        <p:txBody>
          <a:bodyPr lIns="90000" tIns="45000" rIns="90000" bIns="45000"/>
          <a:lstStyle/>
          <a:p>
            <a:pPr>
              <a:lnSpc>
                <a:spcPct val="100000"/>
              </a:lnSpc>
            </a:pPr>
            <a:r>
              <a:rPr lang="en-IN" sz="1600" b="1">
                <a:solidFill>
                  <a:srgbClr val="000000"/>
                </a:solidFill>
                <a:latin typeface="Calibri" panose="020F0502020204030204"/>
              </a:rPr>
              <a:t>Computer Network</a:t>
            </a:r>
            <a:endParaRPr lang="en-IN" sz="1600" b="1">
              <a:solidFill>
                <a:srgbClr val="000000"/>
              </a:solidFill>
              <a:latin typeface="Calibri" panose="020F0502020204030204"/>
            </a:endParaRPr>
          </a:p>
        </p:txBody>
      </p:sp>
      <p:pic>
        <p:nvPicPr>
          <p:cNvPr id="138" name="Picture 23"/>
          <p:cNvPicPr/>
          <p:nvPr/>
        </p:nvPicPr>
        <p:blipFill>
          <a:blip r:embed="rId2"/>
          <a:stretch>
            <a:fillRect/>
          </a:stretch>
        </p:blipFill>
        <p:spPr>
          <a:xfrm>
            <a:off x="1752480" y="2286000"/>
            <a:ext cx="1714320" cy="1447800"/>
          </a:xfrm>
          <a:prstGeom prst="rect">
            <a:avLst/>
          </a:prstGeom>
        </p:spPr>
      </p:pic>
      <p:pic>
        <p:nvPicPr>
          <p:cNvPr id="139" name="Picture 24"/>
          <p:cNvPicPr/>
          <p:nvPr/>
        </p:nvPicPr>
        <p:blipFill>
          <a:blip r:embed="rId3"/>
          <a:stretch>
            <a:fillRect/>
          </a:stretch>
        </p:blipFill>
        <p:spPr>
          <a:xfrm>
            <a:off x="3733920" y="2895480"/>
            <a:ext cx="1447560" cy="1676160"/>
          </a:xfrm>
          <a:prstGeom prst="rect">
            <a:avLst/>
          </a:prstGeom>
        </p:spPr>
      </p:pic>
      <p:sp>
        <p:nvSpPr>
          <p:cNvPr id="140" name="CustomShape 5"/>
          <p:cNvSpPr/>
          <p:nvPr/>
        </p:nvSpPr>
        <p:spPr>
          <a:xfrm>
            <a:off x="1447920" y="3886200"/>
            <a:ext cx="2361960" cy="577080"/>
          </a:xfrm>
          <a:prstGeom prst="rect">
            <a:avLst/>
          </a:prstGeom>
        </p:spPr>
        <p:txBody>
          <a:bodyPr lIns="90000" tIns="45000" rIns="90000" bIns="45000"/>
          <a:lstStyle/>
          <a:p>
            <a:pPr>
              <a:lnSpc>
                <a:spcPct val="100000"/>
              </a:lnSpc>
            </a:pPr>
            <a:r>
              <a:rPr lang="en-IN" sz="1600" b="1">
                <a:solidFill>
                  <a:srgbClr val="000000"/>
                </a:solidFill>
                <a:latin typeface="Calibri" panose="020F0502020204030204"/>
              </a:rPr>
              <a:t>Storage (Database)</a:t>
            </a:r>
            <a:endParaRPr lang="en-IN" sz="1600" b="1">
              <a:solidFill>
                <a:srgbClr val="000000"/>
              </a:solidFill>
              <a:latin typeface="Calibri" panose="020F0502020204030204"/>
            </a:endParaRPr>
          </a:p>
        </p:txBody>
      </p:sp>
      <p:sp>
        <p:nvSpPr>
          <p:cNvPr id="141" name="CustomShape 6"/>
          <p:cNvSpPr/>
          <p:nvPr/>
        </p:nvSpPr>
        <p:spPr>
          <a:xfrm>
            <a:off x="3962520" y="4495680"/>
            <a:ext cx="1142640" cy="333720"/>
          </a:xfrm>
          <a:prstGeom prst="rect">
            <a:avLst/>
          </a:prstGeom>
        </p:spPr>
        <p:txBody>
          <a:bodyPr lIns="90000" tIns="45000" rIns="90000" bIns="45000"/>
          <a:lstStyle/>
          <a:p>
            <a:pPr>
              <a:lnSpc>
                <a:spcPct val="100000"/>
              </a:lnSpc>
            </a:pPr>
            <a:r>
              <a:rPr lang="en-IN" sz="1600" b="1">
                <a:solidFill>
                  <a:srgbClr val="000000"/>
                </a:solidFill>
                <a:latin typeface="Calibri" panose="020F0502020204030204"/>
              </a:rPr>
              <a:t>SERvers</a:t>
            </a:r>
            <a:endParaRPr lang="en-IN" sz="1600" b="1">
              <a:solidFill>
                <a:srgbClr val="000000"/>
              </a:solidFill>
              <a:latin typeface="Calibri" panose="020F0502020204030204"/>
            </a:endParaRPr>
          </a:p>
        </p:txBody>
      </p:sp>
      <p:pic>
        <p:nvPicPr>
          <p:cNvPr id="142" name="Picture 51"/>
          <p:cNvPicPr/>
          <p:nvPr/>
        </p:nvPicPr>
        <p:blipFill>
          <a:blip r:embed="rId4"/>
          <a:stretch>
            <a:fillRect/>
          </a:stretch>
        </p:blipFill>
        <p:spPr>
          <a:xfrm>
            <a:off x="3657600" y="1600200"/>
            <a:ext cx="1314000" cy="1149120"/>
          </a:xfrm>
          <a:prstGeom prst="rect">
            <a:avLst/>
          </a:prstGeom>
        </p:spPr>
      </p:pic>
      <p:sp>
        <p:nvSpPr>
          <p:cNvPr id="143" name="CustomShape 7"/>
          <p:cNvSpPr/>
          <p:nvPr/>
        </p:nvSpPr>
        <p:spPr>
          <a:xfrm>
            <a:off x="2133720" y="1676520"/>
            <a:ext cx="1142640" cy="577080"/>
          </a:xfrm>
          <a:prstGeom prst="rect">
            <a:avLst/>
          </a:prstGeom>
        </p:spPr>
        <p:txBody>
          <a:bodyPr lIns="90000" tIns="45000" rIns="90000" bIns="45000"/>
          <a:lstStyle/>
          <a:p>
            <a:pPr>
              <a:lnSpc>
                <a:spcPct val="100000"/>
              </a:lnSpc>
            </a:pPr>
            <a:r>
              <a:rPr lang="en-IN" sz="1600" b="1">
                <a:solidFill>
                  <a:srgbClr val="000000"/>
                </a:solidFill>
                <a:latin typeface="Calibri" panose="020F0502020204030204"/>
              </a:rPr>
              <a:t>Services</a:t>
            </a:r>
            <a:endParaRPr lang="en-IN" sz="1600" b="1">
              <a:solidFill>
                <a:srgbClr val="000000"/>
              </a:solidFill>
              <a:latin typeface="Calibri" panose="020F0502020204030204"/>
            </a:endParaRPr>
          </a:p>
        </p:txBody>
      </p:sp>
      <p:sp>
        <p:nvSpPr>
          <p:cNvPr id="144" name="CustomShape 8"/>
          <p:cNvSpPr/>
          <p:nvPr/>
        </p:nvSpPr>
        <p:spPr>
          <a:xfrm>
            <a:off x="3429000" y="1371600"/>
            <a:ext cx="1599840" cy="333720"/>
          </a:xfrm>
          <a:prstGeom prst="rect">
            <a:avLst/>
          </a:prstGeom>
        </p:spPr>
        <p:txBody>
          <a:bodyPr lIns="90000" tIns="45000" rIns="90000" bIns="45000"/>
          <a:lstStyle/>
          <a:p>
            <a:pPr>
              <a:lnSpc>
                <a:spcPct val="100000"/>
              </a:lnSpc>
            </a:pPr>
            <a:r>
              <a:rPr lang="en-IN" sz="1600" b="1">
                <a:solidFill>
                  <a:srgbClr val="000000"/>
                </a:solidFill>
                <a:latin typeface="Calibri" panose="020F0502020204030204"/>
              </a:rPr>
              <a:t>Applications</a:t>
            </a:r>
            <a:endParaRPr lang="en-IN" sz="1600" b="1">
              <a:solidFill>
                <a:srgbClr val="000000"/>
              </a:solidFill>
              <a:latin typeface="Calibri" panose="020F0502020204030204"/>
            </a:endParaRPr>
          </a:p>
        </p:txBody>
      </p:sp>
      <p:sp>
        <p:nvSpPr>
          <p:cNvPr id="145" name="CustomShape 9"/>
          <p:cNvSpPr/>
          <p:nvPr/>
        </p:nvSpPr>
        <p:spPr>
          <a:xfrm>
            <a:off x="838080" y="5181480"/>
            <a:ext cx="7619760" cy="337680"/>
          </a:xfrm>
          <a:prstGeom prst="rect">
            <a:avLst/>
          </a:prstGeom>
        </p:spPr>
      </p:sp>
      <p:sp>
        <p:nvSpPr>
          <p:cNvPr id="146" name="Line 10"/>
          <p:cNvSpPr/>
          <p:nvPr/>
        </p:nvSpPr>
        <p:spPr>
          <a:xfrm flipV="1">
            <a:off x="5181480" y="2590560"/>
            <a:ext cx="609480" cy="1143000"/>
          </a:xfrm>
          <a:prstGeom prst="line">
            <a:avLst/>
          </a:prstGeom>
          <a:ln w="25560">
            <a:solidFill>
              <a:srgbClr val="4A7EBB"/>
            </a:solidFill>
            <a:round/>
          </a:ln>
        </p:spPr>
      </p:sp>
      <p:sp>
        <p:nvSpPr>
          <p:cNvPr id="147" name="Line 11"/>
          <p:cNvSpPr/>
          <p:nvPr/>
        </p:nvSpPr>
        <p:spPr>
          <a:xfrm flipH="1" flipV="1">
            <a:off x="4971960" y="2174760"/>
            <a:ext cx="819000" cy="415800"/>
          </a:xfrm>
          <a:prstGeom prst="line">
            <a:avLst/>
          </a:prstGeom>
          <a:ln w="25560">
            <a:solidFill>
              <a:srgbClr val="4A7EBB"/>
            </a:solidFill>
            <a:round/>
          </a:ln>
        </p:spPr>
      </p:sp>
      <p:sp>
        <p:nvSpPr>
          <p:cNvPr id="148" name="Line 12"/>
          <p:cNvSpPr/>
          <p:nvPr/>
        </p:nvSpPr>
        <p:spPr>
          <a:xfrm flipV="1">
            <a:off x="2438280" y="2260440"/>
            <a:ext cx="266760" cy="101520"/>
          </a:xfrm>
          <a:prstGeom prst="line">
            <a:avLst/>
          </a:prstGeom>
          <a:ln w="25560">
            <a:solidFill>
              <a:srgbClr val="4A7EBB"/>
            </a:solidFill>
            <a:round/>
          </a:ln>
        </p:spPr>
      </p:sp>
      <p:sp>
        <p:nvSpPr>
          <p:cNvPr id="149" name="Line 13"/>
          <p:cNvSpPr/>
          <p:nvPr/>
        </p:nvSpPr>
        <p:spPr>
          <a:xfrm flipH="1" flipV="1">
            <a:off x="2971800" y="3200400"/>
            <a:ext cx="761760" cy="685800"/>
          </a:xfrm>
          <a:prstGeom prst="line">
            <a:avLst/>
          </a:prstGeom>
          <a:ln w="25560">
            <a:solidFill>
              <a:srgbClr val="4A7EBB"/>
            </a:solidFill>
            <a:round/>
          </a:ln>
        </p:spPr>
      </p:sp>
      <p:sp>
        <p:nvSpPr>
          <p:cNvPr id="150" name="Line 14"/>
          <p:cNvSpPr/>
          <p:nvPr/>
        </p:nvSpPr>
        <p:spPr>
          <a:xfrm flipH="1">
            <a:off x="2717289" y="2112258"/>
            <a:ext cx="990720" cy="152640"/>
          </a:xfrm>
          <a:prstGeom prst="line">
            <a:avLst/>
          </a:prstGeom>
          <a:ln w="25560">
            <a:solidFill>
              <a:srgbClr val="4A7EBB"/>
            </a:solidFill>
            <a:round/>
          </a:ln>
        </p:spPr>
      </p:sp>
      <p:sp>
        <p:nvSpPr>
          <p:cNvPr id="151" name="CustomShape 15"/>
          <p:cNvSpPr/>
          <p:nvPr/>
        </p:nvSpPr>
        <p:spPr>
          <a:xfrm>
            <a:off x="457200" y="6400800"/>
            <a:ext cx="5708160" cy="363960"/>
          </a:xfrm>
          <a:prstGeom prst="rect">
            <a:avLst/>
          </a:prstGeom>
        </p:spPr>
        <p:txBody>
          <a:bodyPr lIns="90000" tIns="45000" rIns="90000" bIns="45000"/>
          <a:lstStyle/>
          <a:p>
            <a:pPr algn="ctr">
              <a:lnSpc>
                <a:spcPct val="100000"/>
              </a:lnSpc>
            </a:pPr>
            <a:r>
              <a:rPr lang="en-IN" sz="900">
                <a:solidFill>
                  <a:srgbClr val="FFFFFF"/>
                </a:solidFill>
                <a:latin typeface="Calibri" panose="020F0502020204030204"/>
              </a:rPr>
              <a:t>Adopted from: Effectively and Securely Using the Cloud Computing Paradigm by peter Mell, Tim Grance</a:t>
            </a:r>
            <a:endParaRPr lang="en-IN" sz="900">
              <a:solidFill>
                <a:srgbClr val="FFFFFF"/>
              </a:solidFill>
              <a:latin typeface="Calibri" panose="020F0502020204030204"/>
            </a:endParaRPr>
          </a:p>
        </p:txBody>
      </p:sp>
      <p:sp>
        <p:nvSpPr>
          <p:cNvPr id="152" name="TextShape 16"/>
          <p:cNvSpPr txBox="1"/>
          <p:nvPr/>
        </p:nvSpPr>
        <p:spPr>
          <a:xfrm>
            <a:off x="457200" y="1295280"/>
            <a:ext cx="8229240" cy="4830480"/>
          </a:xfrm>
          <a:prstGeom prst="rect">
            <a:avLst/>
          </a:prstGeom>
        </p:spPr>
        <p:txBody>
          <a:bodyPr/>
          <a:lstStyle/>
          <a:p>
            <a:pPr>
              <a:lnSpc>
                <a:spcPct val="100000"/>
              </a:lnSpc>
            </a:pPr>
          </a:p>
          <a:p>
            <a:pPr>
              <a:lnSpc>
                <a:spcPct val="100000"/>
              </a:lnSpc>
            </a:pPr>
          </a:p>
          <a:p>
            <a:pPr>
              <a:lnSpc>
                <a:spcPct val="100000"/>
              </a:lnSpc>
            </a:pPr>
          </a:p>
          <a:p>
            <a:pPr>
              <a:lnSpc>
                <a:spcPct val="100000"/>
              </a:lnSpc>
            </a:pPr>
          </a:p>
          <a:p>
            <a:pPr>
              <a:lnSpc>
                <a:spcPct val="100000"/>
              </a:lnSpc>
            </a:pPr>
          </a:p>
          <a:p>
            <a:pPr>
              <a:lnSpc>
                <a:spcPct val="100000"/>
              </a:lnSpc>
            </a:pPr>
          </a:p>
          <a:p>
            <a:pPr>
              <a:lnSpc>
                <a:spcPct val="100000"/>
              </a:lnSpc>
              <a:buFont typeface="Arial" panose="020B0604020202020204"/>
              <a:buChar char="•"/>
            </a:pPr>
            <a:endParaRPr lang="en-US" sz="2800" dirty="0">
              <a:solidFill>
                <a:srgbClr val="000000"/>
              </a:solidFill>
              <a:latin typeface="Calibri" panose="020F0502020204030204"/>
            </a:endParaRPr>
          </a:p>
          <a:p>
            <a:pPr>
              <a:lnSpc>
                <a:spcPct val="100000"/>
              </a:lnSpc>
              <a:buFont typeface="Arial" panose="020B0604020202020204"/>
              <a:buChar char="•"/>
            </a:pPr>
            <a:endParaRPr lang="en-US" sz="2800" dirty="0">
              <a:solidFill>
                <a:srgbClr val="000000"/>
              </a:solidFill>
              <a:latin typeface="Calibri" panose="020F0502020204030204"/>
            </a:endParaRPr>
          </a:p>
          <a:p>
            <a:pPr>
              <a:lnSpc>
                <a:spcPct val="100000"/>
              </a:lnSpc>
              <a:buFont typeface="Arial" panose="020B0604020202020204"/>
              <a:buChar char="•"/>
            </a:pPr>
            <a:endParaRPr lang="en-US" sz="2800" dirty="0">
              <a:solidFill>
                <a:srgbClr val="000000"/>
              </a:solidFill>
              <a:latin typeface="Calibri" panose="020F0502020204030204"/>
            </a:endParaRPr>
          </a:p>
          <a:p>
            <a:pPr>
              <a:lnSpc>
                <a:spcPct val="100000"/>
              </a:lnSpc>
              <a:buFont typeface="Arial" panose="020B0604020202020204"/>
              <a:buChar char="•"/>
            </a:pPr>
            <a:endParaRPr lang="en-US" sz="2800" dirty="0">
              <a:solidFill>
                <a:srgbClr val="000000"/>
              </a:solidFill>
              <a:latin typeface="Calibri" panose="020F0502020204030204"/>
            </a:endParaRPr>
          </a:p>
          <a:p>
            <a:pPr>
              <a:lnSpc>
                <a:spcPct val="100000"/>
              </a:lnSpc>
              <a:buFont typeface="Arial" panose="020B0604020202020204"/>
              <a:buChar char="•"/>
            </a:pPr>
            <a:endParaRPr lang="en-US" sz="2800" dirty="0">
              <a:solidFill>
                <a:srgbClr val="000000"/>
              </a:solidFill>
              <a:latin typeface="Calibri" panose="020F0502020204030204"/>
            </a:endParaRPr>
          </a:p>
          <a:p>
            <a:pPr>
              <a:lnSpc>
                <a:spcPct val="100000"/>
              </a:lnSpc>
              <a:buFont typeface="Arial" panose="020B0604020202020204"/>
              <a:buChar char="•"/>
            </a:pPr>
            <a:r>
              <a:rPr lang="en-US" sz="2800" dirty="0">
                <a:solidFill>
                  <a:srgbClr val="000000"/>
                </a:solidFill>
                <a:latin typeface="Calibri" panose="020F0502020204030204"/>
              </a:rPr>
              <a:t>Shared pool of configurable computing resources</a:t>
            </a:r>
            <a:endParaRPr lang="en-US" sz="2800" dirty="0">
              <a:solidFill>
                <a:srgbClr val="000000"/>
              </a:solidFill>
              <a:latin typeface="Calibri" panose="020F0502020204030204"/>
            </a:endParaRPr>
          </a:p>
          <a:p>
            <a:pPr>
              <a:lnSpc>
                <a:spcPct val="100000"/>
              </a:lnSpc>
              <a:buFont typeface="Arial" panose="020B0604020202020204"/>
              <a:buChar char="•"/>
            </a:pPr>
            <a:r>
              <a:rPr lang="en-US" sz="2800" dirty="0">
                <a:solidFill>
                  <a:srgbClr val="000000"/>
                </a:solidFill>
                <a:latin typeface="Calibri" panose="020F0502020204030204"/>
              </a:rPr>
              <a:t>On-demand network access</a:t>
            </a:r>
            <a:endParaRPr lang="en-US" sz="2800" dirty="0">
              <a:solidFill>
                <a:srgbClr val="000000"/>
              </a:solidFill>
              <a:latin typeface="Calibri" panose="020F0502020204030204"/>
            </a:endParaRPr>
          </a:p>
          <a:p>
            <a:pPr>
              <a:lnSpc>
                <a:spcPct val="100000"/>
              </a:lnSpc>
              <a:buFont typeface="Arial" panose="020B0604020202020204"/>
              <a:buChar char="•"/>
            </a:pPr>
            <a:r>
              <a:rPr lang="en-US" sz="2800" dirty="0">
                <a:solidFill>
                  <a:srgbClr val="000000"/>
                </a:solidFill>
                <a:latin typeface="Calibri" panose="020F0502020204030204"/>
              </a:rPr>
              <a:t>Provisioned by the Service Provider</a:t>
            </a:r>
            <a:endParaRPr lang="en-US" sz="2800" dirty="0">
              <a:solidFill>
                <a:srgbClr val="000000"/>
              </a:solidFill>
              <a:latin typeface="Calibri" panose="020F050202020403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33"/>
                                        </p:tgtEl>
                                        <p:attrNameLst>
                                          <p:attrName>style.visibility</p:attrName>
                                        </p:attrNameLst>
                                      </p:cBhvr>
                                      <p:to>
                                        <p:strVal val="visible"/>
                                      </p:to>
                                    </p:set>
                                    <p:animEffect transition="out" filter="circle(in)">
                                      <p:cBhvr additive="repl">
                                        <p:cTn id="7" dur="500" fill="freeze"/>
                                        <p:tgtEl>
                                          <p:spTgt spid="133"/>
                                        </p:tgtEl>
                                      </p:cBhvr>
                                    </p:animEffect>
                                  </p:childTnLst>
                                </p:cTn>
                              </p:par>
                              <p:par>
                                <p:cTn id="8" presetID="6" presetClass="entr" presetSubtype="16" fill="hold" nodeType="withEffect">
                                  <p:stCondLst>
                                    <p:cond delay="0"/>
                                  </p:stCondLst>
                                  <p:childTnLst>
                                    <p:set>
                                      <p:cBhvr>
                                        <p:cTn id="9" dur="1" fill="hold">
                                          <p:stCondLst>
                                            <p:cond delay="0"/>
                                          </p:stCondLst>
                                        </p:cTn>
                                        <p:tgtEl>
                                          <p:spTgt spid="136"/>
                                        </p:tgtEl>
                                        <p:attrNameLst>
                                          <p:attrName>style.visibility</p:attrName>
                                        </p:attrNameLst>
                                      </p:cBhvr>
                                      <p:to>
                                        <p:strVal val="visible"/>
                                      </p:to>
                                    </p:set>
                                    <p:animEffect transition="out" filter="circle(in)">
                                      <p:cBhvr additive="repl">
                                        <p:cTn id="10" dur="500" fill="freeze"/>
                                        <p:tgtEl>
                                          <p:spTgt spid="136"/>
                                        </p:tgtEl>
                                      </p:cBhvr>
                                    </p:animEffect>
                                  </p:childTnLst>
                                </p:cTn>
                              </p:par>
                              <p:par>
                                <p:cTn id="11" presetID="6" presetClass="entr" presetSubtype="16" fill="hold" nodeType="withEffect">
                                  <p:stCondLst>
                                    <p:cond delay="0"/>
                                  </p:stCondLst>
                                  <p:childTnLst>
                                    <p:set>
                                      <p:cBhvr>
                                        <p:cTn id="12" dur="1" fill="hold">
                                          <p:stCondLst>
                                            <p:cond delay="0"/>
                                          </p:stCondLst>
                                        </p:cTn>
                                        <p:tgtEl>
                                          <p:spTgt spid="137"/>
                                        </p:tgtEl>
                                        <p:attrNameLst>
                                          <p:attrName>style.visibility</p:attrName>
                                        </p:attrNameLst>
                                      </p:cBhvr>
                                      <p:to>
                                        <p:strVal val="visible"/>
                                      </p:to>
                                    </p:set>
                                    <p:animEffect transition="out" filter="circle(in)">
                                      <p:cBhvr additive="repl">
                                        <p:cTn id="13" dur="500" fill="freeze"/>
                                        <p:tgtEl>
                                          <p:spTgt spid="137"/>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139"/>
                                        </p:tgtEl>
                                        <p:attrNameLst>
                                          <p:attrName>style.visibility</p:attrName>
                                        </p:attrNameLst>
                                      </p:cBhvr>
                                      <p:to>
                                        <p:strVal val="visible"/>
                                      </p:to>
                                    </p:set>
                                    <p:animEffect transition="out" filter="circle(in)">
                                      <p:cBhvr additive="repl">
                                        <p:cTn id="18" dur="500" fill="freeze"/>
                                        <p:tgtEl>
                                          <p:spTgt spid="139"/>
                                        </p:tgtEl>
                                      </p:cBhvr>
                                    </p:animEffect>
                                  </p:childTnLst>
                                </p:cTn>
                              </p:par>
                              <p:par>
                                <p:cTn id="19" presetID="6" presetClass="entr" presetSubtype="16" fill="hold" nodeType="withEffect">
                                  <p:stCondLst>
                                    <p:cond delay="0"/>
                                  </p:stCondLst>
                                  <p:childTnLst>
                                    <p:set>
                                      <p:cBhvr>
                                        <p:cTn id="20" dur="1" fill="hold">
                                          <p:stCondLst>
                                            <p:cond delay="0"/>
                                          </p:stCondLst>
                                        </p:cTn>
                                        <p:tgtEl>
                                          <p:spTgt spid="141"/>
                                        </p:tgtEl>
                                        <p:attrNameLst>
                                          <p:attrName>style.visibility</p:attrName>
                                        </p:attrNameLst>
                                      </p:cBhvr>
                                      <p:to>
                                        <p:strVal val="visible"/>
                                      </p:to>
                                    </p:set>
                                    <p:animEffect transition="out" filter="circle(in)">
                                      <p:cBhvr additive="repl">
                                        <p:cTn id="21" dur="500" fill="freeze"/>
                                        <p:tgtEl>
                                          <p:spTgt spid="141"/>
                                        </p:tgtEl>
                                      </p:cBhvr>
                                    </p:animEffect>
                                  </p:childTnLst>
                                </p:cTn>
                              </p:par>
                              <p:par>
                                <p:cTn id="22" presetID="6" presetClass="entr" presetSubtype="16" fill="hold" nodeType="withEffect">
                                  <p:stCondLst>
                                    <p:cond delay="0"/>
                                  </p:stCondLst>
                                  <p:childTnLst>
                                    <p:set>
                                      <p:cBhvr>
                                        <p:cTn id="23" dur="1" fill="hold">
                                          <p:stCondLst>
                                            <p:cond delay="0"/>
                                          </p:stCondLst>
                                        </p:cTn>
                                        <p:tgtEl>
                                          <p:spTgt spid="146"/>
                                        </p:tgtEl>
                                        <p:attrNameLst>
                                          <p:attrName>style.visibility</p:attrName>
                                        </p:attrNameLst>
                                      </p:cBhvr>
                                      <p:to>
                                        <p:strVal val="visible"/>
                                      </p:to>
                                    </p:set>
                                    <p:animEffect transition="out" filter="circle(in)">
                                      <p:cBhvr additive="repl">
                                        <p:cTn id="24" dur="500" fill="freeze"/>
                                        <p:tgtEl>
                                          <p:spTgt spid="146"/>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nodeType="clickEffect">
                                  <p:stCondLst>
                                    <p:cond delay="0"/>
                                  </p:stCondLst>
                                  <p:childTnLst>
                                    <p:set>
                                      <p:cBhvr>
                                        <p:cTn id="28" dur="1" fill="hold">
                                          <p:stCondLst>
                                            <p:cond delay="0"/>
                                          </p:stCondLst>
                                        </p:cTn>
                                        <p:tgtEl>
                                          <p:spTgt spid="138"/>
                                        </p:tgtEl>
                                        <p:attrNameLst>
                                          <p:attrName>style.visibility</p:attrName>
                                        </p:attrNameLst>
                                      </p:cBhvr>
                                      <p:to>
                                        <p:strVal val="visible"/>
                                      </p:to>
                                    </p:set>
                                    <p:animEffect transition="out" filter="circle(in)">
                                      <p:cBhvr additive="repl">
                                        <p:cTn id="29" dur="500" fill="freeze"/>
                                        <p:tgtEl>
                                          <p:spTgt spid="138"/>
                                        </p:tgtEl>
                                      </p:cBhvr>
                                    </p:animEffect>
                                  </p:childTnLst>
                                </p:cTn>
                              </p:par>
                              <p:par>
                                <p:cTn id="30" presetID="6" presetClass="entr" presetSubtype="16" fill="hold" nodeType="withEffect">
                                  <p:stCondLst>
                                    <p:cond delay="0"/>
                                  </p:stCondLst>
                                  <p:childTnLst>
                                    <p:set>
                                      <p:cBhvr>
                                        <p:cTn id="31" dur="1" fill="hold">
                                          <p:stCondLst>
                                            <p:cond delay="0"/>
                                          </p:stCondLst>
                                        </p:cTn>
                                        <p:tgtEl>
                                          <p:spTgt spid="140"/>
                                        </p:tgtEl>
                                        <p:attrNameLst>
                                          <p:attrName>style.visibility</p:attrName>
                                        </p:attrNameLst>
                                      </p:cBhvr>
                                      <p:to>
                                        <p:strVal val="visible"/>
                                      </p:to>
                                    </p:set>
                                    <p:animEffect transition="out" filter="circle(in)">
                                      <p:cBhvr additive="repl">
                                        <p:cTn id="32" dur="500" fill="freeze"/>
                                        <p:tgtEl>
                                          <p:spTgt spid="140"/>
                                        </p:tgtEl>
                                      </p:cBhvr>
                                    </p:animEffect>
                                  </p:childTnLst>
                                </p:cTn>
                              </p:par>
                              <p:par>
                                <p:cTn id="33" presetID="6" presetClass="entr" presetSubtype="16" fill="hold" nodeType="withEffect">
                                  <p:stCondLst>
                                    <p:cond delay="0"/>
                                  </p:stCondLst>
                                  <p:childTnLst>
                                    <p:set>
                                      <p:cBhvr>
                                        <p:cTn id="34" dur="1" fill="hold">
                                          <p:stCondLst>
                                            <p:cond delay="0"/>
                                          </p:stCondLst>
                                        </p:cTn>
                                        <p:tgtEl>
                                          <p:spTgt spid="149"/>
                                        </p:tgtEl>
                                        <p:attrNameLst>
                                          <p:attrName>style.visibility</p:attrName>
                                        </p:attrNameLst>
                                      </p:cBhvr>
                                      <p:to>
                                        <p:strVal val="visible"/>
                                      </p:to>
                                    </p:set>
                                    <p:animEffect transition="out" filter="circle(in)">
                                      <p:cBhvr additive="repl">
                                        <p:cTn id="35" dur="500" fill="freeze"/>
                                        <p:tgtEl>
                                          <p:spTgt spid="149"/>
                                        </p:tgtEl>
                                      </p:cBhvr>
                                    </p:animEffect>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nodeType="clickEffect">
                                  <p:stCondLst>
                                    <p:cond delay="0"/>
                                  </p:stCondLst>
                                  <p:childTnLst>
                                    <p:set>
                                      <p:cBhvr>
                                        <p:cTn id="39" dur="1" fill="hold">
                                          <p:stCondLst>
                                            <p:cond delay="0"/>
                                          </p:stCondLst>
                                        </p:cTn>
                                        <p:tgtEl>
                                          <p:spTgt spid="142"/>
                                        </p:tgtEl>
                                        <p:attrNameLst>
                                          <p:attrName>style.visibility</p:attrName>
                                        </p:attrNameLst>
                                      </p:cBhvr>
                                      <p:to>
                                        <p:strVal val="visible"/>
                                      </p:to>
                                    </p:set>
                                    <p:animEffect transition="out" filter="circle(in)">
                                      <p:cBhvr additive="repl">
                                        <p:cTn id="40" dur="500" fill="freeze"/>
                                        <p:tgtEl>
                                          <p:spTgt spid="142"/>
                                        </p:tgtEl>
                                      </p:cBhvr>
                                    </p:animEffect>
                                  </p:childTnLst>
                                </p:cTn>
                              </p:par>
                              <p:par>
                                <p:cTn id="41" presetID="6" presetClass="entr" presetSubtype="16" fill="hold" nodeType="withEffect">
                                  <p:stCondLst>
                                    <p:cond delay="0"/>
                                  </p:stCondLst>
                                  <p:childTnLst>
                                    <p:set>
                                      <p:cBhvr>
                                        <p:cTn id="42" dur="1" fill="hold">
                                          <p:stCondLst>
                                            <p:cond delay="0"/>
                                          </p:stCondLst>
                                        </p:cTn>
                                        <p:tgtEl>
                                          <p:spTgt spid="144"/>
                                        </p:tgtEl>
                                        <p:attrNameLst>
                                          <p:attrName>style.visibility</p:attrName>
                                        </p:attrNameLst>
                                      </p:cBhvr>
                                      <p:to>
                                        <p:strVal val="visible"/>
                                      </p:to>
                                    </p:set>
                                    <p:animEffect transition="out" filter="circle(in)">
                                      <p:cBhvr additive="repl">
                                        <p:cTn id="43" dur="500" fill="freeze"/>
                                        <p:tgtEl>
                                          <p:spTgt spid="144"/>
                                        </p:tgtEl>
                                      </p:cBhvr>
                                    </p:animEffect>
                                  </p:childTnLst>
                                </p:cTn>
                              </p:par>
                              <p:par>
                                <p:cTn id="44" presetID="6" presetClass="entr" presetSubtype="16" fill="hold" nodeType="withEffect">
                                  <p:stCondLst>
                                    <p:cond delay="0"/>
                                  </p:stCondLst>
                                  <p:childTnLst>
                                    <p:set>
                                      <p:cBhvr>
                                        <p:cTn id="45" dur="1" fill="hold">
                                          <p:stCondLst>
                                            <p:cond delay="0"/>
                                          </p:stCondLst>
                                        </p:cTn>
                                        <p:tgtEl>
                                          <p:spTgt spid="147"/>
                                        </p:tgtEl>
                                        <p:attrNameLst>
                                          <p:attrName>style.visibility</p:attrName>
                                        </p:attrNameLst>
                                      </p:cBhvr>
                                      <p:to>
                                        <p:strVal val="visible"/>
                                      </p:to>
                                    </p:set>
                                    <p:animEffect transition="out" filter="circle(in)">
                                      <p:cBhvr additive="repl">
                                        <p:cTn id="46" dur="500" fill="freeze"/>
                                        <p:tgtEl>
                                          <p:spTgt spid="147"/>
                                        </p:tgtEl>
                                      </p:cBhvr>
                                    </p:animEffect>
                                  </p:childTnLst>
                                </p:cTn>
                              </p:par>
                            </p:childTnLst>
                          </p:cTn>
                        </p:par>
                      </p:childTnLst>
                    </p:cTn>
                  </p:par>
                  <p:par>
                    <p:cTn id="47" fill="hold">
                      <p:stCondLst>
                        <p:cond delay="indefinite"/>
                      </p:stCondLst>
                      <p:childTnLst>
                        <p:par>
                          <p:cTn id="48" fill="hold">
                            <p:stCondLst>
                              <p:cond delay="0"/>
                            </p:stCondLst>
                            <p:childTnLst>
                              <p:par>
                                <p:cTn id="49" presetID="6" presetClass="entr" presetSubtype="16" fill="hold" nodeType="clickEffect">
                                  <p:stCondLst>
                                    <p:cond delay="0"/>
                                  </p:stCondLst>
                                  <p:childTnLst>
                                    <p:set>
                                      <p:cBhvr>
                                        <p:cTn id="50" dur="1" fill="hold">
                                          <p:stCondLst>
                                            <p:cond delay="0"/>
                                          </p:stCondLst>
                                        </p:cTn>
                                        <p:tgtEl>
                                          <p:spTgt spid="143"/>
                                        </p:tgtEl>
                                        <p:attrNameLst>
                                          <p:attrName>style.visibility</p:attrName>
                                        </p:attrNameLst>
                                      </p:cBhvr>
                                      <p:to>
                                        <p:strVal val="visible"/>
                                      </p:to>
                                    </p:set>
                                    <p:animEffect transition="out" filter="circle(in)">
                                      <p:cBhvr additive="repl">
                                        <p:cTn id="51" dur="500" fill="freeze"/>
                                        <p:tgtEl>
                                          <p:spTgt spid="143"/>
                                        </p:tgtEl>
                                      </p:cBhvr>
                                    </p:animEffect>
                                  </p:childTnLst>
                                </p:cTn>
                              </p:par>
                              <p:par>
                                <p:cTn id="52" presetID="6" presetClass="entr" presetSubtype="16" fill="hold" nodeType="withEffect">
                                  <p:stCondLst>
                                    <p:cond delay="0"/>
                                  </p:stCondLst>
                                  <p:childTnLst>
                                    <p:set>
                                      <p:cBhvr>
                                        <p:cTn id="53" dur="1" fill="hold">
                                          <p:stCondLst>
                                            <p:cond delay="0"/>
                                          </p:stCondLst>
                                        </p:cTn>
                                        <p:tgtEl>
                                          <p:spTgt spid="148"/>
                                        </p:tgtEl>
                                        <p:attrNameLst>
                                          <p:attrName>style.visibility</p:attrName>
                                        </p:attrNameLst>
                                      </p:cBhvr>
                                      <p:to>
                                        <p:strVal val="visible"/>
                                      </p:to>
                                    </p:set>
                                    <p:animEffect transition="out" filter="circle(in)">
                                      <p:cBhvr additive="repl">
                                        <p:cTn id="54" dur="500" fill="freeze"/>
                                        <p:tgtEl>
                                          <p:spTgt spid="148"/>
                                        </p:tgtEl>
                                      </p:cBhvr>
                                    </p:animEffect>
                                  </p:childTnLst>
                                </p:cTn>
                              </p:par>
                              <p:par>
                                <p:cTn id="55" presetID="6" presetClass="entr" presetSubtype="16" fill="hold" nodeType="withEffect">
                                  <p:stCondLst>
                                    <p:cond delay="0"/>
                                  </p:stCondLst>
                                  <p:childTnLst>
                                    <p:set>
                                      <p:cBhvr>
                                        <p:cTn id="56" dur="1" fill="hold">
                                          <p:stCondLst>
                                            <p:cond delay="0"/>
                                          </p:stCondLst>
                                        </p:cTn>
                                        <p:tgtEl>
                                          <p:spTgt spid="150"/>
                                        </p:tgtEl>
                                        <p:attrNameLst>
                                          <p:attrName>style.visibility</p:attrName>
                                        </p:attrNameLst>
                                      </p:cBhvr>
                                      <p:to>
                                        <p:strVal val="visible"/>
                                      </p:to>
                                    </p:set>
                                    <p:animEffect transition="out" filter="circle(in)">
                                      <p:cBhvr additive="repl">
                                        <p:cTn id="57" dur="500" fill="freeze"/>
                                        <p:tgtEl>
                                          <p:spTgt spid="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0000" tIns="45000" rIns="90000" bIns="45000"/>
          <a:lstStyle/>
          <a:p>
            <a:pPr algn="l" rtl="0"/>
            <a:r>
              <a:rPr lang="en-IN" sz="4400" b="1" kern="1200" dirty="0">
                <a:solidFill>
                  <a:srgbClr val="404040"/>
                </a:solidFill>
                <a:latin typeface="Calibri" panose="020F0502020204030204"/>
                <a:ea typeface="+mn-ea"/>
                <a:cs typeface="+mn-cs"/>
              </a:rPr>
              <a:t>ROOTS OF CLOUD COMPUTING</a:t>
            </a:r>
            <a:endParaRPr lang="en-IN" sz="4400" b="1" kern="1200" dirty="0">
              <a:solidFill>
                <a:srgbClr val="404040"/>
              </a:solidFill>
              <a:latin typeface="Calibri" panose="020F0502020204030204"/>
              <a:ea typeface="+mn-ea"/>
              <a:cs typeface="+mn-cs"/>
            </a:endParaRPr>
          </a:p>
        </p:txBody>
      </p:sp>
      <p:pic>
        <p:nvPicPr>
          <p:cNvPr id="4" name="Picture 3"/>
          <p:cNvPicPr>
            <a:picLocks noChangeAspect="1"/>
          </p:cNvPicPr>
          <p:nvPr/>
        </p:nvPicPr>
        <p:blipFill>
          <a:blip r:embed="rId1"/>
          <a:stretch>
            <a:fillRect/>
          </a:stretch>
        </p:blipFill>
        <p:spPr>
          <a:xfrm>
            <a:off x="66495" y="1676400"/>
            <a:ext cx="4505325" cy="3600450"/>
          </a:xfrm>
          <a:prstGeom prst="rect">
            <a:avLst/>
          </a:prstGeom>
        </p:spPr>
      </p:pic>
      <p:sp>
        <p:nvSpPr>
          <p:cNvPr id="5" name="TextBox 4"/>
          <p:cNvSpPr txBox="1"/>
          <p:nvPr/>
        </p:nvSpPr>
        <p:spPr>
          <a:xfrm>
            <a:off x="4800600" y="1676400"/>
            <a:ext cx="4114800" cy="2308324"/>
          </a:xfrm>
          <a:prstGeom prst="rect">
            <a:avLst/>
          </a:prstGeom>
          <a:noFill/>
        </p:spPr>
        <p:txBody>
          <a:bodyPr wrap="square" rtlCol="0">
            <a:spAutoFit/>
          </a:bodyPr>
          <a:lstStyle/>
          <a:p>
            <a:pPr marL="342900" indent="-342900">
              <a:buAutoNum type="arabicPeriod"/>
            </a:pPr>
            <a:r>
              <a:rPr lang="en-IN" dirty="0" smtClean="0"/>
              <a:t>From </a:t>
            </a:r>
            <a:r>
              <a:rPr lang="en-IN" dirty="0"/>
              <a:t>Mainframes to </a:t>
            </a:r>
            <a:r>
              <a:rPr lang="en-IN" dirty="0" smtClean="0"/>
              <a:t>Clouds</a:t>
            </a:r>
            <a:endParaRPr lang="en-IN" dirty="0" smtClean="0"/>
          </a:p>
          <a:p>
            <a:pPr marL="342900" indent="-342900">
              <a:buAutoNum type="arabicPeriod"/>
            </a:pPr>
            <a:r>
              <a:rPr lang="en-US" dirty="0"/>
              <a:t>SOA, Web Services, Web 2.0, and </a:t>
            </a:r>
            <a:r>
              <a:rPr lang="en-US" dirty="0" err="1" smtClean="0"/>
              <a:t>Mashups</a:t>
            </a:r>
            <a:endParaRPr lang="en-US" dirty="0" smtClean="0"/>
          </a:p>
          <a:p>
            <a:pPr marL="342900" indent="-342900">
              <a:buAutoNum type="arabicPeriod"/>
            </a:pPr>
            <a:r>
              <a:rPr lang="en-IN" dirty="0"/>
              <a:t>Grid </a:t>
            </a:r>
            <a:r>
              <a:rPr lang="en-IN" dirty="0" smtClean="0"/>
              <a:t>Computing</a:t>
            </a:r>
            <a:endParaRPr lang="en-IN" dirty="0" smtClean="0"/>
          </a:p>
          <a:p>
            <a:pPr marL="342900" indent="-342900">
              <a:buAutoNum type="arabicPeriod"/>
            </a:pPr>
            <a:r>
              <a:rPr lang="en-IN" dirty="0"/>
              <a:t>Utility </a:t>
            </a:r>
            <a:r>
              <a:rPr lang="en-IN" dirty="0" smtClean="0"/>
              <a:t>Computing</a:t>
            </a:r>
            <a:endParaRPr lang="en-IN" dirty="0" smtClean="0"/>
          </a:p>
          <a:p>
            <a:pPr marL="342900" indent="-342900">
              <a:buAutoNum type="arabicPeriod"/>
            </a:pPr>
            <a:r>
              <a:rPr lang="en-US" dirty="0"/>
              <a:t>Virtual Appliances and the Open Virtualization </a:t>
            </a:r>
            <a:r>
              <a:rPr lang="en-US" dirty="0" smtClean="0"/>
              <a:t>Format</a:t>
            </a:r>
            <a:endParaRPr lang="en-US" dirty="0" smtClean="0"/>
          </a:p>
          <a:p>
            <a:pPr marL="342900" indent="-342900">
              <a:buAutoNum type="arabicPeriod"/>
            </a:pPr>
            <a:r>
              <a:rPr lang="en-IN" dirty="0"/>
              <a:t>Autonomic Computing</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240" cy="1143000"/>
          </a:xfrm>
        </p:spPr>
        <p:txBody>
          <a:bodyPr/>
          <a:lstStyle/>
          <a:p>
            <a:r>
              <a:rPr lang="en-US" sz="4445" kern="1200" dirty="0">
                <a:solidFill>
                  <a:schemeClr val="tx2"/>
                </a:solidFill>
                <a:latin typeface="+mj-lt"/>
                <a:ea typeface="+mj-ea"/>
                <a:cs typeface="+mj-cs"/>
              </a:rPr>
              <a:t>Service Oriented Computing</a:t>
            </a:r>
            <a:endParaRPr lang="en-IN" sz="4445" kern="1200" dirty="0">
              <a:solidFill>
                <a:schemeClr val="tx2"/>
              </a:solidFill>
              <a:latin typeface="+mj-lt"/>
              <a:ea typeface="+mj-ea"/>
              <a:cs typeface="+mj-cs"/>
            </a:endParaRPr>
          </a:p>
        </p:txBody>
      </p:sp>
      <p:sp>
        <p:nvSpPr>
          <p:cNvPr id="6" name="TextBox 5"/>
          <p:cNvSpPr txBox="1"/>
          <p:nvPr/>
        </p:nvSpPr>
        <p:spPr>
          <a:xfrm>
            <a:off x="609600" y="990600"/>
            <a:ext cx="7772400" cy="5786199"/>
          </a:xfrm>
          <a:prstGeom prst="rect">
            <a:avLst/>
          </a:prstGeom>
          <a:noFill/>
        </p:spPr>
        <p:txBody>
          <a:bodyPr wrap="square" rtlCol="0">
            <a:spAutoFit/>
          </a:bodyPr>
          <a:lstStyle/>
          <a:p>
            <a:pPr marL="285750" indent="-285750">
              <a:buFont typeface="Arial" panose="020B0604020202020204" pitchFamily="34" charset="0"/>
              <a:buChar char="•"/>
            </a:pPr>
            <a:r>
              <a:rPr lang="en-US" sz="1600" b="1" dirty="0"/>
              <a:t>Service orientation is the core reference model for cloud computing systems.</a:t>
            </a:r>
            <a:endParaRPr lang="en-US" sz="1600" b="1"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 </a:t>
            </a:r>
            <a:r>
              <a:rPr lang="en-US" sz="1600" b="1" dirty="0"/>
              <a:t>service </a:t>
            </a:r>
            <a:r>
              <a:rPr lang="en-US" sz="1600" dirty="0"/>
              <a:t>is an abstraction representing a self-describing and platform-agnostic component that can perform any function—anything from a simple function to a complex business process.</a:t>
            </a: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 service is supposed to be </a:t>
            </a:r>
            <a:r>
              <a:rPr lang="en-US" sz="1600" b="1" dirty="0"/>
              <a:t>loosely coupled, reusable, programming language independent, and location transparent</a:t>
            </a:r>
            <a:r>
              <a:rPr lang="en-US" sz="1600" dirty="0"/>
              <a:t>.</a:t>
            </a: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Services are composed and aggregated into a service-oriented architecture (SOA) , which is a </a:t>
            </a:r>
            <a:r>
              <a:rPr lang="en-US" sz="1600" b="1" dirty="0"/>
              <a:t>logical way of organizing software systems </a:t>
            </a:r>
            <a:r>
              <a:rPr lang="en-US" sz="1600" dirty="0"/>
              <a:t>to provide end users or other entities distributed over the network with services through published and discoverable interfaces</a:t>
            </a: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Service-oriented computing introduces and </a:t>
            </a:r>
            <a:r>
              <a:rPr lang="en-US" sz="1600" b="1" dirty="0"/>
              <a:t>diffuses two important concepts</a:t>
            </a:r>
            <a:r>
              <a:rPr lang="en-US" sz="1600" dirty="0"/>
              <a:t>, which are also fundamental to cloud computing: </a:t>
            </a:r>
            <a:r>
              <a:rPr lang="en-US" sz="1600" b="1" dirty="0"/>
              <a:t>quality of service (QoS) and Software-as-a-Service (SaaS)</a:t>
            </a:r>
            <a:endParaRPr lang="en-US" sz="1600" b="1"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One of the </a:t>
            </a:r>
            <a:r>
              <a:rPr lang="en-US" sz="1600" b="1" dirty="0"/>
              <a:t>most popular expressions of service orientation is represented by Web Services (WS). </a:t>
            </a:r>
            <a:r>
              <a:rPr lang="en-US" sz="1600" dirty="0"/>
              <a:t>These introduce the concepts of SOC into the World Wide Web, by making it consumable by applications and not only humans.</a:t>
            </a:r>
            <a:endParaRPr lang="en-US" sz="1600" dirty="0"/>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Content Placeholder 2"/>
          <p:cNvSpPr>
            <a:spLocks noGrp="1"/>
          </p:cNvSpPr>
          <p:nvPr>
            <p:ph sz="quarter" idx="4294967295"/>
          </p:nvPr>
        </p:nvSpPr>
        <p:spPr>
          <a:xfrm>
            <a:off x="457200" y="1219200"/>
            <a:ext cx="4789439" cy="5077439"/>
          </a:xfrm>
          <a:prstGeom prst="rect">
            <a:avLst/>
          </a:prstGeom>
        </p:spPr>
        <p:txBody>
          <a:bodyPr/>
          <a:lstStyle/>
          <a:p>
            <a:r>
              <a:rPr lang="en-US" sz="2175" dirty="0"/>
              <a:t>W3C</a:t>
            </a:r>
            <a:endParaRPr lang="en-US" sz="2175" dirty="0"/>
          </a:p>
          <a:p>
            <a:r>
              <a:rPr lang="en-US" sz="2175" dirty="0"/>
              <a:t>Web services are web application components.</a:t>
            </a:r>
            <a:endParaRPr lang="en-US" sz="2175" dirty="0"/>
          </a:p>
          <a:p>
            <a:r>
              <a:rPr lang="en-US" sz="2175" dirty="0"/>
              <a:t>SOAP is </a:t>
            </a:r>
            <a:r>
              <a:rPr lang="en-US" sz="2175" b="1" dirty="0"/>
              <a:t>XML based protocol </a:t>
            </a:r>
            <a:r>
              <a:rPr lang="en-US" sz="2175" dirty="0"/>
              <a:t>for accessing  web services and exchanging info.</a:t>
            </a:r>
            <a:endParaRPr lang="en-US" sz="2175" dirty="0"/>
          </a:p>
          <a:p>
            <a:r>
              <a:rPr lang="en-US" sz="2175" dirty="0"/>
              <a:t> WSDL(Web Service Description Language) is </a:t>
            </a:r>
            <a:r>
              <a:rPr lang="en-US" sz="2175" b="1" dirty="0"/>
              <a:t>XML based language </a:t>
            </a:r>
            <a:r>
              <a:rPr lang="en-US" sz="2175" dirty="0"/>
              <a:t>for describing  web services.  </a:t>
            </a:r>
            <a:endParaRPr lang="en-US" sz="2175" dirty="0"/>
          </a:p>
          <a:p>
            <a:r>
              <a:rPr lang="en-US" sz="2175" dirty="0"/>
              <a:t> UDDI(</a:t>
            </a:r>
            <a:r>
              <a:rPr lang="en-US" sz="2175" i="1" dirty="0"/>
              <a:t>Universal Description Discovery and Integration</a:t>
            </a:r>
            <a:r>
              <a:rPr lang="en-US" sz="2175" dirty="0"/>
              <a:t>) is a </a:t>
            </a:r>
            <a:r>
              <a:rPr lang="en-US" sz="2175" b="1" dirty="0"/>
              <a:t>directory service </a:t>
            </a:r>
            <a:r>
              <a:rPr lang="en-US" sz="2175" dirty="0"/>
              <a:t>where companies can search for Web services.</a:t>
            </a:r>
            <a:endParaRPr lang="en-US" sz="2175" dirty="0"/>
          </a:p>
          <a:p>
            <a:r>
              <a:rPr lang="en-US" sz="2175" dirty="0"/>
              <a:t>UDDI communicates via SOAP</a:t>
            </a:r>
            <a:endParaRPr lang="en-US" sz="2175" dirty="0"/>
          </a:p>
          <a:p>
            <a:pPr eaLnBrk="1" hangingPunct="1"/>
            <a:endParaRPr lang="en-US" sz="1815" dirty="0"/>
          </a:p>
          <a:p>
            <a:pPr eaLnBrk="1" hangingPunct="1"/>
            <a:endParaRPr lang="en-US" sz="1815" dirty="0"/>
          </a:p>
        </p:txBody>
      </p:sp>
      <p:sp>
        <p:nvSpPr>
          <p:cNvPr id="4" name="Title 3"/>
          <p:cNvSpPr>
            <a:spLocks noGrp="1"/>
          </p:cNvSpPr>
          <p:nvPr>
            <p:ph type="title"/>
          </p:nvPr>
        </p:nvSpPr>
        <p:spPr/>
        <p:txBody>
          <a:bodyPr/>
          <a:lstStyle/>
          <a:p>
            <a:r>
              <a:rPr lang="en-US" dirty="0">
                <a:solidFill>
                  <a:schemeClr val="tx1"/>
                </a:solidFill>
              </a:rPr>
              <a:t>What is a Web Service?</a:t>
            </a:r>
            <a:endParaRPr lang="en-US" dirty="0">
              <a:solidFill>
                <a:schemeClr val="tx1"/>
              </a:solidFill>
            </a:endParaRPr>
          </a:p>
        </p:txBody>
      </p:sp>
      <p:pic>
        <p:nvPicPr>
          <p:cNvPr id="18434" name="Picture 2" descr="http://upload.wikimedia.org/wikipedia/commons/4/4a/Webservices.png"/>
          <p:cNvPicPr>
            <a:picLocks noChangeAspect="1" noChangeArrowheads="1"/>
          </p:cNvPicPr>
          <p:nvPr/>
        </p:nvPicPr>
        <p:blipFill>
          <a:blip r:embed="rId1"/>
          <a:srcRect/>
          <a:stretch>
            <a:fillRect/>
          </a:stretch>
        </p:blipFill>
        <p:spPr bwMode="auto">
          <a:xfrm>
            <a:off x="5225403" y="565080"/>
            <a:ext cx="3801600" cy="359424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612001" y="229321"/>
            <a:ext cx="8154720" cy="990720"/>
          </a:xfrm>
        </p:spPr>
        <p:txBody>
          <a:bodyPr/>
          <a:lstStyle/>
          <a:p>
            <a:pPr eaLnBrk="1" hangingPunct="1"/>
            <a:r>
              <a:rPr lang="en-US" sz="2800" b="1" dirty="0"/>
              <a:t>What is a Web Service?</a:t>
            </a:r>
            <a:endParaRPr lang="en-US" sz="2800" b="1" dirty="0"/>
          </a:p>
        </p:txBody>
      </p:sp>
      <p:sp>
        <p:nvSpPr>
          <p:cNvPr id="3" name="Content Placeholder 2"/>
          <p:cNvSpPr>
            <a:spLocks noGrp="1"/>
          </p:cNvSpPr>
          <p:nvPr>
            <p:ph sz="quarter" idx="4294967295"/>
          </p:nvPr>
        </p:nvSpPr>
        <p:spPr>
          <a:xfrm>
            <a:off x="612001" y="1600201"/>
            <a:ext cx="8154720" cy="4495680"/>
          </a:xfrm>
          <a:prstGeom prst="rect">
            <a:avLst/>
          </a:prstGeom>
        </p:spPr>
        <p:txBody>
          <a:bodyPr>
            <a:normAutofit/>
          </a:bodyPr>
          <a:lstStyle/>
          <a:p>
            <a:pPr marL="320040" indent="-320040" algn="just" eaLnBrk="1" fontAlgn="auto" hangingPunct="1">
              <a:spcBef>
                <a:spcPts val="700"/>
              </a:spcBef>
              <a:spcAft>
                <a:spcPts val="0"/>
              </a:spcAft>
              <a:buFont typeface="Wingdings" panose="05000000000000000000"/>
              <a:buChar char=""/>
              <a:defRPr/>
            </a:pPr>
            <a:r>
              <a:rPr lang="en-US" dirty="0"/>
              <a:t>Web Services can </a:t>
            </a:r>
            <a:r>
              <a:rPr lang="en-US" b="1" dirty="0"/>
              <a:t>convert your application into a Web-application,</a:t>
            </a:r>
            <a:r>
              <a:rPr lang="en-US" dirty="0"/>
              <a:t> which can </a:t>
            </a:r>
            <a:r>
              <a:rPr lang="en-US" b="1" dirty="0"/>
              <a:t>publish its function </a:t>
            </a:r>
            <a:r>
              <a:rPr lang="en-US" dirty="0"/>
              <a:t>or message to the rest of the world. Web services allow different applications from different sources to communicate with each other without time-consuming custom coding, and because all communication is in XML, </a:t>
            </a:r>
            <a:r>
              <a:rPr lang="en-US" b="1" dirty="0"/>
              <a:t>Web services are not tied to any one operating system or programming language</a:t>
            </a:r>
            <a:endParaRPr lang="en-US" b="1" dirty="0"/>
          </a:p>
          <a:p>
            <a:pPr marL="320040" indent="-320040" algn="just" eaLnBrk="1" fontAlgn="auto" hangingPunct="1">
              <a:spcBef>
                <a:spcPts val="700"/>
              </a:spcBef>
              <a:spcAft>
                <a:spcPts val="0"/>
              </a:spcAft>
              <a:buFont typeface="Wingdings" panose="05000000000000000000"/>
              <a:buChar char=""/>
              <a:defRPr/>
            </a:pPr>
            <a:endParaRPr lang="en-US" b="1" dirty="0"/>
          </a:p>
          <a:p>
            <a:pPr marL="320040" indent="-320040" algn="just" eaLnBrk="1" fontAlgn="auto" hangingPunct="1">
              <a:spcBef>
                <a:spcPts val="700"/>
              </a:spcBef>
              <a:spcAft>
                <a:spcPts val="0"/>
              </a:spcAft>
              <a:buFont typeface="Wingdings" panose="05000000000000000000"/>
              <a:buChar char=""/>
              <a:defRPr/>
            </a:pPr>
            <a:r>
              <a:rPr lang="en-US" dirty="0"/>
              <a:t>For example , Java can talk with Perl, Windows applications can talk with UNIX applications . Unlike traditional client/server models, such as a Web server/Web page system, Web services do not provide the user with a GUI. </a:t>
            </a:r>
            <a:r>
              <a:rPr lang="en-US" b="1" dirty="0"/>
              <a:t>Web services instead share business logic, data and processes through a programmatic interface across a network.</a:t>
            </a:r>
            <a:endParaRPr lang="en-US" b="1" dirty="0"/>
          </a:p>
          <a:p>
            <a:pPr marL="320040" indent="-320040" eaLnBrk="1" fontAlgn="auto" hangingPunct="1">
              <a:spcBef>
                <a:spcPts val="700"/>
              </a:spcBef>
              <a:spcAft>
                <a:spcPts val="0"/>
              </a:spcAft>
              <a:buFont typeface="Wingdings" panose="05000000000000000000"/>
              <a:buChar char=""/>
              <a:defRPr/>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TextShape 1"/>
          <p:cNvSpPr txBox="1"/>
          <p:nvPr/>
        </p:nvSpPr>
        <p:spPr>
          <a:xfrm>
            <a:off x="457200" y="35337"/>
            <a:ext cx="8229240" cy="1142640"/>
          </a:xfrm>
          <a:prstGeom prst="rect">
            <a:avLst/>
          </a:prstGeom>
        </p:spPr>
        <p:txBody>
          <a:bodyPr anchor="ctr"/>
          <a:lstStyle/>
          <a:p>
            <a:pPr>
              <a:lnSpc>
                <a:spcPct val="100000"/>
              </a:lnSpc>
            </a:pPr>
            <a:r>
              <a:rPr lang="en-US" sz="3600" dirty="0">
                <a:solidFill>
                  <a:srgbClr val="000000"/>
                </a:solidFill>
                <a:latin typeface="Calibri" panose="020F0502020204030204"/>
              </a:rPr>
              <a:t>Utility </a:t>
            </a:r>
            <a:r>
              <a:rPr lang="en-US" sz="3600" dirty="0" smtClean="0">
                <a:solidFill>
                  <a:srgbClr val="000000"/>
                </a:solidFill>
                <a:latin typeface="Calibri" panose="020F0502020204030204"/>
              </a:rPr>
              <a:t>Computing and Grid Computing </a:t>
            </a:r>
            <a:endParaRPr dirty="0"/>
          </a:p>
        </p:txBody>
      </p:sp>
      <p:sp>
        <p:nvSpPr>
          <p:cNvPr id="294" name="TextShape 2"/>
          <p:cNvSpPr txBox="1"/>
          <p:nvPr/>
        </p:nvSpPr>
        <p:spPr>
          <a:xfrm>
            <a:off x="457200" y="1143000"/>
            <a:ext cx="8228965" cy="5274945"/>
          </a:xfrm>
          <a:prstGeom prst="rect">
            <a:avLst/>
          </a:prstGeom>
        </p:spPr>
        <p:txBody>
          <a:bodyPr/>
          <a:lstStyle/>
          <a:p>
            <a:pPr algn="just">
              <a:lnSpc>
                <a:spcPct val="100000"/>
              </a:lnSpc>
              <a:buFont typeface="Arial" panose="020B0604020202020204"/>
              <a:buChar char="•"/>
            </a:pPr>
            <a:r>
              <a:rPr lang="en-US" sz="2400" b="1" dirty="0">
                <a:solidFill>
                  <a:srgbClr val="000000"/>
                </a:solidFill>
                <a:latin typeface="Calibri" panose="020F0502020204030204"/>
              </a:rPr>
              <a:t>Utility computing</a:t>
            </a:r>
            <a:r>
              <a:rPr lang="en-US" sz="2400" dirty="0">
                <a:solidFill>
                  <a:srgbClr val="000000"/>
                </a:solidFill>
                <a:latin typeface="Calibri" panose="020F0502020204030204"/>
              </a:rPr>
              <a:t> is </a:t>
            </a:r>
            <a:r>
              <a:rPr lang="en-US" sz="2400" b="1" dirty="0">
                <a:solidFill>
                  <a:srgbClr val="000000"/>
                </a:solidFill>
                <a:latin typeface="Calibri" panose="020F0502020204030204"/>
              </a:rPr>
              <a:t>the packaging of computing resources</a:t>
            </a:r>
            <a:r>
              <a:rPr lang="en-US" sz="2400" dirty="0">
                <a:solidFill>
                  <a:srgbClr val="000000"/>
                </a:solidFill>
                <a:latin typeface="Calibri" panose="020F0502020204030204"/>
              </a:rPr>
              <a:t>, such as computation, storage and services, as a metered service. This model has the advantage of a low or no initial cost to acquire computer resources; instead, computational resources are essentially rented.</a:t>
            </a:r>
            <a:endParaRPr dirty="0"/>
          </a:p>
          <a:p>
            <a:pPr algn="just">
              <a:lnSpc>
                <a:spcPct val="100000"/>
              </a:lnSpc>
              <a:buFont typeface="Arial" panose="020B0604020202020204"/>
              <a:buChar char="•"/>
            </a:pPr>
            <a:r>
              <a:rPr lang="en-US" sz="2400" dirty="0">
                <a:solidFill>
                  <a:srgbClr val="000000"/>
                </a:solidFill>
                <a:latin typeface="Calibri" panose="020F0502020204030204"/>
              </a:rPr>
              <a:t>This repackaging of computing services became the foundation of the shift to "on demand" </a:t>
            </a:r>
            <a:r>
              <a:rPr lang="en-US" sz="2400" dirty="0" smtClean="0">
                <a:solidFill>
                  <a:srgbClr val="000000"/>
                </a:solidFill>
                <a:latin typeface="Calibri" panose="020F0502020204030204"/>
              </a:rPr>
              <a:t>computing.</a:t>
            </a:r>
            <a:endParaRPr lang="en-US" sz="2400" dirty="0" smtClean="0">
              <a:solidFill>
                <a:srgbClr val="000000"/>
              </a:solidFill>
              <a:latin typeface="Calibri" panose="020F0502020204030204"/>
            </a:endParaRPr>
          </a:p>
          <a:p>
            <a:pPr algn="just">
              <a:lnSpc>
                <a:spcPct val="100000"/>
              </a:lnSpc>
              <a:buFont typeface="Arial" panose="020B0604020202020204"/>
              <a:buChar char="•"/>
            </a:pPr>
            <a:r>
              <a:rPr lang="en-US" sz="2400" dirty="0" smtClean="0">
                <a:solidFill>
                  <a:srgbClr val="000000"/>
                </a:solidFill>
                <a:latin typeface="Calibri" panose="020F0502020204030204"/>
              </a:rPr>
              <a:t>Grid </a:t>
            </a:r>
            <a:r>
              <a:rPr lang="en-US" sz="2400" dirty="0">
                <a:solidFill>
                  <a:srgbClr val="000000"/>
                </a:solidFill>
                <a:latin typeface="Calibri" panose="020F0502020204030204"/>
              </a:rPr>
              <a:t>Computing is Grid computing enables aggregation of distributed resources and </a:t>
            </a:r>
            <a:r>
              <a:rPr lang="en-US" sz="2400" dirty="0" smtClean="0">
                <a:solidFill>
                  <a:srgbClr val="000000"/>
                </a:solidFill>
                <a:latin typeface="Calibri" panose="020F0502020204030204"/>
              </a:rPr>
              <a:t>transparently access </a:t>
            </a:r>
            <a:r>
              <a:rPr lang="en-US" sz="2400" dirty="0">
                <a:solidFill>
                  <a:srgbClr val="000000"/>
                </a:solidFill>
                <a:latin typeface="Calibri" panose="020F0502020204030204"/>
              </a:rPr>
              <a:t>to them. </a:t>
            </a:r>
            <a:endParaRPr lang="en-US" sz="2400" dirty="0" smtClean="0">
              <a:solidFill>
                <a:srgbClr val="000000"/>
              </a:solidFill>
              <a:latin typeface="Calibri" panose="020F0502020204030204"/>
            </a:endParaRPr>
          </a:p>
          <a:p>
            <a:pPr algn="just">
              <a:lnSpc>
                <a:spcPct val="100000"/>
              </a:lnSpc>
              <a:buFont typeface="Arial" panose="020B0604020202020204"/>
              <a:buChar char="•"/>
            </a:pPr>
            <a:r>
              <a:rPr lang="en-US" sz="2400" dirty="0" smtClean="0">
                <a:solidFill>
                  <a:srgbClr val="000000"/>
                </a:solidFill>
                <a:latin typeface="Calibri" panose="020F0502020204030204"/>
              </a:rPr>
              <a:t>Most </a:t>
            </a:r>
            <a:r>
              <a:rPr lang="en-US" sz="2400" dirty="0">
                <a:solidFill>
                  <a:srgbClr val="000000"/>
                </a:solidFill>
                <a:latin typeface="Calibri" panose="020F0502020204030204"/>
              </a:rPr>
              <a:t>production grids such as </a:t>
            </a:r>
            <a:r>
              <a:rPr lang="en-US" sz="2400" dirty="0" err="1">
                <a:solidFill>
                  <a:srgbClr val="000000"/>
                </a:solidFill>
                <a:latin typeface="Calibri" panose="020F0502020204030204"/>
              </a:rPr>
              <a:t>TeraGrid</a:t>
            </a:r>
            <a:r>
              <a:rPr lang="en-US" sz="2400" dirty="0">
                <a:solidFill>
                  <a:srgbClr val="000000"/>
                </a:solidFill>
                <a:latin typeface="Calibri" panose="020F0502020204030204"/>
              </a:rPr>
              <a:t> </a:t>
            </a:r>
            <a:r>
              <a:rPr lang="en-US" sz="2400" dirty="0" smtClean="0">
                <a:solidFill>
                  <a:srgbClr val="000000"/>
                </a:solidFill>
                <a:latin typeface="Calibri" panose="020F0502020204030204"/>
              </a:rPr>
              <a:t>and </a:t>
            </a:r>
            <a:r>
              <a:rPr lang="en-US" sz="2400" dirty="0">
                <a:solidFill>
                  <a:srgbClr val="000000"/>
                </a:solidFill>
                <a:latin typeface="Calibri" panose="020F0502020204030204"/>
              </a:rPr>
              <a:t>EGEE </a:t>
            </a:r>
            <a:r>
              <a:rPr lang="en-US" sz="2400" dirty="0" smtClean="0">
                <a:solidFill>
                  <a:srgbClr val="000000"/>
                </a:solidFill>
                <a:latin typeface="Calibri" panose="020F0502020204030204"/>
              </a:rPr>
              <a:t>seek </a:t>
            </a:r>
            <a:r>
              <a:rPr lang="en-US" sz="2400" dirty="0">
                <a:solidFill>
                  <a:srgbClr val="000000"/>
                </a:solidFill>
                <a:latin typeface="Calibri" panose="020F0502020204030204"/>
              </a:rPr>
              <a:t>to share compute and storage resources distributed across different</a:t>
            </a:r>
            <a:endParaRPr lang="en-US" sz="2400" dirty="0">
              <a:solidFill>
                <a:srgbClr val="000000"/>
              </a:solidFill>
              <a:latin typeface="Calibri" panose="020F0502020204030204"/>
            </a:endParaRPr>
          </a:p>
          <a:p>
            <a:pPr algn="just"/>
            <a:r>
              <a:rPr lang="en-US" sz="2400" dirty="0">
                <a:solidFill>
                  <a:srgbClr val="000000"/>
                </a:solidFill>
                <a:latin typeface="Calibri" panose="020F0502020204030204"/>
              </a:rPr>
              <a:t>administrative domains, with their main focus being speeding up a </a:t>
            </a:r>
            <a:r>
              <a:rPr lang="en-US" sz="2400" dirty="0" smtClean="0">
                <a:solidFill>
                  <a:srgbClr val="000000"/>
                </a:solidFill>
                <a:latin typeface="Calibri" panose="020F0502020204030204"/>
              </a:rPr>
              <a:t>broad range </a:t>
            </a:r>
            <a:r>
              <a:rPr lang="en-US" sz="2400" dirty="0">
                <a:solidFill>
                  <a:srgbClr val="000000"/>
                </a:solidFill>
                <a:latin typeface="Calibri" panose="020F0502020204030204"/>
              </a:rPr>
              <a:t>of scientific applications, such as </a:t>
            </a:r>
            <a:r>
              <a:rPr lang="en-US" sz="2400" dirty="0" smtClean="0">
                <a:solidFill>
                  <a:srgbClr val="000000"/>
                </a:solidFill>
                <a:latin typeface="Calibri" panose="020F0502020204030204"/>
              </a:rPr>
              <a:t>climate modeling</a:t>
            </a:r>
            <a:r>
              <a:rPr lang="en-US" sz="2400" dirty="0">
                <a:solidFill>
                  <a:srgbClr val="000000"/>
                </a:solidFill>
                <a:latin typeface="Calibri" panose="020F0502020204030204"/>
              </a:rPr>
              <a:t>, drug design, </a:t>
            </a:r>
            <a:r>
              <a:rPr lang="en-US" sz="2400" dirty="0" smtClean="0">
                <a:solidFill>
                  <a:srgbClr val="000000"/>
                </a:solidFill>
                <a:latin typeface="Calibri" panose="020F0502020204030204"/>
              </a:rPr>
              <a:t>and </a:t>
            </a:r>
            <a:r>
              <a:rPr lang="en-IN" sz="2400" dirty="0" smtClean="0">
                <a:solidFill>
                  <a:srgbClr val="000000"/>
                </a:solidFill>
                <a:latin typeface="Calibri" panose="020F0502020204030204"/>
              </a:rPr>
              <a:t>protein </a:t>
            </a:r>
            <a:r>
              <a:rPr lang="en-IN" sz="2400" dirty="0">
                <a:solidFill>
                  <a:srgbClr val="000000"/>
                </a:solidFill>
                <a:latin typeface="Calibri" panose="020F0502020204030204"/>
              </a:rPr>
              <a:t>analysis.</a:t>
            </a:r>
            <a:endParaRPr sz="2400" dirty="0">
              <a:solidFill>
                <a:srgbClr val="000000"/>
              </a:solidFill>
              <a:latin typeface="Calibri" panose="020F0502020204030204"/>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15425</Words>
  <Application>WPS Presentation</Application>
  <PresentationFormat>On-screen Show (4:3)</PresentationFormat>
  <Paragraphs>381</Paragraphs>
  <Slides>36</Slides>
  <Notes>29</Notes>
  <HiddenSlides>0</HiddenSlides>
  <MMClips>0</MMClips>
  <ScaleCrop>false</ScaleCrop>
  <HeadingPairs>
    <vt:vector size="6" baseType="variant">
      <vt:variant>
        <vt:lpstr>已用的字体</vt:lpstr>
      </vt:variant>
      <vt:variant>
        <vt:i4>16</vt:i4>
      </vt:variant>
      <vt:variant>
        <vt:lpstr>主题</vt:lpstr>
      </vt:variant>
      <vt:variant>
        <vt:i4>3</vt:i4>
      </vt:variant>
      <vt:variant>
        <vt:lpstr>幻灯片标题</vt:lpstr>
      </vt:variant>
      <vt:variant>
        <vt:i4>36</vt:i4>
      </vt:variant>
    </vt:vector>
  </HeadingPairs>
  <TitlesOfParts>
    <vt:vector size="55" baseType="lpstr">
      <vt:lpstr>Arial</vt:lpstr>
      <vt:lpstr>SimSun</vt:lpstr>
      <vt:lpstr>Wingdings</vt:lpstr>
      <vt:lpstr>Calibri</vt:lpstr>
      <vt:lpstr>StarSymbol</vt:lpstr>
      <vt:lpstr>Segoe Print</vt:lpstr>
      <vt:lpstr>Arial</vt:lpstr>
      <vt:lpstr>Times New Roman</vt:lpstr>
      <vt:lpstr>Lucida Sans Unicode</vt:lpstr>
      <vt:lpstr>Wingdings</vt:lpstr>
      <vt:lpstr>Microsoft YaHei</vt:lpstr>
      <vt:lpstr>Arial Unicode MS</vt:lpstr>
      <vt:lpstr>Calibri</vt:lpstr>
      <vt:lpstr>Lato</vt:lpstr>
      <vt:lpstr>DejaVu Sans</vt:lpstr>
      <vt:lpstr>Bookman Old Style</vt:lpstr>
      <vt:lpstr>Office Theme</vt:lpstr>
      <vt:lpstr>Office Theme</vt:lpstr>
      <vt:lpstr>1_Office Theme</vt:lpstr>
      <vt:lpstr>PowerPoint 演示文稿</vt:lpstr>
      <vt:lpstr>PowerPoint 演示文稿</vt:lpstr>
      <vt:lpstr>PowerPoint 演示文稿</vt:lpstr>
      <vt:lpstr>PowerPoint 演示文稿</vt:lpstr>
      <vt:lpstr>ROOTS OF CLOUD COMPUTING</vt:lpstr>
      <vt:lpstr>Service Oriented Computing</vt:lpstr>
      <vt:lpstr>What is a Web Service?</vt:lpstr>
      <vt:lpstr>What is a Web Service?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Cloud Computing Reference Model</vt:lpstr>
      <vt:lpstr>PowerPoint 演示文稿</vt:lpstr>
      <vt:lpstr>PowerPoint 演示文稿</vt:lpstr>
      <vt:lpstr>PowerPoint 演示文稿</vt:lpstr>
      <vt:lpstr>PowerPoint 演示文稿</vt:lpstr>
      <vt:lpstr>PowerPoint 演示文稿</vt:lpstr>
      <vt:lpstr>Cloud Service Brokerage (CSB)</vt:lpstr>
      <vt:lpstr>Role of Networks in Cloud Computing</vt:lpstr>
      <vt:lpstr>PowerPoint 演示文稿</vt:lpstr>
      <vt:lpstr>The Greenfield and Brownfield Deployment Options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shridevi.karande</dc:creator>
  <cp:lastModifiedBy>admin</cp:lastModifiedBy>
  <cp:revision>87</cp:revision>
  <dcterms:created xsi:type="dcterms:W3CDTF">2022-10-11T07:18:00Z</dcterms:created>
  <dcterms:modified xsi:type="dcterms:W3CDTF">2023-11-08T03:47:23Z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677241C9E3C94C94810D154E486C9B92</vt:lpwstr>
  </property>
  <property fmtid="{D5CDD505-2E9C-101B-9397-08002B2CF9AE}" pid="3" name="KSOProductBuildVer">
    <vt:lpwstr>1033-12.2.0.13266</vt:lpwstr>
  </property>
</Properties>
</file>