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94"/>
  </p:notesMasterIdLst>
  <p:sldIdLst>
    <p:sldId id="329" r:id="rId4"/>
    <p:sldId id="256" r:id="rId5"/>
    <p:sldId id="259" r:id="rId6"/>
    <p:sldId id="262" r:id="rId7"/>
    <p:sldId id="345" r:id="rId8"/>
    <p:sldId id="347" r:id="rId9"/>
    <p:sldId id="348" r:id="rId10"/>
    <p:sldId id="349" r:id="rId11"/>
    <p:sldId id="350" r:id="rId12"/>
    <p:sldId id="351" r:id="rId13"/>
    <p:sldId id="352" r:id="rId14"/>
    <p:sldId id="353" r:id="rId15"/>
    <p:sldId id="265" r:id="rId16"/>
    <p:sldId id="354" r:id="rId17"/>
    <p:sldId id="355" r:id="rId18"/>
    <p:sldId id="357" r:id="rId19"/>
    <p:sldId id="358" r:id="rId20"/>
    <p:sldId id="359" r:id="rId21"/>
    <p:sldId id="266" r:id="rId22"/>
    <p:sldId id="272" r:id="rId23"/>
    <p:sldId id="267" r:id="rId24"/>
    <p:sldId id="346" r:id="rId25"/>
    <p:sldId id="271" r:id="rId26"/>
    <p:sldId id="273" r:id="rId27"/>
    <p:sldId id="366" r:id="rId28"/>
    <p:sldId id="367" r:id="rId29"/>
    <p:sldId id="368" r:id="rId30"/>
    <p:sldId id="369" r:id="rId31"/>
    <p:sldId id="276" r:id="rId32"/>
    <p:sldId id="361" r:id="rId33"/>
    <p:sldId id="360" r:id="rId34"/>
    <p:sldId id="362" r:id="rId35"/>
    <p:sldId id="363" r:id="rId36"/>
    <p:sldId id="364" r:id="rId37"/>
    <p:sldId id="365" r:id="rId38"/>
    <p:sldId id="279" r:id="rId39"/>
    <p:sldId id="378" r:id="rId40"/>
    <p:sldId id="281" r:id="rId41"/>
    <p:sldId id="282" r:id="rId42"/>
    <p:sldId id="370" r:id="rId43"/>
    <p:sldId id="371" r:id="rId44"/>
    <p:sldId id="372" r:id="rId45"/>
    <p:sldId id="373" r:id="rId46"/>
    <p:sldId id="374" r:id="rId47"/>
    <p:sldId id="375" r:id="rId48"/>
    <p:sldId id="376" r:id="rId49"/>
    <p:sldId id="377" r:id="rId50"/>
    <p:sldId id="284" r:id="rId51"/>
    <p:sldId id="286" r:id="rId52"/>
    <p:sldId id="287" r:id="rId53"/>
    <p:sldId id="386" r:id="rId54"/>
    <p:sldId id="387" r:id="rId55"/>
    <p:sldId id="388" r:id="rId56"/>
    <p:sldId id="389" r:id="rId57"/>
    <p:sldId id="390" r:id="rId58"/>
    <p:sldId id="391" r:id="rId59"/>
    <p:sldId id="392" r:id="rId60"/>
    <p:sldId id="289" r:id="rId61"/>
    <p:sldId id="290" r:id="rId62"/>
    <p:sldId id="291" r:id="rId63"/>
    <p:sldId id="337" r:id="rId64"/>
    <p:sldId id="295" r:id="rId65"/>
    <p:sldId id="394" r:id="rId66"/>
    <p:sldId id="395" r:id="rId67"/>
    <p:sldId id="393" r:id="rId68"/>
    <p:sldId id="396" r:id="rId69"/>
    <p:sldId id="397" r:id="rId70"/>
    <p:sldId id="398" r:id="rId71"/>
    <p:sldId id="399" r:id="rId72"/>
    <p:sldId id="400" r:id="rId73"/>
    <p:sldId id="401" r:id="rId74"/>
    <p:sldId id="402" r:id="rId75"/>
    <p:sldId id="403" r:id="rId76"/>
    <p:sldId id="296" r:id="rId77"/>
    <p:sldId id="297" r:id="rId78"/>
    <p:sldId id="298" r:id="rId79"/>
    <p:sldId id="299" r:id="rId80"/>
    <p:sldId id="319" r:id="rId81"/>
    <p:sldId id="342" r:id="rId82"/>
    <p:sldId id="343" r:id="rId83"/>
    <p:sldId id="404" r:id="rId84"/>
    <p:sldId id="405" r:id="rId85"/>
    <p:sldId id="406" r:id="rId86"/>
    <p:sldId id="407" r:id="rId87"/>
    <p:sldId id="408" r:id="rId88"/>
    <p:sldId id="409" r:id="rId89"/>
    <p:sldId id="410" r:id="rId90"/>
    <p:sldId id="412" r:id="rId91"/>
    <p:sldId id="411" r:id="rId92"/>
    <p:sldId id="344"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6397" autoAdjust="0"/>
  </p:normalViewPr>
  <p:slideViewPr>
    <p:cSldViewPr>
      <p:cViewPr varScale="1">
        <p:scale>
          <a:sx n="58" d="100"/>
          <a:sy n="58" d="100"/>
        </p:scale>
        <p:origin x="1544" y="44"/>
      </p:cViewPr>
      <p:guideLst>
        <p:guide orient="horz" pos="2160"/>
        <p:guide pos="2880"/>
      </p:guideLst>
    </p:cSldViewPr>
  </p:slideViewPr>
  <p:outlineViewPr>
    <p:cViewPr>
      <p:scale>
        <a:sx n="33" d="100"/>
        <a:sy n="33" d="100"/>
      </p:scale>
      <p:origin x="0" y="-3687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presProps" Target="pres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1"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p>
        </p:txBody>
      </p:sp>
      <p:sp>
        <p:nvSpPr>
          <p:cNvPr id="112" name="PlaceHolder 2"/>
          <p:cNvSpPr>
            <a:spLocks noGrp="1"/>
          </p:cNvSpPr>
          <p:nvPr>
            <p:ph type="hdr"/>
          </p:nvPr>
        </p:nvSpPr>
        <p:spPr>
          <a:xfrm>
            <a:off x="0" y="0"/>
            <a:ext cx="3280680" cy="534240"/>
          </a:xfrm>
          <a:prstGeom prst="rect">
            <a:avLst/>
          </a:prstGeom>
        </p:spPr>
        <p:txBody>
          <a:bodyPr wrap="none" lIns="0" tIns="0" rIns="0" bIns="0"/>
          <a:lstStyle/>
          <a:p>
            <a:r>
              <a:rPr lang="en-IN"/>
              <a:t>&lt;header&gt;</a:t>
            </a:r>
          </a:p>
        </p:txBody>
      </p:sp>
      <p:sp>
        <p:nvSpPr>
          <p:cNvPr id="113" name="PlaceHolder 3"/>
          <p:cNvSpPr>
            <a:spLocks noGrp="1"/>
          </p:cNvSpPr>
          <p:nvPr>
            <p:ph type="dt"/>
          </p:nvPr>
        </p:nvSpPr>
        <p:spPr>
          <a:xfrm>
            <a:off x="4278960" y="0"/>
            <a:ext cx="3280680" cy="534240"/>
          </a:xfrm>
          <a:prstGeom prst="rect">
            <a:avLst/>
          </a:prstGeom>
        </p:spPr>
        <p:txBody>
          <a:bodyPr wrap="none" lIns="0" tIns="0" rIns="0" bIns="0"/>
          <a:lstStyle/>
          <a:p>
            <a:pPr algn="r"/>
            <a:r>
              <a:rPr lang="en-IN"/>
              <a:t>&lt;date/time&gt;</a:t>
            </a:r>
          </a:p>
        </p:txBody>
      </p:sp>
      <p:sp>
        <p:nvSpPr>
          <p:cNvPr id="114" name="PlaceHolder 4"/>
          <p:cNvSpPr>
            <a:spLocks noGrp="1"/>
          </p:cNvSpPr>
          <p:nvPr>
            <p:ph type="ftr"/>
          </p:nvPr>
        </p:nvSpPr>
        <p:spPr>
          <a:xfrm>
            <a:off x="0" y="10157400"/>
            <a:ext cx="3280680" cy="534240"/>
          </a:xfrm>
          <a:prstGeom prst="rect">
            <a:avLst/>
          </a:prstGeom>
        </p:spPr>
        <p:txBody>
          <a:bodyPr wrap="none" lIns="0" tIns="0" rIns="0" bIns="0" anchor="b"/>
          <a:lstStyle/>
          <a:p>
            <a:r>
              <a:rPr lang="en-IN"/>
              <a:t>&lt;footer&gt;</a:t>
            </a:r>
          </a:p>
        </p:txBody>
      </p:sp>
      <p:sp>
        <p:nvSpPr>
          <p:cNvPr id="115" name="PlaceHolder 5"/>
          <p:cNvSpPr>
            <a:spLocks noGrp="1"/>
          </p:cNvSpPr>
          <p:nvPr>
            <p:ph type="sldNum"/>
          </p:nvPr>
        </p:nvSpPr>
        <p:spPr>
          <a:xfrm>
            <a:off x="4278960" y="10157400"/>
            <a:ext cx="3280680" cy="534240"/>
          </a:xfrm>
          <a:prstGeom prst="rect">
            <a:avLst/>
          </a:prstGeom>
        </p:spPr>
        <p:txBody>
          <a:bodyPr wrap="none" lIns="0" tIns="0" rIns="0" bIns="0" anchor="b"/>
          <a:lstStyle/>
          <a:p>
            <a:pPr algn="r"/>
            <a:fld id="{61A14181-A161-4121-9121-217141A111A1}" type="slidenum">
              <a:rPr lang="en-IN"/>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298" name="TextShape 2"/>
          <p:cNvSpPr txBox="1"/>
          <p:nvPr/>
        </p:nvSpPr>
        <p:spPr>
          <a:xfrm>
            <a:off x="0" y="0"/>
            <a:ext cx="0" cy="0"/>
          </a:xfrm>
          <a:prstGeom prst="rect">
            <a:avLst/>
          </a:prstGeom>
        </p:spPr>
        <p:txBody>
          <a:bodyPr lIns="90000" tIns="45000" rIns="90000" bIns="45000"/>
          <a:lstStyle/>
          <a:p>
            <a:pPr>
              <a:lnSpc>
                <a:spcPct val="100000"/>
              </a:lnSpc>
            </a:pPr>
            <a:fld id="{D191D1D1-91A1-41F1-8151-C1C16171A1F1}" type="slidenum">
              <a:rPr lang="en-IN">
                <a:solidFill>
                  <a:srgbClr val="000000"/>
                </a:solidFill>
                <a:latin typeface="+mn-lt"/>
                <a:ea typeface="+mn-ea"/>
              </a:rPr>
              <a:t>2</a:t>
            </a:fld>
            <a:endParaRPr lang="en-IN">
              <a:solidFill>
                <a:srgbClr val="000000"/>
              </a:solidFill>
              <a:latin typeface="+mn-lt"/>
              <a:ea typeface="+mn-ea"/>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30" name="TextShape 2"/>
          <p:cNvSpPr txBox="1"/>
          <p:nvPr/>
        </p:nvSpPr>
        <p:spPr>
          <a:xfrm>
            <a:off x="0" y="0"/>
            <a:ext cx="0" cy="0"/>
          </a:xfrm>
          <a:prstGeom prst="rect">
            <a:avLst/>
          </a:prstGeom>
        </p:spPr>
        <p:txBody>
          <a:bodyPr lIns="90000" tIns="45000" rIns="90000" bIns="45000"/>
          <a:lstStyle/>
          <a:p>
            <a:pPr>
              <a:lnSpc>
                <a:spcPct val="100000"/>
              </a:lnSpc>
            </a:pPr>
            <a:fld id="{B1B10111-3101-41B1-9131-91E16181D161}" type="slidenum">
              <a:rPr lang="en-IN">
                <a:solidFill>
                  <a:srgbClr val="000000"/>
                </a:solidFill>
                <a:latin typeface="+mn-lt"/>
                <a:ea typeface="+mn-ea"/>
              </a:rPr>
              <a:t>20</a:t>
            </a:fld>
            <a:endParaRPr lang="en-IN">
              <a:solidFill>
                <a:srgbClr val="000000"/>
              </a:solidFill>
              <a:latin typeface="+mn-lt"/>
              <a:ea typeface="+mn-ea"/>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20" name="TextShape 2"/>
          <p:cNvSpPr txBox="1"/>
          <p:nvPr/>
        </p:nvSpPr>
        <p:spPr>
          <a:xfrm>
            <a:off x="0" y="0"/>
            <a:ext cx="0" cy="0"/>
          </a:xfrm>
          <a:prstGeom prst="rect">
            <a:avLst/>
          </a:prstGeom>
        </p:spPr>
        <p:txBody>
          <a:bodyPr lIns="90000" tIns="45000" rIns="90000" bIns="45000"/>
          <a:lstStyle/>
          <a:p>
            <a:pPr>
              <a:lnSpc>
                <a:spcPct val="100000"/>
              </a:lnSpc>
            </a:pPr>
            <a:fld id="{41F171F1-0161-41D1-A1C1-718141C1D191}" type="slidenum">
              <a:rPr lang="en-IN">
                <a:solidFill>
                  <a:srgbClr val="000000"/>
                </a:solidFill>
                <a:latin typeface="+mn-lt"/>
                <a:ea typeface="+mn-ea"/>
              </a:rPr>
              <a:t>21</a:t>
            </a:fld>
            <a:endParaRPr lang="en-IN">
              <a:solidFill>
                <a:srgbClr val="000000"/>
              </a:solidFill>
              <a:latin typeface="+mn-lt"/>
              <a:ea typeface="+mn-ea"/>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28" name="TextShape 2"/>
          <p:cNvSpPr txBox="1"/>
          <p:nvPr/>
        </p:nvSpPr>
        <p:spPr>
          <a:xfrm>
            <a:off x="0" y="0"/>
            <a:ext cx="0" cy="0"/>
          </a:xfrm>
          <a:prstGeom prst="rect">
            <a:avLst/>
          </a:prstGeom>
        </p:spPr>
        <p:txBody>
          <a:bodyPr lIns="90000" tIns="45000" rIns="90000" bIns="45000"/>
          <a:lstStyle/>
          <a:p>
            <a:pPr>
              <a:lnSpc>
                <a:spcPct val="100000"/>
              </a:lnSpc>
            </a:pPr>
            <a:fld id="{4111C1C1-11D1-4141-B1F1-91B19141B141}" type="slidenum">
              <a:rPr lang="en-IN">
                <a:solidFill>
                  <a:srgbClr val="000000"/>
                </a:solidFill>
                <a:latin typeface="+mn-lt"/>
                <a:ea typeface="+mn-ea"/>
              </a:rPr>
              <a:t>23</a:t>
            </a:fld>
            <a:endParaRPr lang="en-IN">
              <a:solidFill>
                <a:srgbClr val="000000"/>
              </a:solidFill>
              <a:latin typeface="+mn-lt"/>
              <a:ea typeface="+mn-ea"/>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32" name="TextShape 2"/>
          <p:cNvSpPr txBox="1"/>
          <p:nvPr/>
        </p:nvSpPr>
        <p:spPr>
          <a:xfrm>
            <a:off x="0" y="0"/>
            <a:ext cx="0" cy="0"/>
          </a:xfrm>
          <a:prstGeom prst="rect">
            <a:avLst/>
          </a:prstGeom>
        </p:spPr>
        <p:txBody>
          <a:bodyPr lIns="90000" tIns="45000" rIns="90000" bIns="45000"/>
          <a:lstStyle/>
          <a:p>
            <a:pPr>
              <a:lnSpc>
                <a:spcPct val="100000"/>
              </a:lnSpc>
            </a:pPr>
            <a:fld id="{11B16111-B1C1-4141-B1F1-F12141B161F1}" type="slidenum">
              <a:rPr lang="en-IN">
                <a:solidFill>
                  <a:srgbClr val="000000"/>
                </a:solidFill>
                <a:latin typeface="+mn-lt"/>
                <a:ea typeface="+mn-ea"/>
              </a:rPr>
              <a:t>24</a:t>
            </a:fld>
            <a:endParaRPr lang="en-IN">
              <a:solidFill>
                <a:srgbClr val="000000"/>
              </a:solidFill>
              <a:latin typeface="+mn-lt"/>
              <a:ea typeface="+mn-e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38" name="TextShape 2"/>
          <p:cNvSpPr txBox="1"/>
          <p:nvPr/>
        </p:nvSpPr>
        <p:spPr>
          <a:xfrm>
            <a:off x="0" y="0"/>
            <a:ext cx="0" cy="0"/>
          </a:xfrm>
          <a:prstGeom prst="rect">
            <a:avLst/>
          </a:prstGeom>
        </p:spPr>
        <p:txBody>
          <a:bodyPr lIns="90000" tIns="45000" rIns="90000" bIns="45000"/>
          <a:lstStyle/>
          <a:p>
            <a:pPr>
              <a:lnSpc>
                <a:spcPct val="100000"/>
              </a:lnSpc>
            </a:pPr>
            <a:fld id="{C151F1C1-9181-41B1-A121-9121B111C111}" type="slidenum">
              <a:rPr lang="en-IN">
                <a:solidFill>
                  <a:srgbClr val="000000"/>
                </a:solidFill>
                <a:latin typeface="+mn-lt"/>
                <a:ea typeface="+mn-ea"/>
              </a:rPr>
              <a:t>29</a:t>
            </a:fld>
            <a:endParaRPr lang="en-IN">
              <a:solidFill>
                <a:srgbClr val="000000"/>
              </a:solidFill>
              <a:latin typeface="+mn-lt"/>
              <a:ea typeface="+mn-ea"/>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44" name="TextShape 2"/>
          <p:cNvSpPr txBox="1"/>
          <p:nvPr/>
        </p:nvSpPr>
        <p:spPr>
          <a:xfrm>
            <a:off x="0" y="0"/>
            <a:ext cx="0" cy="0"/>
          </a:xfrm>
          <a:prstGeom prst="rect">
            <a:avLst/>
          </a:prstGeom>
        </p:spPr>
        <p:txBody>
          <a:bodyPr lIns="90000" tIns="45000" rIns="90000" bIns="45000"/>
          <a:lstStyle/>
          <a:p>
            <a:pPr>
              <a:lnSpc>
                <a:spcPct val="100000"/>
              </a:lnSpc>
            </a:pPr>
            <a:fld id="{C121A191-E131-41F1-91A1-F121C191D171}" type="slidenum">
              <a:rPr lang="en-IN">
                <a:solidFill>
                  <a:srgbClr val="000000"/>
                </a:solidFill>
                <a:latin typeface="+mn-lt"/>
                <a:ea typeface="+mn-ea"/>
              </a:rPr>
              <a:t>36</a:t>
            </a:fld>
            <a:endParaRPr lang="en-IN">
              <a:solidFill>
                <a:srgbClr val="000000"/>
              </a:solidFill>
              <a:latin typeface="+mn-lt"/>
              <a:ea typeface="+mn-e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48" name="TextShape 2"/>
          <p:cNvSpPr txBox="1"/>
          <p:nvPr/>
        </p:nvSpPr>
        <p:spPr>
          <a:xfrm>
            <a:off x="0" y="0"/>
            <a:ext cx="0" cy="0"/>
          </a:xfrm>
          <a:prstGeom prst="rect">
            <a:avLst/>
          </a:prstGeom>
        </p:spPr>
        <p:txBody>
          <a:bodyPr lIns="90000" tIns="45000" rIns="90000" bIns="45000"/>
          <a:lstStyle/>
          <a:p>
            <a:pPr>
              <a:lnSpc>
                <a:spcPct val="100000"/>
              </a:lnSpc>
            </a:pPr>
            <a:fld id="{71411111-D181-4191-91B1-A16161A111C1}" type="slidenum">
              <a:rPr lang="en-IN">
                <a:solidFill>
                  <a:srgbClr val="000000"/>
                </a:solidFill>
                <a:latin typeface="+mn-lt"/>
                <a:ea typeface="+mn-ea"/>
              </a:rPr>
              <a:t>38</a:t>
            </a:fld>
            <a:endParaRPr lang="en-IN">
              <a:solidFill>
                <a:srgbClr val="000000"/>
              </a:solidFill>
              <a:latin typeface="+mn-lt"/>
              <a:ea typeface="+mn-ea"/>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50" name="TextShape 2"/>
          <p:cNvSpPr txBox="1"/>
          <p:nvPr/>
        </p:nvSpPr>
        <p:spPr>
          <a:xfrm>
            <a:off x="0" y="0"/>
            <a:ext cx="0" cy="0"/>
          </a:xfrm>
          <a:prstGeom prst="rect">
            <a:avLst/>
          </a:prstGeom>
        </p:spPr>
        <p:txBody>
          <a:bodyPr lIns="90000" tIns="45000" rIns="90000" bIns="45000"/>
          <a:lstStyle/>
          <a:p>
            <a:pPr>
              <a:lnSpc>
                <a:spcPct val="100000"/>
              </a:lnSpc>
            </a:pPr>
            <a:fld id="{81E18161-41F1-41E1-81E1-916141A1F1D1}" type="slidenum">
              <a:rPr lang="en-IN">
                <a:solidFill>
                  <a:srgbClr val="000000"/>
                </a:solidFill>
                <a:latin typeface="+mn-lt"/>
                <a:ea typeface="+mn-ea"/>
              </a:rPr>
              <a:t>39</a:t>
            </a:fld>
            <a:endParaRPr lang="en-IN">
              <a:solidFill>
                <a:srgbClr val="000000"/>
              </a:solidFill>
              <a:latin typeface="+mn-lt"/>
              <a:ea typeface="+mn-ea"/>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54" name="TextShape 2"/>
          <p:cNvSpPr txBox="1"/>
          <p:nvPr/>
        </p:nvSpPr>
        <p:spPr>
          <a:xfrm>
            <a:off x="0" y="0"/>
            <a:ext cx="0" cy="0"/>
          </a:xfrm>
          <a:prstGeom prst="rect">
            <a:avLst/>
          </a:prstGeom>
        </p:spPr>
        <p:txBody>
          <a:bodyPr lIns="90000" tIns="45000" rIns="90000" bIns="45000"/>
          <a:lstStyle/>
          <a:p>
            <a:pPr>
              <a:lnSpc>
                <a:spcPct val="100000"/>
              </a:lnSpc>
            </a:pPr>
            <a:fld id="{51619111-6161-41E1-9161-811121B1F161}" type="slidenum">
              <a:rPr lang="en-IN">
                <a:solidFill>
                  <a:srgbClr val="000000"/>
                </a:solidFill>
                <a:latin typeface="+mn-lt"/>
                <a:ea typeface="+mn-ea"/>
              </a:rPr>
              <a:t>48</a:t>
            </a:fld>
            <a:endParaRPr lang="en-IN">
              <a:solidFill>
                <a:srgbClr val="000000"/>
              </a:solidFill>
              <a:latin typeface="+mn-lt"/>
              <a:ea typeface="+mn-ea"/>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58" name="TextShape 2"/>
          <p:cNvSpPr txBox="1"/>
          <p:nvPr/>
        </p:nvSpPr>
        <p:spPr>
          <a:xfrm>
            <a:off x="0" y="0"/>
            <a:ext cx="0" cy="0"/>
          </a:xfrm>
          <a:prstGeom prst="rect">
            <a:avLst/>
          </a:prstGeom>
        </p:spPr>
        <p:txBody>
          <a:bodyPr lIns="90000" tIns="45000" rIns="90000" bIns="45000"/>
          <a:lstStyle/>
          <a:p>
            <a:pPr>
              <a:lnSpc>
                <a:spcPct val="100000"/>
              </a:lnSpc>
            </a:pPr>
            <a:fld id="{E1712141-31D1-41B1-A191-D1C1713191A1}" type="slidenum">
              <a:rPr lang="en-IN">
                <a:solidFill>
                  <a:srgbClr val="000000"/>
                </a:solidFill>
                <a:latin typeface="+mn-lt"/>
                <a:ea typeface="+mn-ea"/>
              </a:rPr>
              <a:t>49</a:t>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04" name="TextShape 2"/>
          <p:cNvSpPr txBox="1"/>
          <p:nvPr/>
        </p:nvSpPr>
        <p:spPr>
          <a:xfrm>
            <a:off x="0" y="0"/>
            <a:ext cx="0" cy="0"/>
          </a:xfrm>
          <a:prstGeom prst="rect">
            <a:avLst/>
          </a:prstGeom>
        </p:spPr>
        <p:txBody>
          <a:bodyPr lIns="90000" tIns="45000" rIns="90000" bIns="45000"/>
          <a:lstStyle/>
          <a:p>
            <a:pPr>
              <a:lnSpc>
                <a:spcPct val="100000"/>
              </a:lnSpc>
            </a:pPr>
            <a:fld id="{D111F1F1-5151-4161-91B1-C1C111C1D1D1}" type="slidenum">
              <a:rPr lang="en-IN">
                <a:solidFill>
                  <a:srgbClr val="000000"/>
                </a:solidFill>
                <a:latin typeface="+mn-lt"/>
                <a:ea typeface="+mn-ea"/>
              </a:rPr>
              <a:t>3</a:t>
            </a:fld>
            <a:endParaRPr lang="en-IN">
              <a:solidFill>
                <a:srgbClr val="000000"/>
              </a:solidFill>
              <a:latin typeface="+mn-lt"/>
              <a:ea typeface="+mn-ea"/>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60" name="TextShape 2"/>
          <p:cNvSpPr txBox="1"/>
          <p:nvPr/>
        </p:nvSpPr>
        <p:spPr>
          <a:xfrm>
            <a:off x="0" y="0"/>
            <a:ext cx="0" cy="0"/>
          </a:xfrm>
          <a:prstGeom prst="rect">
            <a:avLst/>
          </a:prstGeom>
        </p:spPr>
        <p:txBody>
          <a:bodyPr lIns="90000" tIns="45000" rIns="90000" bIns="45000"/>
          <a:lstStyle/>
          <a:p>
            <a:pPr>
              <a:lnSpc>
                <a:spcPct val="100000"/>
              </a:lnSpc>
            </a:pPr>
            <a:fld id="{B111E121-B1B1-4101-B101-116161415161}" type="slidenum">
              <a:rPr lang="en-IN">
                <a:solidFill>
                  <a:srgbClr val="000000"/>
                </a:solidFill>
                <a:latin typeface="+mn-lt"/>
                <a:ea typeface="+mn-ea"/>
              </a:rPr>
              <a:t>50</a:t>
            </a:fld>
            <a:endParaRPr lang="en-IN">
              <a:solidFill>
                <a:srgbClr val="000000"/>
              </a:solidFill>
              <a:latin typeface="+mn-lt"/>
              <a:ea typeface="+mn-ea"/>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64" name="TextShape 2"/>
          <p:cNvSpPr txBox="1"/>
          <p:nvPr/>
        </p:nvSpPr>
        <p:spPr>
          <a:xfrm>
            <a:off x="0" y="0"/>
            <a:ext cx="0" cy="0"/>
          </a:xfrm>
          <a:prstGeom prst="rect">
            <a:avLst/>
          </a:prstGeom>
        </p:spPr>
        <p:txBody>
          <a:bodyPr lIns="90000" tIns="45000" rIns="90000" bIns="45000"/>
          <a:lstStyle/>
          <a:p>
            <a:pPr>
              <a:lnSpc>
                <a:spcPct val="100000"/>
              </a:lnSpc>
            </a:pPr>
            <a:fld id="{31713111-E1C1-41C1-9181-913141613111}" type="slidenum">
              <a:rPr lang="en-IN">
                <a:solidFill>
                  <a:srgbClr val="000000"/>
                </a:solidFill>
                <a:latin typeface="+mn-lt"/>
                <a:ea typeface="+mn-ea"/>
              </a:rPr>
              <a:t>58</a:t>
            </a:fld>
            <a:endParaRPr lang="en-IN">
              <a:solidFill>
                <a:srgbClr val="000000"/>
              </a:solidFill>
              <a:latin typeface="+mn-lt"/>
              <a:ea typeface="+mn-ea"/>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66" name="TextShape 2"/>
          <p:cNvSpPr txBox="1"/>
          <p:nvPr/>
        </p:nvSpPr>
        <p:spPr>
          <a:xfrm>
            <a:off x="0" y="0"/>
            <a:ext cx="0" cy="0"/>
          </a:xfrm>
          <a:prstGeom prst="rect">
            <a:avLst/>
          </a:prstGeom>
        </p:spPr>
        <p:txBody>
          <a:bodyPr lIns="90000" tIns="45000" rIns="90000" bIns="45000"/>
          <a:lstStyle/>
          <a:p>
            <a:pPr>
              <a:lnSpc>
                <a:spcPct val="100000"/>
              </a:lnSpc>
            </a:pPr>
            <a:fld id="{91C12121-E141-4181-A181-0161110121F1}" type="slidenum">
              <a:rPr lang="en-IN">
                <a:solidFill>
                  <a:srgbClr val="000000"/>
                </a:solidFill>
                <a:latin typeface="+mn-lt"/>
                <a:ea typeface="+mn-ea"/>
              </a:rPr>
              <a:t>59</a:t>
            </a:fld>
            <a:endParaRPr lang="en-IN">
              <a:solidFill>
                <a:srgbClr val="000000"/>
              </a:solidFill>
              <a:latin typeface="+mn-lt"/>
              <a:ea typeface="+mn-e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68" name="TextShape 2"/>
          <p:cNvSpPr txBox="1"/>
          <p:nvPr/>
        </p:nvSpPr>
        <p:spPr>
          <a:xfrm>
            <a:off x="0" y="0"/>
            <a:ext cx="0" cy="0"/>
          </a:xfrm>
          <a:prstGeom prst="rect">
            <a:avLst/>
          </a:prstGeom>
        </p:spPr>
        <p:txBody>
          <a:bodyPr lIns="90000" tIns="45000" rIns="90000" bIns="45000"/>
          <a:lstStyle/>
          <a:p>
            <a:pPr>
              <a:lnSpc>
                <a:spcPct val="100000"/>
              </a:lnSpc>
            </a:pPr>
            <a:fld id="{3121B1B1-C101-4171-B131-11314181F1D1}" type="slidenum">
              <a:rPr lang="en-IN">
                <a:solidFill>
                  <a:srgbClr val="000000"/>
                </a:solidFill>
                <a:latin typeface="+mn-lt"/>
                <a:ea typeface="+mn-ea"/>
              </a:rPr>
              <a:t>60</a:t>
            </a:fld>
            <a:endParaRPr lang="en-IN">
              <a:solidFill>
                <a:srgbClr val="000000"/>
              </a:solidFill>
              <a:latin typeface="+mn-lt"/>
              <a:ea typeface="+mn-ea"/>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t>61</a:t>
            </a:fld>
            <a:endParaRPr lang="en-I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76" name="TextShape 2"/>
          <p:cNvSpPr txBox="1"/>
          <p:nvPr/>
        </p:nvSpPr>
        <p:spPr>
          <a:xfrm>
            <a:off x="0" y="0"/>
            <a:ext cx="0" cy="0"/>
          </a:xfrm>
          <a:prstGeom prst="rect">
            <a:avLst/>
          </a:prstGeom>
        </p:spPr>
        <p:txBody>
          <a:bodyPr lIns="90000" tIns="45000" rIns="90000" bIns="45000"/>
          <a:lstStyle/>
          <a:p>
            <a:pPr>
              <a:lnSpc>
                <a:spcPct val="100000"/>
              </a:lnSpc>
            </a:pPr>
            <a:fld id="{F191C151-0111-4171-8141-01915151D121}" type="slidenum">
              <a:rPr lang="en-IN">
                <a:solidFill>
                  <a:srgbClr val="000000"/>
                </a:solidFill>
                <a:latin typeface="+mn-lt"/>
                <a:ea typeface="+mn-ea"/>
              </a:rPr>
              <a:t>62</a:t>
            </a:fld>
            <a:endParaRPr lang="en-IN">
              <a:solidFill>
                <a:srgbClr val="000000"/>
              </a:solidFill>
              <a:latin typeface="+mn-lt"/>
              <a:ea typeface="+mn-ea"/>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78" name="TextShape 2"/>
          <p:cNvSpPr txBox="1"/>
          <p:nvPr/>
        </p:nvSpPr>
        <p:spPr>
          <a:xfrm>
            <a:off x="0" y="0"/>
            <a:ext cx="0" cy="0"/>
          </a:xfrm>
          <a:prstGeom prst="rect">
            <a:avLst/>
          </a:prstGeom>
        </p:spPr>
        <p:txBody>
          <a:bodyPr lIns="90000" tIns="45000" rIns="90000" bIns="45000"/>
          <a:lstStyle/>
          <a:p>
            <a:pPr>
              <a:lnSpc>
                <a:spcPct val="100000"/>
              </a:lnSpc>
            </a:pPr>
            <a:fld id="{61318161-D1E1-4101-B151-D18161F1C191}" type="slidenum">
              <a:rPr lang="en-IN">
                <a:solidFill>
                  <a:srgbClr val="000000"/>
                </a:solidFill>
                <a:latin typeface="+mn-lt"/>
                <a:ea typeface="+mn-ea"/>
              </a:rPr>
              <a:t>74</a:t>
            </a:fld>
            <a:endParaRPr lang="en-IN">
              <a:solidFill>
                <a:srgbClr val="000000"/>
              </a:solidFill>
              <a:latin typeface="+mn-lt"/>
              <a:ea typeface="+mn-ea"/>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80" name="TextShape 2"/>
          <p:cNvSpPr txBox="1"/>
          <p:nvPr/>
        </p:nvSpPr>
        <p:spPr>
          <a:xfrm>
            <a:off x="0" y="0"/>
            <a:ext cx="0" cy="0"/>
          </a:xfrm>
          <a:prstGeom prst="rect">
            <a:avLst/>
          </a:prstGeom>
        </p:spPr>
        <p:txBody>
          <a:bodyPr lIns="90000" tIns="45000" rIns="90000" bIns="45000"/>
          <a:lstStyle/>
          <a:p>
            <a:pPr>
              <a:lnSpc>
                <a:spcPct val="100000"/>
              </a:lnSpc>
            </a:pPr>
            <a:fld id="{61B19151-91B1-4121-91E1-51D191311111}" type="slidenum">
              <a:rPr lang="en-IN">
                <a:solidFill>
                  <a:srgbClr val="000000"/>
                </a:solidFill>
                <a:latin typeface="+mn-lt"/>
                <a:ea typeface="+mn-ea"/>
              </a:rPr>
              <a:t>75</a:t>
            </a:fld>
            <a:endParaRPr lang="en-IN">
              <a:solidFill>
                <a:srgbClr val="000000"/>
              </a:solidFill>
              <a:latin typeface="+mn-lt"/>
              <a:ea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p:cNvSpPr>
          <p:nvPr>
            <p:ph type="body"/>
          </p:nvPr>
        </p:nvSpPr>
        <p:spPr>
          <a:xfrm>
            <a:off x="0" y="0"/>
            <a:ext cx="0" cy="0"/>
          </a:xfrm>
          <a:prstGeom prst="rect">
            <a:avLst/>
          </a:prstGeom>
        </p:spPr>
        <p:txBody>
          <a:bodyPr lIns="90000" tIns="45000" rIns="90000" bIns="45000"/>
          <a:lstStyle/>
          <a:p>
            <a:endParaRPr dirty="0"/>
          </a:p>
        </p:txBody>
      </p:sp>
      <p:sp>
        <p:nvSpPr>
          <p:cNvPr id="382" name="TextShape 2"/>
          <p:cNvSpPr txBox="1"/>
          <p:nvPr/>
        </p:nvSpPr>
        <p:spPr>
          <a:xfrm>
            <a:off x="0" y="0"/>
            <a:ext cx="0" cy="0"/>
          </a:xfrm>
          <a:prstGeom prst="rect">
            <a:avLst/>
          </a:prstGeom>
        </p:spPr>
        <p:txBody>
          <a:bodyPr lIns="90000" tIns="45000" rIns="90000" bIns="45000"/>
          <a:lstStyle/>
          <a:p>
            <a:pPr>
              <a:lnSpc>
                <a:spcPct val="100000"/>
              </a:lnSpc>
            </a:pPr>
            <a:fld id="{11D17161-0151-41B1-81E1-D1114191A1B1}" type="slidenum">
              <a:rPr lang="en-IN">
                <a:solidFill>
                  <a:srgbClr val="000000"/>
                </a:solidFill>
                <a:latin typeface="+mn-lt"/>
                <a:ea typeface="+mn-ea"/>
              </a:rPr>
              <a:t>76</a:t>
            </a:fld>
            <a:endParaRPr lang="en-IN">
              <a:solidFill>
                <a:srgbClr val="000000"/>
              </a:solidFill>
              <a:latin typeface="+mn-lt"/>
              <a:ea typeface="+mn-ea"/>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84" name="TextShape 2"/>
          <p:cNvSpPr txBox="1"/>
          <p:nvPr/>
        </p:nvSpPr>
        <p:spPr>
          <a:xfrm>
            <a:off x="0" y="0"/>
            <a:ext cx="0" cy="0"/>
          </a:xfrm>
          <a:prstGeom prst="rect">
            <a:avLst/>
          </a:prstGeom>
        </p:spPr>
        <p:txBody>
          <a:bodyPr lIns="90000" tIns="45000" rIns="90000" bIns="45000"/>
          <a:lstStyle/>
          <a:p>
            <a:pPr>
              <a:lnSpc>
                <a:spcPct val="100000"/>
              </a:lnSpc>
            </a:pPr>
            <a:fld id="{014181A1-81E1-4191-9131-414141119131}" type="slidenum">
              <a:rPr lang="en-IN">
                <a:solidFill>
                  <a:srgbClr val="000000"/>
                </a:solidFill>
                <a:latin typeface="+mn-lt"/>
                <a:ea typeface="+mn-ea"/>
              </a:rPr>
              <a:t>77</a:t>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body"/>
          </p:nvPr>
        </p:nvSpPr>
        <p:spPr>
          <a:xfrm>
            <a:off x="0" y="0"/>
            <a:ext cx="0" cy="0"/>
          </a:xfrm>
          <a:prstGeom prst="rect">
            <a:avLst/>
          </a:prstGeom>
        </p:spPr>
        <p:txBody>
          <a:bodyPr lIns="90000" tIns="45000" rIns="90000" bIns="45000"/>
          <a:lstStyle/>
          <a:p>
            <a:pPr>
              <a:lnSpc>
                <a:spcPct val="100000"/>
              </a:lnSpc>
            </a:pPr>
            <a:endParaRPr dirty="0"/>
          </a:p>
        </p:txBody>
      </p:sp>
      <p:sp>
        <p:nvSpPr>
          <p:cNvPr id="310" name="TextShape 2"/>
          <p:cNvSpPr txBox="1"/>
          <p:nvPr/>
        </p:nvSpPr>
        <p:spPr>
          <a:xfrm>
            <a:off x="0" y="0"/>
            <a:ext cx="0" cy="0"/>
          </a:xfrm>
          <a:prstGeom prst="rect">
            <a:avLst/>
          </a:prstGeom>
        </p:spPr>
        <p:txBody>
          <a:bodyPr lIns="90000" tIns="45000" rIns="90000" bIns="45000"/>
          <a:lstStyle/>
          <a:p>
            <a:pPr>
              <a:lnSpc>
                <a:spcPct val="100000"/>
              </a:lnSpc>
            </a:pPr>
            <a:fld id="{81B1A181-C101-41F1-9161-4141A1915181}" type="slidenum">
              <a:rPr lang="en-IN">
                <a:solidFill>
                  <a:srgbClr val="000000"/>
                </a:solidFill>
                <a:latin typeface="+mn-lt"/>
                <a:ea typeface="+mn-ea"/>
              </a:rPr>
              <a:t>4</a:t>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t>6</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SOAP – Simple Object Access Protocol</a:t>
            </a:r>
          </a:p>
          <a:p>
            <a:r>
              <a:rPr lang="en-US" dirty="0"/>
              <a:t>WSDL-</a:t>
            </a:r>
            <a:r>
              <a:rPr lang="en-US" baseline="0" dirty="0"/>
              <a:t>  Web Service Description Language </a:t>
            </a:r>
            <a:endParaRPr lang="en-US" dirty="0"/>
          </a:p>
          <a:p>
            <a:r>
              <a:rPr lang="en-US" dirty="0"/>
              <a:t>UDDI -</a:t>
            </a:r>
            <a:r>
              <a:rPr lang="en-US" baseline="0" dirty="0"/>
              <a:t> </a:t>
            </a:r>
            <a:r>
              <a:rPr lang="en-US" dirty="0"/>
              <a:t>Universal Description, Discovery and Integration (UDDI) </a:t>
            </a:r>
          </a:p>
        </p:txBody>
      </p:sp>
      <p:sp>
        <p:nvSpPr>
          <p:cNvPr id="4" name="Slide Number Placeholder 3"/>
          <p:cNvSpPr>
            <a:spLocks noGrp="1"/>
          </p:cNvSpPr>
          <p:nvPr>
            <p:ph type="sldNum" idx="10"/>
          </p:nvPr>
        </p:nvSpPr>
        <p:spPr/>
        <p:txBody>
          <a:bodyPr/>
          <a:lstStyle/>
          <a:p>
            <a:pPr marL="0" marR="0" lvl="0" indent="0" algn="r" defTabSz="449580" rtl="0" eaLnBrk="1" fontAlgn="base" latinLnBrk="0" hangingPunct="0">
              <a:lnSpc>
                <a:spcPct val="95000"/>
              </a:lnSpc>
              <a:spcBef>
                <a:spcPct val="0"/>
              </a:spcBef>
              <a:spcAft>
                <a:spcPct val="0"/>
              </a:spcAft>
              <a:buClr>
                <a:srgbClr val="000000"/>
              </a:buClr>
              <a:buSzPct val="100000"/>
              <a:buFont typeface="Times New Roman" panose="02020603050405020304" pitchFamily="18" charset="0"/>
              <a:buNone/>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pPr>
            <a:fld id="{29903D94-2065-449F-8ABC-9B8A8FA64A36}" type="slidenum">
              <a:rPr kumimoji="0" lang="en-US" sz="1400" b="0" i="0" u="none" strike="noStrike" kern="1200" cap="none" spc="0" normalizeH="0" baseline="0" noProof="0" smtClean="0">
                <a:ln>
                  <a:noFill/>
                </a:ln>
                <a:solidFill>
                  <a:srgbClr val="000000"/>
                </a:solidFill>
                <a:effectLst/>
                <a:uLnTx/>
                <a:uFillTx/>
                <a:latin typeface="Times New Roman" panose="02020603050405020304" pitchFamily="18" charset="0"/>
                <a:cs typeface="Lucida Sans Unicode" panose="020B0602030504020204" pitchFamily="34" charset="0"/>
              </a:rPr>
              <a:t>7</a:t>
            </a:fld>
            <a:endParaRPr kumimoji="0" lang="en-US" sz="1400" b="0" i="0" u="none" strike="noStrike" kern="1200" cap="none" spc="0" normalizeH="0" baseline="0" noProof="0">
              <a:ln>
                <a:noFill/>
              </a:ln>
              <a:solidFill>
                <a:srgbClr val="000000"/>
              </a:solidFill>
              <a:effectLst/>
              <a:uLnTx/>
              <a:uFillTx/>
              <a:latin typeface="Times New Roman" panose="02020603050405020304" pitchFamily="18" charset="0"/>
              <a:cs typeface="Lucida Sans Unicode" panose="020B0602030504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p:nvPr>
        </p:nvSpPr>
        <p:spPr/>
        <p:txBody>
          <a:bodyPr/>
          <a:lstStyle/>
          <a:p>
            <a:pPr algn="r"/>
            <a:fld id="{61A14181-A161-4121-9121-217141A111A1}" type="slidenum">
              <a:rPr lang="en-IN" smtClean="0"/>
              <a:t>8</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410" name="TextShape 2"/>
          <p:cNvSpPr txBox="1"/>
          <p:nvPr/>
        </p:nvSpPr>
        <p:spPr>
          <a:xfrm>
            <a:off x="0" y="0"/>
            <a:ext cx="0" cy="0"/>
          </a:xfrm>
          <a:prstGeom prst="rect">
            <a:avLst/>
          </a:prstGeom>
        </p:spPr>
        <p:txBody>
          <a:bodyPr lIns="90000" tIns="45000" rIns="90000" bIns="45000"/>
          <a:lstStyle/>
          <a:p>
            <a:pPr>
              <a:lnSpc>
                <a:spcPct val="100000"/>
              </a:lnSpc>
            </a:pPr>
            <a:fld id="{C1A15131-9121-41E1-91A1-A1A15111F1F1}" type="slidenum">
              <a:rPr lang="en-IN">
                <a:solidFill>
                  <a:srgbClr val="000000"/>
                </a:solidFill>
                <a:latin typeface="+mn-lt"/>
                <a:ea typeface="+mn-ea"/>
              </a:rPr>
              <a:t>9</a:t>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16" name="TextShape 2"/>
          <p:cNvSpPr txBox="1"/>
          <p:nvPr/>
        </p:nvSpPr>
        <p:spPr>
          <a:xfrm>
            <a:off x="0" y="0"/>
            <a:ext cx="0" cy="0"/>
          </a:xfrm>
          <a:prstGeom prst="rect">
            <a:avLst/>
          </a:prstGeom>
        </p:spPr>
        <p:txBody>
          <a:bodyPr lIns="90000" tIns="45000" rIns="90000" bIns="45000"/>
          <a:lstStyle/>
          <a:p>
            <a:pPr>
              <a:lnSpc>
                <a:spcPct val="100000"/>
              </a:lnSpc>
            </a:pPr>
            <a:fld id="{1131B1E1-B1C1-4181-8181-11D11101E1E1}" type="slidenum">
              <a:rPr lang="en-IN">
                <a:solidFill>
                  <a:srgbClr val="000000"/>
                </a:solidFill>
                <a:latin typeface="+mn-lt"/>
                <a:ea typeface="+mn-ea"/>
              </a:rPr>
              <a:t>13</a:t>
            </a:fld>
            <a:endParaRPr lang="en-IN">
              <a:solidFill>
                <a:srgbClr val="000000"/>
              </a:solidFill>
              <a:latin typeface="+mn-lt"/>
              <a:ea typeface="+mn-ea"/>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PlaceHolder 1"/>
          <p:cNvSpPr>
            <a:spLocks noGrp="1"/>
          </p:cNvSpPr>
          <p:nvPr>
            <p:ph type="body"/>
          </p:nvPr>
        </p:nvSpPr>
        <p:spPr>
          <a:xfrm>
            <a:off x="0" y="0"/>
            <a:ext cx="0" cy="0"/>
          </a:xfrm>
          <a:prstGeom prst="rect">
            <a:avLst/>
          </a:prstGeom>
        </p:spPr>
        <p:txBody>
          <a:bodyPr lIns="90000" tIns="45000" rIns="90000" bIns="45000"/>
          <a:lstStyle/>
          <a:p>
            <a:endParaRPr/>
          </a:p>
        </p:txBody>
      </p:sp>
      <p:sp>
        <p:nvSpPr>
          <p:cNvPr id="318" name="TextShape 2"/>
          <p:cNvSpPr txBox="1"/>
          <p:nvPr/>
        </p:nvSpPr>
        <p:spPr>
          <a:xfrm>
            <a:off x="0" y="0"/>
            <a:ext cx="0" cy="0"/>
          </a:xfrm>
          <a:prstGeom prst="rect">
            <a:avLst/>
          </a:prstGeom>
        </p:spPr>
        <p:txBody>
          <a:bodyPr lIns="90000" tIns="45000" rIns="90000" bIns="45000"/>
          <a:lstStyle/>
          <a:p>
            <a:pPr>
              <a:lnSpc>
                <a:spcPct val="100000"/>
              </a:lnSpc>
            </a:pPr>
            <a:fld id="{31E1B181-E1A1-4111-8171-A1D1A171F121}" type="slidenum">
              <a:rPr lang="en-IN">
                <a:solidFill>
                  <a:srgbClr val="000000"/>
                </a:solidFill>
                <a:latin typeface="+mn-lt"/>
                <a:ea typeface="+mn-ea"/>
              </a:rPr>
              <a:t>19</a:t>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7"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28"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32"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33"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3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36"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3"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5"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47"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48"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53"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54"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 name="PlaceHolder 2"/>
          <p:cNvSpPr>
            <a:spLocks noGrp="1"/>
          </p:cNvSpPr>
          <p:nvPr>
            <p:ph type="subTitle"/>
          </p:nvPr>
        </p:nvSpPr>
        <p:spPr>
          <a:xfrm>
            <a:off x="457200" y="1600200"/>
            <a:ext cx="8229240" cy="4525920"/>
          </a:xfrm>
          <a:prstGeom prst="rect">
            <a:avLst/>
          </a:prstGeom>
        </p:spPr>
        <p:txBody>
          <a:bodyPr wrap="none"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56"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57"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58"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0"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1"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2"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4" name="PlaceHolder 2"/>
          <p:cNvSpPr>
            <a:spLocks noGrp="1"/>
          </p:cNvSpPr>
          <p:nvPr>
            <p:ph type="body"/>
          </p:nvPr>
        </p:nvSpPr>
        <p:spPr>
          <a:xfrm>
            <a:off x="457200" y="1600200"/>
            <a:ext cx="8229240" cy="2158200"/>
          </a:xfrm>
          <a:prstGeom prst="rect">
            <a:avLst/>
          </a:prstGeom>
        </p:spPr>
        <p:txBody>
          <a:bodyPr wrap="none" lIns="0" tIns="0" rIns="0" bIns="0"/>
          <a:lstStyle/>
          <a:p>
            <a:endParaRPr/>
          </a:p>
        </p:txBody>
      </p:sp>
      <p:sp>
        <p:nvSpPr>
          <p:cNvPr id="65" name="PlaceHolder 3"/>
          <p:cNvSpPr>
            <a:spLocks noGrp="1"/>
          </p:cNvSpPr>
          <p:nvPr>
            <p:ph type="body"/>
          </p:nvPr>
        </p:nvSpPr>
        <p:spPr>
          <a:xfrm>
            <a:off x="457200" y="3963600"/>
            <a:ext cx="8229240" cy="2158200"/>
          </a:xfrm>
          <a:prstGeom prst="rect">
            <a:avLst/>
          </a:prstGeom>
        </p:spPr>
        <p:txBody>
          <a:bodyPr wrap="none" lIns="0" tIns="0" rIns="0" bIns="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67"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68"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69"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
        <p:nvSpPr>
          <p:cNvPr id="70" name="PlaceHolder 5"/>
          <p:cNvSpPr>
            <a:spLocks noGrp="1"/>
          </p:cNvSpPr>
          <p:nvPr>
            <p:ph type="body"/>
          </p:nvPr>
        </p:nvSpPr>
        <p:spPr>
          <a:xfrm>
            <a:off x="457200" y="3963600"/>
            <a:ext cx="4015440" cy="2158200"/>
          </a:xfrm>
          <a:prstGeom prst="rect">
            <a:avLst/>
          </a:prstGeom>
        </p:spPr>
        <p:txBody>
          <a:bodyPr wrap="none" lIns="0" tIns="0" rIns="0" bIns="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72"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73"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5D4F92-C7FC-4460-8A7C-7DA24C4DFF9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D4F92-C7FC-4460-8A7C-7DA24C4DFF9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5D4F92-C7FC-4460-8A7C-7DA24C4DFF9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5D4F92-C7FC-4460-8A7C-7DA24C4DFF9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5D4F92-C7FC-4460-8A7C-7DA24C4DFF90}"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8" name="PlaceHolder 2"/>
          <p:cNvSpPr>
            <a:spLocks noGrp="1"/>
          </p:cNvSpPr>
          <p:nvPr>
            <p:ph type="body"/>
          </p:nvPr>
        </p:nvSpPr>
        <p:spPr>
          <a:xfrm>
            <a:off x="457200" y="1600200"/>
            <a:ext cx="8229240" cy="4525560"/>
          </a:xfrm>
          <a:prstGeom prst="rect">
            <a:avLst/>
          </a:prstGeom>
        </p:spPr>
        <p:txBody>
          <a:bodyPr wrap="none"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5D4F92-C7FC-4460-8A7C-7DA24C4DFF90}"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D4F92-C7FC-4460-8A7C-7DA24C4DFF90}"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D4F92-C7FC-4460-8A7C-7DA24C4DFF9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5D4F92-C7FC-4460-8A7C-7DA24C4DFF90}"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D4F92-C7FC-4460-8A7C-7DA24C4DFF9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5D4F92-C7FC-4460-8A7C-7DA24C4DFF90}"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957179D-35CD-45A1-8E73-C2E290AE202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0"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11" name="PlaceHolder 3"/>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85108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5"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16" name="PlaceHolder 3"/>
          <p:cNvSpPr>
            <a:spLocks noGrp="1"/>
          </p:cNvSpPr>
          <p:nvPr>
            <p:ph type="body"/>
          </p:nvPr>
        </p:nvSpPr>
        <p:spPr>
          <a:xfrm>
            <a:off x="457200" y="3963600"/>
            <a:ext cx="4015440" cy="2158200"/>
          </a:xfrm>
          <a:prstGeom prst="rect">
            <a:avLst/>
          </a:prstGeom>
        </p:spPr>
        <p:txBody>
          <a:bodyPr wrap="none" lIns="0" tIns="0" rIns="0" bIns="0"/>
          <a:lstStyle/>
          <a:p>
            <a:endParaRPr/>
          </a:p>
        </p:txBody>
      </p:sp>
      <p:sp>
        <p:nvSpPr>
          <p:cNvPr id="17" name="PlaceHolder 4"/>
          <p:cNvSpPr>
            <a:spLocks noGrp="1"/>
          </p:cNvSpPr>
          <p:nvPr>
            <p:ph type="body"/>
          </p:nvPr>
        </p:nvSpPr>
        <p:spPr>
          <a:xfrm>
            <a:off x="4673520" y="1600200"/>
            <a:ext cx="4015440" cy="452556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19" name="PlaceHolder 2"/>
          <p:cNvSpPr>
            <a:spLocks noGrp="1"/>
          </p:cNvSpPr>
          <p:nvPr>
            <p:ph type="body"/>
          </p:nvPr>
        </p:nvSpPr>
        <p:spPr>
          <a:xfrm>
            <a:off x="457200" y="1600200"/>
            <a:ext cx="4015440" cy="4525560"/>
          </a:xfrm>
          <a:prstGeom prst="rect">
            <a:avLst/>
          </a:prstGeom>
        </p:spPr>
        <p:txBody>
          <a:bodyPr wrap="none" lIns="0" tIns="0" rIns="0" bIns="0"/>
          <a:lstStyle/>
          <a:p>
            <a:endParaRPr/>
          </a:p>
        </p:txBody>
      </p:sp>
      <p:sp>
        <p:nvSpPr>
          <p:cNvPr id="20"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1" name="PlaceHolder 4"/>
          <p:cNvSpPr>
            <a:spLocks noGrp="1"/>
          </p:cNvSpPr>
          <p:nvPr>
            <p:ph type="body"/>
          </p:nvPr>
        </p:nvSpPr>
        <p:spPr>
          <a:xfrm>
            <a:off x="4673520" y="3963600"/>
            <a:ext cx="4015440" cy="215820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3000"/>
          </a:xfrm>
          <a:prstGeom prst="rect">
            <a:avLst/>
          </a:prstGeom>
        </p:spPr>
        <p:txBody>
          <a:bodyPr wrap="none" lIns="0" tIns="0" rIns="0" bIns="0" anchor="ctr"/>
          <a:lstStyle/>
          <a:p>
            <a:endParaRPr/>
          </a:p>
        </p:txBody>
      </p:sp>
      <p:sp>
        <p:nvSpPr>
          <p:cNvPr id="23" name="PlaceHolder 2"/>
          <p:cNvSpPr>
            <a:spLocks noGrp="1"/>
          </p:cNvSpPr>
          <p:nvPr>
            <p:ph type="body"/>
          </p:nvPr>
        </p:nvSpPr>
        <p:spPr>
          <a:xfrm>
            <a:off x="457200" y="1600200"/>
            <a:ext cx="4015440" cy="2158200"/>
          </a:xfrm>
          <a:prstGeom prst="rect">
            <a:avLst/>
          </a:prstGeom>
        </p:spPr>
        <p:txBody>
          <a:bodyPr wrap="none" lIns="0" tIns="0" rIns="0" bIns="0"/>
          <a:lstStyle/>
          <a:p>
            <a:endParaRPr/>
          </a:p>
        </p:txBody>
      </p:sp>
      <p:sp>
        <p:nvSpPr>
          <p:cNvPr id="24" name="PlaceHolder 3"/>
          <p:cNvSpPr>
            <a:spLocks noGrp="1"/>
          </p:cNvSpPr>
          <p:nvPr>
            <p:ph type="body"/>
          </p:nvPr>
        </p:nvSpPr>
        <p:spPr>
          <a:xfrm>
            <a:off x="4673520" y="1600200"/>
            <a:ext cx="4015440" cy="2158200"/>
          </a:xfrm>
          <a:prstGeom prst="rect">
            <a:avLst/>
          </a:prstGeom>
        </p:spPr>
        <p:txBody>
          <a:bodyPr wrap="none" lIns="0" tIns="0" rIns="0" bIns="0"/>
          <a:lstStyle/>
          <a:p>
            <a:endParaRPr/>
          </a:p>
        </p:txBody>
      </p:sp>
      <p:sp>
        <p:nvSpPr>
          <p:cNvPr id="25" name="PlaceHolder 4"/>
          <p:cNvSpPr>
            <a:spLocks noGrp="1"/>
          </p:cNvSpPr>
          <p:nvPr>
            <p:ph type="body"/>
          </p:nvPr>
        </p:nvSpPr>
        <p:spPr>
          <a:xfrm>
            <a:off x="457200" y="3963600"/>
            <a:ext cx="8228520" cy="215820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p>
        </p:txBody>
      </p:sp>
      <p:sp>
        <p:nvSpPr>
          <p:cNvPr id="6" name="PlaceHolder 2"/>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panose="020F0502020204030204"/>
              </a:rPr>
              <a:t>22/12/16</a:t>
            </a:r>
          </a:p>
        </p:txBody>
      </p:sp>
      <p:sp>
        <p:nvSpPr>
          <p:cNvPr id="2" name="PlaceHolder 3"/>
          <p:cNvSpPr>
            <a:spLocks noGrp="1"/>
          </p:cNvSpPr>
          <p:nvPr>
            <p:ph type="ftr"/>
          </p:nvPr>
        </p:nvSpPr>
        <p:spPr>
          <a:xfrm>
            <a:off x="0" y="0"/>
            <a:ext cx="0" cy="0"/>
          </a:xfrm>
          <a:prstGeom prst="rect">
            <a:avLst/>
          </a:prstGeom>
        </p:spPr>
        <p:txBody>
          <a:bodyPr lIns="90000" tIns="45000" rIns="90000" bIns="45000"/>
          <a:lstStyle/>
          <a:p>
            <a:endParaRPr/>
          </a:p>
        </p:txBody>
      </p:sp>
      <p:sp>
        <p:nvSpPr>
          <p:cNvPr id="3" name="PlaceHolder 4"/>
          <p:cNvSpPr>
            <a:spLocks noGrp="1"/>
          </p:cNvSpPr>
          <p:nvPr>
            <p:ph type="sldNum"/>
          </p:nvPr>
        </p:nvSpPr>
        <p:spPr>
          <a:xfrm>
            <a:off x="0" y="0"/>
            <a:ext cx="0" cy="0"/>
          </a:xfrm>
          <a:prstGeom prst="rect">
            <a:avLst/>
          </a:prstGeom>
        </p:spPr>
        <p:txBody>
          <a:bodyPr lIns="90000" tIns="45000" rIns="90000" bIns="45000"/>
          <a:lstStyle/>
          <a:p>
            <a:pPr>
              <a:lnSpc>
                <a:spcPct val="100000"/>
              </a:lnSpc>
            </a:pPr>
            <a:fld id="{21C11161-3111-4151-8131-C181E1217131}" type="slidenum">
              <a:rPr lang="en-IN">
                <a:solidFill>
                  <a:srgbClr val="000000"/>
                </a:solidFill>
                <a:latin typeface="Calibri" panose="020F0502020204030204"/>
              </a:rPr>
              <a:t>‹#›</a:t>
            </a:fld>
            <a:endParaRPr lang="en-IN">
              <a:solidFill>
                <a:srgbClr val="000000"/>
              </a:solidFill>
              <a:latin typeface="Calibri" panose="020F0502020204030204"/>
            </a:endParaRPr>
          </a:p>
        </p:txBody>
      </p:sp>
      <p:sp>
        <p:nvSpPr>
          <p:cNvPr id="4" name="PlaceHolder 5"/>
          <p:cNvSpPr>
            <a:spLocks noGrp="1"/>
          </p:cNvSpPr>
          <p:nvPr>
            <p:ph type="body"/>
          </p:nvPr>
        </p:nvSpPr>
        <p:spPr>
          <a:xfrm>
            <a:off x="457200" y="1604520"/>
            <a:ext cx="8046360" cy="3977280"/>
          </a:xfrm>
          <a:prstGeom prst="rect">
            <a:avLst/>
          </a:prstGeom>
        </p:spPr>
        <p:txBody>
          <a:bodyPr wrap="none" lIns="0" tIns="0" rIns="0" bIns="0"/>
          <a:lstStyle/>
          <a:p>
            <a:pPr>
              <a:buSzPct val="45000"/>
              <a:buFont typeface="StarSymbol"/>
              <a:buChar char=""/>
            </a:pPr>
            <a:r>
              <a:rPr lang="en-US"/>
              <a:t>Click to edit the outline text format</a:t>
            </a:r>
          </a:p>
          <a:p>
            <a:pPr lvl="1">
              <a:buSzPct val="75000"/>
              <a:buFont typeface="StarSymbol"/>
              <a:buChar char=""/>
            </a:pPr>
            <a:r>
              <a:rPr lang="en-US"/>
              <a:t>Second Outline Level</a:t>
            </a:r>
          </a:p>
          <a:p>
            <a:pPr lvl="2">
              <a:buSzPct val="45000"/>
              <a:buFont typeface="StarSymbol"/>
              <a:buChar char=""/>
            </a:pPr>
            <a:r>
              <a:rPr lang="en-US"/>
              <a:t>Third Outline Level</a:t>
            </a:r>
          </a:p>
          <a:p>
            <a:pPr lvl="3">
              <a:buSzPct val="75000"/>
              <a:buFont typeface="StarSymbol"/>
              <a:buChar char=""/>
            </a:pPr>
            <a:r>
              <a:rPr lang="en-US"/>
              <a:t>Fourth Outline Level</a:t>
            </a:r>
          </a:p>
          <a:p>
            <a:pPr lvl="4">
              <a:buSzPct val="45000"/>
              <a:buFont typeface="StarSymbol"/>
              <a:buChar char=""/>
            </a:pPr>
            <a:r>
              <a:rPr lang="en-US"/>
              <a:t>Fifth Outline Level</a:t>
            </a:r>
          </a:p>
          <a:p>
            <a:pPr lvl="5">
              <a:buSzPct val="45000"/>
              <a:buFont typeface="StarSymbol"/>
              <a:buChar char=""/>
            </a:pPr>
            <a:r>
              <a:rPr lang="en-US"/>
              <a:t>Sixth Outline Level</a:t>
            </a:r>
          </a:p>
          <a:p>
            <a:pPr lvl="6">
              <a:buSzPct val="45000"/>
              <a:buFont typeface="StarSymbol"/>
              <a:buChar char=""/>
            </a:pPr>
            <a:r>
              <a:rPr lang="en-US"/>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Click to edit the title text formatClick to edit Master title style</a:t>
            </a:r>
          </a:p>
        </p:txBody>
      </p:sp>
      <p:sp>
        <p:nvSpPr>
          <p:cNvPr id="38" name="PlaceHolder 2"/>
          <p:cNvSpPr>
            <a:spLocks noGrp="1"/>
          </p:cNvSpPr>
          <p:nvPr>
            <p:ph type="body"/>
          </p:nvPr>
        </p:nvSpPr>
        <p:spPr>
          <a:xfrm>
            <a:off x="457200" y="1600200"/>
            <a:ext cx="8229240" cy="4525560"/>
          </a:xfrm>
          <a:prstGeom prst="rect">
            <a:avLst/>
          </a:prstGeom>
        </p:spPr>
        <p:txBody>
          <a:bodyPr/>
          <a:lstStyle/>
          <a:p>
            <a:pPr>
              <a:buSzPct val="45000"/>
              <a:buFont typeface="StarSymbol"/>
              <a:buChar char=""/>
            </a:pPr>
            <a:r>
              <a:rPr lang="en-US" sz="3200">
                <a:solidFill>
                  <a:srgbClr val="000000"/>
                </a:solidFill>
                <a:latin typeface="Calibri" panose="020F0502020204030204"/>
              </a:rPr>
              <a:t>Click to edit the outline text format</a:t>
            </a:r>
          </a:p>
          <a:p>
            <a:pPr lvl="1">
              <a:buSzPct val="75000"/>
              <a:buFont typeface="StarSymbol"/>
              <a:buChar char=""/>
            </a:pPr>
            <a:r>
              <a:rPr lang="en-US" sz="3200">
                <a:solidFill>
                  <a:srgbClr val="000000"/>
                </a:solidFill>
                <a:latin typeface="Calibri" panose="020F0502020204030204"/>
              </a:rPr>
              <a:t>Second Outline Level</a:t>
            </a:r>
          </a:p>
          <a:p>
            <a:pPr lvl="2">
              <a:buSzPct val="45000"/>
              <a:buFont typeface="StarSymbol"/>
              <a:buChar char=""/>
            </a:pPr>
            <a:r>
              <a:rPr lang="en-US" sz="3200">
                <a:solidFill>
                  <a:srgbClr val="000000"/>
                </a:solidFill>
                <a:latin typeface="Calibri" panose="020F0502020204030204"/>
              </a:rPr>
              <a:t>Third Outline Level</a:t>
            </a:r>
          </a:p>
          <a:p>
            <a:pPr lvl="3">
              <a:buSzPct val="75000"/>
              <a:buFont typeface="StarSymbol"/>
              <a:buChar char=""/>
            </a:pPr>
            <a:r>
              <a:rPr lang="en-US" sz="3200">
                <a:solidFill>
                  <a:srgbClr val="000000"/>
                </a:solidFill>
                <a:latin typeface="Calibri" panose="020F0502020204030204"/>
              </a:rPr>
              <a:t>Fourth Outline Level</a:t>
            </a:r>
          </a:p>
          <a:p>
            <a:pPr lvl="4">
              <a:buSzPct val="45000"/>
              <a:buFont typeface="StarSymbol"/>
              <a:buChar char=""/>
            </a:pPr>
            <a:r>
              <a:rPr lang="en-US" sz="3200">
                <a:solidFill>
                  <a:srgbClr val="000000"/>
                </a:solidFill>
                <a:latin typeface="Calibri" panose="020F0502020204030204"/>
              </a:rPr>
              <a:t>Fifth Outline Level</a:t>
            </a:r>
          </a:p>
          <a:p>
            <a:pPr lvl="5">
              <a:buSzPct val="45000"/>
              <a:buFont typeface="StarSymbol"/>
              <a:buChar char=""/>
            </a:pPr>
            <a:r>
              <a:rPr lang="en-US" sz="3200">
                <a:solidFill>
                  <a:srgbClr val="000000"/>
                </a:solidFill>
                <a:latin typeface="Calibri" panose="020F0502020204030204"/>
              </a:rPr>
              <a:t>Sixth Outline Level</a:t>
            </a:r>
          </a:p>
          <a:p>
            <a:pPr>
              <a:lnSpc>
                <a:spcPct val="100000"/>
              </a:lnSpc>
              <a:buFont typeface="Arial" panose="020B0604020202020204"/>
              <a:buChar char="•"/>
            </a:pPr>
            <a:r>
              <a:rPr lang="en-US" sz="3200">
                <a:solidFill>
                  <a:srgbClr val="000000"/>
                </a:solidFill>
                <a:latin typeface="Calibri" panose="020F0502020204030204"/>
              </a:rPr>
              <a:t>Seventh Outline LevelClick to edit Master text styles</a:t>
            </a:r>
          </a:p>
          <a:p>
            <a:pPr lvl="1">
              <a:lnSpc>
                <a:spcPct val="100000"/>
              </a:lnSpc>
              <a:buFont typeface="Arial" panose="020B0604020202020204"/>
              <a:buChar char="–"/>
            </a:pPr>
            <a:r>
              <a:rPr lang="en-US" sz="2800">
                <a:solidFill>
                  <a:srgbClr val="000000"/>
                </a:solidFill>
                <a:latin typeface="Calibri" panose="020F0502020204030204"/>
              </a:rPr>
              <a:t>Second level</a:t>
            </a:r>
          </a:p>
          <a:p>
            <a:pPr lvl="1">
              <a:buFont typeface="Arial" panose="020B0604020202020204"/>
              <a:buChar char="–"/>
            </a:pPr>
            <a:r>
              <a:rPr lang="en-US" sz="2400">
                <a:solidFill>
                  <a:srgbClr val="000000"/>
                </a:solidFill>
                <a:latin typeface="Calibri" panose="020F0502020204030204"/>
              </a:rPr>
              <a:t>Third level</a:t>
            </a:r>
          </a:p>
          <a:p>
            <a:pPr lvl="2">
              <a:buFont typeface="Arial" panose="020B0604020202020204"/>
              <a:buChar char="•"/>
            </a:pPr>
            <a:r>
              <a:rPr lang="en-US" sz="2000">
                <a:solidFill>
                  <a:srgbClr val="000000"/>
                </a:solidFill>
                <a:latin typeface="Calibri" panose="020F0502020204030204"/>
              </a:rPr>
              <a:t>Fourth level</a:t>
            </a:r>
          </a:p>
          <a:p>
            <a:pPr lvl="3">
              <a:buFont typeface="Arial" panose="020B0604020202020204"/>
              <a:buChar char="–"/>
            </a:pPr>
            <a:r>
              <a:rPr lang="en-US" sz="2000">
                <a:solidFill>
                  <a:srgbClr val="000000"/>
                </a:solidFill>
                <a:latin typeface="Calibri" panose="020F0502020204030204"/>
              </a:rPr>
              <a:t>Fifth level</a:t>
            </a:r>
          </a:p>
        </p:txBody>
      </p:sp>
      <p:sp>
        <p:nvSpPr>
          <p:cNvPr id="39" name="PlaceHolder 3"/>
          <p:cNvSpPr>
            <a:spLocks noGrp="1"/>
          </p:cNvSpPr>
          <p:nvPr>
            <p:ph type="dt"/>
          </p:nvPr>
        </p:nvSpPr>
        <p:spPr>
          <a:xfrm>
            <a:off x="0" y="0"/>
            <a:ext cx="0" cy="0"/>
          </a:xfrm>
          <a:prstGeom prst="rect">
            <a:avLst/>
          </a:prstGeom>
        </p:spPr>
        <p:txBody>
          <a:bodyPr lIns="90000" tIns="45000" rIns="90000" bIns="45000"/>
          <a:lstStyle/>
          <a:p>
            <a:pPr>
              <a:lnSpc>
                <a:spcPct val="100000"/>
              </a:lnSpc>
            </a:pPr>
            <a:r>
              <a:rPr lang="en-IN">
                <a:solidFill>
                  <a:srgbClr val="000000"/>
                </a:solidFill>
                <a:latin typeface="Calibri" panose="020F0502020204030204"/>
              </a:rPr>
              <a:t>22/12/16</a:t>
            </a:r>
          </a:p>
        </p:txBody>
      </p:sp>
      <p:sp>
        <p:nvSpPr>
          <p:cNvPr id="40" name="PlaceHolder 4"/>
          <p:cNvSpPr>
            <a:spLocks noGrp="1"/>
          </p:cNvSpPr>
          <p:nvPr>
            <p:ph type="ftr"/>
          </p:nvPr>
        </p:nvSpPr>
        <p:spPr>
          <a:xfrm>
            <a:off x="0" y="0"/>
            <a:ext cx="0" cy="0"/>
          </a:xfrm>
          <a:prstGeom prst="rect">
            <a:avLst/>
          </a:prstGeom>
        </p:spPr>
        <p:txBody>
          <a:bodyPr lIns="90000" tIns="45000" rIns="90000" bIns="45000"/>
          <a:lstStyle/>
          <a:p>
            <a:endParaRPr/>
          </a:p>
        </p:txBody>
      </p:sp>
      <p:sp>
        <p:nvSpPr>
          <p:cNvPr id="41" name="PlaceHolder 5"/>
          <p:cNvSpPr>
            <a:spLocks noGrp="1"/>
          </p:cNvSpPr>
          <p:nvPr>
            <p:ph type="sldNum"/>
          </p:nvPr>
        </p:nvSpPr>
        <p:spPr>
          <a:xfrm>
            <a:off x="0" y="0"/>
            <a:ext cx="0" cy="0"/>
          </a:xfrm>
          <a:prstGeom prst="rect">
            <a:avLst/>
          </a:prstGeom>
        </p:spPr>
        <p:txBody>
          <a:bodyPr lIns="90000" tIns="45000" rIns="90000" bIns="45000"/>
          <a:lstStyle/>
          <a:p>
            <a:pPr>
              <a:lnSpc>
                <a:spcPct val="100000"/>
              </a:lnSpc>
            </a:pPr>
            <a:fld id="{21E1B1C1-5161-4131-B1E1-112191917161}" type="slidenum">
              <a:rPr lang="en-IN">
                <a:solidFill>
                  <a:srgbClr val="000000"/>
                </a:solidFill>
                <a:latin typeface="Calibri" panose="020F0502020204030204"/>
              </a:rPr>
              <a:t>‹#›</a:t>
            </a:fld>
            <a:endParaRPr lang="en-IN">
              <a:solidFill>
                <a:srgbClr val="000000"/>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5D4F92-C7FC-4460-8A7C-7DA24C4DFF90}" type="datetimeFigureOut">
              <a:rPr lang="en-US" smtClean="0"/>
              <a:t>11/24/2023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7179D-35CD-45A1-8E73-C2E290AE202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difference-between-iaas-paas-and-saas/" TargetMode="External"/><Relationship Id="rId2" Type="http://schemas.openxmlformats.org/officeDocument/2006/relationships/hyperlink" Target="https://www.geeksforgeeks.org/grid-computing/" TargetMode="External"/><Relationship Id="rId1" Type="http://schemas.openxmlformats.org/officeDocument/2006/relationships/slideLayout" Target="../slideLayouts/slideLayout14.xml"/><Relationship Id="rId5" Type="http://schemas.openxmlformats.org/officeDocument/2006/relationships/hyperlink" Target="https://www.geeksforgeeks.org/introduction-to-pervasive-computing/#:~:text=Pervasive%20Computing%20is%20also%20called,are%20unaware%20of%20their%20presence." TargetMode="External"/><Relationship Id="rId4" Type="http://schemas.openxmlformats.org/officeDocument/2006/relationships/hyperlink" Target="https://www.geeksforgeeks.org/what-is-distributed-comput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hyperlink" Target="https://www.geeksforgeeks.org/cloud-computing/" TargetMode="Externa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hyperlink" Target="https://www.geeksforgeeks.org/cloud-computing/" TargetMode="Externa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3" Type="http://schemas.openxmlformats.org/officeDocument/2006/relationships/hyperlink" Target="http://cloud.cio.gov/topics/cloud-computing-deployment-models"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hyperlink" Target="https://www.techtarget.com/searchdatacenter/definition/brownfield-site" TargetMode="Externa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hyperlink" Target="https://www.techtarget.com/searchcio/tip/What-is-the-hidden-cost-of-maintaining-legacy-systems" TargetMode="Externa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hyperlink" Target="https://searchconvergedinfrastructure.techtarget.com/definition/modular-datacenter" TargetMode="External"/><Relationship Id="rId7" Type="http://schemas.openxmlformats.org/officeDocument/2006/relationships/hyperlink" Target="https://jamstack.org/" TargetMode="External"/><Relationship Id="rId2" Type="http://schemas.openxmlformats.org/officeDocument/2006/relationships/hyperlink" Target="https://www.techtarget.com/searchnetworking/definition/fiber-optics-optical-fiber" TargetMode="External"/><Relationship Id="rId1" Type="http://schemas.openxmlformats.org/officeDocument/2006/relationships/slideLayout" Target="../slideLayouts/slideLayout13.xml"/><Relationship Id="rId6" Type="http://schemas.openxmlformats.org/officeDocument/2006/relationships/hyperlink" Target="https://www.techtarget.com/searchitoperations/definition/serverless-computing" TargetMode="External"/><Relationship Id="rId5" Type="http://schemas.openxmlformats.org/officeDocument/2006/relationships/hyperlink" Target="https://www.techtarget.com/searchitoperations/definition/container-containerization-or-container-based-virtualization" TargetMode="External"/><Relationship Id="rId4" Type="http://schemas.openxmlformats.org/officeDocument/2006/relationships/hyperlink" Target="https://www.techtarget.com/searchdatacenter/definition/water-cooling" TargetMode="External"/></Relationships>
</file>

<file path=ppt/slides/_rels/slide84.xml.rels><?xml version="1.0" encoding="UTF-8" standalone="yes"?>
<Relationships xmlns="http://schemas.openxmlformats.org/package/2006/relationships"><Relationship Id="rId3" Type="http://schemas.openxmlformats.org/officeDocument/2006/relationships/hyperlink" Target="https://www.techtarget.com/searchcloudcomputing/definition/cloud-computing" TargetMode="External"/><Relationship Id="rId2" Type="http://schemas.openxmlformats.org/officeDocument/2006/relationships/hyperlink" Target="https://www.techtarget.com/searchsoftwarequality/CI-CD-pipelines-explained-Everything-you-need-to-know" TargetMode="External"/><Relationship Id="rId1" Type="http://schemas.openxmlformats.org/officeDocument/2006/relationships/slideLayout" Target="../slideLayouts/slideLayout13.xml"/><Relationship Id="rId6" Type="http://schemas.openxmlformats.org/officeDocument/2006/relationships/hyperlink" Target="https://www.techtarget.com/whatis/definition/5G-New-Radio-NR" TargetMode="External"/><Relationship Id="rId5" Type="http://schemas.openxmlformats.org/officeDocument/2006/relationships/hyperlink" Target="https://www.techtarget.com/searchcio/feature/Replacing-vs-maintaining-legacy-systems" TargetMode="External"/><Relationship Id="rId4" Type="http://schemas.openxmlformats.org/officeDocument/2006/relationships/hyperlink" Target="https://www.techtarget.com/searchcloudcomputing/definition/hybrid-IT" TargetMode="External"/></Relationships>
</file>

<file path=ppt/slides/_rels/slide85.xml.rels><?xml version="1.0" encoding="UTF-8" standalone="yes"?>
<Relationships xmlns="http://schemas.openxmlformats.org/package/2006/relationships"><Relationship Id="rId3" Type="http://schemas.openxmlformats.org/officeDocument/2006/relationships/hyperlink" Target="https://www.techtarget.com/whatis/definition/standard" TargetMode="External"/><Relationship Id="rId2" Type="http://schemas.openxmlformats.org/officeDocument/2006/relationships/hyperlink" Target="https://www.techtarget.com/searchcio/definition/project-scope" TargetMode="External"/><Relationship Id="rId1" Type="http://schemas.openxmlformats.org/officeDocument/2006/relationships/slideLayout" Target="../slideLayouts/slideLayout13.xml"/><Relationship Id="rId4" Type="http://schemas.openxmlformats.org/officeDocument/2006/relationships/hyperlink" Target="https://www.techtarget.com/searchdisasterrecovery/definition/fault-tolerant" TargetMode="External"/></Relationships>
</file>

<file path=ppt/slides/_rels/slide86.xml.rels><?xml version="1.0" encoding="UTF-8" standalone="yes"?>
<Relationships xmlns="http://schemas.openxmlformats.org/package/2006/relationships"><Relationship Id="rId2" Type="http://schemas.openxmlformats.org/officeDocument/2006/relationships/hyperlink" Target="https://www.techtarget.com/searchcio/definition/ROI" TargetMode="Externa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hyperlink" Target="https://synoptek.com/insights/it-blogs/signs-time-to-replace-legacy-it-system/" TargetMode="Externa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hyperlink" Target="https://synoptek.com/consulting-it-leadership-and-management/business-processes-and-it-services-cost-optimization-assessment/" TargetMode="Externa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66800" y="2895600"/>
            <a:ext cx="7363460" cy="2030095"/>
          </a:xfrm>
          <a:prstGeom prst="rect">
            <a:avLst/>
          </a:prstGeom>
          <a:noFill/>
        </p:spPr>
        <p:txBody>
          <a:bodyPr wrap="square" rtlCol="0" anchor="t">
            <a:spAutoFit/>
          </a:bodyPr>
          <a:lstStyle/>
          <a:p>
            <a:r>
              <a:rPr lang="en-US" dirty="0"/>
              <a:t>Introduction to Cloud Computing</a:t>
            </a:r>
          </a:p>
          <a:p>
            <a:r>
              <a:rPr lang="en-US" dirty="0"/>
              <a:t>Introduction, Roots of Cloud Computing: From Mainframes to Cloud, Benefits of Cloud Computing SOA, Web services, Role of Networks in</a:t>
            </a:r>
          </a:p>
          <a:p>
            <a:r>
              <a:rPr lang="en-US" dirty="0"/>
              <a:t>Cloud Computing: Cloud types and service models, Primary Cloud</a:t>
            </a:r>
          </a:p>
          <a:p>
            <a:r>
              <a:rPr lang="en-US" dirty="0"/>
              <a:t>Service models, Cloud Services brokerage, Primary cloud deployment</a:t>
            </a:r>
          </a:p>
          <a:p>
            <a:r>
              <a:rPr lang="en-US" dirty="0"/>
              <a:t>models, cloud computing reference model, The greenfield and brownfield</a:t>
            </a:r>
          </a:p>
          <a:p>
            <a:r>
              <a:rPr lang="en-US" dirty="0"/>
              <a:t>deployment options, SLAs.</a:t>
            </a:r>
          </a:p>
        </p:txBody>
      </p:sp>
      <p:pic>
        <p:nvPicPr>
          <p:cNvPr id="298" name="image1.jpg"/>
          <p:cNvPicPr preferRelativeResize="0">
            <a:picLocks noGrp="1" noChangeAspect="1"/>
          </p:cNvPicPr>
          <p:nvPr>
            <p:ph idx="1"/>
          </p:nvPr>
        </p:nvPicPr>
        <p:blipFill>
          <a:blip r:embed="rId2"/>
          <a:srcRect/>
          <a:stretch>
            <a:fillRect/>
          </a:stretch>
        </p:blipFill>
        <p:spPr>
          <a:xfrm>
            <a:off x="1905000" y="76200"/>
            <a:ext cx="5662930" cy="110617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94FA902-5BB2-13E8-A540-3ED634DC18C3}"/>
              </a:ext>
            </a:extLst>
          </p:cNvPr>
          <p:cNvGraphicFramePr>
            <a:graphicFrameLocks noGrp="1"/>
          </p:cNvGraphicFramePr>
          <p:nvPr>
            <p:extLst>
              <p:ext uri="{D42A27DB-BD31-4B8C-83A1-F6EECF244321}">
                <p14:modId xmlns:p14="http://schemas.microsoft.com/office/powerpoint/2010/main" val="3430878195"/>
              </p:ext>
            </p:extLst>
          </p:nvPr>
        </p:nvGraphicFramePr>
        <p:xfrm>
          <a:off x="533400" y="381000"/>
          <a:ext cx="8382000" cy="6255016"/>
        </p:xfrm>
        <a:graphic>
          <a:graphicData uri="http://schemas.openxmlformats.org/drawingml/2006/table">
            <a:tbl>
              <a:tblPr/>
              <a:tblGrid>
                <a:gridCol w="609600">
                  <a:extLst>
                    <a:ext uri="{9D8B030D-6E8A-4147-A177-3AD203B41FA5}">
                      <a16:colId xmlns:a16="http://schemas.microsoft.com/office/drawing/2014/main" val="1520768695"/>
                    </a:ext>
                  </a:extLst>
                </a:gridCol>
                <a:gridCol w="3124200">
                  <a:extLst>
                    <a:ext uri="{9D8B030D-6E8A-4147-A177-3AD203B41FA5}">
                      <a16:colId xmlns:a16="http://schemas.microsoft.com/office/drawing/2014/main" val="3154441889"/>
                    </a:ext>
                  </a:extLst>
                </a:gridCol>
                <a:gridCol w="4648200">
                  <a:extLst>
                    <a:ext uri="{9D8B030D-6E8A-4147-A177-3AD203B41FA5}">
                      <a16:colId xmlns:a16="http://schemas.microsoft.com/office/drawing/2014/main" val="3763681074"/>
                    </a:ext>
                  </a:extLst>
                </a:gridCol>
              </a:tblGrid>
              <a:tr h="336243">
                <a:tc>
                  <a:txBody>
                    <a:bodyPr/>
                    <a:lstStyle/>
                    <a:p>
                      <a:pPr algn="ctr" fontAlgn="base"/>
                      <a:endParaRPr lang="en-IN" sz="1000" b="1" dirty="0">
                        <a:effectLst/>
                      </a:endParaRPr>
                    </a:p>
                  </a:txBody>
                  <a:tcPr marL="27331" marR="27331" marT="45551" marB="4555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Cloud Computing</a:t>
                      </a:r>
                    </a:p>
                  </a:txBody>
                  <a:tcPr marL="45551" marR="45551" marT="45551" marB="4555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1000" b="1">
                          <a:effectLst/>
                        </a:rPr>
                        <a:t>Grid Computing</a:t>
                      </a:r>
                    </a:p>
                  </a:txBody>
                  <a:tcPr marL="45551" marR="45551" marT="45551" marB="45551"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550048716"/>
                  </a:ext>
                </a:extLst>
              </a:tr>
              <a:tr h="553437">
                <a:tc>
                  <a:txBody>
                    <a:bodyPr/>
                    <a:lstStyle/>
                    <a:p>
                      <a:pPr algn="l" fontAlgn="ctr"/>
                      <a:r>
                        <a:rPr lang="en-IN" sz="900" b="0">
                          <a:effectLst/>
                        </a:rPr>
                        <a:t>1.</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u="sng" dirty="0">
                          <a:effectLst/>
                        </a:rPr>
                        <a:t>Cloud computing</a:t>
                      </a:r>
                      <a:r>
                        <a:rPr lang="en-US" sz="1400" b="0" dirty="0">
                          <a:effectLst/>
                        </a:rPr>
                        <a:t> is a Client-server computing architecture.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it is a Distributed computing architecture.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06809530"/>
                  </a:ext>
                </a:extLst>
              </a:tr>
              <a:tr h="553437">
                <a:tc>
                  <a:txBody>
                    <a:bodyPr/>
                    <a:lstStyle/>
                    <a:p>
                      <a:pPr algn="l" fontAlgn="ctr"/>
                      <a:r>
                        <a:rPr lang="en-IN" sz="900" b="0" dirty="0">
                          <a:effectLst/>
                        </a:rPr>
                        <a:t>2.</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Cloud computing is a centralized executive.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a:t>
                      </a:r>
                      <a:r>
                        <a:rPr lang="en-US" sz="1400" b="0" u="sng">
                          <a:effectLst/>
                          <a:hlinkClick r:id="rId2"/>
                        </a:rPr>
                        <a:t>grid computing</a:t>
                      </a:r>
                      <a:r>
                        <a:rPr lang="en-US" sz="1400" b="0">
                          <a:effectLst/>
                        </a:rPr>
                        <a:t> is a decentralized executive.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3922717"/>
                  </a:ext>
                </a:extLst>
              </a:tr>
              <a:tr h="553437">
                <a:tc>
                  <a:txBody>
                    <a:bodyPr/>
                    <a:lstStyle/>
                    <a:p>
                      <a:pPr algn="l" fontAlgn="ctr"/>
                      <a:r>
                        <a:rPr lang="en-IN" sz="900" b="0">
                          <a:effectLst/>
                        </a:rPr>
                        <a:t>3.</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In cloud computing, resources are used in centralized pattern.</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in grid computing, resources are used in collaborative pattern.</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06216905"/>
                  </a:ext>
                </a:extLst>
              </a:tr>
              <a:tr h="553437">
                <a:tc>
                  <a:txBody>
                    <a:bodyPr/>
                    <a:lstStyle/>
                    <a:p>
                      <a:pPr algn="l" fontAlgn="ctr"/>
                      <a:r>
                        <a:rPr lang="en-IN" sz="900" b="0">
                          <a:effectLst/>
                        </a:rPr>
                        <a:t>4.</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It is more flexible than grid computing.</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it is less flexible than cloud computing.</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69097283"/>
                  </a:ext>
                </a:extLst>
              </a:tr>
              <a:tr h="553437">
                <a:tc>
                  <a:txBody>
                    <a:bodyPr/>
                    <a:lstStyle/>
                    <a:p>
                      <a:pPr algn="l" fontAlgn="ctr"/>
                      <a:r>
                        <a:rPr lang="en-IN" sz="900" b="0">
                          <a:effectLst/>
                        </a:rPr>
                        <a:t>5.</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In cloud computing, the users pay for the use.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in grid computing, the users do not pay for use.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91663094"/>
                  </a:ext>
                </a:extLst>
              </a:tr>
              <a:tr h="553437">
                <a:tc>
                  <a:txBody>
                    <a:bodyPr/>
                    <a:lstStyle/>
                    <a:p>
                      <a:pPr algn="l" fontAlgn="ctr"/>
                      <a:r>
                        <a:rPr lang="en-IN" sz="900" b="0">
                          <a:effectLst/>
                        </a:rPr>
                        <a:t>6.</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Cloud computing is a high accessible service.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grid computing is a low accessible service.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05695676"/>
                  </a:ext>
                </a:extLst>
              </a:tr>
              <a:tr h="553437">
                <a:tc>
                  <a:txBody>
                    <a:bodyPr/>
                    <a:lstStyle/>
                    <a:p>
                      <a:pPr algn="l" fontAlgn="ctr"/>
                      <a:r>
                        <a:rPr lang="en-IN" sz="900" b="0">
                          <a:effectLst/>
                        </a:rPr>
                        <a:t>7.</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is highly scalable as compared to grid computing.</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While grid computing is low scalable in comparison to cloud computing.</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7808011"/>
                  </a:ext>
                </a:extLst>
              </a:tr>
              <a:tr h="553437">
                <a:tc>
                  <a:txBody>
                    <a:bodyPr/>
                    <a:lstStyle/>
                    <a:p>
                      <a:pPr algn="l" fontAlgn="ctr"/>
                      <a:r>
                        <a:rPr lang="en-IN" sz="900" b="0">
                          <a:effectLst/>
                        </a:rPr>
                        <a:t>8.</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It can be accessed through standard web protocols.</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While it is accessible through grid middleware.</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56514521"/>
                  </a:ext>
                </a:extLst>
              </a:tr>
              <a:tr h="553437">
                <a:tc>
                  <a:txBody>
                    <a:bodyPr/>
                    <a:lstStyle/>
                    <a:p>
                      <a:pPr algn="l" fontAlgn="ctr"/>
                      <a:r>
                        <a:rPr lang="en-IN" sz="900" b="0">
                          <a:effectLst/>
                        </a:rPr>
                        <a:t>9.</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Cloud computing is based on service-oriented.</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Grid computing is based on application-oriented.</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61846834"/>
                  </a:ext>
                </a:extLst>
              </a:tr>
              <a:tr h="931224">
                <a:tc>
                  <a:txBody>
                    <a:bodyPr/>
                    <a:lstStyle/>
                    <a:p>
                      <a:pPr algn="l" fontAlgn="ctr"/>
                      <a:r>
                        <a:rPr lang="en-IN" sz="900" b="0">
                          <a:effectLst/>
                        </a:rPr>
                        <a:t>10.</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a:effectLst/>
                        </a:rPr>
                        <a:t>Cloud computing uses service like </a:t>
                      </a:r>
                      <a:r>
                        <a:rPr lang="en-US" sz="1400" b="0" u="sng">
                          <a:effectLst/>
                          <a:hlinkClick r:id="rId3"/>
                        </a:rPr>
                        <a:t>IAAS</a:t>
                      </a:r>
                      <a:r>
                        <a:rPr lang="en-US" sz="1400" b="0">
                          <a:effectLst/>
                        </a:rPr>
                        <a:t>, PAAS, SAAS.</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400" b="0" dirty="0">
                          <a:effectLst/>
                        </a:rPr>
                        <a:t>Grid computing uses service like </a:t>
                      </a:r>
                      <a:r>
                        <a:rPr lang="en-US" sz="1400" b="0" u="sng" dirty="0">
                          <a:effectLst/>
                          <a:hlinkClick r:id="rId4"/>
                        </a:rPr>
                        <a:t>distributed computing</a:t>
                      </a:r>
                      <a:r>
                        <a:rPr lang="en-US" sz="1400" b="0" dirty="0">
                          <a:effectLst/>
                        </a:rPr>
                        <a:t>, </a:t>
                      </a:r>
                      <a:r>
                        <a:rPr lang="en-US" sz="1400" b="0" u="sng" dirty="0">
                          <a:effectLst/>
                          <a:hlinkClick r:id="rId5"/>
                        </a:rPr>
                        <a:t>distributed pervasive</a:t>
                      </a:r>
                      <a:r>
                        <a:rPr lang="en-US" sz="1400" b="0" dirty="0">
                          <a:effectLst/>
                        </a:rPr>
                        <a:t>, distributed information.</a:t>
                      </a:r>
                    </a:p>
                  </a:txBody>
                  <a:tcPr marL="45551" marR="45551" marT="63772" marB="63772"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32030188"/>
                  </a:ext>
                </a:extLst>
              </a:tr>
            </a:tbl>
          </a:graphicData>
        </a:graphic>
      </p:graphicFrame>
    </p:spTree>
    <p:extLst>
      <p:ext uri="{BB962C8B-B14F-4D97-AF65-F5344CB8AC3E}">
        <p14:creationId xmlns:p14="http://schemas.microsoft.com/office/powerpoint/2010/main" val="173634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E1E13C-D903-F589-F636-85293A72D372}"/>
              </a:ext>
            </a:extLst>
          </p:cNvPr>
          <p:cNvSpPr txBox="1"/>
          <p:nvPr/>
        </p:nvSpPr>
        <p:spPr>
          <a:xfrm>
            <a:off x="304800" y="228600"/>
            <a:ext cx="8839200" cy="1477328"/>
          </a:xfrm>
          <a:prstGeom prst="rect">
            <a:avLst/>
          </a:prstGeom>
          <a:noFill/>
        </p:spPr>
        <p:txBody>
          <a:bodyPr wrap="square">
            <a:spAutoFit/>
          </a:bodyPr>
          <a:lstStyle/>
          <a:p>
            <a:r>
              <a:rPr lang="en-US" b="1" i="0" dirty="0">
                <a:solidFill>
                  <a:srgbClr val="273239"/>
                </a:solidFill>
                <a:effectLst/>
                <a:latin typeface="Nunito" pitchFamily="2" charset="0"/>
              </a:rPr>
              <a:t>Cloud Computing:</a:t>
            </a:r>
            <a:r>
              <a:rPr lang="en-US" b="0" i="0" dirty="0">
                <a:solidFill>
                  <a:srgbClr val="273239"/>
                </a:solidFill>
                <a:effectLst/>
                <a:latin typeface="Nunito" pitchFamily="2" charset="0"/>
              </a:rPr>
              <a:t> </a:t>
            </a:r>
            <a:br>
              <a:rPr lang="en-US" dirty="0"/>
            </a:br>
            <a:r>
              <a:rPr lang="en-US" b="0" i="0" dirty="0">
                <a:solidFill>
                  <a:srgbClr val="273239"/>
                </a:solidFill>
                <a:effectLst/>
                <a:latin typeface="Nunito" pitchFamily="2" charset="0"/>
              </a:rPr>
              <a:t>Cloud Computing is a Client-server computing architecture. In cloud computing, resources are used in centralized pattern and cloud computing is a high accessible service. It is a pay and use business means, in cloud computing, the users pay for the use </a:t>
            </a:r>
            <a:endParaRPr lang="en-IN" dirty="0"/>
          </a:p>
        </p:txBody>
      </p:sp>
      <p:pic>
        <p:nvPicPr>
          <p:cNvPr id="2050" name="Picture 2" descr="Lightbox">
            <a:extLst>
              <a:ext uri="{FF2B5EF4-FFF2-40B4-BE49-F238E27FC236}">
                <a16:creationId xmlns:a16="http://schemas.microsoft.com/office/drawing/2014/main" id="{5E6945E2-7E35-DDCE-6BA4-DE5B29960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057400"/>
            <a:ext cx="5724525"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2086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30C706-DFBB-028E-B87A-0FC040886DD4}"/>
              </a:ext>
            </a:extLst>
          </p:cNvPr>
          <p:cNvSpPr txBox="1"/>
          <p:nvPr/>
        </p:nvSpPr>
        <p:spPr>
          <a:xfrm>
            <a:off x="304800" y="228600"/>
            <a:ext cx="8610600" cy="1200329"/>
          </a:xfrm>
          <a:prstGeom prst="rect">
            <a:avLst/>
          </a:prstGeom>
          <a:noFill/>
        </p:spPr>
        <p:txBody>
          <a:bodyPr wrap="square">
            <a:spAutoFit/>
          </a:bodyPr>
          <a:lstStyle/>
          <a:p>
            <a:r>
              <a:rPr lang="en-US" b="1" i="0" dirty="0">
                <a:solidFill>
                  <a:srgbClr val="273239"/>
                </a:solidFill>
                <a:effectLst/>
                <a:latin typeface="Nunito" pitchFamily="2" charset="0"/>
              </a:rPr>
              <a:t>Grid Computing:</a:t>
            </a:r>
            <a:r>
              <a:rPr lang="en-US" b="0" i="0" dirty="0">
                <a:solidFill>
                  <a:srgbClr val="273239"/>
                </a:solidFill>
                <a:effectLst/>
                <a:latin typeface="Nunito" pitchFamily="2" charset="0"/>
              </a:rPr>
              <a:t> </a:t>
            </a:r>
            <a:br>
              <a:rPr lang="en-US" dirty="0"/>
            </a:br>
            <a:r>
              <a:rPr lang="en-US" b="0" i="0" dirty="0">
                <a:solidFill>
                  <a:srgbClr val="273239"/>
                </a:solidFill>
                <a:effectLst/>
                <a:latin typeface="Nunito" pitchFamily="2" charset="0"/>
              </a:rPr>
              <a:t>Grid Computing is a Distributed computing architecture. In grid computing, resources are used in collaborative pattern, and also in grid computing, the users do not pay for use. </a:t>
            </a:r>
            <a:endParaRPr lang="en-IN" dirty="0"/>
          </a:p>
        </p:txBody>
      </p:sp>
      <p:pic>
        <p:nvPicPr>
          <p:cNvPr id="3074" name="Picture 2">
            <a:extLst>
              <a:ext uri="{FF2B5EF4-FFF2-40B4-BE49-F238E27FC236}">
                <a16:creationId xmlns:a16="http://schemas.microsoft.com/office/drawing/2014/main" id="{5CC4EE13-553F-9F52-B1BA-209D7EA0AF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514600"/>
            <a:ext cx="57245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166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extShape 1"/>
          <p:cNvSpPr txBox="1"/>
          <p:nvPr/>
        </p:nvSpPr>
        <p:spPr>
          <a:xfrm>
            <a:off x="685800" y="2130480"/>
            <a:ext cx="7924800" cy="2898720"/>
          </a:xfrm>
          <a:prstGeom prst="rect">
            <a:avLst/>
          </a:prstGeom>
        </p:spPr>
        <p:txBody>
          <a:bodyPr anchor="ctr"/>
          <a:lstStyle/>
          <a:p>
            <a:pPr algn="ctr">
              <a:lnSpc>
                <a:spcPct val="100000"/>
              </a:lnSpc>
            </a:pPr>
            <a:r>
              <a:rPr lang="en-US" sz="4400" dirty="0">
                <a:solidFill>
                  <a:srgbClr val="000000"/>
                </a:solidFill>
                <a:latin typeface="Calibri" panose="020F0502020204030204"/>
              </a:rPr>
              <a:t>Essential Characteristics</a:t>
            </a:r>
          </a:p>
          <a:p>
            <a:pPr algn="ctr">
              <a:lnSpc>
                <a:spcPct val="100000"/>
              </a:lnSpc>
            </a:pPr>
            <a:r>
              <a:rPr lang="en-IN" dirty="0"/>
              <a:t>Self-Service</a:t>
            </a:r>
          </a:p>
          <a:p>
            <a:pPr algn="ctr">
              <a:lnSpc>
                <a:spcPct val="100000"/>
              </a:lnSpc>
            </a:pPr>
            <a:r>
              <a:rPr lang="en-IN" dirty="0"/>
              <a:t>Per-Usage Metering and Billing</a:t>
            </a:r>
          </a:p>
          <a:p>
            <a:pPr algn="ctr">
              <a:lnSpc>
                <a:spcPct val="100000"/>
              </a:lnSpc>
            </a:pPr>
            <a:r>
              <a:rPr lang="en-IN" dirty="0"/>
              <a:t>Elasticity</a:t>
            </a:r>
          </a:p>
          <a:p>
            <a:pPr algn="ctr">
              <a:lnSpc>
                <a:spcPct val="100000"/>
              </a:lnSpc>
            </a:pPr>
            <a:r>
              <a:rPr lang="en-IN" dirty="0"/>
              <a:t>Customization</a:t>
            </a:r>
            <a:endParaRPr dirty="0"/>
          </a:p>
        </p:txBody>
      </p:sp>
      <p:sp>
        <p:nvSpPr>
          <p:cNvPr id="178" name="TextShape 2"/>
          <p:cNvSpPr txBox="1"/>
          <p:nvPr/>
        </p:nvSpPr>
        <p:spPr>
          <a:xfrm>
            <a:off x="1371600" y="3886200"/>
            <a:ext cx="6400440" cy="1752120"/>
          </a:xfrm>
          <a:prstGeom prst="rect">
            <a:avLst/>
          </a:prstGeom>
        </p:spPr>
        <p:txBody>
          <a:bodyPr/>
          <a:lstStyle/>
          <a:p>
            <a:pPr algn="ct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EE170C64-2C09-5D4F-1703-A677495BC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4463" y="852488"/>
            <a:ext cx="6315075" cy="515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210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4C808A-1391-69F2-4AF3-B8525E02977E}"/>
              </a:ext>
            </a:extLst>
          </p:cNvPr>
          <p:cNvSpPr txBox="1"/>
          <p:nvPr/>
        </p:nvSpPr>
        <p:spPr>
          <a:xfrm>
            <a:off x="457200" y="533401"/>
            <a:ext cx="8382000" cy="5693866"/>
          </a:xfrm>
          <a:prstGeom prst="rect">
            <a:avLst/>
          </a:prstGeom>
          <a:noFill/>
        </p:spPr>
        <p:txBody>
          <a:bodyPr wrap="square">
            <a:spAutoFit/>
          </a:bodyPr>
          <a:lstStyle/>
          <a:p>
            <a:pPr algn="just" fontAlgn="base">
              <a:buFont typeface="+mj-lt"/>
              <a:buAutoNum type="arabicPeriod"/>
            </a:pPr>
            <a:r>
              <a:rPr lang="en-US" sz="2800" b="1" i="0" dirty="0">
                <a:solidFill>
                  <a:srgbClr val="273239"/>
                </a:solidFill>
                <a:effectLst/>
                <a:latin typeface="Nunito" pitchFamily="2" charset="0"/>
              </a:rPr>
              <a:t>On-demand self-services:</a:t>
            </a:r>
            <a:r>
              <a:rPr lang="en-US" sz="2800" b="0" i="0" dirty="0">
                <a:solidFill>
                  <a:srgbClr val="273239"/>
                </a:solidFill>
                <a:effectLst/>
                <a:latin typeface="Nunito" pitchFamily="2" charset="0"/>
              </a:rPr>
              <a:t> The Cloud computing services does not require any human administrators, user themselves are able to provision, monitor and manage computing resources as needed.</a:t>
            </a:r>
          </a:p>
          <a:p>
            <a:pPr algn="just" fontAlgn="base">
              <a:buFont typeface="+mj-lt"/>
              <a:buAutoNum type="arabicPeriod"/>
            </a:pPr>
            <a:r>
              <a:rPr lang="en-US" sz="2800" b="1" i="0" dirty="0">
                <a:solidFill>
                  <a:srgbClr val="273239"/>
                </a:solidFill>
                <a:effectLst/>
                <a:latin typeface="Nunito" pitchFamily="2" charset="0"/>
              </a:rPr>
              <a:t>Broad network access:</a:t>
            </a:r>
            <a:r>
              <a:rPr lang="en-US" sz="2800" b="0" i="0" dirty="0">
                <a:solidFill>
                  <a:srgbClr val="273239"/>
                </a:solidFill>
                <a:effectLst/>
                <a:latin typeface="Nunito" pitchFamily="2" charset="0"/>
              </a:rPr>
              <a:t> The Computing services are generally provided over standard networks and heterogeneous devices.</a:t>
            </a:r>
          </a:p>
          <a:p>
            <a:pPr algn="just" fontAlgn="base">
              <a:buFont typeface="+mj-lt"/>
              <a:buAutoNum type="arabicPeriod"/>
            </a:pPr>
            <a:r>
              <a:rPr lang="en-US" sz="2800" b="1" i="0" dirty="0">
                <a:solidFill>
                  <a:srgbClr val="273239"/>
                </a:solidFill>
                <a:effectLst/>
                <a:latin typeface="Nunito" pitchFamily="2" charset="0"/>
              </a:rPr>
              <a:t>Rapid elasticity:</a:t>
            </a:r>
            <a:r>
              <a:rPr lang="en-US" sz="2800" b="0" i="0" dirty="0">
                <a:solidFill>
                  <a:srgbClr val="273239"/>
                </a:solidFill>
                <a:effectLst/>
                <a:latin typeface="Nunito" pitchFamily="2" charset="0"/>
              </a:rPr>
              <a:t> The Computing services should have IT resources that are able to scale out and in quickly and on as needed basis. Whenever the user require services it is provided to him and it is scale out as soon as its requirement gets over.</a:t>
            </a:r>
          </a:p>
        </p:txBody>
      </p:sp>
    </p:spTree>
    <p:extLst>
      <p:ext uri="{BB962C8B-B14F-4D97-AF65-F5344CB8AC3E}">
        <p14:creationId xmlns:p14="http://schemas.microsoft.com/office/powerpoint/2010/main" val="1978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3A2327-1418-90D0-B0F6-2D686A7BF6EB}"/>
              </a:ext>
            </a:extLst>
          </p:cNvPr>
          <p:cNvSpPr txBox="1"/>
          <p:nvPr/>
        </p:nvSpPr>
        <p:spPr>
          <a:xfrm>
            <a:off x="533400" y="304800"/>
            <a:ext cx="8382000" cy="6555641"/>
          </a:xfrm>
          <a:prstGeom prst="rect">
            <a:avLst/>
          </a:prstGeom>
          <a:noFill/>
        </p:spPr>
        <p:txBody>
          <a:bodyPr wrap="square">
            <a:spAutoFit/>
          </a:bodyPr>
          <a:lstStyle/>
          <a:p>
            <a:pPr algn="just" fontAlgn="base">
              <a:buFont typeface="+mj-lt"/>
              <a:buAutoNum type="arabicPeriod"/>
            </a:pPr>
            <a:r>
              <a:rPr lang="en-US" sz="2800" b="1" i="0" dirty="0">
                <a:solidFill>
                  <a:srgbClr val="273239"/>
                </a:solidFill>
                <a:effectLst/>
                <a:latin typeface="Nunito" pitchFamily="2" charset="0"/>
              </a:rPr>
              <a:t>Resource pooling:</a:t>
            </a:r>
            <a:r>
              <a:rPr lang="en-US" sz="2800" b="0" i="0" dirty="0">
                <a:solidFill>
                  <a:srgbClr val="273239"/>
                </a:solidFill>
                <a:effectLst/>
                <a:latin typeface="Nunito" pitchFamily="2" charset="0"/>
              </a:rPr>
              <a:t> The IT resource (e.g., networks, servers, storage, applications, and services) present are shared across multiple applications and occupant in an uncommitted manner. Multiple clients are provided service from a same physical resource.</a:t>
            </a:r>
          </a:p>
          <a:p>
            <a:pPr algn="just" fontAlgn="base">
              <a:buFont typeface="+mj-lt"/>
              <a:buAutoNum type="arabicPeriod"/>
            </a:pPr>
            <a:r>
              <a:rPr lang="en-US" sz="2800" b="1" i="0" dirty="0">
                <a:solidFill>
                  <a:srgbClr val="273239"/>
                </a:solidFill>
                <a:effectLst/>
                <a:latin typeface="Nunito" pitchFamily="2" charset="0"/>
              </a:rPr>
              <a:t>Measured service:</a:t>
            </a:r>
            <a:r>
              <a:rPr lang="en-US" sz="2800" b="0" i="0" dirty="0">
                <a:solidFill>
                  <a:srgbClr val="273239"/>
                </a:solidFill>
                <a:effectLst/>
                <a:latin typeface="Nunito" pitchFamily="2" charset="0"/>
              </a:rPr>
              <a:t> The resource utilization is tracked for each application and occupant, it will provide both the user and the resource provider with an account of what has been used. This is done for various reasons like monitoring billing and effective use of resource.</a:t>
            </a:r>
          </a:p>
          <a:p>
            <a:pPr algn="just" fontAlgn="base">
              <a:buFont typeface="+mj-lt"/>
              <a:buAutoNum type="arabicPeriod"/>
            </a:pPr>
            <a:r>
              <a:rPr lang="en-US" sz="2800" b="1" i="0" dirty="0">
                <a:solidFill>
                  <a:srgbClr val="273239"/>
                </a:solidFill>
                <a:effectLst/>
                <a:latin typeface="Nunito" pitchFamily="2" charset="0"/>
              </a:rPr>
              <a:t>Multi-tenancy:</a:t>
            </a:r>
            <a:r>
              <a:rPr lang="en-US" sz="2800" b="0" i="0" dirty="0">
                <a:solidFill>
                  <a:srgbClr val="273239"/>
                </a:solidFill>
                <a:effectLst/>
                <a:latin typeface="Nunito" pitchFamily="2" charset="0"/>
              </a:rPr>
              <a:t> Cloud computing providers can support multiple tenants (users or organizations) on a single set of shared resources.</a:t>
            </a:r>
          </a:p>
        </p:txBody>
      </p:sp>
    </p:spTree>
    <p:extLst>
      <p:ext uri="{BB962C8B-B14F-4D97-AF65-F5344CB8AC3E}">
        <p14:creationId xmlns:p14="http://schemas.microsoft.com/office/powerpoint/2010/main" val="3952569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EBEDA1-4617-75C6-A316-95A685B73C22}"/>
              </a:ext>
            </a:extLst>
          </p:cNvPr>
          <p:cNvSpPr txBox="1"/>
          <p:nvPr/>
        </p:nvSpPr>
        <p:spPr>
          <a:xfrm>
            <a:off x="266700" y="533400"/>
            <a:ext cx="8610600" cy="6494085"/>
          </a:xfrm>
          <a:prstGeom prst="rect">
            <a:avLst/>
          </a:prstGeom>
          <a:noFill/>
        </p:spPr>
        <p:txBody>
          <a:bodyPr wrap="square">
            <a:spAutoFit/>
          </a:bodyPr>
          <a:lstStyle/>
          <a:p>
            <a:pPr algn="just" fontAlgn="base">
              <a:buFont typeface="+mj-lt"/>
              <a:buAutoNum type="arabicPeriod"/>
            </a:pPr>
            <a:r>
              <a:rPr lang="en-US" sz="3200" b="1" i="0" dirty="0">
                <a:solidFill>
                  <a:srgbClr val="273239"/>
                </a:solidFill>
                <a:effectLst/>
                <a:latin typeface="Nunito" pitchFamily="2" charset="0"/>
              </a:rPr>
              <a:t>Virtualization:</a:t>
            </a:r>
            <a:r>
              <a:rPr lang="en-US" sz="3200" b="0" i="0" dirty="0">
                <a:solidFill>
                  <a:srgbClr val="273239"/>
                </a:solidFill>
                <a:effectLst/>
                <a:latin typeface="Nunito" pitchFamily="2" charset="0"/>
              </a:rPr>
              <a:t> Cloud computing providers use virtualization technology to abstract underlying hardware resources and present them as logical resources to users.</a:t>
            </a:r>
          </a:p>
          <a:p>
            <a:pPr algn="just" fontAlgn="base">
              <a:buFont typeface="+mj-lt"/>
              <a:buAutoNum type="arabicPeriod"/>
            </a:pPr>
            <a:r>
              <a:rPr lang="en-US" sz="3200" b="1" i="0" dirty="0">
                <a:solidFill>
                  <a:srgbClr val="273239"/>
                </a:solidFill>
                <a:effectLst/>
                <a:latin typeface="Nunito" pitchFamily="2" charset="0"/>
              </a:rPr>
              <a:t>Resilient computing: </a:t>
            </a:r>
            <a:r>
              <a:rPr lang="en-US" sz="3200" b="0" i="0" dirty="0">
                <a:solidFill>
                  <a:srgbClr val="273239"/>
                </a:solidFill>
                <a:effectLst/>
                <a:latin typeface="Nunito" pitchFamily="2" charset="0"/>
              </a:rPr>
              <a:t>Cloud computing services are typically designed with redundancy and fault tolerance in mind, which ensures high availability and reliability.</a:t>
            </a:r>
          </a:p>
          <a:p>
            <a:pPr algn="just" fontAlgn="base">
              <a:buFont typeface="+mj-lt"/>
              <a:buAutoNum type="arabicPeriod"/>
            </a:pPr>
            <a:r>
              <a:rPr lang="en-US" sz="3200" b="1" i="0" dirty="0">
                <a:solidFill>
                  <a:srgbClr val="273239"/>
                </a:solidFill>
                <a:effectLst/>
                <a:latin typeface="Nunito" pitchFamily="2" charset="0"/>
              </a:rPr>
              <a:t>Flexible pricing models: </a:t>
            </a:r>
            <a:r>
              <a:rPr lang="en-US" sz="3200" b="0" i="0" dirty="0">
                <a:solidFill>
                  <a:srgbClr val="273239"/>
                </a:solidFill>
                <a:effectLst/>
                <a:latin typeface="Nunito" pitchFamily="2" charset="0"/>
              </a:rPr>
              <a:t>Cloud providers offer a variety of pricing models, including pay-per-use, subscription-based, and spot pricing, allowing users to choose the option that best suits their needs.</a:t>
            </a:r>
          </a:p>
        </p:txBody>
      </p:sp>
    </p:spTree>
    <p:extLst>
      <p:ext uri="{BB962C8B-B14F-4D97-AF65-F5344CB8AC3E}">
        <p14:creationId xmlns:p14="http://schemas.microsoft.com/office/powerpoint/2010/main" val="137740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6CCCB3-B754-CDFB-D8CE-1AD4A6A5D9BA}"/>
              </a:ext>
            </a:extLst>
          </p:cNvPr>
          <p:cNvSpPr txBox="1"/>
          <p:nvPr/>
        </p:nvSpPr>
        <p:spPr>
          <a:xfrm>
            <a:off x="152400" y="533400"/>
            <a:ext cx="8686800" cy="4832092"/>
          </a:xfrm>
          <a:prstGeom prst="rect">
            <a:avLst/>
          </a:prstGeom>
          <a:noFill/>
        </p:spPr>
        <p:txBody>
          <a:bodyPr wrap="square">
            <a:spAutoFit/>
          </a:bodyPr>
          <a:lstStyle/>
          <a:p>
            <a:pPr algn="just" fontAlgn="base">
              <a:buFont typeface="+mj-lt"/>
              <a:buAutoNum type="arabicPeriod"/>
            </a:pPr>
            <a:r>
              <a:rPr lang="en-US" sz="2800" b="1" i="0" dirty="0">
                <a:solidFill>
                  <a:srgbClr val="273239"/>
                </a:solidFill>
                <a:effectLst/>
                <a:latin typeface="Nunito" pitchFamily="2" charset="0"/>
              </a:rPr>
              <a:t>Security:</a:t>
            </a:r>
            <a:r>
              <a:rPr lang="en-US" sz="2800" b="0" i="0" dirty="0">
                <a:solidFill>
                  <a:srgbClr val="273239"/>
                </a:solidFill>
                <a:effectLst/>
                <a:latin typeface="Nunito" pitchFamily="2" charset="0"/>
              </a:rPr>
              <a:t> Cloud providers invest heavily in security measures to protect their users’ data and ensure the privacy of sensitive information.</a:t>
            </a:r>
          </a:p>
          <a:p>
            <a:pPr algn="just" fontAlgn="base">
              <a:buFont typeface="+mj-lt"/>
              <a:buAutoNum type="arabicPeriod"/>
            </a:pPr>
            <a:r>
              <a:rPr lang="en-US" sz="2800" b="1" i="0" dirty="0">
                <a:solidFill>
                  <a:srgbClr val="273239"/>
                </a:solidFill>
                <a:effectLst/>
                <a:latin typeface="Nunito" pitchFamily="2" charset="0"/>
              </a:rPr>
              <a:t>Automation:</a:t>
            </a:r>
            <a:r>
              <a:rPr lang="en-US" sz="2800" b="0" i="0" dirty="0">
                <a:solidFill>
                  <a:srgbClr val="273239"/>
                </a:solidFill>
                <a:effectLst/>
                <a:latin typeface="Nunito" pitchFamily="2" charset="0"/>
              </a:rPr>
              <a:t> Cloud computing services are often highly automated, allowing users to deploy and manage resources with minimal manual intervention.</a:t>
            </a:r>
          </a:p>
          <a:p>
            <a:pPr algn="just" fontAlgn="base">
              <a:buFont typeface="+mj-lt"/>
              <a:buAutoNum type="arabicPeriod"/>
            </a:pPr>
            <a:r>
              <a:rPr lang="en-US" sz="2800" b="1" i="0" dirty="0">
                <a:solidFill>
                  <a:srgbClr val="273239"/>
                </a:solidFill>
                <a:effectLst/>
                <a:latin typeface="Nunito" pitchFamily="2" charset="0"/>
              </a:rPr>
              <a:t>Sustainability:</a:t>
            </a:r>
            <a:r>
              <a:rPr lang="en-US" sz="2800" b="0" i="0" dirty="0">
                <a:solidFill>
                  <a:srgbClr val="273239"/>
                </a:solidFill>
                <a:effectLst/>
                <a:latin typeface="Nunito" pitchFamily="2" charset="0"/>
              </a:rPr>
              <a:t> Cloud providers are increasingly focused on sustainable practices, such as energy-efficient data centers and the use of renewable energy sources, to reduce their environmental impact.</a:t>
            </a:r>
          </a:p>
        </p:txBody>
      </p:sp>
    </p:spTree>
    <p:extLst>
      <p:ext uri="{BB962C8B-B14F-4D97-AF65-F5344CB8AC3E}">
        <p14:creationId xmlns:p14="http://schemas.microsoft.com/office/powerpoint/2010/main" val="32884983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Cloud Characteristics</a:t>
            </a:r>
            <a:endParaRPr dirty="0"/>
          </a:p>
        </p:txBody>
      </p:sp>
      <p:sp>
        <p:nvSpPr>
          <p:cNvPr id="180"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92D050"/>
                </a:solidFill>
                <a:latin typeface="Calibri" panose="020F0502020204030204"/>
              </a:rPr>
              <a:t>On demand self service</a:t>
            </a:r>
            <a:endParaRPr dirty="0"/>
          </a:p>
          <a:p>
            <a:pPr>
              <a:lnSpc>
                <a:spcPct val="100000"/>
              </a:lnSpc>
            </a:pPr>
            <a:r>
              <a:rPr lang="en-US" sz="3200" dirty="0">
                <a:solidFill>
                  <a:srgbClr val="000000"/>
                </a:solidFill>
                <a:latin typeface="Calibri" panose="020F0502020204030204"/>
              </a:rPr>
              <a:t>    - </a:t>
            </a:r>
            <a:r>
              <a:rPr lang="en-US" sz="2800" dirty="0">
                <a:solidFill>
                  <a:srgbClr val="000000"/>
                </a:solidFill>
                <a:latin typeface="Calibri" panose="020F0502020204030204"/>
              </a:rPr>
              <a:t>made available in couple of minutes.</a:t>
            </a:r>
            <a:endParaRPr dirty="0"/>
          </a:p>
          <a:p>
            <a:pPr>
              <a:lnSpc>
                <a:spcPct val="100000"/>
              </a:lnSpc>
            </a:pPr>
            <a:r>
              <a:rPr lang="en-US" sz="2800" dirty="0">
                <a:solidFill>
                  <a:srgbClr val="000000"/>
                </a:solidFill>
                <a:latin typeface="Calibri" panose="020F0502020204030204"/>
              </a:rPr>
              <a:t>    - without service provider interaction(in </a:t>
            </a:r>
            <a:r>
              <a:rPr lang="en-US" sz="2800" dirty="0" err="1">
                <a:solidFill>
                  <a:srgbClr val="000000"/>
                </a:solidFill>
                <a:latin typeface="Calibri" panose="020F0502020204030204"/>
              </a:rPr>
              <a:t>SaaS</a:t>
            </a:r>
            <a:r>
              <a:rPr lang="en-US" sz="2800" dirty="0">
                <a:solidFill>
                  <a:srgbClr val="000000"/>
                </a:solidFill>
                <a:latin typeface="Calibri" panose="020F0502020204030204"/>
              </a:rPr>
              <a:t>) ex. email</a:t>
            </a:r>
            <a:endParaRPr dirty="0"/>
          </a:p>
          <a:p>
            <a:pPr>
              <a:lnSpc>
                <a:spcPct val="100000"/>
              </a:lnSpc>
              <a:buFont typeface="Arial" panose="020B0604020202020204"/>
              <a:buChar char="•"/>
            </a:pPr>
            <a:r>
              <a:rPr lang="en-US" sz="3200" b="1" dirty="0">
                <a:solidFill>
                  <a:srgbClr val="92D050"/>
                </a:solidFill>
                <a:latin typeface="Calibri" panose="020F0502020204030204"/>
              </a:rPr>
              <a:t>Broad Network Access</a:t>
            </a:r>
            <a:endParaRPr dirty="0"/>
          </a:p>
          <a:p>
            <a:pPr>
              <a:lnSpc>
                <a:spcPct val="100000"/>
              </a:lnSpc>
            </a:pPr>
            <a:r>
              <a:rPr lang="en-US" sz="3200" dirty="0">
                <a:solidFill>
                  <a:srgbClr val="000000"/>
                </a:solidFill>
                <a:latin typeface="Calibri" panose="020F0502020204030204"/>
              </a:rPr>
              <a:t>    </a:t>
            </a:r>
            <a:r>
              <a:rPr lang="en-US" sz="2800" dirty="0">
                <a:solidFill>
                  <a:srgbClr val="000000"/>
                </a:solidFill>
                <a:latin typeface="Calibri" panose="020F0502020204030204"/>
              </a:rPr>
              <a:t>- Over network accessed through thin or thick client platforms (mobile phones, </a:t>
            </a:r>
            <a:r>
              <a:rPr lang="en-US" sz="2800" dirty="0" err="1">
                <a:solidFill>
                  <a:srgbClr val="000000"/>
                </a:solidFill>
                <a:latin typeface="Calibri" panose="020F0502020204030204"/>
              </a:rPr>
              <a:t>laptops,PDAs</a:t>
            </a:r>
            <a:r>
              <a:rPr lang="en-US" sz="2800" dirty="0">
                <a:solidFill>
                  <a:srgbClr val="000000"/>
                </a:solidFill>
                <a:latin typeface="Calibri" panose="020F0502020204030204"/>
              </a:rPr>
              <a:t>)</a:t>
            </a:r>
            <a:endParaRPr dirty="0"/>
          </a:p>
          <a:p>
            <a:pPr>
              <a:lnSpc>
                <a:spcPct val="100000"/>
              </a:lnSpc>
            </a:pPr>
            <a:r>
              <a:rPr lang="en-US" sz="2800" dirty="0">
                <a:solidFill>
                  <a:srgbClr val="000000"/>
                </a:solidFill>
                <a:latin typeface="Calibri" panose="020F0502020204030204"/>
              </a:rPr>
              <a:t>    - Private cloud, public cloud and Hybrid cloud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685800" y="2130480"/>
            <a:ext cx="7772040" cy="1469520"/>
          </a:xfrm>
          <a:prstGeom prst="rect">
            <a:avLst/>
          </a:prstGeom>
        </p:spPr>
        <p:txBody>
          <a:bodyPr anchor="ctr"/>
          <a:lstStyle/>
          <a:p>
            <a:endParaRPr/>
          </a:p>
        </p:txBody>
      </p:sp>
      <p:sp>
        <p:nvSpPr>
          <p:cNvPr id="117" name="TextShape 2"/>
          <p:cNvSpPr txBox="1"/>
          <p:nvPr/>
        </p:nvSpPr>
        <p:spPr>
          <a:xfrm>
            <a:off x="1371600" y="3886200"/>
            <a:ext cx="6400440" cy="1752120"/>
          </a:xfrm>
          <a:prstGeom prst="rect">
            <a:avLst/>
          </a:prstGeom>
        </p:spPr>
        <p:txBody>
          <a:bodyPr/>
          <a:lstStyle/>
          <a:p>
            <a:pPr algn="ctr"/>
            <a:endParaRPr/>
          </a:p>
        </p:txBody>
      </p:sp>
      <p:pic>
        <p:nvPicPr>
          <p:cNvPr id="118" name="Picture 4"/>
          <p:cNvPicPr/>
          <p:nvPr/>
        </p:nvPicPr>
        <p:blipFill>
          <a:blip r:embed="rId3"/>
          <a:stretch>
            <a:fillRect/>
          </a:stretch>
        </p:blipFill>
        <p:spPr>
          <a:xfrm>
            <a:off x="0" y="0"/>
            <a:ext cx="9143640" cy="6857640"/>
          </a:xfrm>
          <a:prstGeom prst="rect">
            <a:avLst/>
          </a:prstGeom>
        </p:spPr>
      </p:pic>
      <p:sp>
        <p:nvSpPr>
          <p:cNvPr id="119" name="CustomShape 3"/>
          <p:cNvSpPr/>
          <p:nvPr/>
        </p:nvSpPr>
        <p:spPr>
          <a:xfrm>
            <a:off x="6019920" y="5791320"/>
            <a:ext cx="2133360" cy="516960"/>
          </a:xfrm>
          <a:prstGeom prst="rect">
            <a:avLst/>
          </a:prstGeom>
        </p:spPr>
        <p:txBody>
          <a:bodyPr lIns="90000" tIns="45000" rIns="90000" bIns="45000"/>
          <a:lstStyle/>
          <a:p>
            <a:pPr>
              <a:lnSpc>
                <a:spcPct val="100000"/>
              </a:lnSpc>
            </a:pPr>
            <a:r>
              <a:rPr lang="en-IN" sz="2800" b="1">
                <a:solidFill>
                  <a:srgbClr val="000000"/>
                </a:solidFill>
                <a:latin typeface="Calibri" panose="020F0502020204030204"/>
              </a:rPr>
              <a:t>UNIT - 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1" name="TextShape 1"/>
          <p:cNvSpPr txBox="1"/>
          <p:nvPr/>
        </p:nvSpPr>
        <p:spPr>
          <a:xfrm>
            <a:off x="457200" y="274680"/>
            <a:ext cx="8229240" cy="867960"/>
          </a:xfrm>
          <a:prstGeom prst="rect">
            <a:avLst/>
          </a:prstGeom>
        </p:spPr>
        <p:txBody>
          <a:bodyPr anchor="ctr"/>
          <a:lstStyle/>
          <a:p>
            <a:pPr>
              <a:lnSpc>
                <a:spcPct val="100000"/>
              </a:lnSpc>
            </a:pPr>
            <a:r>
              <a:rPr lang="en-US" sz="3200" b="1" dirty="0">
                <a:solidFill>
                  <a:srgbClr val="92D050"/>
                </a:solidFill>
                <a:latin typeface="Calibri" panose="020F0502020204030204"/>
              </a:rPr>
              <a:t>Rapid Elasticity</a:t>
            </a:r>
            <a:endParaRPr dirty="0"/>
          </a:p>
        </p:txBody>
      </p:sp>
      <p:sp>
        <p:nvSpPr>
          <p:cNvPr id="202" name="TextShape 2"/>
          <p:cNvSpPr txBox="1"/>
          <p:nvPr/>
        </p:nvSpPr>
        <p:spPr>
          <a:xfrm>
            <a:off x="457200" y="1066680"/>
            <a:ext cx="8229240" cy="2133360"/>
          </a:xfrm>
          <a:prstGeom prst="rect">
            <a:avLst/>
          </a:prstGeom>
        </p:spPr>
        <p:txBody>
          <a:bodyPr/>
          <a:lstStyle/>
          <a:p>
            <a:pPr>
              <a:lnSpc>
                <a:spcPct val="100000"/>
              </a:lnSpc>
              <a:buFont typeface="Arial" panose="020B0604020202020204"/>
              <a:buChar char="•"/>
            </a:pPr>
            <a:r>
              <a:rPr lang="en-US" sz="2800">
                <a:solidFill>
                  <a:srgbClr val="000000"/>
                </a:solidFill>
                <a:latin typeface="Calibri" panose="020F0502020204030204"/>
              </a:rPr>
              <a:t>Provisioned  or released as per on – demand.</a:t>
            </a:r>
          </a:p>
          <a:p>
            <a:pPr>
              <a:lnSpc>
                <a:spcPct val="100000"/>
              </a:lnSpc>
              <a:buFont typeface="Arial" panose="020B0604020202020204"/>
              <a:buChar char="•"/>
            </a:pPr>
            <a:r>
              <a:rPr lang="en-US" sz="2800">
                <a:solidFill>
                  <a:srgbClr val="000000"/>
                </a:solidFill>
                <a:latin typeface="Calibri" panose="020F0502020204030204"/>
              </a:rPr>
              <a:t>Make sure of exact capacity , an application demands.</a:t>
            </a:r>
          </a:p>
          <a:p>
            <a:pPr>
              <a:lnSpc>
                <a:spcPct val="100000"/>
              </a:lnSpc>
              <a:buFont typeface="Arial" panose="020B0604020202020204"/>
              <a:buChar char="•"/>
            </a:pPr>
            <a:r>
              <a:rPr lang="en-US" sz="2800">
                <a:solidFill>
                  <a:srgbClr val="000000"/>
                </a:solidFill>
                <a:latin typeface="Calibri" panose="020F0502020204030204"/>
              </a:rPr>
              <a:t>Scalability</a:t>
            </a:r>
          </a:p>
        </p:txBody>
      </p:sp>
      <p:sp>
        <p:nvSpPr>
          <p:cNvPr id="203" name="CustomShape 3"/>
          <p:cNvSpPr/>
          <p:nvPr/>
        </p:nvSpPr>
        <p:spPr>
          <a:xfrm>
            <a:off x="457200" y="3200400"/>
            <a:ext cx="8229240" cy="867960"/>
          </a:xfrm>
          <a:prstGeom prst="rect">
            <a:avLst/>
          </a:prstGeom>
        </p:spPr>
        <p:txBody>
          <a:bodyPr anchor="ctr"/>
          <a:lstStyle/>
          <a:p>
            <a:pPr>
              <a:lnSpc>
                <a:spcPct val="100000"/>
              </a:lnSpc>
            </a:pPr>
            <a:r>
              <a:rPr lang="en-IN" sz="3200" b="1">
                <a:solidFill>
                  <a:srgbClr val="92D050"/>
                </a:solidFill>
                <a:latin typeface="Calibri" panose="020F0502020204030204"/>
              </a:rPr>
              <a:t>Measured Service</a:t>
            </a:r>
          </a:p>
        </p:txBody>
      </p:sp>
      <p:sp>
        <p:nvSpPr>
          <p:cNvPr id="204" name="CustomShape 4"/>
          <p:cNvSpPr/>
          <p:nvPr/>
        </p:nvSpPr>
        <p:spPr>
          <a:xfrm>
            <a:off x="609480" y="4114800"/>
            <a:ext cx="8229240" cy="2133360"/>
          </a:xfrm>
          <a:prstGeom prst="rect">
            <a:avLst/>
          </a:prstGeom>
        </p:spPr>
        <p:txBody>
          <a:bodyPr/>
          <a:lstStyle/>
          <a:p>
            <a:pPr>
              <a:lnSpc>
                <a:spcPct val="100000"/>
              </a:lnSpc>
              <a:buFont typeface="Arial" panose="020B0604020202020204"/>
              <a:buChar char="•"/>
            </a:pPr>
            <a:r>
              <a:rPr lang="en-IN" sz="2800">
                <a:solidFill>
                  <a:srgbClr val="000000"/>
                </a:solidFill>
                <a:latin typeface="Calibri" panose="020F0502020204030204"/>
              </a:rPr>
              <a:t>Monitored resource usage - Pay per use.</a:t>
            </a:r>
          </a:p>
          <a:p>
            <a:pPr>
              <a:lnSpc>
                <a:spcPct val="100000"/>
              </a:lnSpc>
              <a:buFont typeface="Arial" panose="020B0604020202020204"/>
              <a:buChar char="•"/>
            </a:pPr>
            <a:r>
              <a:rPr lang="en-IN" sz="2800">
                <a:solidFill>
                  <a:srgbClr val="000000"/>
                </a:solidFill>
                <a:latin typeface="Calibri" panose="020F0502020204030204"/>
              </a:rPr>
              <a:t>Reserved / Spot / On demand instances</a:t>
            </a:r>
          </a:p>
          <a:p>
            <a:pPr>
              <a:lnSpc>
                <a:spcPct val="100000"/>
              </a:lnSpc>
              <a:buFont typeface="Arial" panose="020B0604020202020204"/>
              <a:buChar char="•"/>
            </a:pPr>
            <a:r>
              <a:rPr lang="en-IN" sz="2800">
                <a:solidFill>
                  <a:srgbClr val="000000"/>
                </a:solidFill>
                <a:latin typeface="Calibri" panose="020F0502020204030204"/>
              </a:rPr>
              <a:t>Optimized resources( In AWS, c1. small, medium , large, m2, g2)</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1" name="TextShape 1"/>
          <p:cNvSpPr txBox="1"/>
          <p:nvPr/>
        </p:nvSpPr>
        <p:spPr>
          <a:xfrm>
            <a:off x="152400" y="304800"/>
            <a:ext cx="8228965" cy="930910"/>
          </a:xfrm>
          <a:prstGeom prst="rect">
            <a:avLst/>
          </a:prstGeom>
        </p:spPr>
        <p:txBody>
          <a:bodyPr anchor="ctr"/>
          <a:lstStyle>
            <a:defPPr>
              <a:defRPr lang="en-US"/>
            </a:defPPr>
            <a:lvl1pPr>
              <a:lnSpc>
                <a:spcPct val="100000"/>
              </a:lnSpc>
              <a:defRPr sz="3200" b="1">
                <a:solidFill>
                  <a:srgbClr val="92D050"/>
                </a:solidFill>
                <a:latin typeface="Calibri" panose="020F0502020204030204"/>
              </a:defRPr>
            </a:lvl1pPr>
          </a:lstStyle>
          <a:p>
            <a:r>
              <a:rPr lang="en-IN" dirty="0"/>
              <a:t>Customization</a:t>
            </a:r>
          </a:p>
        </p:txBody>
      </p:sp>
      <p:sp>
        <p:nvSpPr>
          <p:cNvPr id="182" name="TextShape 2"/>
          <p:cNvSpPr txBox="1"/>
          <p:nvPr/>
        </p:nvSpPr>
        <p:spPr>
          <a:xfrm>
            <a:off x="357266" y="1676400"/>
            <a:ext cx="8763000" cy="1752120"/>
          </a:xfrm>
          <a:prstGeom prst="rect">
            <a:avLst/>
          </a:prstGeom>
        </p:spPr>
        <p:txBody>
          <a:bodyPr/>
          <a:lstStyle/>
          <a:p>
            <a:pPr algn="just"/>
            <a:r>
              <a:rPr lang="en-US" sz="2400" dirty="0">
                <a:solidFill>
                  <a:srgbClr val="000000"/>
                </a:solidFill>
                <a:latin typeface="Calibri" panose="020F0502020204030204"/>
              </a:rPr>
              <a:t> </a:t>
            </a:r>
            <a:r>
              <a:rPr lang="en-US" sz="2400" u="sng" dirty="0" err="1">
                <a:solidFill>
                  <a:srgbClr val="000000"/>
                </a:solidFill>
                <a:latin typeface="Calibri" panose="020F0502020204030204"/>
              </a:rPr>
              <a:t>Multitenancy</a:t>
            </a:r>
            <a:endParaRPr lang="en-US" sz="2400" u="sng" dirty="0"/>
          </a:p>
          <a:p>
            <a:pPr algn="just">
              <a:lnSpc>
                <a:spcPct val="100000"/>
              </a:lnSpc>
              <a:buFont typeface="Arial" panose="020B0604020202020204"/>
              <a:buChar char="•"/>
            </a:pPr>
            <a:r>
              <a:rPr lang="en-US" sz="2400" dirty="0">
                <a:solidFill>
                  <a:srgbClr val="000000"/>
                </a:solidFill>
                <a:latin typeface="Calibri" panose="020F0502020204030204" pitchFamily="34" charset="0"/>
                <a:cs typeface="Calibri" panose="020F0502020204030204" pitchFamily="34" charset="0"/>
              </a:rPr>
              <a:t>Single instance of resource giving access to multiple organization (tenants).</a:t>
            </a:r>
            <a:endParaRPr sz="1400" dirty="0">
              <a:latin typeface="Calibri" panose="020F0502020204030204" pitchFamily="34" charset="0"/>
              <a:cs typeface="Calibri" panose="020F0502020204030204" pitchFamily="34" charset="0"/>
            </a:endParaRPr>
          </a:p>
          <a:p>
            <a:pPr algn="just">
              <a:lnSpc>
                <a:spcPct val="100000"/>
              </a:lnSpc>
              <a:buFont typeface="Arial" panose="020B0604020202020204"/>
              <a:buChar char="•"/>
            </a:pPr>
            <a:r>
              <a:rPr lang="en-US" sz="2400" dirty="0">
                <a:solidFill>
                  <a:srgbClr val="000000"/>
                </a:solidFill>
                <a:latin typeface="Calibri" panose="020F0502020204030204" pitchFamily="34" charset="0"/>
                <a:cs typeface="Calibri" panose="020F0502020204030204" pitchFamily="34" charset="0"/>
              </a:rPr>
              <a:t>Virtualized access.</a:t>
            </a:r>
          </a:p>
          <a:p>
            <a:pPr algn="just">
              <a:lnSpc>
                <a:spcPct val="100000"/>
              </a:lnSpc>
              <a:buFont typeface="Arial" panose="020B0604020202020204"/>
              <a:buChar char="•"/>
            </a:pPr>
            <a:r>
              <a:rPr lang="en-IN" sz="2400" dirty="0">
                <a:latin typeface="Calibri" panose="020F0502020204030204" pitchFamily="34" charset="0"/>
                <a:cs typeface="Calibri" panose="020F0502020204030204" pitchFamily="34" charset="0"/>
              </a:rPr>
              <a:t>In the case </a:t>
            </a:r>
            <a:r>
              <a:rPr lang="en-US" sz="2400" dirty="0">
                <a:latin typeface="Calibri" panose="020F0502020204030204" pitchFamily="34" charset="0"/>
                <a:cs typeface="Calibri" panose="020F0502020204030204" pitchFamily="34" charset="0"/>
              </a:rPr>
              <a:t>of infrastructure services, customization means allowing users to deploy specialized virtual appliances and to be given privileged (root) access to the</a:t>
            </a:r>
            <a:r>
              <a:rPr lang="en-IN" altLang="en-US" sz="2400"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virtual servers. Other service classes (</a:t>
            </a:r>
            <a:r>
              <a:rPr lang="en-US" sz="2400" dirty="0" err="1">
                <a:latin typeface="Calibri" panose="020F0502020204030204" pitchFamily="34" charset="0"/>
                <a:cs typeface="Calibri" panose="020F0502020204030204" pitchFamily="34" charset="0"/>
              </a:rPr>
              <a:t>PaaS</a:t>
            </a:r>
            <a:r>
              <a:rPr lang="en-US" sz="2400" dirty="0">
                <a:latin typeface="Calibri" panose="020F0502020204030204" pitchFamily="34" charset="0"/>
                <a:cs typeface="Calibri" panose="020F0502020204030204" pitchFamily="34" charset="0"/>
              </a:rPr>
              <a:t> and </a:t>
            </a:r>
            <a:r>
              <a:rPr lang="en-US" sz="2400" dirty="0" err="1">
                <a:latin typeface="Calibri" panose="020F0502020204030204" pitchFamily="34" charset="0"/>
                <a:cs typeface="Calibri" panose="020F0502020204030204" pitchFamily="34" charset="0"/>
              </a:rPr>
              <a:t>SaaS</a:t>
            </a:r>
            <a:r>
              <a:rPr lang="en-US" sz="2400" dirty="0">
                <a:latin typeface="Calibri" panose="020F0502020204030204" pitchFamily="34" charset="0"/>
                <a:cs typeface="Calibri" panose="020F0502020204030204" pitchFamily="34" charset="0"/>
              </a:rPr>
              <a:t>) offer less flexibility and are not suitable for general-purpose computing [5], but still are expected to provide a certain level of customization.</a:t>
            </a:r>
          </a:p>
          <a:p>
            <a:r>
              <a:rPr sz="1200" b="1" dirty="0">
                <a:latin typeface="Calibri" panose="020F0502020204030204" pitchFamily="34" charset="0"/>
                <a:cs typeface="Calibri" panose="020F0502020204030204" pitchFamily="34" charset="0"/>
              </a:rPr>
              <a:t>Virtualization </a:t>
            </a:r>
            <a:r>
              <a:rPr sz="1200" dirty="0">
                <a:latin typeface="Calibri" panose="020F0502020204030204" pitchFamily="34" charset="0"/>
                <a:cs typeface="Calibri" panose="020F0502020204030204" pitchFamily="34" charset="0"/>
              </a:rPr>
              <a:t>uses software that simulates hardware functionality to create a virtual system. This practice allows IT organizations to operate multiple operating systems, more than one virtual system and various applications on a single server. The benefits of virtualization include greater efficiencies and economies of scale.</a:t>
            </a:r>
            <a:endParaRPr sz="2400" dirty="0">
              <a:latin typeface="Calibri" panose="020F0502020204030204" pitchFamily="34" charset="0"/>
              <a:cs typeface="Calibri" panose="020F0502020204030204" pitchFamily="34" charset="0"/>
            </a:endParaRPr>
          </a:p>
          <a:p>
            <a:pPr>
              <a:lnSpc>
                <a:spcPct val="100000"/>
              </a:lnSpc>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685800" y="1415415"/>
            <a:ext cx="8228965" cy="5202555"/>
          </a:xfrm>
        </p:spPr>
        <p:txBody>
          <a:bodyPr/>
          <a:lstStyle/>
          <a:p>
            <a:pPr marL="457200" indent="-457200">
              <a:buFont typeface="Arial" panose="020B0604020202020204" pitchFamily="34" charset="0"/>
              <a:buChar char="•"/>
            </a:pPr>
            <a:r>
              <a:rPr lang="en-IN" sz="2800" dirty="0"/>
              <a:t>Virtualization Support.</a:t>
            </a:r>
          </a:p>
          <a:p>
            <a:pPr marL="457200" indent="-457200">
              <a:buFont typeface="Arial" panose="020B0604020202020204" pitchFamily="34" charset="0"/>
              <a:buChar char="•"/>
            </a:pPr>
            <a:r>
              <a:rPr lang="en-IN" sz="2800" dirty="0"/>
              <a:t>Self-Service, On-Demand Resource Provisioning</a:t>
            </a:r>
          </a:p>
          <a:p>
            <a:pPr marL="457200" indent="-457200">
              <a:buFont typeface="Arial" panose="020B0604020202020204" pitchFamily="34" charset="0"/>
              <a:buChar char="•"/>
            </a:pPr>
            <a:r>
              <a:rPr lang="en-IN" sz="2800" dirty="0"/>
              <a:t>Multiple Backend Hypervisors.</a:t>
            </a:r>
          </a:p>
          <a:p>
            <a:pPr marL="0" indent="0">
              <a:buNone/>
            </a:pPr>
            <a:r>
              <a:rPr lang="en-IN" sz="1200" dirty="0"/>
              <a:t>(A hypervisor, also known as a virtual machine monitor or VMM, is software that creates and runs virtual machines (VMs).)</a:t>
            </a:r>
          </a:p>
          <a:p>
            <a:pPr marL="457200" indent="-457200">
              <a:buFont typeface="Arial" panose="020B0604020202020204" pitchFamily="34" charset="0"/>
              <a:buChar char="•"/>
            </a:pPr>
            <a:r>
              <a:rPr lang="en-IN" sz="2800" dirty="0"/>
              <a:t> Storage Virtualization.</a:t>
            </a:r>
          </a:p>
          <a:p>
            <a:pPr marL="457200" indent="-457200">
              <a:buFont typeface="Arial" panose="020B0604020202020204" pitchFamily="34" charset="0"/>
              <a:buChar char="•"/>
            </a:pPr>
            <a:r>
              <a:rPr lang="en-IN" sz="2800" dirty="0"/>
              <a:t>Interface to Public Clouds.</a:t>
            </a:r>
          </a:p>
          <a:p>
            <a:pPr marL="457200" indent="-457200">
              <a:buFont typeface="Arial" panose="020B0604020202020204" pitchFamily="34" charset="0"/>
              <a:buChar char="•"/>
            </a:pPr>
            <a:r>
              <a:rPr lang="en-IN" sz="2800" dirty="0"/>
              <a:t>Virtual Networking.</a:t>
            </a:r>
          </a:p>
          <a:p>
            <a:pPr marL="457200" indent="-457200">
              <a:buFont typeface="Arial" panose="020B0604020202020204" pitchFamily="34" charset="0"/>
              <a:buChar char="•"/>
            </a:pPr>
            <a:r>
              <a:rPr lang="en-IN" sz="2800" dirty="0"/>
              <a:t>Dynamic Resource Allocation.</a:t>
            </a:r>
          </a:p>
          <a:p>
            <a:pPr marL="457200" indent="-457200">
              <a:buFont typeface="Arial" panose="020B0604020202020204" pitchFamily="34" charset="0"/>
              <a:buChar char="•"/>
            </a:pPr>
            <a:r>
              <a:rPr lang="en-IN" sz="2800" dirty="0"/>
              <a:t>Virtual Clusters.</a:t>
            </a:r>
          </a:p>
          <a:p>
            <a:pPr marL="457200" indent="-457200">
              <a:buFont typeface="Arial" panose="020B0604020202020204" pitchFamily="34" charset="0"/>
              <a:buChar char="•"/>
            </a:pPr>
            <a:r>
              <a:rPr lang="en-IN" sz="2800" dirty="0"/>
              <a:t>Reservation and Negotiation Mechanism.</a:t>
            </a:r>
          </a:p>
          <a:p>
            <a:pPr marL="457200" indent="-457200">
              <a:buFont typeface="Arial" panose="020B0604020202020204" pitchFamily="34" charset="0"/>
              <a:buChar char="•"/>
            </a:pPr>
            <a:r>
              <a:rPr lang="en-US" sz="2800" dirty="0"/>
              <a:t>High Availability and Data Recovery.</a:t>
            </a:r>
            <a:endParaRPr lang="en-IN" sz="2800" dirty="0"/>
          </a:p>
        </p:txBody>
      </p:sp>
      <p:sp>
        <p:nvSpPr>
          <p:cNvPr id="4" name="TextShape 1"/>
          <p:cNvSpPr txBox="1"/>
          <p:nvPr/>
        </p:nvSpPr>
        <p:spPr>
          <a:xfrm>
            <a:off x="304800" y="3048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Cloud Characteristics -</a:t>
            </a:r>
            <a:r>
              <a:rPr lang="en-IN" dirty="0"/>
              <a:t>Advanced Features </a:t>
            </a: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Resource Pooling</a:t>
            </a:r>
          </a:p>
        </p:txBody>
      </p:sp>
      <p:pic>
        <p:nvPicPr>
          <p:cNvPr id="199" name="Picture 2"/>
          <p:cNvPicPr/>
          <p:nvPr/>
        </p:nvPicPr>
        <p:blipFill>
          <a:blip r:embed="rId3"/>
          <a:stretch>
            <a:fillRect/>
          </a:stretch>
        </p:blipFill>
        <p:spPr>
          <a:xfrm>
            <a:off x="2133720" y="1600200"/>
            <a:ext cx="4790160" cy="2971080"/>
          </a:xfrm>
          <a:prstGeom prst="rect">
            <a:avLst/>
          </a:prstGeom>
        </p:spPr>
      </p:pic>
      <p:sp>
        <p:nvSpPr>
          <p:cNvPr id="200" name="CustomShape 2"/>
          <p:cNvSpPr/>
          <p:nvPr/>
        </p:nvSpPr>
        <p:spPr>
          <a:xfrm>
            <a:off x="380880" y="4876920"/>
            <a:ext cx="8076960" cy="1735560"/>
          </a:xfrm>
          <a:prstGeom prst="rect">
            <a:avLst/>
          </a:prstGeom>
        </p:spPr>
        <p:txBody>
          <a:bodyPr lIns="90000" tIns="45000" rIns="90000" bIns="45000"/>
          <a:lstStyle/>
          <a:p>
            <a:pPr algn="just">
              <a:lnSpc>
                <a:spcPct val="100000"/>
              </a:lnSpc>
            </a:pPr>
            <a:r>
              <a:rPr lang="en-IN">
                <a:solidFill>
                  <a:srgbClr val="000000"/>
                </a:solidFill>
                <a:latin typeface="Calibri" panose="020F0502020204030204"/>
              </a:rPr>
              <a:t>Resources are pooled to serve multiple consumers using a multitenant model. </a:t>
            </a:r>
          </a:p>
          <a:p>
            <a:pPr algn="just">
              <a:lnSpc>
                <a:spcPct val="100000"/>
              </a:lnSpc>
            </a:pPr>
            <a:r>
              <a:rPr lang="en-IN">
                <a:solidFill>
                  <a:srgbClr val="000000"/>
                </a:solidFill>
                <a:latin typeface="Calibri" panose="020F0502020204030204"/>
              </a:rPr>
              <a:t>Dynamically assigned and reassigned as per consumer’s demand.</a:t>
            </a:r>
          </a:p>
          <a:p>
            <a:pPr algn="just">
              <a:lnSpc>
                <a:spcPct val="100000"/>
              </a:lnSpc>
            </a:pPr>
            <a:r>
              <a:rPr lang="en-IN">
                <a:solidFill>
                  <a:srgbClr val="000000"/>
                </a:solidFill>
                <a:latin typeface="Calibri" panose="020F0502020204030204"/>
              </a:rPr>
              <a:t>(Location Independence)</a:t>
            </a:r>
          </a:p>
          <a:p>
            <a:pPr algn="just">
              <a:lnSpc>
                <a:spcPct val="100000"/>
              </a:lnSpc>
            </a:pPr>
            <a:r>
              <a:rPr lang="en-IN">
                <a:solidFill>
                  <a:srgbClr val="000000"/>
                </a:solidFill>
                <a:latin typeface="Calibri" panose="020F0502020204030204"/>
              </a:rPr>
              <a:t>Able to specify location at a higher level of abstraction(Country, state or datacenter) like in AWS. (US East, west, oregano)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Benefits of Cloud Computing(Vs Traditional Computing)</a:t>
            </a:r>
          </a:p>
        </p:txBody>
      </p:sp>
      <p:sp>
        <p:nvSpPr>
          <p:cNvPr id="206"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2400" dirty="0">
                <a:solidFill>
                  <a:srgbClr val="000000"/>
                </a:solidFill>
                <a:latin typeface="+mj-lt"/>
                <a:cs typeface="+mj-lt"/>
              </a:rPr>
              <a:t>No up-front commitments</a:t>
            </a:r>
            <a:r>
              <a:rPr lang="en-IN" altLang="en-US" sz="2400" dirty="0">
                <a:solidFill>
                  <a:srgbClr val="000000"/>
                </a:solidFill>
                <a:latin typeface="+mj-lt"/>
                <a:cs typeface="+mj-lt"/>
              </a:rPr>
              <a:t>,</a:t>
            </a:r>
            <a:r>
              <a:rPr lang="en-US" sz="2400" dirty="0">
                <a:solidFill>
                  <a:srgbClr val="000000"/>
                </a:solidFill>
                <a:latin typeface="+mj-lt"/>
                <a:cs typeface="+mj-lt"/>
              </a:rPr>
              <a:t> Reduced Cost</a:t>
            </a:r>
            <a:endParaRPr sz="2400" dirty="0">
              <a:latin typeface="+mj-lt"/>
              <a:cs typeface="+mj-lt"/>
            </a:endParaRPr>
          </a:p>
          <a:p>
            <a:pPr>
              <a:lnSpc>
                <a:spcPct val="100000"/>
              </a:lnSpc>
              <a:buFont typeface="Arial" panose="020B0604020202020204"/>
              <a:buChar char="•"/>
            </a:pPr>
            <a:r>
              <a:rPr lang="en-US" sz="2400" dirty="0">
                <a:solidFill>
                  <a:srgbClr val="000000"/>
                </a:solidFill>
                <a:latin typeface="+mj-lt"/>
                <a:cs typeface="+mj-lt"/>
              </a:rPr>
              <a:t>On-demand access </a:t>
            </a:r>
          </a:p>
          <a:p>
            <a:pPr>
              <a:lnSpc>
                <a:spcPct val="100000"/>
              </a:lnSpc>
              <a:buFont typeface="Arial" panose="020B0604020202020204"/>
              <a:buChar char="•"/>
            </a:pPr>
            <a:r>
              <a:rPr lang="en-US" sz="2400" dirty="0">
                <a:solidFill>
                  <a:srgbClr val="000000"/>
                </a:solidFill>
                <a:latin typeface="+mj-lt"/>
                <a:cs typeface="+mj-lt"/>
              </a:rPr>
              <a:t> Nice pricing </a:t>
            </a:r>
          </a:p>
          <a:p>
            <a:pPr>
              <a:lnSpc>
                <a:spcPct val="100000"/>
              </a:lnSpc>
              <a:buFont typeface="Arial" panose="020B0604020202020204"/>
              <a:buChar char="•"/>
            </a:pPr>
            <a:r>
              <a:rPr lang="en-US" sz="2400" dirty="0">
                <a:solidFill>
                  <a:srgbClr val="000000"/>
                </a:solidFill>
                <a:latin typeface="+mj-lt"/>
                <a:cs typeface="+mj-lt"/>
              </a:rPr>
              <a:t>Simplified application acceleration and scalability </a:t>
            </a:r>
          </a:p>
          <a:p>
            <a:pPr>
              <a:lnSpc>
                <a:spcPct val="100000"/>
              </a:lnSpc>
              <a:buFont typeface="Arial" panose="020B0604020202020204"/>
              <a:buChar char="•"/>
            </a:pPr>
            <a:r>
              <a:rPr lang="en-US" sz="2400" dirty="0">
                <a:solidFill>
                  <a:srgbClr val="000000"/>
                </a:solidFill>
                <a:latin typeface="+mj-lt"/>
                <a:cs typeface="+mj-lt"/>
              </a:rPr>
              <a:t>Efficient resource allocation</a:t>
            </a:r>
          </a:p>
          <a:p>
            <a:pPr>
              <a:lnSpc>
                <a:spcPct val="100000"/>
              </a:lnSpc>
              <a:buFont typeface="Arial" panose="020B0604020202020204"/>
              <a:buChar char="•"/>
            </a:pPr>
            <a:r>
              <a:rPr lang="en-US" sz="2400" dirty="0">
                <a:solidFill>
                  <a:srgbClr val="000000"/>
                </a:solidFill>
                <a:latin typeface="+mj-lt"/>
                <a:cs typeface="+mj-lt"/>
              </a:rPr>
              <a:t>Energy efficiency </a:t>
            </a:r>
          </a:p>
          <a:p>
            <a:pPr>
              <a:lnSpc>
                <a:spcPct val="100000"/>
              </a:lnSpc>
              <a:buFont typeface="Arial" panose="020B0604020202020204"/>
              <a:buChar char="•"/>
            </a:pPr>
            <a:r>
              <a:rPr lang="en-US" sz="2400" dirty="0">
                <a:solidFill>
                  <a:srgbClr val="000000"/>
                </a:solidFill>
                <a:latin typeface="+mj-lt"/>
                <a:cs typeface="+mj-lt"/>
              </a:rPr>
              <a:t>Seamless creation and use of third-party services </a:t>
            </a:r>
            <a:endParaRPr lang="en-IN" sz="2400" dirty="0">
              <a:latin typeface="+mj-lt"/>
              <a:cs typeface="+mj-lt"/>
            </a:endParaRPr>
          </a:p>
          <a:p>
            <a:pPr>
              <a:lnSpc>
                <a:spcPct val="100000"/>
              </a:lnSpc>
            </a:pPr>
            <a:endParaRPr dirty="0"/>
          </a:p>
          <a:p>
            <a:pPr>
              <a:lnSpc>
                <a:spcPct val="100000"/>
              </a:lnSpc>
            </a:pP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4F6A2CF-C821-0DAA-5EEC-5AE274633C1A}"/>
              </a:ext>
            </a:extLst>
          </p:cNvPr>
          <p:cNvSpPr txBox="1"/>
          <p:nvPr/>
        </p:nvSpPr>
        <p:spPr>
          <a:xfrm>
            <a:off x="152400" y="289679"/>
            <a:ext cx="8915400" cy="2677656"/>
          </a:xfrm>
          <a:prstGeom prst="rect">
            <a:avLst/>
          </a:prstGeom>
          <a:noFill/>
        </p:spPr>
        <p:txBody>
          <a:bodyPr wrap="square">
            <a:spAutoFit/>
          </a:bodyPr>
          <a:lstStyle/>
          <a:p>
            <a:pPr algn="just"/>
            <a:r>
              <a:rPr lang="en-US" sz="2400" b="1" i="0" dirty="0">
                <a:solidFill>
                  <a:srgbClr val="273239"/>
                </a:solidFill>
                <a:effectLst/>
                <a:latin typeface="Nunito" pitchFamily="2" charset="0"/>
              </a:rPr>
              <a:t>1.</a:t>
            </a:r>
            <a:r>
              <a:rPr lang="en-US" sz="2400" b="1" i="0" u="sng" dirty="0">
                <a:effectLst/>
                <a:latin typeface="Nunito" pitchFamily="2" charset="0"/>
                <a:hlinkClick r:id="rId2"/>
              </a:rPr>
              <a:t>CloudComputing</a:t>
            </a:r>
            <a:r>
              <a:rPr lang="en-US" sz="2400" b="1" i="0" dirty="0">
                <a:solidFill>
                  <a:srgbClr val="273239"/>
                </a:solidFill>
                <a:effectLst/>
                <a:latin typeface="Nunito" pitchFamily="2" charset="0"/>
              </a:rPr>
              <a:t> : </a:t>
            </a:r>
            <a:br>
              <a:rPr lang="en-US" sz="2400" dirty="0"/>
            </a:br>
            <a:r>
              <a:rPr lang="en-US" sz="2400" b="0" i="0" dirty="0">
                <a:solidFill>
                  <a:srgbClr val="273239"/>
                </a:solidFill>
                <a:effectLst/>
                <a:latin typeface="Nunito" pitchFamily="2" charset="0"/>
              </a:rPr>
              <a:t>Cloud Computing, as name suggests, is collective combination of configurable system resources and advanced service that can be delivered quickly using internet. It simply provides lower power expenses, no capital costs, no redundancy, lower employee costs, increased collaboration, etc. It makes us more efficient, more secure, and provide greater flexibility. </a:t>
            </a:r>
            <a:endParaRPr lang="en-IN" sz="2400" dirty="0"/>
          </a:p>
        </p:txBody>
      </p:sp>
      <p:sp>
        <p:nvSpPr>
          <p:cNvPr id="7" name="TextBox 6">
            <a:extLst>
              <a:ext uri="{FF2B5EF4-FFF2-40B4-BE49-F238E27FC236}">
                <a16:creationId xmlns:a16="http://schemas.microsoft.com/office/drawing/2014/main" id="{449531CE-CAE1-51B2-C9E8-F91635C72F85}"/>
              </a:ext>
            </a:extLst>
          </p:cNvPr>
          <p:cNvSpPr txBox="1"/>
          <p:nvPr/>
        </p:nvSpPr>
        <p:spPr>
          <a:xfrm>
            <a:off x="145972" y="3124200"/>
            <a:ext cx="8915399" cy="2677656"/>
          </a:xfrm>
          <a:prstGeom prst="rect">
            <a:avLst/>
          </a:prstGeom>
          <a:noFill/>
        </p:spPr>
        <p:txBody>
          <a:bodyPr wrap="square">
            <a:spAutoFit/>
          </a:bodyPr>
          <a:lstStyle/>
          <a:p>
            <a:pPr algn="just"/>
            <a:r>
              <a:rPr lang="en-US" sz="2400" b="1" i="0" dirty="0">
                <a:solidFill>
                  <a:srgbClr val="273239"/>
                </a:solidFill>
                <a:effectLst/>
                <a:latin typeface="Nunito" pitchFamily="2" charset="0"/>
              </a:rPr>
              <a:t>2.TraditionalComputing : </a:t>
            </a:r>
            <a:br>
              <a:rPr lang="en-US" sz="2400" dirty="0"/>
            </a:br>
            <a:r>
              <a:rPr lang="en-US" sz="2400" b="0" i="0" dirty="0">
                <a:solidFill>
                  <a:srgbClr val="273239"/>
                </a:solidFill>
                <a:effectLst/>
                <a:latin typeface="Nunito" pitchFamily="2" charset="0"/>
              </a:rPr>
              <a:t>Traditional Computing, as name suggests, is a possess of using physical data centers for storing digital assets and running complete networking system for daily operations. In this, access to data, or software, or storage by users is limited to device or official network they are connected with. In this computing, user can have access to data only on system in which data is stored.</a:t>
            </a:r>
            <a:endParaRPr lang="en-IN" sz="2400" dirty="0"/>
          </a:p>
        </p:txBody>
      </p:sp>
    </p:spTree>
    <p:extLst>
      <p:ext uri="{BB962C8B-B14F-4D97-AF65-F5344CB8AC3E}">
        <p14:creationId xmlns:p14="http://schemas.microsoft.com/office/powerpoint/2010/main" val="326112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C08F98D-8C96-9C96-D800-C5F6BB3F47FC}"/>
              </a:ext>
            </a:extLst>
          </p:cNvPr>
          <p:cNvGraphicFramePr>
            <a:graphicFrameLocks noGrp="1"/>
          </p:cNvGraphicFramePr>
          <p:nvPr>
            <p:extLst>
              <p:ext uri="{D42A27DB-BD31-4B8C-83A1-F6EECF244321}">
                <p14:modId xmlns:p14="http://schemas.microsoft.com/office/powerpoint/2010/main" val="3755695707"/>
              </p:ext>
            </p:extLst>
          </p:nvPr>
        </p:nvGraphicFramePr>
        <p:xfrm>
          <a:off x="152400" y="457200"/>
          <a:ext cx="8534400" cy="5588000"/>
        </p:xfrm>
        <a:graphic>
          <a:graphicData uri="http://schemas.openxmlformats.org/drawingml/2006/table">
            <a:tbl>
              <a:tblPr/>
              <a:tblGrid>
                <a:gridCol w="4267200">
                  <a:extLst>
                    <a:ext uri="{9D8B030D-6E8A-4147-A177-3AD203B41FA5}">
                      <a16:colId xmlns:a16="http://schemas.microsoft.com/office/drawing/2014/main" val="3847297218"/>
                    </a:ext>
                  </a:extLst>
                </a:gridCol>
                <a:gridCol w="4267200">
                  <a:extLst>
                    <a:ext uri="{9D8B030D-6E8A-4147-A177-3AD203B41FA5}">
                      <a16:colId xmlns:a16="http://schemas.microsoft.com/office/drawing/2014/main" val="1282361062"/>
                    </a:ext>
                  </a:extLst>
                </a:gridCol>
              </a:tblGrid>
              <a:tr h="634753">
                <a:tc>
                  <a:txBody>
                    <a:bodyPr/>
                    <a:lstStyle/>
                    <a:p>
                      <a:pPr algn="l" fontAlgn="ctr"/>
                      <a:endParaRPr lang="en-US" sz="2000" b="1" i="0" u="sng" dirty="0">
                        <a:effectLst/>
                        <a:latin typeface="Nunito" pitchFamily="2" charset="0"/>
                        <a:hlinkClick r:id="rId2"/>
                      </a:endParaRPr>
                    </a:p>
                    <a:p>
                      <a:pPr algn="l" fontAlgn="ctr"/>
                      <a:r>
                        <a:rPr lang="en-US" sz="2000" b="1" i="0" u="sng" dirty="0" err="1">
                          <a:effectLst/>
                          <a:latin typeface="Nunito" pitchFamily="2" charset="0"/>
                          <a:hlinkClick r:id="rId2"/>
                        </a:rPr>
                        <a:t>CloudComputing</a:t>
                      </a:r>
                      <a:endParaRPr lang="en-US" sz="2000" b="0" dirty="0">
                        <a:effectLst/>
                      </a:endParaRPr>
                    </a:p>
                    <a:p>
                      <a:pPr algn="l" fontAlgn="ctr"/>
                      <a:endParaRPr lang="en-US" sz="2000" b="0" dirty="0">
                        <a:effectLst/>
                      </a:endParaRPr>
                    </a:p>
                    <a:p>
                      <a:pPr algn="l" fontAlgn="ctr"/>
                      <a:r>
                        <a:rPr lang="en-US" sz="2000" b="0" dirty="0">
                          <a:effectLst/>
                        </a:rPr>
                        <a:t>It refers to delivery of different services such as data and programs through internet on different servers.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1" i="0" dirty="0" err="1">
                          <a:solidFill>
                            <a:srgbClr val="273239"/>
                          </a:solidFill>
                          <a:effectLst/>
                          <a:latin typeface="Nunito" pitchFamily="2" charset="0"/>
                        </a:rPr>
                        <a:t>TraditionalComputing</a:t>
                      </a:r>
                      <a:endParaRPr lang="en-US" sz="2000" b="0" dirty="0">
                        <a:effectLst/>
                      </a:endParaRPr>
                    </a:p>
                    <a:p>
                      <a:pPr algn="l" fontAlgn="ctr"/>
                      <a:endParaRPr lang="en-US" sz="2000" b="0" dirty="0">
                        <a:effectLst/>
                      </a:endParaRPr>
                    </a:p>
                    <a:p>
                      <a:pPr algn="l" fontAlgn="ctr"/>
                      <a:r>
                        <a:rPr lang="en-US" sz="2000" b="0" dirty="0">
                          <a:effectLst/>
                        </a:rPr>
                        <a:t>It refers to delivery of different services on local server.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67159780"/>
                  </a:ext>
                </a:extLst>
              </a:tr>
              <a:tr h="634753">
                <a:tc>
                  <a:txBody>
                    <a:bodyPr/>
                    <a:lstStyle/>
                    <a:p>
                      <a:pPr algn="l" fontAlgn="ctr"/>
                      <a:r>
                        <a:rPr lang="en-US" sz="2000" b="0" dirty="0">
                          <a:effectLst/>
                        </a:rPr>
                        <a:t>It takes place on third-party servers that is hosted by third-party hosting companies.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takes place on physical hard drives and website servers.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52787664"/>
                  </a:ext>
                </a:extLst>
              </a:tr>
              <a:tr h="634753">
                <a:tc>
                  <a:txBody>
                    <a:bodyPr/>
                    <a:lstStyle/>
                    <a:p>
                      <a:pPr algn="l" fontAlgn="ctr"/>
                      <a:r>
                        <a:rPr lang="en-US" sz="2000" b="0" dirty="0">
                          <a:effectLst/>
                        </a:rPr>
                        <a:t>It is ability to access data anywhere at any time by user.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User can access data only on system in which data is stored.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82343543"/>
                  </a:ext>
                </a:extLst>
              </a:tr>
              <a:tr h="1067540">
                <a:tc>
                  <a:txBody>
                    <a:bodyPr/>
                    <a:lstStyle/>
                    <a:p>
                      <a:pPr algn="l" fontAlgn="ctr"/>
                      <a:r>
                        <a:rPr lang="en-US" sz="2000" b="0">
                          <a:effectLst/>
                        </a:rPr>
                        <a:t>It is more cost effective as compared to tradition computing as operation and maintenance of server is shared among several parties that in turn reduce cost of public services.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rPr>
                        <a:t>It is less cost effective as compared to cloud computing because one has to buy expensive equipment’s to operate and maintain server.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92839091"/>
                  </a:ext>
                </a:extLst>
              </a:tr>
            </a:tbl>
          </a:graphicData>
        </a:graphic>
      </p:graphicFrame>
    </p:spTree>
    <p:extLst>
      <p:ext uri="{BB962C8B-B14F-4D97-AF65-F5344CB8AC3E}">
        <p14:creationId xmlns:p14="http://schemas.microsoft.com/office/powerpoint/2010/main" val="1677812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A4E254-E2C3-8CDC-243D-BEFADF72E61E}"/>
              </a:ext>
            </a:extLst>
          </p:cNvPr>
          <p:cNvGraphicFramePr>
            <a:graphicFrameLocks noGrp="1"/>
          </p:cNvGraphicFramePr>
          <p:nvPr>
            <p:extLst>
              <p:ext uri="{D42A27DB-BD31-4B8C-83A1-F6EECF244321}">
                <p14:modId xmlns:p14="http://schemas.microsoft.com/office/powerpoint/2010/main" val="919352529"/>
              </p:ext>
            </p:extLst>
          </p:nvPr>
        </p:nvGraphicFramePr>
        <p:xfrm>
          <a:off x="381000" y="609600"/>
          <a:ext cx="8229600" cy="6197600"/>
        </p:xfrm>
        <a:graphic>
          <a:graphicData uri="http://schemas.openxmlformats.org/drawingml/2006/table">
            <a:tbl>
              <a:tblPr/>
              <a:tblGrid>
                <a:gridCol w="4114800">
                  <a:extLst>
                    <a:ext uri="{9D8B030D-6E8A-4147-A177-3AD203B41FA5}">
                      <a16:colId xmlns:a16="http://schemas.microsoft.com/office/drawing/2014/main" val="4128522373"/>
                    </a:ext>
                  </a:extLst>
                </a:gridCol>
                <a:gridCol w="4114800">
                  <a:extLst>
                    <a:ext uri="{9D8B030D-6E8A-4147-A177-3AD203B41FA5}">
                      <a16:colId xmlns:a16="http://schemas.microsoft.com/office/drawing/2014/main" val="3012201408"/>
                    </a:ext>
                  </a:extLst>
                </a:gridCol>
              </a:tblGrid>
              <a:tr h="0">
                <a:tc>
                  <a:txBody>
                    <a:bodyPr/>
                    <a:lstStyle/>
                    <a:p>
                      <a:pPr algn="l" fontAlgn="ctr"/>
                      <a:r>
                        <a:rPr lang="en-US" sz="1800" b="0">
                          <a:effectLst/>
                        </a:rPr>
                        <a:t>It is more user-friendly as compared to traditional computing because user can have access to data anytime anywhere using internet.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endParaRPr lang="en-US" sz="1800" b="0" dirty="0">
                        <a:effectLst/>
                      </a:endParaRPr>
                    </a:p>
                    <a:p>
                      <a:pPr algn="l" fontAlgn="ctr"/>
                      <a:endParaRPr lang="en-US" sz="1800" b="0" dirty="0">
                        <a:effectLst/>
                      </a:endParaRPr>
                    </a:p>
                    <a:p>
                      <a:pPr algn="l" fontAlgn="ctr"/>
                      <a:r>
                        <a:rPr lang="en-US" sz="1800" b="0" dirty="0">
                          <a:effectLst/>
                        </a:rPr>
                        <a:t>It is less user-friendly as compared to cloud computing because data cannot be accessed anywhere and if user has to access data in another system, then he need to save it in external storage medium.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90210543"/>
                  </a:ext>
                </a:extLst>
              </a:tr>
              <a:tr h="0">
                <a:tc>
                  <a:txBody>
                    <a:bodyPr/>
                    <a:lstStyle/>
                    <a:p>
                      <a:pPr algn="l" fontAlgn="ctr"/>
                      <a:r>
                        <a:rPr lang="en-US" sz="1800" b="0">
                          <a:effectLst/>
                        </a:rPr>
                        <a:t>It requires fast, reliable and stable internet connection to access information anywhere at any time.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It does not require any internet connection to access data or information.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7785068"/>
                  </a:ext>
                </a:extLst>
              </a:tr>
              <a:tr h="0">
                <a:tc>
                  <a:txBody>
                    <a:bodyPr/>
                    <a:lstStyle/>
                    <a:p>
                      <a:pPr algn="l" fontAlgn="ctr"/>
                      <a:r>
                        <a:rPr lang="en-US" sz="1800" b="0">
                          <a:effectLst/>
                        </a:rPr>
                        <a:t>It provides more storage space and servers as well as more computing power so that applications and software run must faster and effectively.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It provides less storage as compared to cloud computing.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99630568"/>
                  </a:ext>
                </a:extLst>
              </a:tr>
              <a:tr h="0">
                <a:tc>
                  <a:txBody>
                    <a:bodyPr/>
                    <a:lstStyle/>
                    <a:p>
                      <a:pPr algn="l" fontAlgn="ctr"/>
                      <a:r>
                        <a:rPr lang="en-US" sz="1800" b="0">
                          <a:effectLst/>
                        </a:rPr>
                        <a:t>It also provides scalability and elasticity i.e., one can increase or decrease storage capacity, server resources, etc., according to business needs.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It does not provide any scalability and elasticity.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2244710"/>
                  </a:ext>
                </a:extLst>
              </a:tr>
            </a:tbl>
          </a:graphicData>
        </a:graphic>
      </p:graphicFrame>
    </p:spTree>
    <p:extLst>
      <p:ext uri="{BB962C8B-B14F-4D97-AF65-F5344CB8AC3E}">
        <p14:creationId xmlns:p14="http://schemas.microsoft.com/office/powerpoint/2010/main" val="3962056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B1E8F2-BCA5-E93A-0A75-0F70E2FAFE2B}"/>
              </a:ext>
            </a:extLst>
          </p:cNvPr>
          <p:cNvGraphicFramePr>
            <a:graphicFrameLocks noGrp="1"/>
          </p:cNvGraphicFramePr>
          <p:nvPr>
            <p:extLst>
              <p:ext uri="{D42A27DB-BD31-4B8C-83A1-F6EECF244321}">
                <p14:modId xmlns:p14="http://schemas.microsoft.com/office/powerpoint/2010/main" val="895912923"/>
              </p:ext>
            </p:extLst>
          </p:nvPr>
        </p:nvGraphicFramePr>
        <p:xfrm>
          <a:off x="304800" y="457200"/>
          <a:ext cx="8229600" cy="2001520"/>
        </p:xfrm>
        <a:graphic>
          <a:graphicData uri="http://schemas.openxmlformats.org/drawingml/2006/table">
            <a:tbl>
              <a:tblPr/>
              <a:tblGrid>
                <a:gridCol w="4114800">
                  <a:extLst>
                    <a:ext uri="{9D8B030D-6E8A-4147-A177-3AD203B41FA5}">
                      <a16:colId xmlns:a16="http://schemas.microsoft.com/office/drawing/2014/main" val="1001978580"/>
                    </a:ext>
                  </a:extLst>
                </a:gridCol>
                <a:gridCol w="4114800">
                  <a:extLst>
                    <a:ext uri="{9D8B030D-6E8A-4147-A177-3AD203B41FA5}">
                      <a16:colId xmlns:a16="http://schemas.microsoft.com/office/drawing/2014/main" val="3770150791"/>
                    </a:ext>
                  </a:extLst>
                </a:gridCol>
              </a:tblGrid>
              <a:tr h="0">
                <a:tc>
                  <a:txBody>
                    <a:bodyPr/>
                    <a:lstStyle/>
                    <a:p>
                      <a:pPr algn="l" fontAlgn="ctr"/>
                      <a:r>
                        <a:rPr lang="en-US" sz="1800" b="0">
                          <a:effectLst/>
                        </a:rPr>
                        <a:t>Cloud service is served by provider’s support team.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a:effectLst/>
                        </a:rPr>
                        <a:t>It requires own team to maintain and monitor system that will need a lot of time and efforts.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02575997"/>
                  </a:ext>
                </a:extLst>
              </a:tr>
              <a:tr h="0">
                <a:tc>
                  <a:txBody>
                    <a:bodyPr/>
                    <a:lstStyle/>
                    <a:p>
                      <a:pPr algn="l" fontAlgn="ctr"/>
                      <a:r>
                        <a:rPr lang="en-US" sz="1800" b="0">
                          <a:effectLst/>
                        </a:rPr>
                        <a:t>Software is offered as an on-demand service (SaaS) that can be accessed through subscription service.  </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1800" b="0" dirty="0">
                          <a:effectLst/>
                        </a:rPr>
                        <a:t>Software in purchased individually for every user and requires to be updated periodically.</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14563133"/>
                  </a:ext>
                </a:extLst>
              </a:tr>
            </a:tbl>
          </a:graphicData>
        </a:graphic>
      </p:graphicFrame>
    </p:spTree>
    <p:extLst>
      <p:ext uri="{BB962C8B-B14F-4D97-AF65-F5344CB8AC3E}">
        <p14:creationId xmlns:p14="http://schemas.microsoft.com/office/powerpoint/2010/main" val="308941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Cloud Service Offerings</a:t>
            </a:r>
          </a:p>
        </p:txBody>
      </p:sp>
      <p:sp>
        <p:nvSpPr>
          <p:cNvPr id="211" name="TextShape 2"/>
          <p:cNvSpPr txBox="1"/>
          <p:nvPr/>
        </p:nvSpPr>
        <p:spPr>
          <a:xfrm>
            <a:off x="612000" y="1599840"/>
            <a:ext cx="8154360" cy="4495680"/>
          </a:xfrm>
          <a:prstGeom prst="rect">
            <a:avLst/>
          </a:prstGeom>
        </p:spPr>
        <p:txBody>
          <a:bodyPr/>
          <a:lstStyle/>
          <a:p>
            <a:pPr>
              <a:lnSpc>
                <a:spcPct val="100000"/>
              </a:lnSpc>
              <a:buFont typeface="Arial" panose="020B0604020202020204"/>
              <a:buChar char="•"/>
            </a:pPr>
            <a:r>
              <a:rPr lang="en-US" sz="3200">
                <a:solidFill>
                  <a:srgbClr val="000000"/>
                </a:solidFill>
                <a:latin typeface="Calibri" panose="020F0502020204030204"/>
              </a:rPr>
              <a:t>Cloud service offerings are classified into three models which are </a:t>
            </a:r>
          </a:p>
          <a:p>
            <a:pPr>
              <a:lnSpc>
                <a:spcPct val="100000"/>
              </a:lnSpc>
              <a:buFont typeface="Arial" panose="020B0604020202020204"/>
              <a:buChar char="•"/>
            </a:pPr>
            <a:r>
              <a:rPr lang="en-US" sz="3200">
                <a:solidFill>
                  <a:srgbClr val="000000"/>
                </a:solidFill>
                <a:latin typeface="Calibri" panose="020F0502020204030204"/>
              </a:rPr>
              <a:t>SaaS (Software as a Service)</a:t>
            </a:r>
          </a:p>
          <a:p>
            <a:pPr>
              <a:lnSpc>
                <a:spcPct val="100000"/>
              </a:lnSpc>
              <a:buFont typeface="Arial" panose="020B0604020202020204"/>
              <a:buChar char="•"/>
            </a:pPr>
            <a:r>
              <a:rPr lang="en-US" sz="3200">
                <a:solidFill>
                  <a:srgbClr val="000000"/>
                </a:solidFill>
                <a:latin typeface="Calibri" panose="020F0502020204030204"/>
              </a:rPr>
              <a:t>PaaS (Platform as a Service)</a:t>
            </a:r>
          </a:p>
          <a:p>
            <a:pPr>
              <a:lnSpc>
                <a:spcPct val="100000"/>
              </a:lnSpc>
              <a:buFont typeface="Arial" panose="020B0604020202020204"/>
              <a:buChar char="•"/>
            </a:pPr>
            <a:r>
              <a:rPr lang="en-US" sz="3200">
                <a:solidFill>
                  <a:srgbClr val="000000"/>
                </a:solidFill>
                <a:latin typeface="Calibri" panose="020F0502020204030204"/>
              </a:rPr>
              <a:t>IaaS (Infrastructure as a Service)</a:t>
            </a:r>
          </a:p>
          <a:p>
            <a:pPr>
              <a:lnSpc>
                <a:spcPct val="100000"/>
              </a:lnSpc>
            </a:pPr>
            <a:endParaRPr lang="en-US" sz="3200">
              <a:solidFill>
                <a:srgbClr val="000000"/>
              </a:solidFill>
              <a:latin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457200" y="274680"/>
            <a:ext cx="8229240" cy="1142640"/>
          </a:xfrm>
          <a:prstGeom prst="rect">
            <a:avLst/>
          </a:prstGeom>
        </p:spPr>
        <p:txBody>
          <a:bodyPr anchor="ctr"/>
          <a:lstStyle/>
          <a:p>
            <a:endParaRPr/>
          </a:p>
        </p:txBody>
      </p:sp>
      <p:pic>
        <p:nvPicPr>
          <p:cNvPr id="128" name="Content Placeholder 4"/>
          <p:cNvPicPr/>
          <p:nvPr/>
        </p:nvPicPr>
        <p:blipFill>
          <a:blip r:embed="rId3"/>
          <a:stretch>
            <a:fillRect/>
          </a:stretch>
        </p:blipFill>
        <p:spPr>
          <a:xfrm>
            <a:off x="0" y="0"/>
            <a:ext cx="9143640" cy="5943600"/>
          </a:xfrm>
          <a:prstGeom prst="rect">
            <a:avLst/>
          </a:prstGeom>
        </p:spPr>
      </p:pic>
      <p:sp>
        <p:nvSpPr>
          <p:cNvPr id="4" name="TextBox 3"/>
          <p:cNvSpPr txBox="1"/>
          <p:nvPr/>
        </p:nvSpPr>
        <p:spPr>
          <a:xfrm>
            <a:off x="762000" y="6019800"/>
            <a:ext cx="7772400" cy="369332"/>
          </a:xfrm>
          <a:prstGeom prst="rect">
            <a:avLst/>
          </a:prstGeom>
          <a:noFill/>
        </p:spPr>
        <p:txBody>
          <a:bodyPr wrap="square" rtlCol="0">
            <a:spAutoFit/>
          </a:bodyPr>
          <a:lstStyle/>
          <a:p>
            <a:r>
              <a:rPr lang="en-US" dirty="0"/>
              <a:t>Resource provisioning with minimal service provider interaction.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oftware as a Service">
            <a:extLst>
              <a:ext uri="{FF2B5EF4-FFF2-40B4-BE49-F238E27FC236}">
                <a16:creationId xmlns:a16="http://schemas.microsoft.com/office/drawing/2014/main" id="{87D24E54-B7C2-CEAD-C9C7-97AD0E78E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914400"/>
            <a:ext cx="696057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846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173E559-ECD2-6AFC-CD62-B64E14D43769}"/>
              </a:ext>
            </a:extLst>
          </p:cNvPr>
          <p:cNvSpPr txBox="1"/>
          <p:nvPr/>
        </p:nvSpPr>
        <p:spPr>
          <a:xfrm>
            <a:off x="533400" y="304800"/>
            <a:ext cx="8458200" cy="1938992"/>
          </a:xfrm>
          <a:prstGeom prst="rect">
            <a:avLst/>
          </a:prstGeom>
          <a:noFill/>
        </p:spPr>
        <p:txBody>
          <a:bodyPr wrap="square">
            <a:spAutoFit/>
          </a:bodyPr>
          <a:lstStyle/>
          <a:p>
            <a:r>
              <a:rPr lang="en-US" sz="2400" b="0" i="0" dirty="0">
                <a:solidFill>
                  <a:srgbClr val="333333"/>
                </a:solidFill>
                <a:effectLst/>
                <a:latin typeface="inter-regular"/>
              </a:rPr>
              <a:t>SaaS is also known as "</a:t>
            </a:r>
            <a:r>
              <a:rPr lang="en-US" sz="2400" b="1" i="0" dirty="0">
                <a:solidFill>
                  <a:srgbClr val="333333"/>
                </a:solidFill>
                <a:effectLst/>
                <a:latin typeface="inter-bold"/>
              </a:rPr>
              <a:t>On-Demand Software</a:t>
            </a:r>
            <a:r>
              <a:rPr lang="en-US" sz="2400" b="0" i="0" dirty="0">
                <a:solidFill>
                  <a:srgbClr val="333333"/>
                </a:solidFill>
                <a:effectLst/>
                <a:latin typeface="inter-regular"/>
              </a:rPr>
              <a:t>". It is a software distribution model in which services are hosted by a cloud service provider. These services are available to end-users over the internet so, the end-users do not need to install any software on their devices to access these services.</a:t>
            </a:r>
            <a:endParaRPr lang="en-IN" sz="2400" dirty="0"/>
          </a:p>
        </p:txBody>
      </p:sp>
      <p:sp>
        <p:nvSpPr>
          <p:cNvPr id="7" name="TextBox 6">
            <a:extLst>
              <a:ext uri="{FF2B5EF4-FFF2-40B4-BE49-F238E27FC236}">
                <a16:creationId xmlns:a16="http://schemas.microsoft.com/office/drawing/2014/main" id="{85704658-2F0B-F577-4F56-4B82DDB684DA}"/>
              </a:ext>
            </a:extLst>
          </p:cNvPr>
          <p:cNvSpPr txBox="1"/>
          <p:nvPr/>
        </p:nvSpPr>
        <p:spPr>
          <a:xfrm>
            <a:off x="342900" y="2441411"/>
            <a:ext cx="8458200" cy="4093428"/>
          </a:xfrm>
          <a:prstGeom prst="rect">
            <a:avLst/>
          </a:prstGeom>
          <a:noFill/>
        </p:spPr>
        <p:txBody>
          <a:bodyPr wrap="square">
            <a:spAutoFit/>
          </a:bodyPr>
          <a:lstStyle/>
          <a:p>
            <a:pPr algn="just"/>
            <a:r>
              <a:rPr lang="en-US" sz="2000" b="0" i="0" dirty="0">
                <a:solidFill>
                  <a:srgbClr val="333333"/>
                </a:solidFill>
                <a:effectLst/>
                <a:latin typeface="inter-regular"/>
              </a:rPr>
              <a:t>There are the following services provided by SaaS providers -</a:t>
            </a:r>
          </a:p>
          <a:p>
            <a:pPr algn="just"/>
            <a:r>
              <a:rPr lang="en-US" sz="2000" b="1" i="0" dirty="0">
                <a:solidFill>
                  <a:srgbClr val="333333"/>
                </a:solidFill>
                <a:effectLst/>
                <a:latin typeface="inter-bold"/>
              </a:rPr>
              <a:t>Business Services</a:t>
            </a:r>
            <a:r>
              <a:rPr lang="en-US" sz="2000" b="0" i="0" dirty="0">
                <a:solidFill>
                  <a:srgbClr val="333333"/>
                </a:solidFill>
                <a:effectLst/>
                <a:latin typeface="inter-regular"/>
              </a:rPr>
              <a:t> - SaaS Provider provides various business services to start-up the business. The SaaS business services include </a:t>
            </a:r>
            <a:r>
              <a:rPr lang="en-US" sz="2000" b="1" i="0" dirty="0">
                <a:solidFill>
                  <a:srgbClr val="333333"/>
                </a:solidFill>
                <a:effectLst/>
                <a:latin typeface="inter-bold"/>
              </a:rPr>
              <a:t>ERP</a:t>
            </a:r>
            <a:r>
              <a:rPr lang="en-US" sz="2000" b="0" i="0" dirty="0">
                <a:solidFill>
                  <a:srgbClr val="333333"/>
                </a:solidFill>
                <a:effectLst/>
                <a:latin typeface="inter-regular"/>
              </a:rPr>
              <a:t> (Enterprise Resource Planning), </a:t>
            </a:r>
            <a:r>
              <a:rPr lang="en-US" sz="2000" b="1" i="0" dirty="0">
                <a:solidFill>
                  <a:srgbClr val="333333"/>
                </a:solidFill>
                <a:effectLst/>
                <a:latin typeface="inter-bold"/>
              </a:rPr>
              <a:t>CRM</a:t>
            </a:r>
            <a:r>
              <a:rPr lang="en-US" sz="2000" b="0" i="0" dirty="0">
                <a:solidFill>
                  <a:srgbClr val="333333"/>
                </a:solidFill>
                <a:effectLst/>
                <a:latin typeface="inter-regular"/>
              </a:rPr>
              <a:t> (Customer Relationship Management), </a:t>
            </a:r>
            <a:r>
              <a:rPr lang="en-US" sz="2000" b="1" i="0" dirty="0">
                <a:solidFill>
                  <a:srgbClr val="333333"/>
                </a:solidFill>
                <a:effectLst/>
                <a:latin typeface="inter-bold"/>
              </a:rPr>
              <a:t>billing</a:t>
            </a:r>
            <a:r>
              <a:rPr lang="en-US" sz="2000" b="0" i="0" dirty="0">
                <a:solidFill>
                  <a:srgbClr val="333333"/>
                </a:solidFill>
                <a:effectLst/>
                <a:latin typeface="inter-regular"/>
              </a:rPr>
              <a:t>, and </a:t>
            </a:r>
            <a:r>
              <a:rPr lang="en-US" sz="2000" b="1" i="0" dirty="0">
                <a:solidFill>
                  <a:srgbClr val="333333"/>
                </a:solidFill>
                <a:effectLst/>
                <a:latin typeface="inter-bold"/>
              </a:rPr>
              <a:t>sales</a:t>
            </a:r>
            <a:r>
              <a:rPr lang="en-US" sz="2000" b="0" i="0" dirty="0">
                <a:solidFill>
                  <a:srgbClr val="333333"/>
                </a:solidFill>
                <a:effectLst/>
                <a:latin typeface="inter-regular"/>
              </a:rPr>
              <a:t>.</a:t>
            </a:r>
          </a:p>
          <a:p>
            <a:pPr algn="just"/>
            <a:r>
              <a:rPr lang="en-US" sz="2000" b="1" i="0" dirty="0">
                <a:solidFill>
                  <a:srgbClr val="333333"/>
                </a:solidFill>
                <a:effectLst/>
                <a:latin typeface="inter-bold"/>
              </a:rPr>
              <a:t>Document Management</a:t>
            </a:r>
            <a:r>
              <a:rPr lang="en-US" sz="2000" b="0" i="0" dirty="0">
                <a:solidFill>
                  <a:srgbClr val="333333"/>
                </a:solidFill>
                <a:effectLst/>
                <a:latin typeface="inter-regular"/>
              </a:rPr>
              <a:t> - SaaS document management is a software application offered by a third party (SaaS providers) to create, manage, and track electronic documents.</a:t>
            </a:r>
          </a:p>
          <a:p>
            <a:pPr algn="just"/>
            <a:r>
              <a:rPr lang="en-US" sz="2000" b="1" i="0" dirty="0">
                <a:solidFill>
                  <a:srgbClr val="333333"/>
                </a:solidFill>
                <a:effectLst/>
                <a:latin typeface="inter-bold"/>
              </a:rPr>
              <a:t>Example:</a:t>
            </a:r>
            <a:r>
              <a:rPr lang="en-US" sz="2000" b="0" i="0" dirty="0">
                <a:solidFill>
                  <a:srgbClr val="333333"/>
                </a:solidFill>
                <a:effectLst/>
                <a:latin typeface="inter-regular"/>
              </a:rPr>
              <a:t> Slack, </a:t>
            </a:r>
            <a:r>
              <a:rPr lang="en-US" sz="2000" b="0" i="0" dirty="0" err="1">
                <a:solidFill>
                  <a:srgbClr val="333333"/>
                </a:solidFill>
                <a:effectLst/>
                <a:latin typeface="inter-regular"/>
              </a:rPr>
              <a:t>Samepage</a:t>
            </a:r>
            <a:r>
              <a:rPr lang="en-US" sz="2000" b="0" i="0" dirty="0">
                <a:solidFill>
                  <a:srgbClr val="333333"/>
                </a:solidFill>
                <a:effectLst/>
                <a:latin typeface="inter-regular"/>
              </a:rPr>
              <a:t>, Box, and </a:t>
            </a:r>
            <a:r>
              <a:rPr lang="en-US" sz="2000" b="0" i="0" dirty="0" err="1">
                <a:solidFill>
                  <a:srgbClr val="333333"/>
                </a:solidFill>
                <a:effectLst/>
                <a:latin typeface="inter-regular"/>
              </a:rPr>
              <a:t>Zoho</a:t>
            </a:r>
            <a:r>
              <a:rPr lang="en-US" sz="2000" b="0" i="0" dirty="0">
                <a:solidFill>
                  <a:srgbClr val="333333"/>
                </a:solidFill>
                <a:effectLst/>
                <a:latin typeface="inter-regular"/>
              </a:rPr>
              <a:t> Forms.</a:t>
            </a:r>
          </a:p>
          <a:p>
            <a:pPr algn="just"/>
            <a:r>
              <a:rPr lang="en-US" sz="2000" b="1" i="0" dirty="0">
                <a:solidFill>
                  <a:srgbClr val="333333"/>
                </a:solidFill>
                <a:effectLst/>
                <a:latin typeface="inter-bold"/>
              </a:rPr>
              <a:t>Social Networks</a:t>
            </a:r>
            <a:r>
              <a:rPr lang="en-US" sz="2000" b="0" i="0" dirty="0">
                <a:solidFill>
                  <a:srgbClr val="333333"/>
                </a:solidFill>
                <a:effectLst/>
                <a:latin typeface="inter-regular"/>
              </a:rPr>
              <a:t> - As we all know, social networking sites are used by the general public, so social networking service providers use SaaS for their convenience and handle the general public's information.</a:t>
            </a:r>
          </a:p>
          <a:p>
            <a:pPr algn="just"/>
            <a:r>
              <a:rPr lang="en-US" sz="2000" b="1" i="0" dirty="0">
                <a:solidFill>
                  <a:srgbClr val="333333"/>
                </a:solidFill>
                <a:effectLst/>
                <a:latin typeface="inter-bold"/>
              </a:rPr>
              <a:t>Mail Services</a:t>
            </a:r>
            <a:r>
              <a:rPr lang="en-US" sz="2000" b="0" i="0" dirty="0">
                <a:solidFill>
                  <a:srgbClr val="333333"/>
                </a:solidFill>
                <a:effectLst/>
                <a:latin typeface="inter-regular"/>
              </a:rPr>
              <a:t> - To handle the unpredictable number of users and load on e-mail services, many e-mail providers offering their services using SaaS.</a:t>
            </a:r>
          </a:p>
        </p:txBody>
      </p:sp>
    </p:spTree>
    <p:extLst>
      <p:ext uri="{BB962C8B-B14F-4D97-AF65-F5344CB8AC3E}">
        <p14:creationId xmlns:p14="http://schemas.microsoft.com/office/powerpoint/2010/main" val="34232092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AFB76F-FDC3-5B41-63BF-D3B6E93FF532}"/>
              </a:ext>
            </a:extLst>
          </p:cNvPr>
          <p:cNvSpPr txBox="1"/>
          <p:nvPr/>
        </p:nvSpPr>
        <p:spPr>
          <a:xfrm>
            <a:off x="228600" y="76200"/>
            <a:ext cx="8686800" cy="3785652"/>
          </a:xfrm>
          <a:prstGeom prst="rect">
            <a:avLst/>
          </a:prstGeom>
          <a:noFill/>
        </p:spPr>
        <p:txBody>
          <a:bodyPr wrap="square">
            <a:spAutoFit/>
          </a:bodyPr>
          <a:lstStyle/>
          <a:p>
            <a:pPr algn="just"/>
            <a:r>
              <a:rPr lang="en-US" sz="2000" b="0" i="0" dirty="0">
                <a:solidFill>
                  <a:srgbClr val="610B38"/>
                </a:solidFill>
                <a:effectLst/>
                <a:latin typeface="erdana"/>
              </a:rPr>
              <a:t>Advantages of SaaS cloud computing layer</a:t>
            </a:r>
          </a:p>
          <a:p>
            <a:pPr algn="just"/>
            <a:r>
              <a:rPr lang="en-US" sz="2000" b="1" i="0" dirty="0">
                <a:solidFill>
                  <a:srgbClr val="333333"/>
                </a:solidFill>
                <a:effectLst/>
                <a:latin typeface="inter-bold"/>
              </a:rPr>
              <a:t>1) SaaS is easy to buy</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SaaS pricing is based on a monthly fee or annual fee subscription, so it allows organizations to access business functionality at a low cost, which is less than licensed applications.</a:t>
            </a:r>
          </a:p>
          <a:p>
            <a:pPr algn="just"/>
            <a:r>
              <a:rPr lang="en-US" sz="2000" b="0" i="0" dirty="0">
                <a:solidFill>
                  <a:srgbClr val="333333"/>
                </a:solidFill>
                <a:effectLst/>
                <a:latin typeface="inter-regular"/>
              </a:rPr>
              <a:t>Unlike traditional software, which is sold as a licensed based with an up-front cost (and often an optional ongoing support fee), SaaS providers are generally pricing the applications using a subscription fee, most commonly a monthly or annually fee.</a:t>
            </a:r>
          </a:p>
          <a:p>
            <a:pPr algn="just"/>
            <a:r>
              <a:rPr lang="en-US" sz="2000" b="1" i="0" dirty="0">
                <a:solidFill>
                  <a:srgbClr val="333333"/>
                </a:solidFill>
                <a:effectLst/>
                <a:latin typeface="inter-bold"/>
              </a:rPr>
              <a:t>2. One to Many</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SaaS services are offered as a one-to-many model means a single instance of the application is shared by multiple users.</a:t>
            </a:r>
          </a:p>
        </p:txBody>
      </p:sp>
      <p:sp>
        <p:nvSpPr>
          <p:cNvPr id="7" name="TextBox 6">
            <a:extLst>
              <a:ext uri="{FF2B5EF4-FFF2-40B4-BE49-F238E27FC236}">
                <a16:creationId xmlns:a16="http://schemas.microsoft.com/office/drawing/2014/main" id="{BF4436DA-508D-0E6F-01DB-A4905A4DDAE4}"/>
              </a:ext>
            </a:extLst>
          </p:cNvPr>
          <p:cNvSpPr txBox="1"/>
          <p:nvPr/>
        </p:nvSpPr>
        <p:spPr>
          <a:xfrm>
            <a:off x="228600" y="3861852"/>
            <a:ext cx="8534400" cy="2862322"/>
          </a:xfrm>
          <a:prstGeom prst="rect">
            <a:avLst/>
          </a:prstGeom>
          <a:noFill/>
        </p:spPr>
        <p:txBody>
          <a:bodyPr wrap="square">
            <a:spAutoFit/>
          </a:bodyPr>
          <a:lstStyle/>
          <a:p>
            <a:pPr algn="just"/>
            <a:r>
              <a:rPr lang="en-US" sz="2000" b="1" i="0" dirty="0">
                <a:solidFill>
                  <a:srgbClr val="333333"/>
                </a:solidFill>
                <a:effectLst/>
                <a:latin typeface="inter-bold"/>
              </a:rPr>
              <a:t>3. Less hardware required for SaaS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The software is hosted remotely, so organizations do not need to invest in additional hardware.</a:t>
            </a:r>
          </a:p>
          <a:p>
            <a:pPr algn="just"/>
            <a:r>
              <a:rPr lang="en-US" sz="2000" b="1" i="0" dirty="0">
                <a:solidFill>
                  <a:srgbClr val="333333"/>
                </a:solidFill>
                <a:effectLst/>
                <a:latin typeface="inter-bold"/>
              </a:rPr>
              <a:t>4. Low maintenance required for SaaS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Software as a service removes the need for installation, set-up, and daily maintenance for the organizations. The initial set-up cost for SaaS is typically less than the enterprise software. SaaS vendors are pricing their applications based on some usage parameters, such as a number of users using the application. So SaaS does easy to monitor and automatic updates.</a:t>
            </a:r>
          </a:p>
        </p:txBody>
      </p:sp>
    </p:spTree>
    <p:extLst>
      <p:ext uri="{BB962C8B-B14F-4D97-AF65-F5344CB8AC3E}">
        <p14:creationId xmlns:p14="http://schemas.microsoft.com/office/powerpoint/2010/main" val="565776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901309-7109-143D-E7BF-11149B8FFBB7}"/>
              </a:ext>
            </a:extLst>
          </p:cNvPr>
          <p:cNvSpPr txBox="1"/>
          <p:nvPr/>
        </p:nvSpPr>
        <p:spPr>
          <a:xfrm>
            <a:off x="228600" y="381000"/>
            <a:ext cx="8686800" cy="4093428"/>
          </a:xfrm>
          <a:prstGeom prst="rect">
            <a:avLst/>
          </a:prstGeom>
          <a:noFill/>
        </p:spPr>
        <p:txBody>
          <a:bodyPr wrap="square">
            <a:spAutoFit/>
          </a:bodyPr>
          <a:lstStyle/>
          <a:p>
            <a:pPr algn="just"/>
            <a:r>
              <a:rPr lang="en-US" sz="2000" b="1" i="0" dirty="0">
                <a:solidFill>
                  <a:srgbClr val="333333"/>
                </a:solidFill>
                <a:effectLst/>
                <a:latin typeface="inter-bold"/>
              </a:rPr>
              <a:t>5. No special software or hardware versions required</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All users will have the same version of the software and typically access it through the web browser. SaaS reduces IT support costs by outsourcing hardware and software maintenance and support to the IaaS provider.</a:t>
            </a:r>
          </a:p>
          <a:p>
            <a:pPr algn="just"/>
            <a:r>
              <a:rPr lang="en-US" sz="2000" b="1" i="0" dirty="0">
                <a:solidFill>
                  <a:srgbClr val="333333"/>
                </a:solidFill>
                <a:effectLst/>
                <a:latin typeface="inter-bold"/>
              </a:rPr>
              <a:t>6. Multidevice support</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SaaS services can be accessed from any device such as desktops, laptops, tablets, phones, and thin clients.</a:t>
            </a:r>
          </a:p>
          <a:p>
            <a:pPr algn="just"/>
            <a:r>
              <a:rPr lang="en-US" sz="2000" b="1" i="0" dirty="0">
                <a:solidFill>
                  <a:srgbClr val="333333"/>
                </a:solidFill>
                <a:effectLst/>
                <a:latin typeface="inter-bold"/>
              </a:rPr>
              <a:t>7. API Integration</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SaaS services easily integrate with other software or services through standard APIs.</a:t>
            </a:r>
          </a:p>
          <a:p>
            <a:pPr algn="just"/>
            <a:r>
              <a:rPr lang="en-US" sz="2000" b="1" i="0" dirty="0">
                <a:solidFill>
                  <a:srgbClr val="333333"/>
                </a:solidFill>
                <a:effectLst/>
                <a:latin typeface="inter-bold"/>
              </a:rPr>
              <a:t>8. No client-side installation</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SaaS services are accessed directly from the service provider using the internet connection, so do not need to require any software installation.</a:t>
            </a:r>
          </a:p>
        </p:txBody>
      </p:sp>
    </p:spTree>
    <p:extLst>
      <p:ext uri="{BB962C8B-B14F-4D97-AF65-F5344CB8AC3E}">
        <p14:creationId xmlns:p14="http://schemas.microsoft.com/office/powerpoint/2010/main" val="1271400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E817A59-DDF6-A232-7347-3D3FF9101CB1}"/>
              </a:ext>
            </a:extLst>
          </p:cNvPr>
          <p:cNvSpPr txBox="1"/>
          <p:nvPr/>
        </p:nvSpPr>
        <p:spPr>
          <a:xfrm>
            <a:off x="228600" y="117693"/>
            <a:ext cx="8686800" cy="6740307"/>
          </a:xfrm>
          <a:prstGeom prst="rect">
            <a:avLst/>
          </a:prstGeom>
          <a:noFill/>
        </p:spPr>
        <p:txBody>
          <a:bodyPr wrap="square">
            <a:spAutoFit/>
          </a:bodyPr>
          <a:lstStyle/>
          <a:p>
            <a:pPr algn="just"/>
            <a:r>
              <a:rPr lang="en-US" sz="2400" b="0" i="0" dirty="0">
                <a:solidFill>
                  <a:srgbClr val="610B38"/>
                </a:solidFill>
                <a:effectLst/>
                <a:latin typeface="erdana"/>
              </a:rPr>
              <a:t>Disadvantages of SaaS cloud computing layer</a:t>
            </a:r>
          </a:p>
          <a:p>
            <a:pPr algn="just"/>
            <a:r>
              <a:rPr lang="en-US" sz="2400" b="1" i="0" dirty="0">
                <a:solidFill>
                  <a:srgbClr val="333333"/>
                </a:solidFill>
                <a:effectLst/>
                <a:latin typeface="inter-bold"/>
              </a:rPr>
              <a:t>1) Security</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Actually, data is stored in the cloud, so security may be an issue for some users. However, cloud computing is not more secure than in-house deployment.</a:t>
            </a:r>
          </a:p>
          <a:p>
            <a:pPr algn="just"/>
            <a:r>
              <a:rPr lang="en-US" sz="2400" b="1" i="0" dirty="0">
                <a:solidFill>
                  <a:srgbClr val="333333"/>
                </a:solidFill>
                <a:effectLst/>
                <a:latin typeface="inter-bold"/>
              </a:rPr>
              <a:t>2) Latency issue</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Since data and applications are stored in the cloud at a variable distance from the end-user, there is a possibility that there may be greater latency when interacting with the application compared to local deployment. Therefore, the SaaS model is not suitable for applications whose demand response time is in milliseconds.</a:t>
            </a:r>
          </a:p>
          <a:p>
            <a:pPr algn="just"/>
            <a:r>
              <a:rPr lang="en-US" sz="2400" b="1" i="0" dirty="0">
                <a:solidFill>
                  <a:srgbClr val="333333"/>
                </a:solidFill>
                <a:effectLst/>
                <a:latin typeface="inter-bold"/>
              </a:rPr>
              <a:t>3) Total Dependency on Internet</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Without an internet connection, most SaaS applications are not usable.</a:t>
            </a:r>
          </a:p>
          <a:p>
            <a:pPr algn="just"/>
            <a:r>
              <a:rPr lang="en-US" sz="2400" b="1" i="0" dirty="0">
                <a:solidFill>
                  <a:srgbClr val="333333"/>
                </a:solidFill>
                <a:effectLst/>
                <a:latin typeface="inter-bold"/>
              </a:rPr>
              <a:t>4) Switching between SaaS vendors is difficult</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Switching SaaS vendors involves the difficult and slow task of transferring the very large data files over the internet and then converting and importing them into another SaaS also.</a:t>
            </a:r>
          </a:p>
        </p:txBody>
      </p:sp>
    </p:spTree>
    <p:extLst>
      <p:ext uri="{BB962C8B-B14F-4D97-AF65-F5344CB8AC3E}">
        <p14:creationId xmlns:p14="http://schemas.microsoft.com/office/powerpoint/2010/main" val="31516249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oftware as a Service">
            <a:extLst>
              <a:ext uri="{FF2B5EF4-FFF2-40B4-BE49-F238E27FC236}">
                <a16:creationId xmlns:a16="http://schemas.microsoft.com/office/drawing/2014/main" id="{6AAE4C0B-1334-E2B6-6EB5-8D2BD97BF9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6938" y="1047750"/>
            <a:ext cx="481012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76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6"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SaaS</a:t>
            </a:r>
          </a:p>
        </p:txBody>
      </p:sp>
      <p:sp>
        <p:nvSpPr>
          <p:cNvPr id="217" name="TextShape 2"/>
          <p:cNvSpPr txBox="1"/>
          <p:nvPr/>
        </p:nvSpPr>
        <p:spPr>
          <a:xfrm>
            <a:off x="685800" y="1143000"/>
            <a:ext cx="8154360" cy="4495680"/>
          </a:xfrm>
          <a:prstGeom prst="rect">
            <a:avLst/>
          </a:prstGeom>
        </p:spPr>
        <p:txBody>
          <a:bodyPr/>
          <a:lstStyle/>
          <a:p>
            <a:pPr>
              <a:buFont typeface="Wingdings" panose="05000000000000000000" pitchFamily="2" charset="2"/>
              <a:buChar char=""/>
            </a:pPr>
            <a:r>
              <a:rPr lang="en-US" sz="2400" b="1" dirty="0"/>
              <a:t>Common </a:t>
            </a:r>
            <a:r>
              <a:rPr lang="en-US" sz="2400" b="1" dirty="0" err="1"/>
              <a:t>SaaS</a:t>
            </a:r>
            <a:r>
              <a:rPr lang="en-US" sz="2400" b="1" dirty="0"/>
              <a:t> Use-Case:</a:t>
            </a:r>
            <a:r>
              <a:rPr lang="en-US" sz="2400" dirty="0"/>
              <a:t> Replaces traditional on-device software</a:t>
            </a:r>
          </a:p>
          <a:p>
            <a:pPr>
              <a:lnSpc>
                <a:spcPct val="100000"/>
              </a:lnSpc>
              <a:buFont typeface="Wingdings" panose="05000000000000000000" pitchFamily="2" charset="2"/>
              <a:buChar char=""/>
            </a:pPr>
            <a:r>
              <a:rPr lang="en-US" sz="2400" dirty="0">
                <a:solidFill>
                  <a:srgbClr val="000000"/>
                </a:solidFill>
                <a:latin typeface="Calibri" panose="020F0502020204030204"/>
              </a:rPr>
              <a:t>In this the provider’s </a:t>
            </a:r>
            <a:r>
              <a:rPr lang="en-US" sz="2400" b="1" dirty="0">
                <a:solidFill>
                  <a:srgbClr val="000000"/>
                </a:solidFill>
                <a:latin typeface="Calibri" panose="020F0502020204030204"/>
              </a:rPr>
              <a:t>application are running </a:t>
            </a:r>
            <a:r>
              <a:rPr lang="en-US" sz="2400" dirty="0">
                <a:solidFill>
                  <a:srgbClr val="000000"/>
                </a:solidFill>
                <a:latin typeface="Calibri" panose="020F0502020204030204"/>
              </a:rPr>
              <a:t>on the cloud infrastructure.</a:t>
            </a:r>
            <a:endParaRPr sz="1400" dirty="0"/>
          </a:p>
          <a:p>
            <a:pPr>
              <a:lnSpc>
                <a:spcPct val="100000"/>
              </a:lnSpc>
              <a:buFont typeface="Wingdings" panose="05000000000000000000" pitchFamily="2" charset="2"/>
              <a:buChar char=""/>
            </a:pPr>
            <a:r>
              <a:rPr lang="en-US" sz="2400" dirty="0">
                <a:solidFill>
                  <a:srgbClr val="000000"/>
                </a:solidFill>
                <a:latin typeface="Calibri" panose="020F0502020204030204"/>
              </a:rPr>
              <a:t>The application are accessible from various client devices through </a:t>
            </a:r>
            <a:r>
              <a:rPr lang="en-US" sz="2400" b="1" dirty="0">
                <a:solidFill>
                  <a:srgbClr val="000000"/>
                </a:solidFill>
                <a:latin typeface="Calibri" panose="020F0502020204030204"/>
              </a:rPr>
              <a:t>a thin client interface </a:t>
            </a:r>
            <a:r>
              <a:rPr lang="en-US" sz="2400" dirty="0">
                <a:solidFill>
                  <a:srgbClr val="000000"/>
                </a:solidFill>
                <a:latin typeface="Calibri" panose="020F0502020204030204"/>
              </a:rPr>
              <a:t>such as a web browser.</a:t>
            </a:r>
            <a:endParaRPr sz="1400" dirty="0"/>
          </a:p>
          <a:p>
            <a:pPr>
              <a:lnSpc>
                <a:spcPct val="100000"/>
              </a:lnSpc>
              <a:buFont typeface="Wingdings" panose="05000000000000000000" pitchFamily="2" charset="2"/>
              <a:buChar char=""/>
            </a:pPr>
            <a:r>
              <a:rPr lang="en-US" sz="2400" dirty="0">
                <a:solidFill>
                  <a:srgbClr val="000000"/>
                </a:solidFill>
                <a:latin typeface="Calibri" panose="020F0502020204030204"/>
              </a:rPr>
              <a:t> The consumer </a:t>
            </a:r>
            <a:r>
              <a:rPr lang="en-US" sz="2400" b="1" dirty="0">
                <a:solidFill>
                  <a:srgbClr val="000000"/>
                </a:solidFill>
                <a:latin typeface="Calibri" panose="020F0502020204030204"/>
              </a:rPr>
              <a:t>does not manage </a:t>
            </a:r>
            <a:r>
              <a:rPr lang="en-US" sz="2400" dirty="0">
                <a:solidFill>
                  <a:srgbClr val="000000"/>
                </a:solidFill>
                <a:latin typeface="Calibri" panose="020F0502020204030204"/>
              </a:rPr>
              <a:t>or control the underlying cloud infrastructure including </a:t>
            </a:r>
            <a:r>
              <a:rPr lang="en-US" sz="2400" b="1" dirty="0">
                <a:solidFill>
                  <a:srgbClr val="000000"/>
                </a:solidFill>
                <a:latin typeface="Calibri" panose="020F0502020204030204"/>
              </a:rPr>
              <a:t>network, servers, operating systems, storage</a:t>
            </a:r>
            <a:r>
              <a:rPr lang="en-US" sz="2400" dirty="0">
                <a:solidFill>
                  <a:srgbClr val="000000"/>
                </a:solidFill>
                <a:latin typeface="Calibri" panose="020F0502020204030204"/>
              </a:rPr>
              <a:t>, or even individual application capabilities, with the possible exception of</a:t>
            </a:r>
            <a:r>
              <a:rPr lang="en-US" sz="2400" b="1" dirty="0">
                <a:solidFill>
                  <a:srgbClr val="000000"/>
                </a:solidFill>
                <a:latin typeface="Calibri" panose="020F0502020204030204"/>
              </a:rPr>
              <a:t> limited user-specific </a:t>
            </a:r>
            <a:r>
              <a:rPr lang="en-US" sz="2400" dirty="0">
                <a:solidFill>
                  <a:srgbClr val="000000"/>
                </a:solidFill>
                <a:latin typeface="Calibri" panose="020F0502020204030204"/>
              </a:rPr>
              <a:t>application configuration settings.</a:t>
            </a:r>
          </a:p>
          <a:p>
            <a:pPr indent="-285750">
              <a:buFont typeface="Wingdings" panose="05000000000000000000" pitchFamily="2" charset="2"/>
              <a:buChar char=""/>
            </a:pPr>
            <a:r>
              <a:rPr lang="en-US" sz="2400" dirty="0">
                <a:solidFill>
                  <a:srgbClr val="000000"/>
                </a:solidFill>
                <a:latin typeface="Calibri" panose="020F0502020204030204"/>
              </a:rPr>
              <a:t>Examples : Workday(ERP for HR), Concur(expense </a:t>
            </a:r>
            <a:r>
              <a:rPr lang="en-US" sz="2400" dirty="0" err="1">
                <a:solidFill>
                  <a:srgbClr val="000000"/>
                </a:solidFill>
                <a:latin typeface="Calibri" panose="020F0502020204030204"/>
              </a:rPr>
              <a:t>mgmt</a:t>
            </a:r>
            <a:r>
              <a:rPr lang="en-US" sz="2400" dirty="0">
                <a:solidFill>
                  <a:srgbClr val="000000"/>
                </a:solidFill>
                <a:latin typeface="Calibri" panose="020F0502020204030204"/>
              </a:rPr>
              <a:t>), Citrix </a:t>
            </a:r>
            <a:r>
              <a:rPr lang="en-US" sz="2400" dirty="0" err="1">
                <a:solidFill>
                  <a:srgbClr val="000000"/>
                </a:solidFill>
                <a:latin typeface="Calibri" panose="020F0502020204030204"/>
              </a:rPr>
              <a:t>GoToMeeting</a:t>
            </a:r>
            <a:r>
              <a:rPr lang="en-US" sz="2400" dirty="0">
                <a:solidFill>
                  <a:srgbClr val="000000"/>
                </a:solidFill>
                <a:latin typeface="Calibri" panose="020F0502020204030204"/>
              </a:rPr>
              <a:t>/Cisco WebEx(online meetings and video conferencing)</a:t>
            </a:r>
          </a:p>
          <a:p>
            <a:pPr>
              <a:lnSpc>
                <a:spcPct val="100000"/>
              </a:lnSpc>
              <a:buFont typeface="Wingdings" panose="05000000000000000000" pitchFamily="2" charset="2"/>
              <a:buChar char=""/>
            </a:pP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ADF550-5170-FC53-452E-655407296BDB}"/>
              </a:ext>
            </a:extLst>
          </p:cNvPr>
          <p:cNvSpPr txBox="1"/>
          <p:nvPr/>
        </p:nvSpPr>
        <p:spPr>
          <a:xfrm>
            <a:off x="304800" y="304800"/>
            <a:ext cx="8534400" cy="5632311"/>
          </a:xfrm>
          <a:prstGeom prst="rect">
            <a:avLst/>
          </a:prstGeom>
          <a:noFill/>
        </p:spPr>
        <p:txBody>
          <a:bodyPr wrap="square">
            <a:spAutoFit/>
          </a:bodyPr>
          <a:lstStyle/>
          <a:p>
            <a:pPr algn="just"/>
            <a:r>
              <a:rPr lang="en-US" sz="2400" b="0" i="0" dirty="0">
                <a:solidFill>
                  <a:srgbClr val="000000"/>
                </a:solidFill>
                <a:effectLst/>
                <a:latin typeface="Heebo" pitchFamily="2" charset="-79"/>
                <a:cs typeface="Heebo" pitchFamily="2" charset="-79"/>
              </a:rPr>
              <a:t>Characteristics</a:t>
            </a:r>
          </a:p>
          <a:p>
            <a:pPr algn="just"/>
            <a:r>
              <a:rPr lang="en-US" sz="2400" b="0" i="0" dirty="0">
                <a:solidFill>
                  <a:srgbClr val="000000"/>
                </a:solidFill>
                <a:effectLst/>
                <a:latin typeface="Nunito" pitchFamily="2" charset="0"/>
              </a:rPr>
              <a:t>Here are the characteristics of SaaS service model:</a:t>
            </a:r>
          </a:p>
          <a:p>
            <a:pPr algn="just">
              <a:buFont typeface="Arial" panose="020B0604020202020204" pitchFamily="34" charset="0"/>
              <a:buChar char="•"/>
            </a:pPr>
            <a:r>
              <a:rPr lang="en-US" sz="2400" b="0" i="0" dirty="0">
                <a:solidFill>
                  <a:srgbClr val="000000"/>
                </a:solidFill>
                <a:effectLst/>
                <a:latin typeface="Nunito" pitchFamily="2" charset="0"/>
              </a:rPr>
              <a:t>SaaS makes the software available over the Internet.</a:t>
            </a:r>
          </a:p>
          <a:p>
            <a:pPr algn="just">
              <a:buFont typeface="Arial" panose="020B0604020202020204" pitchFamily="34" charset="0"/>
              <a:buChar char="•"/>
            </a:pPr>
            <a:r>
              <a:rPr lang="en-US" sz="2400" b="0" i="0" dirty="0">
                <a:solidFill>
                  <a:srgbClr val="000000"/>
                </a:solidFill>
                <a:effectLst/>
                <a:latin typeface="Nunito" pitchFamily="2" charset="0"/>
              </a:rPr>
              <a:t>The software applications are maintained by the vendor.</a:t>
            </a:r>
          </a:p>
          <a:p>
            <a:pPr algn="just">
              <a:buFont typeface="Arial" panose="020B0604020202020204" pitchFamily="34" charset="0"/>
              <a:buChar char="•"/>
            </a:pPr>
            <a:r>
              <a:rPr lang="en-US" sz="2400" b="0" i="0" dirty="0">
                <a:solidFill>
                  <a:srgbClr val="000000"/>
                </a:solidFill>
                <a:effectLst/>
                <a:latin typeface="Nunito" pitchFamily="2" charset="0"/>
              </a:rPr>
              <a:t>The license to the software may be subscription based or usage based. And it is billed on recurring basis.</a:t>
            </a:r>
          </a:p>
          <a:p>
            <a:pPr algn="just">
              <a:buFont typeface="Arial" panose="020B0604020202020204" pitchFamily="34" charset="0"/>
              <a:buChar char="•"/>
            </a:pPr>
            <a:r>
              <a:rPr lang="en-US" sz="2400" b="0" i="0" dirty="0">
                <a:solidFill>
                  <a:srgbClr val="000000"/>
                </a:solidFill>
                <a:effectLst/>
                <a:latin typeface="Nunito" pitchFamily="2" charset="0"/>
              </a:rPr>
              <a:t>SaaS applications are cost-effective since they do not require any maintenance at end user side.</a:t>
            </a:r>
          </a:p>
          <a:p>
            <a:pPr algn="just">
              <a:buFont typeface="Arial" panose="020B0604020202020204" pitchFamily="34" charset="0"/>
              <a:buChar char="•"/>
            </a:pPr>
            <a:r>
              <a:rPr lang="en-US" sz="2400" b="0" i="0" dirty="0">
                <a:solidFill>
                  <a:srgbClr val="000000"/>
                </a:solidFill>
                <a:effectLst/>
                <a:latin typeface="Nunito" pitchFamily="2" charset="0"/>
              </a:rPr>
              <a:t>They are available on demand.</a:t>
            </a:r>
          </a:p>
          <a:p>
            <a:pPr algn="just">
              <a:buFont typeface="Arial" panose="020B0604020202020204" pitchFamily="34" charset="0"/>
              <a:buChar char="•"/>
            </a:pPr>
            <a:r>
              <a:rPr lang="en-US" sz="2400" b="0" i="0" dirty="0">
                <a:solidFill>
                  <a:srgbClr val="000000"/>
                </a:solidFill>
                <a:effectLst/>
                <a:latin typeface="Nunito" pitchFamily="2" charset="0"/>
              </a:rPr>
              <a:t>They can be scaled up or down on demand.</a:t>
            </a:r>
          </a:p>
          <a:p>
            <a:pPr algn="just">
              <a:buFont typeface="Arial" panose="020B0604020202020204" pitchFamily="34" charset="0"/>
              <a:buChar char="•"/>
            </a:pPr>
            <a:r>
              <a:rPr lang="en-US" sz="2400" b="0" i="0" dirty="0">
                <a:solidFill>
                  <a:srgbClr val="000000"/>
                </a:solidFill>
                <a:effectLst/>
                <a:latin typeface="Nunito" pitchFamily="2" charset="0"/>
              </a:rPr>
              <a:t>They are automatically upgraded and updated.</a:t>
            </a:r>
          </a:p>
          <a:p>
            <a:pPr algn="just">
              <a:buFont typeface="Arial" panose="020B0604020202020204" pitchFamily="34" charset="0"/>
              <a:buChar char="•"/>
            </a:pPr>
            <a:r>
              <a:rPr lang="en-US" sz="2400" b="0" i="0" dirty="0">
                <a:solidFill>
                  <a:srgbClr val="000000"/>
                </a:solidFill>
                <a:effectLst/>
                <a:latin typeface="Nunito" pitchFamily="2" charset="0"/>
              </a:rPr>
              <a:t>SaaS offers shared data model. Therefore, multiple users can share single instance of infrastructure. It is not required to hard code the functionality for individual users.</a:t>
            </a:r>
          </a:p>
          <a:p>
            <a:pPr algn="just">
              <a:buFont typeface="Arial" panose="020B0604020202020204" pitchFamily="34" charset="0"/>
              <a:buChar char="•"/>
            </a:pPr>
            <a:r>
              <a:rPr lang="en-US" sz="2400" b="0" i="0" dirty="0">
                <a:solidFill>
                  <a:srgbClr val="000000"/>
                </a:solidFill>
                <a:effectLst/>
                <a:latin typeface="Nunito" pitchFamily="2" charset="0"/>
              </a:rPr>
              <a:t>All users run the same version of the software.</a:t>
            </a:r>
          </a:p>
        </p:txBody>
      </p:sp>
    </p:spTree>
    <p:extLst>
      <p:ext uri="{BB962C8B-B14F-4D97-AF65-F5344CB8AC3E}">
        <p14:creationId xmlns:p14="http://schemas.microsoft.com/office/powerpoint/2010/main" val="33654422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0" name="TextShape 1"/>
          <p:cNvSpPr txBox="1"/>
          <p:nvPr/>
        </p:nvSpPr>
        <p:spPr>
          <a:xfrm>
            <a:off x="457200" y="1524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Benefits of </a:t>
            </a:r>
            <a:r>
              <a:rPr lang="en-US" sz="4400" dirty="0" err="1">
                <a:solidFill>
                  <a:srgbClr val="000000"/>
                </a:solidFill>
                <a:latin typeface="Calibri" panose="020F0502020204030204"/>
              </a:rPr>
              <a:t>SaaS</a:t>
            </a:r>
          </a:p>
        </p:txBody>
      </p:sp>
      <p:sp>
        <p:nvSpPr>
          <p:cNvPr id="221" name="TextShape 2"/>
          <p:cNvSpPr txBox="1"/>
          <p:nvPr/>
        </p:nvSpPr>
        <p:spPr>
          <a:xfrm>
            <a:off x="457200" y="1447920"/>
            <a:ext cx="8229240" cy="3428880"/>
          </a:xfrm>
          <a:prstGeom prst="rect">
            <a:avLst/>
          </a:prstGeom>
        </p:spPr>
        <p:txBody>
          <a:bodyPr/>
          <a:lstStyle/>
          <a:p>
            <a:pPr>
              <a:lnSpc>
                <a:spcPct val="100000"/>
              </a:lnSpc>
            </a:pPr>
            <a:r>
              <a:rPr lang="en-US" sz="3200" b="1" dirty="0">
                <a:solidFill>
                  <a:srgbClr val="000000"/>
                </a:solidFill>
                <a:latin typeface="Calibri" panose="020F0502020204030204"/>
              </a:rPr>
              <a:t>1.Reduced time to benefit</a:t>
            </a:r>
            <a:endParaRPr dirty="0"/>
          </a:p>
          <a:p>
            <a:pPr>
              <a:lnSpc>
                <a:spcPct val="100000"/>
              </a:lnSpc>
            </a:pPr>
            <a:r>
              <a:rPr lang="en-US" sz="2000" dirty="0">
                <a:solidFill>
                  <a:srgbClr val="000000"/>
                </a:solidFill>
                <a:latin typeface="Calibri" panose="020F0502020204030204"/>
              </a:rPr>
              <a:t>.</a:t>
            </a:r>
            <a:endParaRPr dirty="0"/>
          </a:p>
          <a:p>
            <a:pPr>
              <a:lnSpc>
                <a:spcPct val="100000"/>
              </a:lnSpc>
            </a:pPr>
            <a:r>
              <a:rPr lang="en-US" sz="3200" b="1" dirty="0">
                <a:solidFill>
                  <a:srgbClr val="000000"/>
                </a:solidFill>
                <a:latin typeface="Calibri" panose="020F0502020204030204"/>
              </a:rPr>
              <a:t>2. Lower Cost </a:t>
            </a:r>
          </a:p>
          <a:p>
            <a:pPr>
              <a:lnSpc>
                <a:spcPct val="100000"/>
              </a:lnSpc>
            </a:pPr>
            <a:endParaRPr lang="en-US" sz="3200" b="1" dirty="0">
              <a:solidFill>
                <a:srgbClr val="000000"/>
              </a:solidFill>
              <a:latin typeface="Calibri" panose="020F0502020204030204"/>
            </a:endParaRPr>
          </a:p>
          <a:p>
            <a:pPr>
              <a:lnSpc>
                <a:spcPct val="100000"/>
              </a:lnSpc>
            </a:pPr>
            <a:r>
              <a:rPr lang="en-US" sz="3200" b="1" dirty="0">
                <a:solidFill>
                  <a:srgbClr val="000000"/>
                </a:solidFill>
                <a:latin typeface="Calibri" panose="020F0502020204030204"/>
              </a:rPr>
              <a:t>3. New releases (upgrades)</a:t>
            </a:r>
            <a:r>
              <a:rPr lang="en-US" sz="3200" dirty="0">
                <a:solidFill>
                  <a:srgbClr val="000000"/>
                </a:solidFill>
                <a:latin typeface="Calibri" panose="020F0502020204030204"/>
              </a:rPr>
              <a:t>  </a:t>
            </a:r>
            <a:endParaRPr dirty="0"/>
          </a:p>
        </p:txBody>
      </p:sp>
      <p:sp>
        <p:nvSpPr>
          <p:cNvPr id="222" name="CustomShape 3"/>
          <p:cNvSpPr/>
          <p:nvPr/>
        </p:nvSpPr>
        <p:spPr>
          <a:xfrm>
            <a:off x="459698" y="4191000"/>
            <a:ext cx="8305560" cy="2343000"/>
          </a:xfrm>
          <a:prstGeom prst="rect">
            <a:avLst/>
          </a:prstGeom>
        </p:spPr>
        <p:txBody>
          <a:bodyPr lIns="90000" tIns="45000" rIns="90000" bIns="45000"/>
          <a:lstStyle/>
          <a:p>
            <a:pPr>
              <a:lnSpc>
                <a:spcPct val="100000"/>
              </a:lnSpc>
            </a:pPr>
            <a:r>
              <a:rPr lang="en-IN" sz="3200" b="1" dirty="0">
                <a:solidFill>
                  <a:srgbClr val="000000"/>
                </a:solidFill>
                <a:latin typeface="Calibri" panose="020F0502020204030204"/>
              </a:rPr>
              <a:t>4.Easy to use </a:t>
            </a:r>
          </a:p>
          <a:p>
            <a:pPr>
              <a:lnSpc>
                <a:spcPct val="100000"/>
              </a:lnSpc>
            </a:pPr>
            <a:endParaRPr lang="en-IN" sz="3200" b="1" dirty="0">
              <a:solidFill>
                <a:srgbClr val="000000"/>
              </a:solidFill>
              <a:latin typeface="Calibri" panose="020F0502020204030204"/>
            </a:endParaRPr>
          </a:p>
          <a:p>
            <a:pPr>
              <a:lnSpc>
                <a:spcPct val="100000"/>
              </a:lnSpc>
            </a:pPr>
            <a:r>
              <a:rPr lang="en-IN" sz="3200" b="1" dirty="0">
                <a:solidFill>
                  <a:srgbClr val="000000"/>
                </a:solidFill>
                <a:latin typeface="Calibri" panose="020F0502020204030204"/>
              </a:rPr>
              <a:t>5. Any time &amp; any where access</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3"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a:t>
            </a:r>
          </a:p>
        </p:txBody>
      </p:sp>
      <p:sp>
        <p:nvSpPr>
          <p:cNvPr id="224"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000000"/>
                </a:solidFill>
                <a:latin typeface="Calibri" panose="020F0502020204030204"/>
              </a:rPr>
              <a:t>Data Availability</a:t>
            </a:r>
          </a:p>
          <a:p>
            <a:pPr>
              <a:lnSpc>
                <a:spcPct val="100000"/>
              </a:lnSpc>
              <a:buFont typeface="Arial" panose="020B0604020202020204"/>
              <a:buChar char="•"/>
            </a:pPr>
            <a:endParaRPr dirty="0"/>
          </a:p>
          <a:p>
            <a:pPr>
              <a:lnSpc>
                <a:spcPct val="100000"/>
              </a:lnSpc>
              <a:buFont typeface="Arial" panose="020B0604020202020204"/>
              <a:buChar char="•"/>
            </a:pPr>
            <a:r>
              <a:rPr lang="en-US" sz="3200" b="1" dirty="0">
                <a:solidFill>
                  <a:srgbClr val="000000"/>
                </a:solidFill>
                <a:latin typeface="Calibri" panose="020F0502020204030204"/>
              </a:rPr>
              <a:t>Governance &amp; billing </a:t>
            </a:r>
            <a:r>
              <a:rPr lang="en-US" sz="3200" b="1" dirty="0" err="1">
                <a:solidFill>
                  <a:srgbClr val="000000"/>
                </a:solidFill>
                <a:latin typeface="Calibri" panose="020F0502020204030204"/>
              </a:rPr>
              <a:t>Mgmt</a:t>
            </a:r>
            <a:endParaRPr lang="en-US" sz="3200" b="1" dirty="0">
              <a:solidFill>
                <a:srgbClr val="000000"/>
              </a:solidFill>
              <a:latin typeface="Calibri" panose="020F0502020204030204"/>
            </a:endParaRPr>
          </a:p>
          <a:p>
            <a:pPr>
              <a:lnSpc>
                <a:spcPct val="100000"/>
              </a:lnSpc>
              <a:buFont typeface="Arial" panose="020B0604020202020204"/>
              <a:buChar char="•"/>
            </a:pPr>
            <a:endParaRPr lang="en-US" sz="3200" b="1" dirty="0">
              <a:solidFill>
                <a:srgbClr val="000000"/>
              </a:solidFill>
              <a:latin typeface="Calibri" panose="020F0502020204030204"/>
            </a:endParaRPr>
          </a:p>
          <a:p>
            <a:pPr>
              <a:lnSpc>
                <a:spcPct val="100000"/>
              </a:lnSpc>
              <a:buFont typeface="Arial" panose="020B0604020202020204"/>
              <a:buChar char="•"/>
            </a:pPr>
            <a:r>
              <a:rPr lang="en-US" sz="3200" b="1" dirty="0">
                <a:solidFill>
                  <a:srgbClr val="000000"/>
                </a:solidFill>
                <a:latin typeface="Calibri" panose="020F0502020204030204"/>
              </a:rPr>
              <a:t>Need of good connectivity</a:t>
            </a:r>
          </a:p>
          <a:p>
            <a:pPr>
              <a:lnSpc>
                <a:spcPct val="100000"/>
              </a:lnSpc>
              <a:buFont typeface="Arial" panose="020B0604020202020204"/>
              <a:buChar char="•"/>
            </a:pPr>
            <a:endParaRPr dirty="0"/>
          </a:p>
          <a:p>
            <a:pPr>
              <a:lnSpc>
                <a:spcPct val="100000"/>
              </a:lnSpc>
              <a:buFont typeface="Arial" panose="020B0604020202020204"/>
              <a:buChar char="•"/>
            </a:pPr>
            <a:r>
              <a:rPr lang="en-US" sz="3200" b="1" dirty="0">
                <a:solidFill>
                  <a:srgbClr val="000000"/>
                </a:solidFill>
                <a:latin typeface="Calibri" panose="020F0502020204030204"/>
              </a:rPr>
              <a:t>Synchronization of client &amp; vendor migration(vendor lock-in)</a:t>
            </a:r>
          </a:p>
          <a:p>
            <a:pPr>
              <a:lnSpc>
                <a:spcPct val="100000"/>
              </a:lnSpc>
              <a:buFont typeface="Arial" panose="020B0604020202020204"/>
              <a:buChar cha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762120" y="914400"/>
            <a:ext cx="7314840" cy="4038120"/>
          </a:xfrm>
          <a:prstGeom prst="rect">
            <a:avLst/>
          </a:prstGeom>
          <a:solidFill>
            <a:srgbClr val="EEECE1"/>
          </a:solidFill>
          <a:ln w="25560">
            <a:solidFill>
              <a:srgbClr val="4F81BD"/>
            </a:solidFill>
            <a:round/>
          </a:ln>
        </p:spPr>
      </p:sp>
      <p:sp>
        <p:nvSpPr>
          <p:cNvPr id="134" name="TextShape 2"/>
          <p:cNvSpPr txBox="1"/>
          <p:nvPr/>
        </p:nvSpPr>
        <p:spPr>
          <a:xfrm>
            <a:off x="1714320" y="0"/>
            <a:ext cx="7238520" cy="1142640"/>
          </a:xfrm>
          <a:prstGeom prst="rect">
            <a:avLst/>
          </a:prstGeom>
        </p:spPr>
        <p:txBody>
          <a:bodyPr anchor="ctr"/>
          <a:lstStyle/>
          <a:p>
            <a:pPr algn="ctr">
              <a:lnSpc>
                <a:spcPct val="100000"/>
              </a:lnSpc>
            </a:pPr>
            <a:r>
              <a:rPr lang="en-US" sz="4400">
                <a:solidFill>
                  <a:srgbClr val="000000"/>
                </a:solidFill>
                <a:latin typeface="Calibri" panose="020F0502020204030204"/>
              </a:rPr>
              <a:t>What is Cloud Computing</a:t>
            </a:r>
          </a:p>
        </p:txBody>
      </p:sp>
      <p:sp>
        <p:nvSpPr>
          <p:cNvPr id="135" name="TextShape 3"/>
          <p:cNvSpPr txBox="1"/>
          <p:nvPr/>
        </p:nvSpPr>
        <p:spPr>
          <a:xfrm>
            <a:off x="0" y="0"/>
            <a:ext cx="0" cy="0"/>
          </a:xfrm>
          <a:prstGeom prst="rect">
            <a:avLst/>
          </a:prstGeom>
        </p:spPr>
        <p:txBody>
          <a:bodyPr lIns="90000" tIns="45000" rIns="90000" bIns="45000"/>
          <a:lstStyle/>
          <a:p>
            <a:pPr>
              <a:lnSpc>
                <a:spcPct val="100000"/>
              </a:lnSpc>
            </a:pPr>
            <a:fld id="{E1E10131-8141-4191-A111-71F181E1F1F1}" type="slidenum">
              <a:rPr lang="en-IN">
                <a:solidFill>
                  <a:srgbClr val="000000"/>
                </a:solidFill>
                <a:latin typeface="Calibri" panose="020F0502020204030204"/>
              </a:rPr>
              <a:t>4</a:t>
            </a:fld>
            <a:endParaRPr lang="en-IN">
              <a:solidFill>
                <a:srgbClr val="000000"/>
              </a:solidFill>
              <a:latin typeface="Calibri" panose="020F0502020204030204"/>
            </a:endParaRPr>
          </a:p>
        </p:txBody>
      </p:sp>
      <p:pic>
        <p:nvPicPr>
          <p:cNvPr id="136" name="Picture 19"/>
          <p:cNvPicPr/>
          <p:nvPr/>
        </p:nvPicPr>
        <p:blipFill>
          <a:blip r:embed="rId3"/>
          <a:stretch>
            <a:fillRect/>
          </a:stretch>
        </p:blipFill>
        <p:spPr>
          <a:xfrm>
            <a:off x="5715000" y="1676520"/>
            <a:ext cx="1441080" cy="1515600"/>
          </a:xfrm>
          <a:prstGeom prst="rect">
            <a:avLst/>
          </a:prstGeom>
        </p:spPr>
      </p:pic>
      <p:sp>
        <p:nvSpPr>
          <p:cNvPr id="137" name="CustomShape 4"/>
          <p:cNvSpPr/>
          <p:nvPr/>
        </p:nvSpPr>
        <p:spPr>
          <a:xfrm>
            <a:off x="5257800" y="3200400"/>
            <a:ext cx="243792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Computer Network</a:t>
            </a:r>
          </a:p>
        </p:txBody>
      </p:sp>
      <p:pic>
        <p:nvPicPr>
          <p:cNvPr id="138" name="Picture 23"/>
          <p:cNvPicPr/>
          <p:nvPr/>
        </p:nvPicPr>
        <p:blipFill>
          <a:blip r:embed="rId4"/>
          <a:stretch>
            <a:fillRect/>
          </a:stretch>
        </p:blipFill>
        <p:spPr>
          <a:xfrm>
            <a:off x="1752480" y="2286000"/>
            <a:ext cx="1714320" cy="1447800"/>
          </a:xfrm>
          <a:prstGeom prst="rect">
            <a:avLst/>
          </a:prstGeom>
        </p:spPr>
      </p:pic>
      <p:pic>
        <p:nvPicPr>
          <p:cNvPr id="139" name="Picture 24"/>
          <p:cNvPicPr/>
          <p:nvPr/>
        </p:nvPicPr>
        <p:blipFill>
          <a:blip r:embed="rId5"/>
          <a:stretch>
            <a:fillRect/>
          </a:stretch>
        </p:blipFill>
        <p:spPr>
          <a:xfrm>
            <a:off x="3733920" y="2895480"/>
            <a:ext cx="1447560" cy="1676160"/>
          </a:xfrm>
          <a:prstGeom prst="rect">
            <a:avLst/>
          </a:prstGeom>
        </p:spPr>
      </p:pic>
      <p:sp>
        <p:nvSpPr>
          <p:cNvPr id="140" name="CustomShape 5"/>
          <p:cNvSpPr/>
          <p:nvPr/>
        </p:nvSpPr>
        <p:spPr>
          <a:xfrm>
            <a:off x="1447920" y="3886200"/>
            <a:ext cx="2361960" cy="57708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Storage (Database)</a:t>
            </a:r>
          </a:p>
        </p:txBody>
      </p:sp>
      <p:sp>
        <p:nvSpPr>
          <p:cNvPr id="141" name="CustomShape 6"/>
          <p:cNvSpPr/>
          <p:nvPr/>
        </p:nvSpPr>
        <p:spPr>
          <a:xfrm>
            <a:off x="3962520" y="4495680"/>
            <a:ext cx="114264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SERvers</a:t>
            </a:r>
          </a:p>
        </p:txBody>
      </p:sp>
      <p:pic>
        <p:nvPicPr>
          <p:cNvPr id="142" name="Picture 51"/>
          <p:cNvPicPr/>
          <p:nvPr/>
        </p:nvPicPr>
        <p:blipFill>
          <a:blip r:embed="rId6"/>
          <a:stretch>
            <a:fillRect/>
          </a:stretch>
        </p:blipFill>
        <p:spPr>
          <a:xfrm>
            <a:off x="3657600" y="1600200"/>
            <a:ext cx="1314000" cy="1149120"/>
          </a:xfrm>
          <a:prstGeom prst="rect">
            <a:avLst/>
          </a:prstGeom>
        </p:spPr>
      </p:pic>
      <p:sp>
        <p:nvSpPr>
          <p:cNvPr id="143" name="CustomShape 7"/>
          <p:cNvSpPr/>
          <p:nvPr/>
        </p:nvSpPr>
        <p:spPr>
          <a:xfrm>
            <a:off x="2133720" y="1676520"/>
            <a:ext cx="1142640" cy="57708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Services</a:t>
            </a:r>
          </a:p>
        </p:txBody>
      </p:sp>
      <p:sp>
        <p:nvSpPr>
          <p:cNvPr id="144" name="CustomShape 8"/>
          <p:cNvSpPr/>
          <p:nvPr/>
        </p:nvSpPr>
        <p:spPr>
          <a:xfrm>
            <a:off x="3429000" y="1371600"/>
            <a:ext cx="1599840" cy="333720"/>
          </a:xfrm>
          <a:prstGeom prst="rect">
            <a:avLst/>
          </a:prstGeom>
        </p:spPr>
        <p:txBody>
          <a:bodyPr lIns="90000" tIns="45000" rIns="90000" bIns="45000"/>
          <a:lstStyle/>
          <a:p>
            <a:pPr>
              <a:lnSpc>
                <a:spcPct val="100000"/>
              </a:lnSpc>
            </a:pPr>
            <a:r>
              <a:rPr lang="en-IN" sz="1600" b="1">
                <a:solidFill>
                  <a:srgbClr val="000000"/>
                </a:solidFill>
                <a:latin typeface="Calibri" panose="020F0502020204030204"/>
              </a:rPr>
              <a:t>Applications</a:t>
            </a:r>
          </a:p>
        </p:txBody>
      </p:sp>
      <p:sp>
        <p:nvSpPr>
          <p:cNvPr id="145" name="CustomShape 9"/>
          <p:cNvSpPr/>
          <p:nvPr/>
        </p:nvSpPr>
        <p:spPr>
          <a:xfrm>
            <a:off x="838080" y="5181480"/>
            <a:ext cx="7619760" cy="337680"/>
          </a:xfrm>
          <a:prstGeom prst="rect">
            <a:avLst/>
          </a:prstGeom>
        </p:spPr>
      </p:sp>
      <p:sp>
        <p:nvSpPr>
          <p:cNvPr id="146" name="Line 10"/>
          <p:cNvSpPr/>
          <p:nvPr/>
        </p:nvSpPr>
        <p:spPr>
          <a:xfrm flipV="1">
            <a:off x="5181480" y="2590560"/>
            <a:ext cx="609480" cy="1143000"/>
          </a:xfrm>
          <a:prstGeom prst="line">
            <a:avLst/>
          </a:prstGeom>
          <a:ln w="25560">
            <a:solidFill>
              <a:srgbClr val="4A7EBB"/>
            </a:solidFill>
            <a:round/>
          </a:ln>
        </p:spPr>
      </p:sp>
      <p:sp>
        <p:nvSpPr>
          <p:cNvPr id="147" name="Line 11"/>
          <p:cNvSpPr/>
          <p:nvPr/>
        </p:nvSpPr>
        <p:spPr>
          <a:xfrm flipH="1" flipV="1">
            <a:off x="4971960" y="2174760"/>
            <a:ext cx="819000" cy="415800"/>
          </a:xfrm>
          <a:prstGeom prst="line">
            <a:avLst/>
          </a:prstGeom>
          <a:ln w="25560">
            <a:solidFill>
              <a:srgbClr val="4A7EBB"/>
            </a:solidFill>
            <a:round/>
          </a:ln>
        </p:spPr>
      </p:sp>
      <p:sp>
        <p:nvSpPr>
          <p:cNvPr id="148" name="Line 12"/>
          <p:cNvSpPr/>
          <p:nvPr/>
        </p:nvSpPr>
        <p:spPr>
          <a:xfrm flipV="1">
            <a:off x="2438280" y="2260440"/>
            <a:ext cx="266760" cy="101520"/>
          </a:xfrm>
          <a:prstGeom prst="line">
            <a:avLst/>
          </a:prstGeom>
          <a:ln w="25560">
            <a:solidFill>
              <a:srgbClr val="4A7EBB"/>
            </a:solidFill>
            <a:round/>
          </a:ln>
        </p:spPr>
      </p:sp>
      <p:sp>
        <p:nvSpPr>
          <p:cNvPr id="149" name="Line 13"/>
          <p:cNvSpPr/>
          <p:nvPr/>
        </p:nvSpPr>
        <p:spPr>
          <a:xfrm flipH="1" flipV="1">
            <a:off x="2971800" y="3200400"/>
            <a:ext cx="761760" cy="685800"/>
          </a:xfrm>
          <a:prstGeom prst="line">
            <a:avLst/>
          </a:prstGeom>
          <a:ln w="25560">
            <a:solidFill>
              <a:srgbClr val="4A7EBB"/>
            </a:solidFill>
            <a:round/>
          </a:ln>
        </p:spPr>
      </p:sp>
      <p:sp>
        <p:nvSpPr>
          <p:cNvPr id="150" name="Line 14"/>
          <p:cNvSpPr/>
          <p:nvPr/>
        </p:nvSpPr>
        <p:spPr>
          <a:xfrm flipH="1">
            <a:off x="2717289" y="2112258"/>
            <a:ext cx="990720" cy="152640"/>
          </a:xfrm>
          <a:prstGeom prst="line">
            <a:avLst/>
          </a:prstGeom>
          <a:ln w="25560">
            <a:solidFill>
              <a:srgbClr val="4A7EBB"/>
            </a:solidFill>
            <a:round/>
          </a:ln>
        </p:spPr>
      </p:sp>
      <p:sp>
        <p:nvSpPr>
          <p:cNvPr id="151" name="CustomShape 15"/>
          <p:cNvSpPr/>
          <p:nvPr/>
        </p:nvSpPr>
        <p:spPr>
          <a:xfrm>
            <a:off x="457200" y="6400800"/>
            <a:ext cx="5708160" cy="363960"/>
          </a:xfrm>
          <a:prstGeom prst="rect">
            <a:avLst/>
          </a:prstGeom>
        </p:spPr>
        <p:txBody>
          <a:bodyPr lIns="90000" tIns="45000" rIns="90000" bIns="45000"/>
          <a:lstStyle/>
          <a:p>
            <a:pPr algn="ctr">
              <a:lnSpc>
                <a:spcPct val="100000"/>
              </a:lnSpc>
            </a:pPr>
            <a:r>
              <a:rPr lang="en-IN" sz="900">
                <a:solidFill>
                  <a:srgbClr val="FFFFFF"/>
                </a:solidFill>
                <a:latin typeface="Calibri" panose="020F0502020204030204"/>
              </a:rPr>
              <a:t>Adopted from: Effectively and Securely Using the Cloud Computing Paradigm by peter Mell, Tim Grance</a:t>
            </a:r>
          </a:p>
        </p:txBody>
      </p:sp>
      <p:sp>
        <p:nvSpPr>
          <p:cNvPr id="152" name="TextShape 16"/>
          <p:cNvSpPr txBox="1"/>
          <p:nvPr/>
        </p:nvSpPr>
        <p:spPr>
          <a:xfrm>
            <a:off x="457200" y="1295280"/>
            <a:ext cx="8229240" cy="4830480"/>
          </a:xfrm>
          <a:prstGeom prst="rect">
            <a:avLst/>
          </a:prstGeom>
        </p:spPr>
        <p:txBody>
          <a:bodyPr/>
          <a:lstStyle/>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pPr>
            <a:endParaRPr dirty="0"/>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Shared pool of configurable computing resources</a:t>
            </a:r>
          </a:p>
          <a:p>
            <a:pPr>
              <a:lnSpc>
                <a:spcPct val="100000"/>
              </a:lnSpc>
              <a:buFont typeface="Arial" panose="020B0604020202020204"/>
              <a:buChar char="•"/>
            </a:pPr>
            <a:r>
              <a:rPr lang="en-US" sz="2800" dirty="0">
                <a:solidFill>
                  <a:srgbClr val="000000"/>
                </a:solidFill>
                <a:latin typeface="Calibri" panose="020F0502020204030204"/>
              </a:rPr>
              <a:t>On-demand network access</a:t>
            </a:r>
          </a:p>
          <a:p>
            <a:pPr>
              <a:lnSpc>
                <a:spcPct val="100000"/>
              </a:lnSpc>
              <a:buFont typeface="Arial" panose="020B0604020202020204"/>
              <a:buChar char="•"/>
            </a:pPr>
            <a:r>
              <a:rPr lang="en-US" sz="2800" dirty="0">
                <a:solidFill>
                  <a:srgbClr val="000000"/>
                </a:solidFill>
                <a:latin typeface="Calibri" panose="020F0502020204030204"/>
              </a:rPr>
              <a:t>Provisioned by the Service Provider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out" filter="circle(in)">
                                      <p:cBhvr additive="repl">
                                        <p:cTn id="7" dur="500" fill="freeze"/>
                                        <p:tgtEl>
                                          <p:spTgt spid="133"/>
                                        </p:tgtEl>
                                      </p:cBhvr>
                                    </p:animEffect>
                                  </p:childTnLst>
                                </p:cTn>
                              </p:par>
                              <p:par>
                                <p:cTn id="8" presetID="6" presetClass="entr" presetSubtype="16" fill="hold"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out" filter="circle(in)">
                                      <p:cBhvr additive="repl">
                                        <p:cTn id="10" dur="500" fill="freeze"/>
                                        <p:tgtEl>
                                          <p:spTgt spid="136"/>
                                        </p:tgtEl>
                                      </p:cBhvr>
                                    </p:animEffect>
                                  </p:childTnLst>
                                </p:cTn>
                              </p:par>
                              <p:par>
                                <p:cTn id="11" presetID="6" presetClass="entr" presetSubtype="16"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out" filter="circle(in)">
                                      <p:cBhvr additive="repl">
                                        <p:cTn id="13" dur="500" fill="freeze"/>
                                        <p:tgtEl>
                                          <p:spTgt spid="13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39"/>
                                        </p:tgtEl>
                                        <p:attrNameLst>
                                          <p:attrName>style.visibility</p:attrName>
                                        </p:attrNameLst>
                                      </p:cBhvr>
                                      <p:to>
                                        <p:strVal val="visible"/>
                                      </p:to>
                                    </p:set>
                                    <p:animEffect transition="out" filter="circle(in)">
                                      <p:cBhvr additive="repl">
                                        <p:cTn id="18" dur="500" fill="freeze"/>
                                        <p:tgtEl>
                                          <p:spTgt spid="139"/>
                                        </p:tgtEl>
                                      </p:cBhvr>
                                    </p:animEffect>
                                  </p:childTnLst>
                                </p:cTn>
                              </p:par>
                              <p:par>
                                <p:cTn id="19" presetID="6" presetClass="entr" presetSubtype="16" fill="hold" nodeType="with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out" filter="circle(in)">
                                      <p:cBhvr additive="repl">
                                        <p:cTn id="21" dur="500" fill="freeze"/>
                                        <p:tgtEl>
                                          <p:spTgt spid="141"/>
                                        </p:tgtEl>
                                      </p:cBhvr>
                                    </p:animEffect>
                                  </p:childTnLst>
                                </p:cTn>
                              </p:par>
                              <p:par>
                                <p:cTn id="22" presetID="6" presetClass="entr" presetSubtype="16" fill="hold" nodeType="withEffect">
                                  <p:stCondLst>
                                    <p:cond delay="0"/>
                                  </p:stCondLst>
                                  <p:childTnLst>
                                    <p:set>
                                      <p:cBhvr>
                                        <p:cTn id="23" dur="1" fill="hold">
                                          <p:stCondLst>
                                            <p:cond delay="0"/>
                                          </p:stCondLst>
                                        </p:cTn>
                                        <p:tgtEl>
                                          <p:spTgt spid="146"/>
                                        </p:tgtEl>
                                        <p:attrNameLst>
                                          <p:attrName>style.visibility</p:attrName>
                                        </p:attrNameLst>
                                      </p:cBhvr>
                                      <p:to>
                                        <p:strVal val="visible"/>
                                      </p:to>
                                    </p:set>
                                    <p:animEffect transition="out" filter="circle(in)">
                                      <p:cBhvr additive="repl">
                                        <p:cTn id="24" dur="500" fill="freeze"/>
                                        <p:tgtEl>
                                          <p:spTgt spid="14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138"/>
                                        </p:tgtEl>
                                        <p:attrNameLst>
                                          <p:attrName>style.visibility</p:attrName>
                                        </p:attrNameLst>
                                      </p:cBhvr>
                                      <p:to>
                                        <p:strVal val="visible"/>
                                      </p:to>
                                    </p:set>
                                    <p:animEffect transition="out" filter="circle(in)">
                                      <p:cBhvr additive="repl">
                                        <p:cTn id="29" dur="500" fill="freeze"/>
                                        <p:tgtEl>
                                          <p:spTgt spid="138"/>
                                        </p:tgtEl>
                                      </p:cBhvr>
                                    </p:animEffect>
                                  </p:childTnLst>
                                </p:cTn>
                              </p:par>
                              <p:par>
                                <p:cTn id="30" presetID="6" presetClass="entr" presetSubtype="16" fill="hold" nodeType="withEffect">
                                  <p:stCondLst>
                                    <p:cond delay="0"/>
                                  </p:stCondLst>
                                  <p:childTnLst>
                                    <p:set>
                                      <p:cBhvr>
                                        <p:cTn id="31" dur="1" fill="hold">
                                          <p:stCondLst>
                                            <p:cond delay="0"/>
                                          </p:stCondLst>
                                        </p:cTn>
                                        <p:tgtEl>
                                          <p:spTgt spid="140"/>
                                        </p:tgtEl>
                                        <p:attrNameLst>
                                          <p:attrName>style.visibility</p:attrName>
                                        </p:attrNameLst>
                                      </p:cBhvr>
                                      <p:to>
                                        <p:strVal val="visible"/>
                                      </p:to>
                                    </p:set>
                                    <p:animEffect transition="out" filter="circle(in)">
                                      <p:cBhvr additive="repl">
                                        <p:cTn id="32" dur="500" fill="freeze"/>
                                        <p:tgtEl>
                                          <p:spTgt spid="140"/>
                                        </p:tgtEl>
                                      </p:cBhvr>
                                    </p:animEffect>
                                  </p:childTnLst>
                                </p:cTn>
                              </p:par>
                              <p:par>
                                <p:cTn id="33" presetID="6" presetClass="entr" presetSubtype="16" fill="hold" nodeType="withEffect">
                                  <p:stCondLst>
                                    <p:cond delay="0"/>
                                  </p:stCondLst>
                                  <p:childTnLst>
                                    <p:set>
                                      <p:cBhvr>
                                        <p:cTn id="34" dur="1" fill="hold">
                                          <p:stCondLst>
                                            <p:cond delay="0"/>
                                          </p:stCondLst>
                                        </p:cTn>
                                        <p:tgtEl>
                                          <p:spTgt spid="149"/>
                                        </p:tgtEl>
                                        <p:attrNameLst>
                                          <p:attrName>style.visibility</p:attrName>
                                        </p:attrNameLst>
                                      </p:cBhvr>
                                      <p:to>
                                        <p:strVal val="visible"/>
                                      </p:to>
                                    </p:set>
                                    <p:animEffect transition="out" filter="circle(in)">
                                      <p:cBhvr additive="repl">
                                        <p:cTn id="35" dur="500" fill="freeze"/>
                                        <p:tgtEl>
                                          <p:spTgt spid="149"/>
                                        </p:tgtEl>
                                      </p:cBhvr>
                                    </p:animEffect>
                                  </p:childTnLst>
                                </p:cTn>
                              </p:par>
                            </p:childTnLst>
                          </p:cTn>
                        </p:par>
                      </p:childTnLst>
                    </p:cTn>
                  </p:par>
                  <p:par>
                    <p:cTn id="36" fill="hold">
                      <p:stCondLst>
                        <p:cond delay="indefinite"/>
                      </p:stCondLst>
                      <p:childTnLst>
                        <p:par>
                          <p:cTn id="37" fill="hold">
                            <p:stCondLst>
                              <p:cond delay="0"/>
                            </p:stCondLst>
                            <p:childTnLst>
                              <p:par>
                                <p:cTn id="38" presetID="6" presetClass="entr" presetSubtype="16" fill="hold" nodeType="clickEffect">
                                  <p:stCondLst>
                                    <p:cond delay="0"/>
                                  </p:stCondLst>
                                  <p:childTnLst>
                                    <p:set>
                                      <p:cBhvr>
                                        <p:cTn id="39" dur="1" fill="hold">
                                          <p:stCondLst>
                                            <p:cond delay="0"/>
                                          </p:stCondLst>
                                        </p:cTn>
                                        <p:tgtEl>
                                          <p:spTgt spid="142"/>
                                        </p:tgtEl>
                                        <p:attrNameLst>
                                          <p:attrName>style.visibility</p:attrName>
                                        </p:attrNameLst>
                                      </p:cBhvr>
                                      <p:to>
                                        <p:strVal val="visible"/>
                                      </p:to>
                                    </p:set>
                                    <p:animEffect transition="out" filter="circle(in)">
                                      <p:cBhvr additive="repl">
                                        <p:cTn id="40" dur="500" fill="freeze"/>
                                        <p:tgtEl>
                                          <p:spTgt spid="142"/>
                                        </p:tgtEl>
                                      </p:cBhvr>
                                    </p:animEffect>
                                  </p:childTnLst>
                                </p:cTn>
                              </p:par>
                              <p:par>
                                <p:cTn id="41" presetID="6" presetClass="entr" presetSubtype="16" fill="hold" nodeType="withEffect">
                                  <p:stCondLst>
                                    <p:cond delay="0"/>
                                  </p:stCondLst>
                                  <p:childTnLst>
                                    <p:set>
                                      <p:cBhvr>
                                        <p:cTn id="42" dur="1" fill="hold">
                                          <p:stCondLst>
                                            <p:cond delay="0"/>
                                          </p:stCondLst>
                                        </p:cTn>
                                        <p:tgtEl>
                                          <p:spTgt spid="144"/>
                                        </p:tgtEl>
                                        <p:attrNameLst>
                                          <p:attrName>style.visibility</p:attrName>
                                        </p:attrNameLst>
                                      </p:cBhvr>
                                      <p:to>
                                        <p:strVal val="visible"/>
                                      </p:to>
                                    </p:set>
                                    <p:animEffect transition="out" filter="circle(in)">
                                      <p:cBhvr additive="repl">
                                        <p:cTn id="43" dur="500" fill="freeze"/>
                                        <p:tgtEl>
                                          <p:spTgt spid="144"/>
                                        </p:tgtEl>
                                      </p:cBhvr>
                                    </p:animEffect>
                                  </p:childTnLst>
                                </p:cTn>
                              </p:par>
                              <p:par>
                                <p:cTn id="44" presetID="6" presetClass="entr" presetSubtype="16" fill="hold" nodeType="withEffect">
                                  <p:stCondLst>
                                    <p:cond delay="0"/>
                                  </p:stCondLst>
                                  <p:childTnLst>
                                    <p:set>
                                      <p:cBhvr>
                                        <p:cTn id="45" dur="1" fill="hold">
                                          <p:stCondLst>
                                            <p:cond delay="0"/>
                                          </p:stCondLst>
                                        </p:cTn>
                                        <p:tgtEl>
                                          <p:spTgt spid="147"/>
                                        </p:tgtEl>
                                        <p:attrNameLst>
                                          <p:attrName>style.visibility</p:attrName>
                                        </p:attrNameLst>
                                      </p:cBhvr>
                                      <p:to>
                                        <p:strVal val="visible"/>
                                      </p:to>
                                    </p:set>
                                    <p:animEffect transition="out" filter="circle(in)">
                                      <p:cBhvr additive="repl">
                                        <p:cTn id="46" dur="500" fill="freeze"/>
                                        <p:tgtEl>
                                          <p:spTgt spid="147"/>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16" fill="hold" nodeType="clickEffect">
                                  <p:stCondLst>
                                    <p:cond delay="0"/>
                                  </p:stCondLst>
                                  <p:childTnLst>
                                    <p:set>
                                      <p:cBhvr>
                                        <p:cTn id="50" dur="1" fill="hold">
                                          <p:stCondLst>
                                            <p:cond delay="0"/>
                                          </p:stCondLst>
                                        </p:cTn>
                                        <p:tgtEl>
                                          <p:spTgt spid="143"/>
                                        </p:tgtEl>
                                        <p:attrNameLst>
                                          <p:attrName>style.visibility</p:attrName>
                                        </p:attrNameLst>
                                      </p:cBhvr>
                                      <p:to>
                                        <p:strVal val="visible"/>
                                      </p:to>
                                    </p:set>
                                    <p:animEffect transition="out" filter="circle(in)">
                                      <p:cBhvr additive="repl">
                                        <p:cTn id="51" dur="500" fill="freeze"/>
                                        <p:tgtEl>
                                          <p:spTgt spid="143"/>
                                        </p:tgtEl>
                                      </p:cBhvr>
                                    </p:animEffect>
                                  </p:childTnLst>
                                </p:cTn>
                              </p:par>
                              <p:par>
                                <p:cTn id="52" presetID="6" presetClass="entr" presetSubtype="16" fill="hold" nodeType="withEffect">
                                  <p:stCondLst>
                                    <p:cond delay="0"/>
                                  </p:stCondLst>
                                  <p:childTnLst>
                                    <p:set>
                                      <p:cBhvr>
                                        <p:cTn id="53" dur="1" fill="hold">
                                          <p:stCondLst>
                                            <p:cond delay="0"/>
                                          </p:stCondLst>
                                        </p:cTn>
                                        <p:tgtEl>
                                          <p:spTgt spid="148"/>
                                        </p:tgtEl>
                                        <p:attrNameLst>
                                          <p:attrName>style.visibility</p:attrName>
                                        </p:attrNameLst>
                                      </p:cBhvr>
                                      <p:to>
                                        <p:strVal val="visible"/>
                                      </p:to>
                                    </p:set>
                                    <p:animEffect transition="out" filter="circle(in)">
                                      <p:cBhvr additive="repl">
                                        <p:cTn id="54" dur="500" fill="freeze"/>
                                        <p:tgtEl>
                                          <p:spTgt spid="148"/>
                                        </p:tgtEl>
                                      </p:cBhvr>
                                    </p:animEffect>
                                  </p:childTnLst>
                                </p:cTn>
                              </p:par>
                              <p:par>
                                <p:cTn id="55" presetID="6" presetClass="entr" presetSubtype="16" fill="hold" nodeType="withEffect">
                                  <p:stCondLst>
                                    <p:cond delay="0"/>
                                  </p:stCondLst>
                                  <p:childTnLst>
                                    <p:set>
                                      <p:cBhvr>
                                        <p:cTn id="56" dur="1" fill="hold">
                                          <p:stCondLst>
                                            <p:cond delay="0"/>
                                          </p:stCondLst>
                                        </p:cTn>
                                        <p:tgtEl>
                                          <p:spTgt spid="150"/>
                                        </p:tgtEl>
                                        <p:attrNameLst>
                                          <p:attrName>style.visibility</p:attrName>
                                        </p:attrNameLst>
                                      </p:cBhvr>
                                      <p:to>
                                        <p:strVal val="visible"/>
                                      </p:to>
                                    </p:set>
                                    <p:animEffect transition="out" filter="circle(in)">
                                      <p:cBhvr additive="repl">
                                        <p:cTn id="57" dur="500" fill="freeze"/>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23FDD8-0950-A60D-78EB-C7112DBFD972}"/>
              </a:ext>
            </a:extLst>
          </p:cNvPr>
          <p:cNvSpPr txBox="1"/>
          <p:nvPr/>
        </p:nvSpPr>
        <p:spPr>
          <a:xfrm>
            <a:off x="304800" y="3441680"/>
            <a:ext cx="8382000" cy="3416320"/>
          </a:xfrm>
          <a:prstGeom prst="rect">
            <a:avLst/>
          </a:prstGeom>
          <a:noFill/>
        </p:spPr>
        <p:txBody>
          <a:bodyPr wrap="square">
            <a:spAutoFit/>
          </a:bodyPr>
          <a:lstStyle/>
          <a:p>
            <a:pPr algn="just"/>
            <a:r>
              <a:rPr lang="en-US" sz="2400" b="1" i="0" dirty="0">
                <a:solidFill>
                  <a:srgbClr val="000000"/>
                </a:solidFill>
                <a:effectLst/>
                <a:latin typeface="Nunito" pitchFamily="2" charset="0"/>
              </a:rPr>
              <a:t>Platform-as-a-Service</a:t>
            </a:r>
            <a:r>
              <a:rPr lang="en-US" sz="2400" b="0" i="0" dirty="0">
                <a:solidFill>
                  <a:srgbClr val="000000"/>
                </a:solidFill>
                <a:effectLst/>
                <a:latin typeface="Nunito" pitchFamily="2" charset="0"/>
              </a:rPr>
              <a:t> offers the runtime environment for applications. It also offers development and deployment tools required to develop applications. PaaS has a feature of </a:t>
            </a:r>
            <a:r>
              <a:rPr lang="en-US" sz="2400" b="1" i="0" dirty="0">
                <a:solidFill>
                  <a:srgbClr val="000000"/>
                </a:solidFill>
                <a:effectLst/>
                <a:latin typeface="Nunito" pitchFamily="2" charset="0"/>
              </a:rPr>
              <a:t>point-and-click</a:t>
            </a:r>
            <a:r>
              <a:rPr lang="en-US" sz="2400" b="0" i="0" dirty="0">
                <a:solidFill>
                  <a:srgbClr val="000000"/>
                </a:solidFill>
                <a:effectLst/>
                <a:latin typeface="Nunito" pitchFamily="2" charset="0"/>
              </a:rPr>
              <a:t> tools that enables non-developers to create web applications.</a:t>
            </a:r>
          </a:p>
          <a:p>
            <a:pPr algn="just"/>
            <a:r>
              <a:rPr lang="en-US" sz="2400" b="1" i="0" dirty="0">
                <a:solidFill>
                  <a:srgbClr val="000000"/>
                </a:solidFill>
                <a:effectLst/>
                <a:latin typeface="Nunito" pitchFamily="2" charset="0"/>
              </a:rPr>
              <a:t>App Engine of Google</a:t>
            </a:r>
            <a:r>
              <a:rPr lang="en-US" sz="2400" b="0" i="0" dirty="0">
                <a:solidFill>
                  <a:srgbClr val="000000"/>
                </a:solidFill>
                <a:effectLst/>
                <a:latin typeface="Nunito" pitchFamily="2" charset="0"/>
              </a:rPr>
              <a:t> and </a:t>
            </a:r>
            <a:r>
              <a:rPr lang="en-US" sz="2400" b="1" i="0" dirty="0">
                <a:solidFill>
                  <a:srgbClr val="000000"/>
                </a:solidFill>
                <a:effectLst/>
                <a:latin typeface="Nunito" pitchFamily="2" charset="0"/>
              </a:rPr>
              <a:t>Force.com</a:t>
            </a:r>
            <a:r>
              <a:rPr lang="en-US" sz="2400" b="0" i="0" dirty="0">
                <a:solidFill>
                  <a:srgbClr val="000000"/>
                </a:solidFill>
                <a:effectLst/>
                <a:latin typeface="Nunito" pitchFamily="2" charset="0"/>
              </a:rPr>
              <a:t> are examples of PaaS offering vendors. Developer may log on to these websites and use the </a:t>
            </a:r>
            <a:r>
              <a:rPr lang="en-US" sz="2400" b="1" i="0" dirty="0">
                <a:solidFill>
                  <a:srgbClr val="000000"/>
                </a:solidFill>
                <a:effectLst/>
                <a:latin typeface="Nunito" pitchFamily="2" charset="0"/>
              </a:rPr>
              <a:t>built-in API</a:t>
            </a:r>
            <a:r>
              <a:rPr lang="en-US" sz="2400" b="0" i="0" dirty="0">
                <a:solidFill>
                  <a:srgbClr val="000000"/>
                </a:solidFill>
                <a:effectLst/>
                <a:latin typeface="Nunito" pitchFamily="2" charset="0"/>
              </a:rPr>
              <a:t> to create web-based applications.</a:t>
            </a:r>
          </a:p>
        </p:txBody>
      </p:sp>
      <p:pic>
        <p:nvPicPr>
          <p:cNvPr id="4098" name="Picture 2" descr="Platform as a Service">
            <a:extLst>
              <a:ext uri="{FF2B5EF4-FFF2-40B4-BE49-F238E27FC236}">
                <a16:creationId xmlns:a16="http://schemas.microsoft.com/office/drawing/2014/main" id="{03FF05CB-5FC7-C6CF-7A05-8FB824D42E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419100"/>
            <a:ext cx="4762500" cy="300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876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583166-8F6D-6425-1977-D6C191225A84}"/>
              </a:ext>
            </a:extLst>
          </p:cNvPr>
          <p:cNvSpPr txBox="1"/>
          <p:nvPr/>
        </p:nvSpPr>
        <p:spPr>
          <a:xfrm>
            <a:off x="457200" y="381000"/>
            <a:ext cx="4572000" cy="646331"/>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Benefits</a:t>
            </a:r>
          </a:p>
          <a:p>
            <a:pPr algn="just"/>
            <a:r>
              <a:rPr lang="en-US" b="0" i="0" dirty="0">
                <a:solidFill>
                  <a:srgbClr val="000000"/>
                </a:solidFill>
                <a:effectLst/>
                <a:latin typeface="Nunito" pitchFamily="2" charset="0"/>
              </a:rPr>
              <a:t>Following are the benefits of PaaS model:</a:t>
            </a:r>
          </a:p>
        </p:txBody>
      </p:sp>
      <p:pic>
        <p:nvPicPr>
          <p:cNvPr id="5122" name="Picture 2" descr="Cloud Computing PaaS Benefits">
            <a:extLst>
              <a:ext uri="{FF2B5EF4-FFF2-40B4-BE49-F238E27FC236}">
                <a16:creationId xmlns:a16="http://schemas.microsoft.com/office/drawing/2014/main" id="{6E59277C-9B5D-0531-8A59-D2C381F400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57324"/>
            <a:ext cx="6248400" cy="4619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9911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478BD1-0FF7-CFD1-E709-9339C4289FF9}"/>
              </a:ext>
            </a:extLst>
          </p:cNvPr>
          <p:cNvSpPr txBox="1"/>
          <p:nvPr/>
        </p:nvSpPr>
        <p:spPr>
          <a:xfrm>
            <a:off x="304800" y="533400"/>
            <a:ext cx="8458200" cy="5632311"/>
          </a:xfrm>
          <a:prstGeom prst="rect">
            <a:avLst/>
          </a:prstGeom>
          <a:noFill/>
        </p:spPr>
        <p:txBody>
          <a:bodyPr wrap="square">
            <a:spAutoFit/>
          </a:bodyPr>
          <a:lstStyle/>
          <a:p>
            <a:pPr algn="l"/>
            <a:r>
              <a:rPr lang="en-US" sz="2400" b="0" i="0" dirty="0">
                <a:effectLst/>
                <a:latin typeface="Heebo" pitchFamily="2" charset="-79"/>
                <a:cs typeface="Heebo" pitchFamily="2" charset="-79"/>
              </a:rPr>
              <a:t>Lower administrative overhead</a:t>
            </a:r>
          </a:p>
          <a:p>
            <a:pPr algn="just"/>
            <a:r>
              <a:rPr lang="en-US" sz="2400" b="0" i="0" dirty="0">
                <a:solidFill>
                  <a:srgbClr val="000000"/>
                </a:solidFill>
                <a:effectLst/>
                <a:latin typeface="Nunito" pitchFamily="2" charset="0"/>
              </a:rPr>
              <a:t>Customer need not bother about the administration because it is the responsibility of cloud provider.</a:t>
            </a:r>
          </a:p>
          <a:p>
            <a:pPr algn="just"/>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Lower total cost of ownership</a:t>
            </a:r>
          </a:p>
          <a:p>
            <a:pPr algn="just"/>
            <a:r>
              <a:rPr lang="en-US" sz="2400" b="0" i="0" dirty="0">
                <a:solidFill>
                  <a:srgbClr val="000000"/>
                </a:solidFill>
                <a:effectLst/>
                <a:latin typeface="Nunito" pitchFamily="2" charset="0"/>
              </a:rPr>
              <a:t>Customer need not purchase expensive hardware, servers, power, and data storage.</a:t>
            </a:r>
          </a:p>
          <a:p>
            <a:pPr algn="just"/>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Scalable solutions</a:t>
            </a:r>
          </a:p>
          <a:p>
            <a:pPr algn="just"/>
            <a:r>
              <a:rPr lang="en-US" sz="2400" b="0" i="0" dirty="0">
                <a:solidFill>
                  <a:srgbClr val="000000"/>
                </a:solidFill>
                <a:effectLst/>
                <a:latin typeface="Nunito" pitchFamily="2" charset="0"/>
              </a:rPr>
              <a:t>It is very easy to scale the resources up or down automatically, based on their demand.</a:t>
            </a:r>
          </a:p>
          <a:p>
            <a:pPr algn="just"/>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More current system software</a:t>
            </a:r>
          </a:p>
          <a:p>
            <a:pPr algn="just"/>
            <a:r>
              <a:rPr lang="en-US" sz="2400" b="0" i="0" dirty="0">
                <a:solidFill>
                  <a:srgbClr val="000000"/>
                </a:solidFill>
                <a:effectLst/>
                <a:latin typeface="Nunito" pitchFamily="2" charset="0"/>
              </a:rPr>
              <a:t>It is the responsibility of the cloud provider to maintain software versions and patch installations.</a:t>
            </a:r>
          </a:p>
        </p:txBody>
      </p:sp>
    </p:spTree>
    <p:extLst>
      <p:ext uri="{BB962C8B-B14F-4D97-AF65-F5344CB8AC3E}">
        <p14:creationId xmlns:p14="http://schemas.microsoft.com/office/powerpoint/2010/main" val="3251232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839988-CE18-2694-AA6F-969E34B44129}"/>
              </a:ext>
            </a:extLst>
          </p:cNvPr>
          <p:cNvSpPr txBox="1"/>
          <p:nvPr/>
        </p:nvSpPr>
        <p:spPr>
          <a:xfrm>
            <a:off x="228600" y="228600"/>
            <a:ext cx="8763000" cy="1477328"/>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Issues</a:t>
            </a:r>
          </a:p>
          <a:p>
            <a:pPr algn="just"/>
            <a:r>
              <a:rPr lang="en-US" b="0" i="0" dirty="0">
                <a:solidFill>
                  <a:srgbClr val="000000"/>
                </a:solidFill>
                <a:effectLst/>
                <a:latin typeface="Nunito" pitchFamily="2" charset="0"/>
              </a:rPr>
              <a:t>Like </a:t>
            </a:r>
            <a:r>
              <a:rPr lang="en-US" b="1" i="0" dirty="0">
                <a:solidFill>
                  <a:srgbClr val="000000"/>
                </a:solidFill>
                <a:effectLst/>
                <a:latin typeface="Nunito" pitchFamily="2" charset="0"/>
              </a:rPr>
              <a:t>SaaS, PaaS</a:t>
            </a:r>
            <a:r>
              <a:rPr lang="en-US" b="0" i="0" dirty="0">
                <a:solidFill>
                  <a:srgbClr val="000000"/>
                </a:solidFill>
                <a:effectLst/>
                <a:latin typeface="Nunito" pitchFamily="2" charset="0"/>
              </a:rPr>
              <a:t> also places significant burdens on customer's browsers to maintain reliable and secure connections to the provider’s systems. Therefore, PaaS shares many of the issues of SaaS. However, there are some specific issues associated with PaaS as shown in the following diagram:</a:t>
            </a:r>
          </a:p>
        </p:txBody>
      </p:sp>
      <p:pic>
        <p:nvPicPr>
          <p:cNvPr id="6146" name="Picture 2" descr="Cloud Computing PaaS Issues">
            <a:extLst>
              <a:ext uri="{FF2B5EF4-FFF2-40B4-BE49-F238E27FC236}">
                <a16:creationId xmlns:a16="http://schemas.microsoft.com/office/drawing/2014/main" id="{C5D325A5-0195-5B01-7296-2DAD65869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3600"/>
            <a:ext cx="5334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216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FCC83ED-72CD-12CC-BE6C-4B2FA0BAED70}"/>
              </a:ext>
            </a:extLst>
          </p:cNvPr>
          <p:cNvSpPr txBox="1"/>
          <p:nvPr/>
        </p:nvSpPr>
        <p:spPr>
          <a:xfrm>
            <a:off x="457200" y="304801"/>
            <a:ext cx="8458200" cy="6001643"/>
          </a:xfrm>
          <a:prstGeom prst="rect">
            <a:avLst/>
          </a:prstGeom>
          <a:noFill/>
        </p:spPr>
        <p:txBody>
          <a:bodyPr wrap="square">
            <a:spAutoFit/>
          </a:bodyPr>
          <a:lstStyle/>
          <a:p>
            <a:pPr algn="l"/>
            <a:r>
              <a:rPr lang="en-US" sz="2400" b="0" i="0" dirty="0">
                <a:effectLst/>
                <a:latin typeface="Heebo" pitchFamily="2" charset="-79"/>
                <a:cs typeface="Heebo" pitchFamily="2" charset="-79"/>
              </a:rPr>
              <a:t>Lack of portability between PaaS clouds</a:t>
            </a:r>
          </a:p>
          <a:p>
            <a:pPr algn="just"/>
            <a:r>
              <a:rPr lang="en-US" sz="2400" b="0" i="0" dirty="0">
                <a:solidFill>
                  <a:srgbClr val="000000"/>
                </a:solidFill>
                <a:effectLst/>
                <a:latin typeface="Nunito" pitchFamily="2" charset="0"/>
              </a:rPr>
              <a:t>Although standard languages are used, yet the implementations of platform services may vary. For example, file, queue, or hash table interfaces of one platform may differ from another, making it difficult to transfer the workloads from one platform to another.</a:t>
            </a:r>
          </a:p>
          <a:p>
            <a:pPr algn="just"/>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Event based processor scheduling</a:t>
            </a:r>
          </a:p>
          <a:p>
            <a:pPr algn="just"/>
            <a:r>
              <a:rPr lang="en-US" sz="2400" b="0" i="0" dirty="0">
                <a:solidFill>
                  <a:srgbClr val="000000"/>
                </a:solidFill>
                <a:effectLst/>
                <a:latin typeface="Nunito" pitchFamily="2" charset="0"/>
              </a:rPr>
              <a:t>The PaaS applications are event-oriented which poses resource constraints on applications, i.e., they have to answer a request in a given interval of time.</a:t>
            </a:r>
          </a:p>
          <a:p>
            <a:pPr algn="just"/>
            <a:endParaRPr lang="en-US" sz="2400" b="0" i="0" dirty="0">
              <a:solidFill>
                <a:srgbClr val="000000"/>
              </a:solidFill>
              <a:effectLst/>
              <a:latin typeface="Nunito" pitchFamily="2" charset="0"/>
            </a:endParaRPr>
          </a:p>
          <a:p>
            <a:pPr algn="l"/>
            <a:r>
              <a:rPr lang="en-US" sz="2400" b="0" i="0" dirty="0">
                <a:effectLst/>
                <a:latin typeface="Heebo" pitchFamily="2" charset="-79"/>
                <a:cs typeface="Heebo" pitchFamily="2" charset="-79"/>
              </a:rPr>
              <a:t>Security engineering of PaaS applications</a:t>
            </a:r>
          </a:p>
          <a:p>
            <a:pPr algn="just"/>
            <a:r>
              <a:rPr lang="en-US" sz="2400" b="0" i="0" dirty="0">
                <a:solidFill>
                  <a:srgbClr val="000000"/>
                </a:solidFill>
                <a:effectLst/>
                <a:latin typeface="Nunito" pitchFamily="2" charset="0"/>
              </a:rPr>
              <a:t>Since PaaS applications are dependent on network, they must explicitly use cryptography and manage security exposures.</a:t>
            </a:r>
          </a:p>
        </p:txBody>
      </p:sp>
    </p:spTree>
    <p:extLst>
      <p:ext uri="{BB962C8B-B14F-4D97-AF65-F5344CB8AC3E}">
        <p14:creationId xmlns:p14="http://schemas.microsoft.com/office/powerpoint/2010/main" val="11996879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B0F786-DB20-8B1A-8C81-6EBD99BAE9A3}"/>
              </a:ext>
            </a:extLst>
          </p:cNvPr>
          <p:cNvSpPr txBox="1"/>
          <p:nvPr/>
        </p:nvSpPr>
        <p:spPr>
          <a:xfrm>
            <a:off x="76200" y="304800"/>
            <a:ext cx="8763000" cy="5262979"/>
          </a:xfrm>
          <a:prstGeom prst="rect">
            <a:avLst/>
          </a:prstGeom>
          <a:noFill/>
        </p:spPr>
        <p:txBody>
          <a:bodyPr wrap="square">
            <a:spAutoFit/>
          </a:bodyPr>
          <a:lstStyle/>
          <a:p>
            <a:pPr algn="l"/>
            <a:r>
              <a:rPr lang="en-US" sz="2400" b="0" i="0" dirty="0">
                <a:solidFill>
                  <a:srgbClr val="000000"/>
                </a:solidFill>
                <a:effectLst/>
                <a:latin typeface="Heebo" pitchFamily="2" charset="-79"/>
                <a:cs typeface="Heebo" pitchFamily="2" charset="-79"/>
              </a:rPr>
              <a:t>Characteristics</a:t>
            </a:r>
          </a:p>
          <a:p>
            <a:pPr algn="just"/>
            <a:r>
              <a:rPr lang="en-US" sz="2400" b="0" i="0" dirty="0">
                <a:solidFill>
                  <a:srgbClr val="000000"/>
                </a:solidFill>
                <a:effectLst/>
                <a:latin typeface="Nunito" pitchFamily="2" charset="0"/>
              </a:rPr>
              <a:t>Here are the characteristics of PaaS service model:</a:t>
            </a:r>
          </a:p>
          <a:p>
            <a:pPr algn="just">
              <a:buFont typeface="Arial" panose="020B0604020202020204" pitchFamily="34" charset="0"/>
              <a:buChar char="•"/>
            </a:pPr>
            <a:r>
              <a:rPr lang="en-US" sz="2400" b="0" i="0" dirty="0">
                <a:solidFill>
                  <a:srgbClr val="000000"/>
                </a:solidFill>
                <a:effectLst/>
                <a:latin typeface="Nunito" pitchFamily="2" charset="0"/>
              </a:rPr>
              <a:t>PaaS offers </a:t>
            </a:r>
            <a:r>
              <a:rPr lang="en-US" sz="2400" b="1" i="0" dirty="0">
                <a:solidFill>
                  <a:srgbClr val="000000"/>
                </a:solidFill>
                <a:effectLst/>
                <a:latin typeface="Nunito" pitchFamily="2" charset="0"/>
              </a:rPr>
              <a:t>browser based development environment.</a:t>
            </a:r>
            <a:r>
              <a:rPr lang="en-US" sz="2400" b="0" i="0" dirty="0">
                <a:solidFill>
                  <a:srgbClr val="000000"/>
                </a:solidFill>
                <a:effectLst/>
                <a:latin typeface="Nunito" pitchFamily="2" charset="0"/>
              </a:rPr>
              <a:t> It allows the developer to create database and edit the application code either via Application Programming Interface or point-and-click tools.</a:t>
            </a:r>
          </a:p>
          <a:p>
            <a:pPr algn="just">
              <a:buFont typeface="Arial" panose="020B0604020202020204" pitchFamily="34" charset="0"/>
              <a:buChar char="•"/>
            </a:pPr>
            <a:r>
              <a:rPr lang="en-US" sz="2400" b="0" i="0" dirty="0">
                <a:solidFill>
                  <a:srgbClr val="000000"/>
                </a:solidFill>
                <a:effectLst/>
                <a:latin typeface="Nunito" pitchFamily="2" charset="0"/>
              </a:rPr>
              <a:t>PaaS provides </a:t>
            </a:r>
            <a:r>
              <a:rPr lang="en-US" sz="2400" b="1" i="0" dirty="0">
                <a:solidFill>
                  <a:srgbClr val="000000"/>
                </a:solidFill>
                <a:effectLst/>
                <a:latin typeface="Nunito" pitchFamily="2" charset="0"/>
              </a:rPr>
              <a:t>built-in security, scalability,</a:t>
            </a:r>
            <a:r>
              <a:rPr lang="en-US" sz="2400" b="0" i="0" dirty="0">
                <a:solidFill>
                  <a:srgbClr val="000000"/>
                </a:solidFill>
                <a:effectLst/>
                <a:latin typeface="Nunito" pitchFamily="2" charset="0"/>
              </a:rPr>
              <a:t> and </a:t>
            </a:r>
            <a:r>
              <a:rPr lang="en-US" sz="2400" b="1" i="0" dirty="0">
                <a:solidFill>
                  <a:srgbClr val="000000"/>
                </a:solidFill>
                <a:effectLst/>
                <a:latin typeface="Nunito" pitchFamily="2" charset="0"/>
              </a:rPr>
              <a:t>web service interfaces.</a:t>
            </a:r>
            <a:endParaRPr lang="en-US" sz="2400" b="0" i="0" dirty="0">
              <a:solidFill>
                <a:srgbClr val="000000"/>
              </a:solidFill>
              <a:effectLst/>
              <a:latin typeface="Nunito" pitchFamily="2" charset="0"/>
            </a:endParaRPr>
          </a:p>
          <a:p>
            <a:pPr algn="just">
              <a:buFont typeface="Arial" panose="020B0604020202020204" pitchFamily="34" charset="0"/>
              <a:buChar char="•"/>
            </a:pPr>
            <a:r>
              <a:rPr lang="en-US" sz="2400" b="0" i="0" dirty="0">
                <a:solidFill>
                  <a:srgbClr val="000000"/>
                </a:solidFill>
                <a:effectLst/>
                <a:latin typeface="Nunito" pitchFamily="2" charset="0"/>
              </a:rPr>
              <a:t>PaaS provides built-in tools for defining </a:t>
            </a:r>
            <a:r>
              <a:rPr lang="en-US" sz="2400" b="1" i="0" dirty="0">
                <a:solidFill>
                  <a:srgbClr val="000000"/>
                </a:solidFill>
                <a:effectLst/>
                <a:latin typeface="Nunito" pitchFamily="2" charset="0"/>
              </a:rPr>
              <a:t>workflow, approval processes,</a:t>
            </a:r>
            <a:r>
              <a:rPr lang="en-US" sz="2400" b="0" i="0" dirty="0">
                <a:solidFill>
                  <a:srgbClr val="000000"/>
                </a:solidFill>
                <a:effectLst/>
                <a:latin typeface="Nunito" pitchFamily="2" charset="0"/>
              </a:rPr>
              <a:t> and business rules.</a:t>
            </a:r>
          </a:p>
          <a:p>
            <a:pPr algn="just">
              <a:buFont typeface="Arial" panose="020B0604020202020204" pitchFamily="34" charset="0"/>
              <a:buChar char="•"/>
            </a:pPr>
            <a:r>
              <a:rPr lang="en-US" sz="2400" b="0" i="0" dirty="0">
                <a:solidFill>
                  <a:srgbClr val="000000"/>
                </a:solidFill>
                <a:effectLst/>
                <a:latin typeface="Nunito" pitchFamily="2" charset="0"/>
              </a:rPr>
              <a:t>It is easy to integrate PaaS with other applications on the same platform.</a:t>
            </a:r>
          </a:p>
          <a:p>
            <a:pPr algn="just">
              <a:buFont typeface="Arial" panose="020B0604020202020204" pitchFamily="34" charset="0"/>
              <a:buChar char="•"/>
            </a:pPr>
            <a:r>
              <a:rPr lang="en-US" sz="2400" b="0" i="0" dirty="0">
                <a:solidFill>
                  <a:srgbClr val="000000"/>
                </a:solidFill>
                <a:effectLst/>
                <a:latin typeface="Nunito" pitchFamily="2" charset="0"/>
              </a:rPr>
              <a:t>PaaS also provides web services interfaces that allow us to connect the applications outside the platform.</a:t>
            </a:r>
          </a:p>
        </p:txBody>
      </p:sp>
    </p:spTree>
    <p:extLst>
      <p:ext uri="{BB962C8B-B14F-4D97-AF65-F5344CB8AC3E}">
        <p14:creationId xmlns:p14="http://schemas.microsoft.com/office/powerpoint/2010/main" val="19090962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476A51-C999-CB09-F24B-7C61FA1708EA}"/>
              </a:ext>
            </a:extLst>
          </p:cNvPr>
          <p:cNvSpPr txBox="1"/>
          <p:nvPr/>
        </p:nvSpPr>
        <p:spPr>
          <a:xfrm>
            <a:off x="228600" y="457200"/>
            <a:ext cx="8686800" cy="1477328"/>
          </a:xfrm>
          <a:prstGeom prst="rect">
            <a:avLst/>
          </a:prstGeom>
          <a:noFill/>
        </p:spPr>
        <p:txBody>
          <a:bodyPr wrap="square">
            <a:spAutoFit/>
          </a:bodyPr>
          <a:lstStyle/>
          <a:p>
            <a:pPr algn="l"/>
            <a:r>
              <a:rPr lang="en-US" b="0" i="0" dirty="0">
                <a:solidFill>
                  <a:srgbClr val="000000"/>
                </a:solidFill>
                <a:effectLst/>
                <a:latin typeface="Heebo" pitchFamily="2" charset="-79"/>
                <a:cs typeface="Heebo" pitchFamily="2" charset="-79"/>
              </a:rPr>
              <a:t>PaaS Types</a:t>
            </a:r>
          </a:p>
          <a:p>
            <a:pPr algn="just"/>
            <a:r>
              <a:rPr lang="en-US" b="0" i="0" dirty="0">
                <a:solidFill>
                  <a:srgbClr val="000000"/>
                </a:solidFill>
                <a:effectLst/>
                <a:latin typeface="Nunito" pitchFamily="2" charset="0"/>
              </a:rPr>
              <a:t>Based on the functions, PaaS can be classified into four types as shown in the following diagram:</a:t>
            </a:r>
          </a:p>
          <a:p>
            <a:br>
              <a:rPr lang="en-US" dirty="0"/>
            </a:br>
            <a:endParaRPr lang="en-IN" dirty="0"/>
          </a:p>
        </p:txBody>
      </p:sp>
      <p:pic>
        <p:nvPicPr>
          <p:cNvPr id="7170" name="Picture 2" descr="Cloud Computing PaaS Types">
            <a:extLst>
              <a:ext uri="{FF2B5EF4-FFF2-40B4-BE49-F238E27FC236}">
                <a16:creationId xmlns:a16="http://schemas.microsoft.com/office/drawing/2014/main" id="{B50544FC-DEBA-9D8D-C2D1-48ADF09FCE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667000"/>
            <a:ext cx="7086600" cy="2518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569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A35D54-7EC5-6EAD-26DC-2AF01D9DA6C3}"/>
              </a:ext>
            </a:extLst>
          </p:cNvPr>
          <p:cNvSpPr txBox="1"/>
          <p:nvPr/>
        </p:nvSpPr>
        <p:spPr>
          <a:xfrm>
            <a:off x="304800" y="533400"/>
            <a:ext cx="8534400" cy="4708981"/>
          </a:xfrm>
          <a:prstGeom prst="rect">
            <a:avLst/>
          </a:prstGeom>
          <a:noFill/>
        </p:spPr>
        <p:txBody>
          <a:bodyPr wrap="square">
            <a:spAutoFit/>
          </a:bodyPr>
          <a:lstStyle/>
          <a:p>
            <a:pPr algn="l"/>
            <a:r>
              <a:rPr lang="en-US" sz="2000" b="0" i="0" dirty="0">
                <a:effectLst/>
                <a:latin typeface="Heebo" pitchFamily="2" charset="-79"/>
                <a:cs typeface="Heebo" pitchFamily="2" charset="-79"/>
              </a:rPr>
              <a:t>Stand-alone development environments</a:t>
            </a:r>
          </a:p>
          <a:p>
            <a:pPr algn="just"/>
            <a:r>
              <a:rPr lang="en-US" sz="2000" b="0" i="0" dirty="0">
                <a:solidFill>
                  <a:srgbClr val="000000"/>
                </a:solidFill>
                <a:effectLst/>
                <a:latin typeface="Nunito" pitchFamily="2" charset="0"/>
              </a:rPr>
              <a:t>The </a:t>
            </a:r>
            <a:r>
              <a:rPr lang="en-US" sz="2000" b="1" i="0" dirty="0">
                <a:solidFill>
                  <a:srgbClr val="000000"/>
                </a:solidFill>
                <a:effectLst/>
                <a:latin typeface="Nunito" pitchFamily="2" charset="0"/>
              </a:rPr>
              <a:t>stand-alone PaaS</a:t>
            </a:r>
            <a:r>
              <a:rPr lang="en-US" sz="2000" b="0" i="0" dirty="0">
                <a:solidFill>
                  <a:srgbClr val="000000"/>
                </a:solidFill>
                <a:effectLst/>
                <a:latin typeface="Nunito" pitchFamily="2" charset="0"/>
              </a:rPr>
              <a:t> works as an independent entity for a specific function. It does not include licensing or technical dependencies on specific SaaS applications.</a:t>
            </a:r>
          </a:p>
          <a:p>
            <a:pPr algn="just"/>
            <a:endParaRPr lang="en-US" sz="2000" b="0" i="0" dirty="0">
              <a:solidFill>
                <a:srgbClr val="000000"/>
              </a:solidFill>
              <a:effectLst/>
              <a:latin typeface="Nunito" pitchFamily="2" charset="0"/>
            </a:endParaRPr>
          </a:p>
          <a:p>
            <a:pPr algn="l"/>
            <a:r>
              <a:rPr lang="en-US" sz="2000" b="0" i="0" dirty="0">
                <a:effectLst/>
                <a:latin typeface="Heebo" pitchFamily="2" charset="-79"/>
                <a:cs typeface="Heebo" pitchFamily="2" charset="-79"/>
              </a:rPr>
              <a:t>Application delivery-only environments</a:t>
            </a:r>
          </a:p>
          <a:p>
            <a:pPr algn="just"/>
            <a:r>
              <a:rPr lang="en-US" sz="2000" b="0" i="0" dirty="0">
                <a:solidFill>
                  <a:srgbClr val="000000"/>
                </a:solidFill>
                <a:effectLst/>
                <a:latin typeface="Nunito" pitchFamily="2" charset="0"/>
              </a:rPr>
              <a:t>The </a:t>
            </a:r>
            <a:r>
              <a:rPr lang="en-US" sz="2000" b="1" i="0" dirty="0">
                <a:solidFill>
                  <a:srgbClr val="000000"/>
                </a:solidFill>
                <a:effectLst/>
                <a:latin typeface="Nunito" pitchFamily="2" charset="0"/>
              </a:rPr>
              <a:t>application delivery PaaS</a:t>
            </a:r>
            <a:r>
              <a:rPr lang="en-US" sz="2000" b="0" i="0" dirty="0">
                <a:solidFill>
                  <a:srgbClr val="000000"/>
                </a:solidFill>
                <a:effectLst/>
                <a:latin typeface="Nunito" pitchFamily="2" charset="0"/>
              </a:rPr>
              <a:t> includes </a:t>
            </a:r>
            <a:r>
              <a:rPr lang="en-US" sz="2000" b="1" i="0" dirty="0">
                <a:solidFill>
                  <a:srgbClr val="000000"/>
                </a:solidFill>
                <a:effectLst/>
                <a:latin typeface="Nunito" pitchFamily="2" charset="0"/>
              </a:rPr>
              <a:t>on-demand scaling</a:t>
            </a:r>
            <a:r>
              <a:rPr lang="en-US" sz="2000" b="0" i="0" dirty="0">
                <a:solidFill>
                  <a:srgbClr val="000000"/>
                </a:solidFill>
                <a:effectLst/>
                <a:latin typeface="Nunito" pitchFamily="2" charset="0"/>
              </a:rPr>
              <a:t> and </a:t>
            </a:r>
            <a:r>
              <a:rPr lang="en-US" sz="2000" b="1" i="0" dirty="0">
                <a:solidFill>
                  <a:srgbClr val="000000"/>
                </a:solidFill>
                <a:effectLst/>
                <a:latin typeface="Nunito" pitchFamily="2" charset="0"/>
              </a:rPr>
              <a:t>application security.</a:t>
            </a:r>
          </a:p>
          <a:p>
            <a:pPr algn="just"/>
            <a:endParaRPr lang="en-US" sz="2000" b="0" i="0" dirty="0">
              <a:solidFill>
                <a:srgbClr val="000000"/>
              </a:solidFill>
              <a:effectLst/>
              <a:latin typeface="Nunito" pitchFamily="2" charset="0"/>
            </a:endParaRPr>
          </a:p>
          <a:p>
            <a:pPr algn="l"/>
            <a:r>
              <a:rPr lang="en-US" sz="2000" b="0" i="0" dirty="0">
                <a:effectLst/>
                <a:latin typeface="Heebo" pitchFamily="2" charset="-79"/>
                <a:cs typeface="Heebo" pitchFamily="2" charset="-79"/>
              </a:rPr>
              <a:t>Open platform as a service</a:t>
            </a:r>
          </a:p>
          <a:p>
            <a:pPr algn="just"/>
            <a:r>
              <a:rPr lang="en-US" sz="2000" b="1" i="0" dirty="0">
                <a:solidFill>
                  <a:srgbClr val="000000"/>
                </a:solidFill>
                <a:effectLst/>
                <a:latin typeface="Nunito" pitchFamily="2" charset="0"/>
              </a:rPr>
              <a:t>Open PaaS</a:t>
            </a:r>
            <a:r>
              <a:rPr lang="en-US" sz="2000" b="0" i="0" dirty="0">
                <a:solidFill>
                  <a:srgbClr val="000000"/>
                </a:solidFill>
                <a:effectLst/>
                <a:latin typeface="Nunito" pitchFamily="2" charset="0"/>
              </a:rPr>
              <a:t> offers an </a:t>
            </a:r>
            <a:r>
              <a:rPr lang="en-US" sz="2000" b="1" i="0" dirty="0">
                <a:solidFill>
                  <a:srgbClr val="000000"/>
                </a:solidFill>
                <a:effectLst/>
                <a:latin typeface="Nunito" pitchFamily="2" charset="0"/>
              </a:rPr>
              <a:t>open source software</a:t>
            </a:r>
            <a:r>
              <a:rPr lang="en-US" sz="2000" b="0" i="0" dirty="0">
                <a:solidFill>
                  <a:srgbClr val="000000"/>
                </a:solidFill>
                <a:effectLst/>
                <a:latin typeface="Nunito" pitchFamily="2" charset="0"/>
              </a:rPr>
              <a:t> that helps a PaaS provider to run applications.</a:t>
            </a:r>
          </a:p>
          <a:p>
            <a:pPr algn="just"/>
            <a:endParaRPr lang="en-US" sz="2000" b="0" i="0" dirty="0">
              <a:solidFill>
                <a:srgbClr val="000000"/>
              </a:solidFill>
              <a:effectLst/>
              <a:latin typeface="Nunito" pitchFamily="2" charset="0"/>
            </a:endParaRPr>
          </a:p>
          <a:p>
            <a:pPr algn="l"/>
            <a:r>
              <a:rPr lang="en-US" sz="2000" b="0" i="0" dirty="0">
                <a:effectLst/>
                <a:latin typeface="Heebo" pitchFamily="2" charset="-79"/>
                <a:cs typeface="Heebo" pitchFamily="2" charset="-79"/>
              </a:rPr>
              <a:t>Add-on development facilities</a:t>
            </a:r>
          </a:p>
          <a:p>
            <a:pPr algn="just"/>
            <a:r>
              <a:rPr lang="en-US" sz="2000" b="0" i="0" dirty="0">
                <a:solidFill>
                  <a:srgbClr val="000000"/>
                </a:solidFill>
                <a:effectLst/>
                <a:latin typeface="Nunito" pitchFamily="2" charset="0"/>
              </a:rPr>
              <a:t>The </a:t>
            </a:r>
            <a:r>
              <a:rPr lang="en-US" sz="2000" b="1" i="0" dirty="0">
                <a:solidFill>
                  <a:srgbClr val="000000"/>
                </a:solidFill>
                <a:effectLst/>
                <a:latin typeface="Nunito" pitchFamily="2" charset="0"/>
              </a:rPr>
              <a:t>add-on PaaS</a:t>
            </a:r>
            <a:r>
              <a:rPr lang="en-US" sz="2000" b="0" i="0" dirty="0">
                <a:solidFill>
                  <a:srgbClr val="000000"/>
                </a:solidFill>
                <a:effectLst/>
                <a:latin typeface="Nunito" pitchFamily="2" charset="0"/>
              </a:rPr>
              <a:t> allows to customize the existing SaaS platform.</a:t>
            </a:r>
          </a:p>
        </p:txBody>
      </p:sp>
    </p:spTree>
    <p:extLst>
      <p:ext uri="{BB962C8B-B14F-4D97-AF65-F5344CB8AC3E}">
        <p14:creationId xmlns:p14="http://schemas.microsoft.com/office/powerpoint/2010/main" val="8372712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8" name="TextShape 1"/>
          <p:cNvSpPr txBox="1"/>
          <p:nvPr/>
        </p:nvSpPr>
        <p:spPr>
          <a:xfrm>
            <a:off x="612000" y="76320"/>
            <a:ext cx="8154360" cy="990360"/>
          </a:xfrm>
          <a:prstGeom prst="rect">
            <a:avLst/>
          </a:prstGeom>
        </p:spPr>
        <p:txBody>
          <a:bodyPr anchor="ctr"/>
          <a:lstStyle/>
          <a:p>
            <a:pPr algn="ctr">
              <a:lnSpc>
                <a:spcPct val="100000"/>
              </a:lnSpc>
            </a:pPr>
            <a:r>
              <a:rPr lang="en-US" sz="4400" dirty="0" err="1">
                <a:solidFill>
                  <a:srgbClr val="000000"/>
                </a:solidFill>
                <a:latin typeface="Calibri" panose="020F0502020204030204"/>
              </a:rPr>
              <a:t>PaaS</a:t>
            </a:r>
            <a:r>
              <a:rPr lang="en-US" sz="4400" dirty="0">
                <a:solidFill>
                  <a:srgbClr val="000000"/>
                </a:solidFill>
                <a:latin typeface="Calibri" panose="020F0502020204030204"/>
              </a:rPr>
              <a:t>(Platform as a Service)</a:t>
            </a:r>
            <a:endParaRPr lang="en-US" sz="4400" dirty="0"/>
          </a:p>
        </p:txBody>
      </p:sp>
      <p:sp>
        <p:nvSpPr>
          <p:cNvPr id="229" name="TextShape 2"/>
          <p:cNvSpPr txBox="1"/>
          <p:nvPr/>
        </p:nvSpPr>
        <p:spPr>
          <a:xfrm>
            <a:off x="612000" y="1066680"/>
            <a:ext cx="8154360" cy="5486520"/>
          </a:xfrm>
          <a:prstGeom prst="rect">
            <a:avLst/>
          </a:prstGeom>
        </p:spPr>
        <p:txBody>
          <a:bodyPr/>
          <a:lstStyle/>
          <a:p>
            <a:pPr algn="just">
              <a:lnSpc>
                <a:spcPct val="100000"/>
              </a:lnSpc>
              <a:buFont typeface="Arial" panose="020B0604020202020204"/>
              <a:buChar char="•"/>
            </a:pPr>
            <a:r>
              <a:rPr lang="en-US" sz="2000" dirty="0">
                <a:solidFill>
                  <a:srgbClr val="000000"/>
                </a:solidFill>
                <a:latin typeface="Calibri" panose="020F0502020204030204"/>
              </a:rPr>
              <a:t>Web </a:t>
            </a:r>
            <a:r>
              <a:rPr lang="en-US" sz="2000" dirty="0" err="1">
                <a:solidFill>
                  <a:srgbClr val="000000"/>
                </a:solidFill>
                <a:latin typeface="Calibri" panose="020F0502020204030204"/>
              </a:rPr>
              <a:t>appl</a:t>
            </a:r>
            <a:r>
              <a:rPr lang="en-US" sz="2000" dirty="0">
                <a:solidFill>
                  <a:srgbClr val="000000"/>
                </a:solidFill>
                <a:latin typeface="Calibri" panose="020F0502020204030204"/>
              </a:rPr>
              <a:t> </a:t>
            </a:r>
            <a:r>
              <a:rPr lang="en-US" sz="2000" dirty="0" err="1">
                <a:solidFill>
                  <a:srgbClr val="000000"/>
                </a:solidFill>
                <a:latin typeface="Calibri" panose="020F0502020204030204"/>
              </a:rPr>
              <a:t>envi</a:t>
            </a:r>
            <a:r>
              <a:rPr lang="en-US" sz="2000" dirty="0">
                <a:solidFill>
                  <a:srgbClr val="000000"/>
                </a:solidFill>
                <a:latin typeface="Calibri" panose="020F0502020204030204"/>
              </a:rPr>
              <a:t>, </a:t>
            </a:r>
            <a:r>
              <a:rPr lang="en-US" sz="2000" dirty="0" err="1">
                <a:solidFill>
                  <a:srgbClr val="000000"/>
                </a:solidFill>
                <a:latin typeface="Calibri" panose="020F0502020204030204"/>
              </a:rPr>
              <a:t>os</a:t>
            </a:r>
            <a:r>
              <a:rPr lang="en-US" sz="2000" dirty="0">
                <a:solidFill>
                  <a:srgbClr val="000000"/>
                </a:solidFill>
                <a:latin typeface="Calibri" panose="020F0502020204030204"/>
              </a:rPr>
              <a:t> instances, database, </a:t>
            </a:r>
            <a:r>
              <a:rPr lang="en-US" sz="2000" dirty="0" err="1">
                <a:solidFill>
                  <a:srgbClr val="000000"/>
                </a:solidFill>
                <a:latin typeface="Calibri" panose="020F0502020204030204"/>
              </a:rPr>
              <a:t>middlewares</a:t>
            </a:r>
            <a:r>
              <a:rPr lang="en-US" sz="2000" dirty="0">
                <a:solidFill>
                  <a:srgbClr val="000000"/>
                </a:solidFill>
                <a:latin typeface="Calibri" panose="020F0502020204030204"/>
              </a:rPr>
              <a:t>.</a:t>
            </a:r>
            <a:endParaRPr sz="2000" dirty="0"/>
          </a:p>
          <a:p>
            <a:pPr algn="just">
              <a:lnSpc>
                <a:spcPct val="100000"/>
              </a:lnSpc>
            </a:pPr>
            <a:endParaRPr sz="2000" dirty="0"/>
          </a:p>
          <a:p>
            <a:pPr algn="just">
              <a:lnSpc>
                <a:spcPct val="100000"/>
              </a:lnSpc>
              <a:buFont typeface="Arial" panose="020B0604020202020204"/>
              <a:buChar char="•"/>
            </a:pPr>
            <a:r>
              <a:rPr lang="en-US" sz="2000" dirty="0">
                <a:solidFill>
                  <a:srgbClr val="000000"/>
                </a:solidFill>
                <a:latin typeface="Calibri" panose="020F0502020204030204"/>
              </a:rPr>
              <a:t>Used to develop </a:t>
            </a:r>
            <a:r>
              <a:rPr lang="en-US" sz="2000" b="1" dirty="0">
                <a:solidFill>
                  <a:srgbClr val="000000"/>
                </a:solidFill>
                <a:latin typeface="Calibri" panose="020F0502020204030204"/>
              </a:rPr>
              <a:t>cloud – ready application.</a:t>
            </a:r>
            <a:endParaRPr sz="2000" dirty="0"/>
          </a:p>
          <a:p>
            <a:pPr algn="just">
              <a:lnSpc>
                <a:spcPct val="100000"/>
              </a:lnSpc>
            </a:pPr>
            <a:endParaRPr sz="2000" dirty="0"/>
          </a:p>
          <a:p>
            <a:pPr algn="just">
              <a:lnSpc>
                <a:spcPct val="100000"/>
              </a:lnSpc>
              <a:buFont typeface="Arial" panose="020B0604020202020204"/>
              <a:buChar char="•"/>
            </a:pPr>
            <a:r>
              <a:rPr lang="en-US" sz="2000" b="1" dirty="0">
                <a:solidFill>
                  <a:srgbClr val="000000"/>
                </a:solidFill>
                <a:latin typeface="Calibri" panose="020F0502020204030204"/>
              </a:rPr>
              <a:t>Providers PL&amp; </a:t>
            </a:r>
            <a:r>
              <a:rPr lang="en-US" sz="2000" b="1" dirty="0" err="1">
                <a:solidFill>
                  <a:srgbClr val="000000"/>
                </a:solidFill>
                <a:latin typeface="Calibri" panose="020F0502020204030204"/>
              </a:rPr>
              <a:t>Tools:</a:t>
            </a:r>
            <a:r>
              <a:rPr lang="en-US" sz="2000" dirty="0" err="1">
                <a:solidFill>
                  <a:srgbClr val="000000"/>
                </a:solidFill>
                <a:latin typeface="Calibri" panose="020F0502020204030204"/>
              </a:rPr>
              <a:t>The</a:t>
            </a:r>
            <a:r>
              <a:rPr lang="en-US" sz="2000" dirty="0">
                <a:solidFill>
                  <a:srgbClr val="000000"/>
                </a:solidFill>
                <a:latin typeface="Calibri" panose="020F0502020204030204"/>
              </a:rPr>
              <a:t> capability provided to the consumer is </a:t>
            </a:r>
            <a:r>
              <a:rPr lang="en-US" sz="2000" b="1" dirty="0">
                <a:solidFill>
                  <a:srgbClr val="000000"/>
                </a:solidFill>
                <a:latin typeface="Calibri" panose="020F0502020204030204"/>
              </a:rPr>
              <a:t>to deploy consumer-created or acquired applications (created using programming languages and tools supported by the provider) on the cloud infrastructure</a:t>
            </a:r>
            <a:r>
              <a:rPr lang="en-US" sz="2000" dirty="0">
                <a:solidFill>
                  <a:srgbClr val="000000"/>
                </a:solidFill>
                <a:latin typeface="Calibri" panose="020F0502020204030204"/>
              </a:rPr>
              <a:t>.</a:t>
            </a:r>
          </a:p>
          <a:p>
            <a:pPr algn="just">
              <a:lnSpc>
                <a:spcPct val="100000"/>
              </a:lnSpc>
              <a:buFont typeface="Arial" panose="020B0604020202020204"/>
              <a:buChar char="•"/>
            </a:pPr>
            <a:endParaRPr lang="en-US" sz="2000" dirty="0">
              <a:solidFill>
                <a:srgbClr val="000000"/>
              </a:solidFill>
              <a:latin typeface="Calibri" panose="020F0502020204030204"/>
            </a:endParaRPr>
          </a:p>
          <a:p>
            <a:pPr algn="just">
              <a:buFont typeface="Arial" panose="020B0604020202020204"/>
              <a:buChar char="•"/>
            </a:pPr>
            <a:r>
              <a:rPr lang="en-US" sz="2000" dirty="0">
                <a:solidFill>
                  <a:srgbClr val="000000"/>
                </a:solidFill>
                <a:latin typeface="Calibri" panose="020F0502020204030204"/>
              </a:rPr>
              <a:t>Common </a:t>
            </a:r>
            <a:r>
              <a:rPr lang="en-US" sz="2000" dirty="0" err="1">
                <a:solidFill>
                  <a:srgbClr val="000000"/>
                </a:solidFill>
                <a:latin typeface="Calibri" panose="020F0502020204030204"/>
              </a:rPr>
              <a:t>PaaS</a:t>
            </a:r>
            <a:r>
              <a:rPr lang="en-US" sz="2000" dirty="0">
                <a:solidFill>
                  <a:srgbClr val="000000"/>
                </a:solidFill>
                <a:latin typeface="Calibri" panose="020F0502020204030204"/>
              </a:rPr>
              <a:t> Use-Case: Increases developer productivity and utilization rates</a:t>
            </a:r>
          </a:p>
          <a:p>
            <a:pPr algn="just">
              <a:buFont typeface="Arial" panose="020B0604020202020204"/>
              <a:buChar char="•"/>
            </a:pPr>
            <a:endParaRPr lang="en-US" sz="2000" dirty="0">
              <a:solidFill>
                <a:srgbClr val="000000"/>
              </a:solidFill>
              <a:latin typeface="Calibri" panose="020F0502020204030204"/>
            </a:endParaRPr>
          </a:p>
          <a:p>
            <a:pPr algn="just">
              <a:lnSpc>
                <a:spcPct val="100000"/>
              </a:lnSpc>
              <a:buFont typeface="Arial" panose="020B0604020202020204"/>
              <a:buChar char="•"/>
            </a:pPr>
            <a:r>
              <a:rPr lang="en-US" sz="2000" b="1" dirty="0">
                <a:solidFill>
                  <a:srgbClr val="000000"/>
                </a:solidFill>
                <a:latin typeface="Calibri" panose="020F0502020204030204"/>
              </a:rPr>
              <a:t>Only deploy code :  </a:t>
            </a:r>
            <a:r>
              <a:rPr lang="en-US" sz="2000" dirty="0">
                <a:solidFill>
                  <a:srgbClr val="000000"/>
                </a:solidFill>
                <a:latin typeface="Calibri" panose="020F0502020204030204"/>
              </a:rPr>
              <a:t>The consumer </a:t>
            </a:r>
            <a:r>
              <a:rPr lang="en-US" sz="2000" b="1" dirty="0">
                <a:solidFill>
                  <a:srgbClr val="000000"/>
                </a:solidFill>
                <a:latin typeface="Calibri" panose="020F0502020204030204"/>
              </a:rPr>
              <a:t>does not manage </a:t>
            </a:r>
            <a:r>
              <a:rPr lang="en-US" sz="2000" dirty="0">
                <a:solidFill>
                  <a:srgbClr val="000000"/>
                </a:solidFill>
                <a:latin typeface="Calibri" panose="020F0502020204030204"/>
              </a:rPr>
              <a:t>or control the underlying cloud infrastructure, including network, servers, operating systems, or storage, but </a:t>
            </a:r>
            <a:r>
              <a:rPr lang="en-US" sz="2000" b="1" dirty="0">
                <a:solidFill>
                  <a:srgbClr val="000000"/>
                </a:solidFill>
                <a:latin typeface="Calibri" panose="020F0502020204030204"/>
              </a:rPr>
              <a:t>has control over the deployed applications and possibly application hosting environment configurations.</a:t>
            </a:r>
          </a:p>
          <a:p>
            <a:pPr algn="just">
              <a:lnSpc>
                <a:spcPct val="100000"/>
              </a:lnSpc>
              <a:buFont typeface="Arial" panose="020B0604020202020204"/>
              <a:buChar char="•"/>
            </a:pPr>
            <a:endParaRPr lang="en-US" sz="2000" b="1" dirty="0">
              <a:solidFill>
                <a:srgbClr val="000000"/>
              </a:solidFill>
              <a:latin typeface="Calibri" panose="020F0502020204030204"/>
            </a:endParaRPr>
          </a:p>
          <a:p>
            <a:pPr algn="just">
              <a:lnSpc>
                <a:spcPct val="100000"/>
              </a:lnSpc>
              <a:buFont typeface="Arial" panose="020B0604020202020204"/>
              <a:buChar char="•"/>
            </a:pPr>
            <a:r>
              <a:rPr lang="en-US" sz="2000" dirty="0">
                <a:solidFill>
                  <a:srgbClr val="000000"/>
                </a:solidFill>
                <a:latin typeface="Calibri" panose="020F0502020204030204"/>
              </a:rPr>
              <a:t>Google App Engine, Microsoft Azure, and Force.com are foremost examples of platform as a service.</a:t>
            </a:r>
            <a:endParaRPr sz="2000" dirty="0"/>
          </a:p>
          <a:p>
            <a:pPr algn="just">
              <a:lnSpc>
                <a:spcPct val="100000"/>
              </a:lnSpc>
            </a:pP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Benefits of PaaS</a:t>
            </a:r>
          </a:p>
        </p:txBody>
      </p:sp>
      <p:sp>
        <p:nvSpPr>
          <p:cNvPr id="233"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3200" b="1" dirty="0">
                <a:solidFill>
                  <a:srgbClr val="000000"/>
                </a:solidFill>
                <a:latin typeface="Calibri" panose="020F0502020204030204"/>
              </a:rPr>
              <a:t>Enables developer to focus on appl code &amp; business logic</a:t>
            </a:r>
            <a:endParaRPr dirty="0"/>
          </a:p>
          <a:p>
            <a:pPr>
              <a:lnSpc>
                <a:spcPct val="100000"/>
              </a:lnSpc>
              <a:buFont typeface="Arial" panose="020B0604020202020204"/>
              <a:buChar char="•"/>
            </a:pPr>
            <a:r>
              <a:rPr lang="en-US" sz="3200" dirty="0">
                <a:solidFill>
                  <a:srgbClr val="000000"/>
                </a:solidFill>
                <a:latin typeface="Calibri" panose="020F0502020204030204"/>
              </a:rPr>
              <a:t>Natural fit for development, testing &amp; production environments</a:t>
            </a:r>
            <a:endParaRPr dirty="0"/>
          </a:p>
          <a:p>
            <a:pPr>
              <a:lnSpc>
                <a:spcPct val="100000"/>
              </a:lnSpc>
              <a:buFont typeface="Arial" panose="020B0604020202020204"/>
              <a:buChar char="•"/>
            </a:pPr>
            <a:r>
              <a:rPr lang="en-US" sz="3200" dirty="0">
                <a:solidFill>
                  <a:srgbClr val="000000"/>
                </a:solidFill>
                <a:latin typeface="Calibri" panose="020F0502020204030204"/>
              </a:rPr>
              <a:t>Take Less time </a:t>
            </a:r>
            <a:endParaRPr dirty="0"/>
          </a:p>
          <a:p>
            <a:pPr>
              <a:lnSpc>
                <a:spcPct val="100000"/>
              </a:lnSpc>
              <a:buFont typeface="Arial" panose="020B0604020202020204"/>
              <a:buChar char="•"/>
            </a:pPr>
            <a:r>
              <a:rPr lang="en-US" sz="3200" dirty="0">
                <a:solidFill>
                  <a:srgbClr val="000000"/>
                </a:solidFill>
                <a:latin typeface="Calibri" panose="020F0502020204030204"/>
              </a:rPr>
              <a:t>Scalable without delay</a:t>
            </a:r>
            <a:endParaRPr dirty="0"/>
          </a:p>
          <a:p>
            <a:pPr>
              <a:lnSpc>
                <a:spcPct val="100000"/>
              </a:lnSpc>
              <a:buFont typeface="Arial" panose="020B0604020202020204"/>
              <a:buChar char="•"/>
            </a:pPr>
            <a:r>
              <a:rPr lang="en-US" sz="3200" b="1" dirty="0">
                <a:solidFill>
                  <a:srgbClr val="000000"/>
                </a:solidFill>
                <a:latin typeface="Calibri" panose="020F0502020204030204"/>
              </a:rPr>
              <a:t>Eliminate the complexities of h/w &amp; s/w dependencies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lIns="90000" tIns="45000" rIns="90000" bIns="45000"/>
          <a:lstStyle/>
          <a:p>
            <a:pPr algn="l" rtl="0"/>
            <a:r>
              <a:rPr lang="en-IN" sz="4400" b="1" kern="1200" dirty="0">
                <a:solidFill>
                  <a:srgbClr val="404040"/>
                </a:solidFill>
                <a:latin typeface="Calibri" panose="020F0502020204030204"/>
                <a:ea typeface="+mn-ea"/>
                <a:cs typeface="+mn-cs"/>
              </a:rPr>
              <a:t>ROOTS OF CLOUD COMPUTING</a:t>
            </a:r>
          </a:p>
        </p:txBody>
      </p:sp>
      <p:pic>
        <p:nvPicPr>
          <p:cNvPr id="4" name="Picture 3"/>
          <p:cNvPicPr>
            <a:picLocks noChangeAspect="1"/>
          </p:cNvPicPr>
          <p:nvPr/>
        </p:nvPicPr>
        <p:blipFill>
          <a:blip r:embed="rId2"/>
          <a:stretch>
            <a:fillRect/>
          </a:stretch>
        </p:blipFill>
        <p:spPr>
          <a:xfrm>
            <a:off x="66495" y="1676400"/>
            <a:ext cx="4505325" cy="3600450"/>
          </a:xfrm>
          <a:prstGeom prst="rect">
            <a:avLst/>
          </a:prstGeom>
        </p:spPr>
      </p:pic>
      <p:sp>
        <p:nvSpPr>
          <p:cNvPr id="5" name="TextBox 4"/>
          <p:cNvSpPr txBox="1"/>
          <p:nvPr/>
        </p:nvSpPr>
        <p:spPr>
          <a:xfrm>
            <a:off x="4800600" y="1676400"/>
            <a:ext cx="4114800" cy="2308324"/>
          </a:xfrm>
          <a:prstGeom prst="rect">
            <a:avLst/>
          </a:prstGeom>
          <a:noFill/>
        </p:spPr>
        <p:txBody>
          <a:bodyPr wrap="square" rtlCol="0">
            <a:spAutoFit/>
          </a:bodyPr>
          <a:lstStyle/>
          <a:p>
            <a:pPr marL="342900" indent="-342900">
              <a:buAutoNum type="arabicPeriod"/>
            </a:pPr>
            <a:r>
              <a:rPr lang="en-IN" dirty="0"/>
              <a:t>From Mainframes to Clouds</a:t>
            </a:r>
          </a:p>
          <a:p>
            <a:pPr marL="342900" indent="-342900">
              <a:buAutoNum type="arabicPeriod"/>
            </a:pPr>
            <a:r>
              <a:rPr lang="en-US" dirty="0"/>
              <a:t>SOA, Web Services, Web 2.0, and </a:t>
            </a:r>
            <a:r>
              <a:rPr lang="en-US" dirty="0" err="1"/>
              <a:t>Mashups</a:t>
            </a:r>
            <a:endParaRPr lang="en-US" dirty="0"/>
          </a:p>
          <a:p>
            <a:pPr marL="342900" indent="-342900">
              <a:buAutoNum type="arabicPeriod"/>
            </a:pPr>
            <a:r>
              <a:rPr lang="en-IN" dirty="0"/>
              <a:t>Grid Computing</a:t>
            </a:r>
          </a:p>
          <a:p>
            <a:pPr marL="342900" indent="-342900">
              <a:buAutoNum type="arabicPeriod"/>
            </a:pPr>
            <a:r>
              <a:rPr lang="en-IN" dirty="0"/>
              <a:t>Utility Computing</a:t>
            </a:r>
          </a:p>
          <a:p>
            <a:pPr marL="342900" indent="-342900">
              <a:buAutoNum type="arabicPeriod"/>
            </a:pPr>
            <a:r>
              <a:rPr lang="en-US" dirty="0"/>
              <a:t>Virtual Appliances and the Open Virtualization Format</a:t>
            </a:r>
          </a:p>
          <a:p>
            <a:pPr marL="342900" indent="-342900">
              <a:buAutoNum type="arabicPeriod"/>
            </a:pPr>
            <a:r>
              <a:rPr lang="en-IN" dirty="0"/>
              <a:t>Autonomic Computing</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4"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 of PaaS</a:t>
            </a:r>
          </a:p>
        </p:txBody>
      </p:sp>
      <p:sp>
        <p:nvSpPr>
          <p:cNvPr id="235" name="TextShape 2"/>
          <p:cNvSpPr txBox="1"/>
          <p:nvPr/>
        </p:nvSpPr>
        <p:spPr>
          <a:xfrm>
            <a:off x="457200" y="1447920"/>
            <a:ext cx="8229240" cy="5181120"/>
          </a:xfrm>
          <a:prstGeom prst="rect">
            <a:avLst/>
          </a:prstGeom>
        </p:spPr>
        <p:txBody>
          <a:bodyPr/>
          <a:lstStyle/>
          <a:p>
            <a:pPr>
              <a:lnSpc>
                <a:spcPct val="100000"/>
              </a:lnSpc>
              <a:buFont typeface="Arial" panose="020B0604020202020204"/>
              <a:buChar char="•"/>
            </a:pPr>
            <a:r>
              <a:rPr lang="en-US" sz="2800" b="1" dirty="0">
                <a:solidFill>
                  <a:srgbClr val="000000"/>
                </a:solidFill>
                <a:latin typeface="Calibri" panose="020F0502020204030204"/>
              </a:rPr>
              <a:t>Risk of vendor lock-in</a:t>
            </a:r>
            <a:r>
              <a:rPr lang="en-US" sz="2800" dirty="0">
                <a:solidFill>
                  <a:srgbClr val="000000"/>
                </a:solidFill>
                <a:latin typeface="Calibri" panose="020F0502020204030204"/>
              </a:rPr>
              <a:t> </a:t>
            </a:r>
          </a:p>
          <a:p>
            <a:pPr>
              <a:lnSpc>
                <a:spcPct val="100000"/>
              </a:lnSpc>
              <a:buFont typeface="Arial" panose="020B0604020202020204"/>
              <a:buChar char="•"/>
            </a:pPr>
            <a:endParaRPr sz="2000" dirty="0"/>
          </a:p>
          <a:p>
            <a:pPr>
              <a:lnSpc>
                <a:spcPct val="100000"/>
              </a:lnSpc>
              <a:buFont typeface="Arial" panose="020B0604020202020204"/>
              <a:buChar char="•"/>
            </a:pPr>
            <a:r>
              <a:rPr lang="en-US" sz="2800" b="1" dirty="0">
                <a:solidFill>
                  <a:srgbClr val="000000"/>
                </a:solidFill>
                <a:latin typeface="Calibri" panose="020F0502020204030204"/>
              </a:rPr>
              <a:t>Interoperability &amp; connectivity with existing on-premises </a:t>
            </a:r>
            <a:r>
              <a:rPr lang="en-US" sz="2800" b="1" dirty="0" err="1">
                <a:solidFill>
                  <a:srgbClr val="000000"/>
                </a:solidFill>
                <a:latin typeface="Calibri" panose="020F0502020204030204"/>
              </a:rPr>
              <a:t>appl</a:t>
            </a:r>
            <a:endParaRPr lang="en-US" sz="2800" b="1" dirty="0">
              <a:solidFill>
                <a:srgbClr val="000000"/>
              </a:solidFill>
              <a:latin typeface="Calibri" panose="020F0502020204030204"/>
            </a:endParaRPr>
          </a:p>
          <a:p>
            <a:pPr>
              <a:lnSpc>
                <a:spcPct val="100000"/>
              </a:lnSpc>
              <a:buFont typeface="Arial" panose="020B0604020202020204"/>
              <a:buChar char="•"/>
            </a:pPr>
            <a:endParaRPr lang="en-US" sz="2800" b="1"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Rely on </a:t>
            </a:r>
            <a:r>
              <a:rPr lang="en-US" sz="2800" b="1" dirty="0">
                <a:solidFill>
                  <a:srgbClr val="000000"/>
                </a:solidFill>
                <a:latin typeface="Calibri" panose="020F0502020204030204"/>
              </a:rPr>
              <a:t>third party performance </a:t>
            </a:r>
            <a:r>
              <a:rPr lang="en-US" sz="2800" dirty="0">
                <a:solidFill>
                  <a:srgbClr val="000000"/>
                </a:solidFill>
                <a:latin typeface="Calibri" panose="020F0502020204030204"/>
              </a:rPr>
              <a:t>&amp; scalability SLAs</a:t>
            </a:r>
          </a:p>
          <a:p>
            <a:pPr>
              <a:lnSpc>
                <a:spcPct val="100000"/>
              </a:lnSpc>
            </a:pPr>
            <a:endParaRPr lang="en-US" sz="2800" dirty="0">
              <a:solidFill>
                <a:srgbClr val="000000"/>
              </a:solidFill>
              <a:latin typeface="Calibri" panose="020F0502020204030204"/>
            </a:endParaRPr>
          </a:p>
          <a:p>
            <a:pPr>
              <a:lnSpc>
                <a:spcPct val="100000"/>
              </a:lnSpc>
              <a:buFont typeface="Arial" panose="020B0604020202020204"/>
              <a:buChar char="•"/>
            </a:pPr>
            <a:endParaRPr sz="2000" dirty="0"/>
          </a:p>
          <a:p>
            <a:pPr>
              <a:lnSpc>
                <a:spcPct val="100000"/>
              </a:lnSpc>
              <a:buFont typeface="Arial" panose="020B0604020202020204"/>
              <a:buChar char="•"/>
            </a:pPr>
            <a:r>
              <a:rPr lang="en-US" sz="2800" dirty="0">
                <a:solidFill>
                  <a:srgbClr val="000000"/>
                </a:solidFill>
                <a:latin typeface="Calibri" panose="020F0502020204030204"/>
              </a:rPr>
              <a:t>Potential security risk &amp; loss of control over the data</a:t>
            </a:r>
          </a:p>
          <a:p>
            <a:pPr>
              <a:lnSpc>
                <a:spcPct val="100000"/>
              </a:lnSpc>
              <a:buFont typeface="Arial" panose="020B0604020202020204"/>
              <a:buChar char="•"/>
            </a:pPr>
            <a:endParaRPr sz="2000" dirty="0"/>
          </a:p>
          <a:p>
            <a:pPr>
              <a:lnSpc>
                <a:spcPct val="100000"/>
              </a:lnSpc>
            </a:pPr>
            <a:endParaRPr sz="2000" dirty="0"/>
          </a:p>
          <a:p>
            <a:pPr>
              <a:lnSpc>
                <a:spcPct val="100000"/>
              </a:lnSpc>
              <a:buFont typeface="Arial" panose="020B0604020202020204"/>
              <a:buChar char="•"/>
            </a:pPr>
            <a:r>
              <a:rPr lang="en-US" sz="2800" b="1" dirty="0">
                <a:solidFill>
                  <a:srgbClr val="000000"/>
                </a:solidFill>
                <a:latin typeface="Calibri" panose="020F0502020204030204"/>
              </a:rPr>
              <a:t>GAE, Force.com, </a:t>
            </a:r>
            <a:r>
              <a:rPr lang="en-US" sz="2800" b="1" dirty="0" err="1">
                <a:solidFill>
                  <a:srgbClr val="000000"/>
                </a:solidFill>
                <a:latin typeface="Calibri" panose="020F0502020204030204"/>
              </a:rPr>
              <a:t>hureko</a:t>
            </a:r>
            <a:r>
              <a:rPr lang="en-US" sz="2800" b="1" dirty="0">
                <a:solidFill>
                  <a:srgbClr val="000000"/>
                </a:solidFill>
                <a:latin typeface="Calibri" panose="020F0502020204030204"/>
              </a:rPr>
              <a:t>, cloud foundry</a:t>
            </a:r>
            <a:endParaRPr sz="2000" dirty="0"/>
          </a:p>
          <a:p>
            <a:pPr>
              <a:lnSpc>
                <a:spcPct val="100000"/>
              </a:lnSpc>
            </a:pP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EC596A-6053-942A-156F-9A3768A32709}"/>
              </a:ext>
            </a:extLst>
          </p:cNvPr>
          <p:cNvSpPr txBox="1"/>
          <p:nvPr/>
        </p:nvSpPr>
        <p:spPr>
          <a:xfrm>
            <a:off x="338309" y="1447800"/>
            <a:ext cx="8610600" cy="2308324"/>
          </a:xfrm>
          <a:prstGeom prst="rect">
            <a:avLst/>
          </a:prstGeom>
          <a:noFill/>
        </p:spPr>
        <p:txBody>
          <a:bodyPr wrap="square">
            <a:spAutoFit/>
          </a:bodyPr>
          <a:lstStyle/>
          <a:p>
            <a:pPr algn="just"/>
            <a:r>
              <a:rPr lang="en-US" sz="2400" b="0" i="0" dirty="0" err="1">
                <a:solidFill>
                  <a:srgbClr val="333333"/>
                </a:solidFill>
                <a:effectLst/>
                <a:latin typeface="inter-regular"/>
              </a:rPr>
              <a:t>Iaas</a:t>
            </a:r>
            <a:r>
              <a:rPr lang="en-US" sz="2400" b="0" i="0" dirty="0">
                <a:solidFill>
                  <a:srgbClr val="333333"/>
                </a:solidFill>
                <a:effectLst/>
                <a:latin typeface="inter-regular"/>
              </a:rPr>
              <a:t> is also known as </a:t>
            </a:r>
            <a:r>
              <a:rPr lang="en-US" sz="2400" b="1" i="0" dirty="0">
                <a:solidFill>
                  <a:srgbClr val="333333"/>
                </a:solidFill>
                <a:effectLst/>
                <a:latin typeface="inter-bold"/>
              </a:rPr>
              <a:t>Hardware as a Service (</a:t>
            </a:r>
            <a:r>
              <a:rPr lang="en-US" sz="2400" b="1" i="0" dirty="0" err="1">
                <a:solidFill>
                  <a:srgbClr val="333333"/>
                </a:solidFill>
                <a:effectLst/>
                <a:latin typeface="inter-bold"/>
              </a:rPr>
              <a:t>HaaS</a:t>
            </a:r>
            <a:r>
              <a:rPr lang="en-US" sz="2400" b="1" i="0" dirty="0">
                <a:solidFill>
                  <a:srgbClr val="333333"/>
                </a:solidFill>
                <a:effectLst/>
                <a:latin typeface="inter-bold"/>
              </a:rPr>
              <a:t>)</a:t>
            </a:r>
            <a:r>
              <a:rPr lang="en-US" sz="2400" b="0" i="0" dirty="0">
                <a:solidFill>
                  <a:srgbClr val="333333"/>
                </a:solidFill>
                <a:effectLst/>
                <a:latin typeface="inter-regular"/>
              </a:rPr>
              <a:t>. It is one of the layers of the cloud computing platform. It allows customers to outsource their IT infrastructures such as servers, networking, processing, storage, virtual machines, and other resources. Customers access these resources on the Internet using a pay-as-per use model.</a:t>
            </a:r>
            <a:endParaRPr lang="en-IN" sz="2400" dirty="0"/>
          </a:p>
        </p:txBody>
      </p:sp>
      <p:sp>
        <p:nvSpPr>
          <p:cNvPr id="7" name="TextBox 6">
            <a:extLst>
              <a:ext uri="{FF2B5EF4-FFF2-40B4-BE49-F238E27FC236}">
                <a16:creationId xmlns:a16="http://schemas.microsoft.com/office/drawing/2014/main" id="{F9DBF01A-E9BD-D386-6201-DB3F36D78960}"/>
              </a:ext>
            </a:extLst>
          </p:cNvPr>
          <p:cNvSpPr txBox="1"/>
          <p:nvPr/>
        </p:nvSpPr>
        <p:spPr>
          <a:xfrm>
            <a:off x="338309" y="3657600"/>
            <a:ext cx="8467381" cy="2677656"/>
          </a:xfrm>
          <a:prstGeom prst="rect">
            <a:avLst/>
          </a:prstGeom>
          <a:noFill/>
        </p:spPr>
        <p:txBody>
          <a:bodyPr wrap="square">
            <a:spAutoFit/>
          </a:bodyPr>
          <a:lstStyle/>
          <a:p>
            <a:pPr algn="just"/>
            <a:r>
              <a:rPr lang="en-US" sz="2400" b="0" i="0" dirty="0">
                <a:solidFill>
                  <a:srgbClr val="333333"/>
                </a:solidFill>
                <a:effectLst/>
                <a:latin typeface="inter-regular"/>
              </a:rPr>
              <a:t>In traditional hosting services, IT infrastructure was rented out for a specific period of time, with pre-determined hardware configuration. The client paid for the configuration and time, regardless of the actual use. With the help of the IaaS cloud computing platform layer, clients can dynamically scale the configuration to meet changing requirements and are billed only for the services actually used.</a:t>
            </a:r>
            <a:endParaRPr lang="en-IN" sz="2400" dirty="0"/>
          </a:p>
        </p:txBody>
      </p:sp>
      <p:pic>
        <p:nvPicPr>
          <p:cNvPr id="8" name="Picture 2" descr="Infrastructure as a Service">
            <a:extLst>
              <a:ext uri="{FF2B5EF4-FFF2-40B4-BE49-F238E27FC236}">
                <a16:creationId xmlns:a16="http://schemas.microsoft.com/office/drawing/2014/main" id="{7B8AEBCC-7685-4BD9-0F2D-0F89D768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89971"/>
            <a:ext cx="2177143"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0310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2138AD-C674-9E65-78D4-551AB809EE8C}"/>
              </a:ext>
            </a:extLst>
          </p:cNvPr>
          <p:cNvSpPr txBox="1"/>
          <p:nvPr/>
        </p:nvSpPr>
        <p:spPr>
          <a:xfrm>
            <a:off x="228600" y="381000"/>
            <a:ext cx="8458200" cy="3046988"/>
          </a:xfrm>
          <a:prstGeom prst="rect">
            <a:avLst/>
          </a:prstGeom>
          <a:noFill/>
        </p:spPr>
        <p:txBody>
          <a:bodyPr wrap="square">
            <a:spAutoFit/>
          </a:bodyPr>
          <a:lstStyle/>
          <a:p>
            <a:pPr algn="just"/>
            <a:r>
              <a:rPr lang="en-US" sz="2400" b="0" i="0" dirty="0">
                <a:solidFill>
                  <a:srgbClr val="333333"/>
                </a:solidFill>
                <a:effectLst/>
                <a:latin typeface="inter-regular"/>
              </a:rPr>
              <a:t>IaaS cloud computing platform layer eliminates the need for every organization to maintain the IT infrastructure.</a:t>
            </a:r>
          </a:p>
          <a:p>
            <a:pPr algn="just"/>
            <a:r>
              <a:rPr lang="en-US" sz="2400" b="0" i="0" dirty="0">
                <a:solidFill>
                  <a:srgbClr val="333333"/>
                </a:solidFill>
                <a:effectLst/>
                <a:latin typeface="inter-regular"/>
              </a:rPr>
              <a:t>IaaS is offered in three models: public, private, and hybrid cloud. The private cloud implies that the infrastructure resides at the customer-premise. In the case of public cloud, it is located at the cloud computing platform vendor's data center, and the hybrid cloud is a combination of the two in which the customer selects the best of both public cloud or private cloud.</a:t>
            </a:r>
          </a:p>
        </p:txBody>
      </p:sp>
      <p:sp>
        <p:nvSpPr>
          <p:cNvPr id="7" name="TextBox 6">
            <a:extLst>
              <a:ext uri="{FF2B5EF4-FFF2-40B4-BE49-F238E27FC236}">
                <a16:creationId xmlns:a16="http://schemas.microsoft.com/office/drawing/2014/main" id="{099C1613-C0C4-6F22-7CBD-EC9FBEB50DE7}"/>
              </a:ext>
            </a:extLst>
          </p:cNvPr>
          <p:cNvSpPr txBox="1"/>
          <p:nvPr/>
        </p:nvSpPr>
        <p:spPr>
          <a:xfrm>
            <a:off x="228600" y="3475649"/>
            <a:ext cx="8534400" cy="3416320"/>
          </a:xfrm>
          <a:prstGeom prst="rect">
            <a:avLst/>
          </a:prstGeom>
          <a:noFill/>
        </p:spPr>
        <p:txBody>
          <a:bodyPr wrap="square">
            <a:spAutoFit/>
          </a:bodyPr>
          <a:lstStyle/>
          <a:p>
            <a:pPr algn="just"/>
            <a:r>
              <a:rPr lang="en-US" sz="2400" b="0" i="0" dirty="0">
                <a:solidFill>
                  <a:srgbClr val="333333"/>
                </a:solidFill>
                <a:effectLst/>
                <a:latin typeface="inter-regular"/>
              </a:rPr>
              <a:t>IaaS provider provides the following services -</a:t>
            </a:r>
          </a:p>
          <a:p>
            <a:pPr algn="just">
              <a:buFont typeface="+mj-lt"/>
              <a:buAutoNum type="arabicPeriod"/>
            </a:pPr>
            <a:r>
              <a:rPr lang="en-US" sz="2400" b="1" i="0" dirty="0">
                <a:solidFill>
                  <a:srgbClr val="000000"/>
                </a:solidFill>
                <a:effectLst/>
                <a:latin typeface="inter-bold"/>
              </a:rPr>
              <a:t>Compute:</a:t>
            </a:r>
            <a:r>
              <a:rPr lang="en-US" sz="2400" b="0" i="0" dirty="0">
                <a:solidFill>
                  <a:srgbClr val="000000"/>
                </a:solidFill>
                <a:effectLst/>
                <a:latin typeface="inter-regular"/>
              </a:rPr>
              <a:t> Computing as a Service includes virtual central processing units and virtual main memory for the </a:t>
            </a:r>
            <a:r>
              <a:rPr lang="en-US" sz="2400" b="0" i="0" dirty="0" err="1">
                <a:solidFill>
                  <a:srgbClr val="000000"/>
                </a:solidFill>
                <a:effectLst/>
                <a:latin typeface="inter-regular"/>
              </a:rPr>
              <a:t>Vms</a:t>
            </a:r>
            <a:r>
              <a:rPr lang="en-US" sz="2400" b="0" i="0" dirty="0">
                <a:solidFill>
                  <a:srgbClr val="000000"/>
                </a:solidFill>
                <a:effectLst/>
                <a:latin typeface="inter-regular"/>
              </a:rPr>
              <a:t> that is provisioned to the end- users.</a:t>
            </a:r>
          </a:p>
          <a:p>
            <a:pPr algn="just">
              <a:buFont typeface="+mj-lt"/>
              <a:buAutoNum type="arabicPeriod"/>
            </a:pPr>
            <a:r>
              <a:rPr lang="en-US" sz="2400" b="1" i="0" dirty="0">
                <a:solidFill>
                  <a:srgbClr val="000000"/>
                </a:solidFill>
                <a:effectLst/>
                <a:latin typeface="inter-bold"/>
              </a:rPr>
              <a:t>Storage:</a:t>
            </a:r>
            <a:r>
              <a:rPr lang="en-US" sz="2400" b="0" i="0" dirty="0">
                <a:solidFill>
                  <a:srgbClr val="000000"/>
                </a:solidFill>
                <a:effectLst/>
                <a:latin typeface="inter-regular"/>
              </a:rPr>
              <a:t> IaaS provider provides back-end storage for storing files.</a:t>
            </a:r>
          </a:p>
          <a:p>
            <a:pPr algn="just">
              <a:buFont typeface="+mj-lt"/>
              <a:buAutoNum type="arabicPeriod"/>
            </a:pPr>
            <a:r>
              <a:rPr lang="en-US" sz="2400" b="1" i="0" dirty="0">
                <a:solidFill>
                  <a:srgbClr val="000000"/>
                </a:solidFill>
                <a:effectLst/>
                <a:latin typeface="inter-bold"/>
              </a:rPr>
              <a:t>Network:</a:t>
            </a:r>
            <a:r>
              <a:rPr lang="en-US" sz="2400" b="0" i="0" dirty="0">
                <a:solidFill>
                  <a:srgbClr val="000000"/>
                </a:solidFill>
                <a:effectLst/>
                <a:latin typeface="inter-regular"/>
              </a:rPr>
              <a:t> Network as a Service (</a:t>
            </a:r>
            <a:r>
              <a:rPr lang="en-US" sz="2400" b="0" i="0" dirty="0" err="1">
                <a:solidFill>
                  <a:srgbClr val="000000"/>
                </a:solidFill>
                <a:effectLst/>
                <a:latin typeface="inter-regular"/>
              </a:rPr>
              <a:t>NaaS</a:t>
            </a:r>
            <a:r>
              <a:rPr lang="en-US" sz="2400" b="0" i="0" dirty="0">
                <a:solidFill>
                  <a:srgbClr val="000000"/>
                </a:solidFill>
                <a:effectLst/>
                <a:latin typeface="inter-regular"/>
              </a:rPr>
              <a:t>) provides networking components such as routers, switches, and bridges for the </a:t>
            </a:r>
            <a:r>
              <a:rPr lang="en-US" sz="2400" b="0" i="0" dirty="0" err="1">
                <a:solidFill>
                  <a:srgbClr val="000000"/>
                </a:solidFill>
                <a:effectLst/>
                <a:latin typeface="inter-regular"/>
              </a:rPr>
              <a:t>Vms</a:t>
            </a:r>
            <a:r>
              <a:rPr lang="en-US" sz="2400" b="0" i="0" dirty="0">
                <a:solidFill>
                  <a:srgbClr val="000000"/>
                </a:solidFill>
                <a:effectLst/>
                <a:latin typeface="inter-regular"/>
              </a:rPr>
              <a:t>.</a:t>
            </a:r>
          </a:p>
          <a:p>
            <a:pPr algn="just">
              <a:buFont typeface="+mj-lt"/>
              <a:buAutoNum type="arabicPeriod"/>
            </a:pPr>
            <a:r>
              <a:rPr lang="en-US" sz="2400" b="1" i="0" dirty="0">
                <a:solidFill>
                  <a:srgbClr val="000000"/>
                </a:solidFill>
                <a:effectLst/>
                <a:latin typeface="inter-bold"/>
              </a:rPr>
              <a:t>Load balancers:</a:t>
            </a:r>
            <a:r>
              <a:rPr lang="en-US" sz="2400" b="0" i="0" dirty="0">
                <a:solidFill>
                  <a:srgbClr val="000000"/>
                </a:solidFill>
                <a:effectLst/>
                <a:latin typeface="inter-regular"/>
              </a:rPr>
              <a:t> It provides load balancing capability at the infrastructure layer.</a:t>
            </a:r>
          </a:p>
        </p:txBody>
      </p:sp>
    </p:spTree>
    <p:extLst>
      <p:ext uri="{BB962C8B-B14F-4D97-AF65-F5344CB8AC3E}">
        <p14:creationId xmlns:p14="http://schemas.microsoft.com/office/powerpoint/2010/main" val="35813911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0BF45EB-A506-9E34-B2C7-6E6C85051E4D}"/>
              </a:ext>
            </a:extLst>
          </p:cNvPr>
          <p:cNvSpPr txBox="1"/>
          <p:nvPr/>
        </p:nvSpPr>
        <p:spPr>
          <a:xfrm>
            <a:off x="304800" y="335845"/>
            <a:ext cx="8534400" cy="6001643"/>
          </a:xfrm>
          <a:prstGeom prst="rect">
            <a:avLst/>
          </a:prstGeom>
          <a:noFill/>
        </p:spPr>
        <p:txBody>
          <a:bodyPr wrap="square">
            <a:spAutoFit/>
          </a:bodyPr>
          <a:lstStyle/>
          <a:p>
            <a:pPr algn="just"/>
            <a:r>
              <a:rPr lang="en-US" sz="2400" b="0" i="0" dirty="0">
                <a:solidFill>
                  <a:srgbClr val="610B4B"/>
                </a:solidFill>
                <a:effectLst/>
                <a:latin typeface="erdana"/>
              </a:rPr>
              <a:t>Advantages of IaaS cloud computing layer</a:t>
            </a:r>
          </a:p>
          <a:p>
            <a:pPr algn="just"/>
            <a:r>
              <a:rPr lang="en-US" sz="2400" b="0" i="0" dirty="0">
                <a:solidFill>
                  <a:srgbClr val="333333"/>
                </a:solidFill>
                <a:effectLst/>
                <a:latin typeface="inter-regular"/>
              </a:rPr>
              <a:t>There are the following advantages of IaaS computing layer -</a:t>
            </a:r>
          </a:p>
          <a:p>
            <a:pPr algn="just"/>
            <a:r>
              <a:rPr lang="en-US" sz="2400" b="1" i="0" dirty="0">
                <a:solidFill>
                  <a:srgbClr val="333333"/>
                </a:solidFill>
                <a:effectLst/>
                <a:latin typeface="inter-bold"/>
              </a:rPr>
              <a:t>1. Shared infrastructure</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IaaS allows multiple users to share the same physical infrastructure.</a:t>
            </a:r>
          </a:p>
          <a:p>
            <a:pPr algn="just"/>
            <a:r>
              <a:rPr lang="en-US" sz="2400" b="1" i="0" dirty="0">
                <a:solidFill>
                  <a:srgbClr val="333333"/>
                </a:solidFill>
                <a:effectLst/>
                <a:latin typeface="inter-bold"/>
              </a:rPr>
              <a:t>2. Web access to the resources</a:t>
            </a:r>
            <a:endParaRPr lang="en-US" sz="2400" b="0" i="0" dirty="0">
              <a:solidFill>
                <a:srgbClr val="333333"/>
              </a:solidFill>
              <a:effectLst/>
              <a:latin typeface="inter-regular"/>
            </a:endParaRPr>
          </a:p>
          <a:p>
            <a:pPr algn="just"/>
            <a:r>
              <a:rPr lang="en-US" sz="2400" b="0" i="0" dirty="0" err="1">
                <a:solidFill>
                  <a:srgbClr val="333333"/>
                </a:solidFill>
                <a:effectLst/>
                <a:latin typeface="inter-regular"/>
              </a:rPr>
              <a:t>Iaas</a:t>
            </a:r>
            <a:r>
              <a:rPr lang="en-US" sz="2400" b="0" i="0" dirty="0">
                <a:solidFill>
                  <a:srgbClr val="333333"/>
                </a:solidFill>
                <a:effectLst/>
                <a:latin typeface="inter-regular"/>
              </a:rPr>
              <a:t> allows IT users to access resources over the internet.</a:t>
            </a:r>
          </a:p>
          <a:p>
            <a:pPr algn="just"/>
            <a:r>
              <a:rPr lang="en-US" sz="2400" b="1" i="0" dirty="0">
                <a:solidFill>
                  <a:srgbClr val="333333"/>
                </a:solidFill>
                <a:effectLst/>
                <a:latin typeface="inter-bold"/>
              </a:rPr>
              <a:t>3. Pay-as-per-use model</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IaaS providers provide services based on the pay-as-per-use basis. The users are required to pay for what they have used.</a:t>
            </a:r>
          </a:p>
          <a:p>
            <a:pPr algn="just"/>
            <a:r>
              <a:rPr lang="en-US" sz="2400" b="1" i="0" dirty="0">
                <a:solidFill>
                  <a:srgbClr val="333333"/>
                </a:solidFill>
                <a:effectLst/>
                <a:latin typeface="inter-bold"/>
              </a:rPr>
              <a:t>4. Focus on the core business</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IaaS providers focus on the organization's core business rather than on IT infrastructure.</a:t>
            </a:r>
          </a:p>
          <a:p>
            <a:pPr algn="just"/>
            <a:r>
              <a:rPr lang="en-US" sz="2400" b="1" i="0" dirty="0">
                <a:solidFill>
                  <a:srgbClr val="333333"/>
                </a:solidFill>
                <a:effectLst/>
                <a:latin typeface="inter-bold"/>
              </a:rPr>
              <a:t>5. On-demand scalability</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On-demand scalability is one of the biggest advantages of IaaS. Using IaaS, users do not worry about to upgrade software and troubleshoot the issues related to hardware components.</a:t>
            </a:r>
          </a:p>
        </p:txBody>
      </p:sp>
    </p:spTree>
    <p:extLst>
      <p:ext uri="{BB962C8B-B14F-4D97-AF65-F5344CB8AC3E}">
        <p14:creationId xmlns:p14="http://schemas.microsoft.com/office/powerpoint/2010/main" val="11466450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FA9848-6222-E392-9C53-B2E5B3B7F35A}"/>
              </a:ext>
            </a:extLst>
          </p:cNvPr>
          <p:cNvSpPr txBox="1"/>
          <p:nvPr/>
        </p:nvSpPr>
        <p:spPr>
          <a:xfrm>
            <a:off x="304800" y="228600"/>
            <a:ext cx="8382000" cy="3170099"/>
          </a:xfrm>
          <a:prstGeom prst="rect">
            <a:avLst/>
          </a:prstGeom>
          <a:noFill/>
        </p:spPr>
        <p:txBody>
          <a:bodyPr wrap="square">
            <a:spAutoFit/>
          </a:bodyPr>
          <a:lstStyle/>
          <a:p>
            <a:pPr algn="just"/>
            <a:r>
              <a:rPr lang="en-US" sz="2000" b="0" i="0" dirty="0">
                <a:solidFill>
                  <a:srgbClr val="610B4B"/>
                </a:solidFill>
                <a:effectLst/>
                <a:latin typeface="erdana"/>
              </a:rPr>
              <a:t>Disadvantages of IaaS cloud computing layer</a:t>
            </a:r>
          </a:p>
          <a:p>
            <a:pPr algn="just"/>
            <a:r>
              <a:rPr lang="en-US" sz="2000" b="1" i="0" dirty="0">
                <a:solidFill>
                  <a:srgbClr val="333333"/>
                </a:solidFill>
                <a:effectLst/>
                <a:latin typeface="inter-bold"/>
              </a:rPr>
              <a:t>1. Security</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Security is one of the biggest issues in IaaS. Most of the IaaS providers are not able to provide 100% security.</a:t>
            </a:r>
          </a:p>
          <a:p>
            <a:pPr algn="just"/>
            <a:r>
              <a:rPr lang="en-US" sz="2000" b="1" i="0" dirty="0">
                <a:solidFill>
                  <a:srgbClr val="333333"/>
                </a:solidFill>
                <a:effectLst/>
                <a:latin typeface="inter-bold"/>
              </a:rPr>
              <a:t>2. Maintenance &amp; Upgrade</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Although IaaS service providers maintain the software, but they do not upgrade the software for some organizations.</a:t>
            </a:r>
          </a:p>
          <a:p>
            <a:pPr algn="just"/>
            <a:r>
              <a:rPr lang="en-US" sz="2000" b="1" i="0" dirty="0">
                <a:solidFill>
                  <a:srgbClr val="333333"/>
                </a:solidFill>
                <a:effectLst/>
                <a:latin typeface="inter-bold"/>
              </a:rPr>
              <a:t>3. Interoperability issues</a:t>
            </a:r>
            <a:endParaRPr lang="en-US" sz="2000" b="0" i="0" dirty="0">
              <a:solidFill>
                <a:srgbClr val="333333"/>
              </a:solidFill>
              <a:effectLst/>
              <a:latin typeface="inter-regular"/>
            </a:endParaRPr>
          </a:p>
          <a:p>
            <a:pPr algn="just"/>
            <a:r>
              <a:rPr lang="en-US" sz="2000" b="0" i="0" dirty="0">
                <a:solidFill>
                  <a:srgbClr val="333333"/>
                </a:solidFill>
                <a:effectLst/>
                <a:latin typeface="inter-regular"/>
              </a:rPr>
              <a:t>It is difficult to migrate VM from one IaaS provider to the other, so the customers might face problem related to vendor lock-in.</a:t>
            </a:r>
          </a:p>
        </p:txBody>
      </p:sp>
    </p:spTree>
    <p:extLst>
      <p:ext uri="{BB962C8B-B14F-4D97-AF65-F5344CB8AC3E}">
        <p14:creationId xmlns:p14="http://schemas.microsoft.com/office/powerpoint/2010/main" val="17701750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AE5ACC-D644-B9D8-EEE4-8D2005AC95A3}"/>
              </a:ext>
            </a:extLst>
          </p:cNvPr>
          <p:cNvSpPr txBox="1"/>
          <p:nvPr/>
        </p:nvSpPr>
        <p:spPr>
          <a:xfrm>
            <a:off x="304800" y="762000"/>
            <a:ext cx="8534400" cy="5016758"/>
          </a:xfrm>
          <a:prstGeom prst="rect">
            <a:avLst/>
          </a:prstGeom>
          <a:noFill/>
        </p:spPr>
        <p:txBody>
          <a:bodyPr wrap="square">
            <a:spAutoFit/>
          </a:bodyPr>
          <a:lstStyle/>
          <a:p>
            <a:pPr algn="just"/>
            <a:r>
              <a:rPr lang="en-US" sz="2000" b="0" i="0" dirty="0">
                <a:solidFill>
                  <a:srgbClr val="610B4B"/>
                </a:solidFill>
                <a:effectLst/>
                <a:latin typeface="erdana"/>
              </a:rPr>
              <a:t>Some important point about IaaS cloud computing layer</a:t>
            </a:r>
          </a:p>
          <a:p>
            <a:pPr algn="just"/>
            <a:r>
              <a:rPr lang="en-US" sz="2000" b="0" i="0" dirty="0">
                <a:solidFill>
                  <a:srgbClr val="333333"/>
                </a:solidFill>
                <a:effectLst/>
                <a:latin typeface="inter-regular"/>
              </a:rPr>
              <a:t>IaaS cloud computing platform cannot replace the traditional hosting method, but it provides more than that, and each resource which are used are predictable as per the usage.</a:t>
            </a:r>
          </a:p>
          <a:p>
            <a:pPr algn="just"/>
            <a:r>
              <a:rPr lang="en-US" sz="2000" b="0" i="0" dirty="0">
                <a:solidFill>
                  <a:srgbClr val="333333"/>
                </a:solidFill>
                <a:effectLst/>
                <a:latin typeface="inter-regular"/>
              </a:rPr>
              <a:t>IaaS cloud computing platform may not eliminate the need for an in-house IT department. It will be needed to monitor or control the IaaS setup. IT salary expenditure might not reduce significantly, but other IT expenses can be reduced.</a:t>
            </a:r>
          </a:p>
          <a:p>
            <a:pPr algn="just"/>
            <a:r>
              <a:rPr lang="en-US" sz="2000" b="0" i="0" dirty="0">
                <a:solidFill>
                  <a:srgbClr val="333333"/>
                </a:solidFill>
                <a:effectLst/>
                <a:latin typeface="inter-regular"/>
              </a:rPr>
              <a:t>Breakdowns at the IaaS cloud computing platform vendor's can bring your business to the halt stage. Assess the IaaS cloud computing platform vendor's stability and finances. Make sure that SLAs (i.e., Service Level Agreement) provide backups for data, hardware, network, and application failures. Image portability and third-party support is a plus point.</a:t>
            </a:r>
          </a:p>
          <a:p>
            <a:pPr algn="just"/>
            <a:r>
              <a:rPr lang="en-US" sz="2000" b="0" i="0" dirty="0">
                <a:solidFill>
                  <a:srgbClr val="333333"/>
                </a:solidFill>
                <a:effectLst/>
                <a:latin typeface="inter-regular"/>
              </a:rPr>
              <a:t>The IaaS cloud computing platform vendor can get access to your sensitive data. So, engage with credible companies or organizations. Study their security policies and precautions.</a:t>
            </a:r>
          </a:p>
        </p:txBody>
      </p:sp>
    </p:spTree>
    <p:extLst>
      <p:ext uri="{BB962C8B-B14F-4D97-AF65-F5344CB8AC3E}">
        <p14:creationId xmlns:p14="http://schemas.microsoft.com/office/powerpoint/2010/main" val="19599955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frastructure as a Service">
            <a:extLst>
              <a:ext uri="{FF2B5EF4-FFF2-40B4-BE49-F238E27FC236}">
                <a16:creationId xmlns:a16="http://schemas.microsoft.com/office/drawing/2014/main" id="{DCCAFDAC-DED0-C248-756B-3153108A48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838200"/>
            <a:ext cx="7924800" cy="5055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5972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DA43845-E092-655C-A1E3-9EF3AE7724F3}"/>
              </a:ext>
            </a:extLst>
          </p:cNvPr>
          <p:cNvGraphicFramePr>
            <a:graphicFrameLocks noGrp="1"/>
          </p:cNvGraphicFramePr>
          <p:nvPr>
            <p:extLst>
              <p:ext uri="{D42A27DB-BD31-4B8C-83A1-F6EECF244321}">
                <p14:modId xmlns:p14="http://schemas.microsoft.com/office/powerpoint/2010/main" val="2235104579"/>
              </p:ext>
            </p:extLst>
          </p:nvPr>
        </p:nvGraphicFramePr>
        <p:xfrm>
          <a:off x="304800" y="-152400"/>
          <a:ext cx="8305800" cy="8756803"/>
        </p:xfrm>
        <a:graphic>
          <a:graphicData uri="http://schemas.openxmlformats.org/drawingml/2006/table">
            <a:tbl>
              <a:tblPr/>
              <a:tblGrid>
                <a:gridCol w="2768600">
                  <a:extLst>
                    <a:ext uri="{9D8B030D-6E8A-4147-A177-3AD203B41FA5}">
                      <a16:colId xmlns:a16="http://schemas.microsoft.com/office/drawing/2014/main" val="3229950931"/>
                    </a:ext>
                  </a:extLst>
                </a:gridCol>
                <a:gridCol w="2768600">
                  <a:extLst>
                    <a:ext uri="{9D8B030D-6E8A-4147-A177-3AD203B41FA5}">
                      <a16:colId xmlns:a16="http://schemas.microsoft.com/office/drawing/2014/main" val="1823030052"/>
                    </a:ext>
                  </a:extLst>
                </a:gridCol>
                <a:gridCol w="2768600">
                  <a:extLst>
                    <a:ext uri="{9D8B030D-6E8A-4147-A177-3AD203B41FA5}">
                      <a16:colId xmlns:a16="http://schemas.microsoft.com/office/drawing/2014/main" val="3527336008"/>
                    </a:ext>
                  </a:extLst>
                </a:gridCol>
              </a:tblGrid>
              <a:tr h="457200">
                <a:tc>
                  <a:txBody>
                    <a:bodyPr/>
                    <a:lstStyle/>
                    <a:p>
                      <a:pPr algn="l" fontAlgn="t"/>
                      <a:r>
                        <a:rPr lang="en-IN" sz="2400" dirty="0">
                          <a:solidFill>
                            <a:srgbClr val="000000"/>
                          </a:solidFill>
                          <a:effectLst/>
                          <a:latin typeface="times new roman" panose="02020603050405020304" pitchFamily="18" charset="0"/>
                        </a:rPr>
                        <a:t>IaaS Vendor</a:t>
                      </a:r>
                    </a:p>
                  </a:txBody>
                  <a:tcPr marL="15007" marR="15007" marT="15007" marB="15007">
                    <a:lnL w="6350" cap="flat" cmpd="sng" algn="ctr">
                      <a:solidFill>
                        <a:srgbClr val="80A8B9"/>
                      </a:solidFill>
                      <a:prstDash val="solid"/>
                      <a:round/>
                      <a:headEnd type="none" w="med" len="med"/>
                      <a:tailEnd type="none" w="med" len="med"/>
                    </a:lnL>
                    <a:lnR w="6350" cap="flat" cmpd="sng" algn="ctr">
                      <a:solidFill>
                        <a:srgbClr val="80A8B9"/>
                      </a:solidFill>
                      <a:prstDash val="solid"/>
                      <a:round/>
                      <a:headEnd type="none" w="med" len="med"/>
                      <a:tailEnd type="none" w="med" len="med"/>
                    </a:lnR>
                    <a:lnT w="6350" cap="flat" cmpd="sng" algn="ctr">
                      <a:solidFill>
                        <a:srgbClr val="80A8B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err="1">
                          <a:solidFill>
                            <a:srgbClr val="000000"/>
                          </a:solidFill>
                          <a:effectLst/>
                          <a:latin typeface="times new roman" panose="02020603050405020304" pitchFamily="18" charset="0"/>
                        </a:rPr>
                        <a:t>Iaas</a:t>
                      </a:r>
                      <a:r>
                        <a:rPr lang="en-IN" sz="2400" dirty="0">
                          <a:solidFill>
                            <a:srgbClr val="000000"/>
                          </a:solidFill>
                          <a:effectLst/>
                          <a:latin typeface="times new roman" panose="02020603050405020304" pitchFamily="18" charset="0"/>
                        </a:rPr>
                        <a:t> Solution</a:t>
                      </a:r>
                    </a:p>
                  </a:txBody>
                  <a:tcPr marL="15007" marR="15007" marT="15007" marB="15007">
                    <a:lnL w="6350" cap="flat" cmpd="sng" algn="ctr">
                      <a:solidFill>
                        <a:srgbClr val="80A8B9"/>
                      </a:solidFill>
                      <a:prstDash val="solid"/>
                      <a:round/>
                      <a:headEnd type="none" w="med" len="med"/>
                      <a:tailEnd type="none" w="med" len="med"/>
                    </a:lnL>
                    <a:lnR w="6350" cap="flat" cmpd="sng" algn="ctr">
                      <a:solidFill>
                        <a:srgbClr val="80A8B9"/>
                      </a:solidFill>
                      <a:prstDash val="solid"/>
                      <a:round/>
                      <a:headEnd type="none" w="med" len="med"/>
                      <a:tailEnd type="none" w="med" len="med"/>
                    </a:lnR>
                    <a:lnT w="6350" cap="flat" cmpd="sng" algn="ctr">
                      <a:solidFill>
                        <a:srgbClr val="80A8B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times new roman" panose="02020603050405020304" pitchFamily="18" charset="0"/>
                        </a:rPr>
                        <a:t>Details</a:t>
                      </a:r>
                    </a:p>
                  </a:txBody>
                  <a:tcPr marL="15007" marR="15007" marT="15007" marB="15007">
                    <a:lnL w="6350" cap="flat" cmpd="sng" algn="ctr">
                      <a:solidFill>
                        <a:srgbClr val="80A8B9"/>
                      </a:solidFill>
                      <a:prstDash val="solid"/>
                      <a:round/>
                      <a:headEnd type="none" w="med" len="med"/>
                      <a:tailEnd type="none" w="med" len="med"/>
                    </a:lnL>
                    <a:lnR w="6350" cap="flat" cmpd="sng" algn="ctr">
                      <a:solidFill>
                        <a:srgbClr val="80A8B9"/>
                      </a:solidFill>
                      <a:prstDash val="solid"/>
                      <a:round/>
                      <a:headEnd type="none" w="med" len="med"/>
                      <a:tailEnd type="none" w="med" len="med"/>
                    </a:lnR>
                    <a:lnT w="6350" cap="flat" cmpd="sng" algn="ctr">
                      <a:solidFill>
                        <a:srgbClr val="80A8B9"/>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954125628"/>
                  </a:ext>
                </a:extLst>
              </a:tr>
              <a:tr h="1298123">
                <a:tc>
                  <a:txBody>
                    <a:bodyPr/>
                    <a:lstStyle/>
                    <a:p>
                      <a:pPr algn="just" fontAlgn="t"/>
                      <a:r>
                        <a:rPr lang="en-IN" sz="1600" dirty="0">
                          <a:solidFill>
                            <a:srgbClr val="333333"/>
                          </a:solidFill>
                          <a:effectLst/>
                          <a:latin typeface="inter-regular"/>
                        </a:rPr>
                        <a:t>Amazon Web Services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Elastic, Elastic Compute Cloud (EC2) MapReduce, Route 53, Virtual Private Cloud, etc.</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cloud computing platform pioneer, Amazon offers auto scaling, cloud monitoring, and load balancing features as part of its portfolio.</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03848816"/>
                  </a:ext>
                </a:extLst>
              </a:tr>
              <a:tr h="1553556">
                <a:tc>
                  <a:txBody>
                    <a:bodyPr/>
                    <a:lstStyle/>
                    <a:p>
                      <a:pPr algn="just" fontAlgn="t"/>
                      <a:r>
                        <a:rPr lang="en-IN" sz="1600">
                          <a:solidFill>
                            <a:srgbClr val="333333"/>
                          </a:solidFill>
                          <a:effectLst/>
                          <a:latin typeface="inter-regular"/>
                        </a:rPr>
                        <a:t>Netmagic Solutions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Netmagic IaaS Cloud</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Netmagic runs from data centers in Mumbai, Chennai, and Bangalore, and a virtual data center in the United States. Plans are underway to extend services to West Asia.</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01236992"/>
                  </a:ext>
                </a:extLst>
              </a:tr>
              <a:tr h="787257">
                <a:tc>
                  <a:txBody>
                    <a:bodyPr/>
                    <a:lstStyle/>
                    <a:p>
                      <a:pPr algn="just" fontAlgn="t"/>
                      <a:r>
                        <a:rPr lang="en-IN" sz="1600">
                          <a:solidFill>
                            <a:srgbClr val="333333"/>
                          </a:solidFill>
                          <a:effectLst/>
                          <a:latin typeface="inter-regular"/>
                        </a:rPr>
                        <a:t>Rackspace</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fr-FR" sz="1600" dirty="0">
                          <a:solidFill>
                            <a:srgbClr val="333333"/>
                          </a:solidFill>
                          <a:effectLst/>
                          <a:latin typeface="inter-regular"/>
                        </a:rPr>
                        <a:t>Cloud servers, cloud files, cloud sites, etc.</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The cloud computing platform vendor focuses primarily on enterprise-level hosting services.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339266024"/>
                  </a:ext>
                </a:extLst>
              </a:tr>
              <a:tr h="1808988">
                <a:tc>
                  <a:txBody>
                    <a:bodyPr/>
                    <a:lstStyle/>
                    <a:p>
                      <a:pPr algn="just" fontAlgn="t"/>
                      <a:r>
                        <a:rPr lang="en-IN" sz="1600">
                          <a:solidFill>
                            <a:srgbClr val="333333"/>
                          </a:solidFill>
                          <a:effectLst/>
                          <a:latin typeface="inter-regular"/>
                        </a:rPr>
                        <a:t>Reliance Communications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dirty="0">
                          <a:solidFill>
                            <a:srgbClr val="333333"/>
                          </a:solidFill>
                          <a:effectLst/>
                          <a:latin typeface="inter-regular"/>
                        </a:rPr>
                        <a:t>Reliance Internet Data </a:t>
                      </a:r>
                      <a:r>
                        <a:rPr lang="en-IN" sz="1600" dirty="0" err="1">
                          <a:solidFill>
                            <a:srgbClr val="333333"/>
                          </a:solidFill>
                          <a:effectLst/>
                          <a:latin typeface="inter-regular"/>
                        </a:rPr>
                        <a:t>Center</a:t>
                      </a:r>
                      <a:endParaRPr lang="en-IN" sz="1600" dirty="0">
                        <a:solidFill>
                          <a:srgbClr val="333333"/>
                        </a:solidFill>
                        <a:effectLst/>
                        <a:latin typeface="inter-regular"/>
                      </a:endParaRP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RIDC supports both traditional hosting and cloud services, with data centers in Mumbai, Bangalore, Hyderabad, and Chennai. The cloud services offered by RIDC include IaaS and SaaS.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73254635"/>
                  </a:ext>
                </a:extLst>
              </a:tr>
              <a:tr h="1298123">
                <a:tc>
                  <a:txBody>
                    <a:bodyPr/>
                    <a:lstStyle/>
                    <a:p>
                      <a:pPr algn="just" fontAlgn="t"/>
                      <a:r>
                        <a:rPr lang="en-IN" sz="1600">
                          <a:solidFill>
                            <a:srgbClr val="333333"/>
                          </a:solidFill>
                          <a:effectLst/>
                          <a:latin typeface="inter-regular"/>
                        </a:rPr>
                        <a:t>Sify Technologies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600">
                          <a:solidFill>
                            <a:srgbClr val="333333"/>
                          </a:solidFill>
                          <a:effectLst/>
                          <a:latin typeface="inter-regular"/>
                        </a:rPr>
                        <a:t>Sify IaaS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a:solidFill>
                            <a:srgbClr val="333333"/>
                          </a:solidFill>
                          <a:effectLst/>
                          <a:latin typeface="inter-regular"/>
                        </a:rPr>
                        <a:t>Sify's cloud computing platform is powered by HP's converged infrastructure. The vendor offers all three types of cloud services: IaaS, PaaS, and SaaS.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23527453"/>
                  </a:ext>
                </a:extLst>
              </a:tr>
              <a:tr h="1553556">
                <a:tc>
                  <a:txBody>
                    <a:bodyPr/>
                    <a:lstStyle/>
                    <a:p>
                      <a:pPr algn="just" fontAlgn="t"/>
                      <a:r>
                        <a:rPr lang="en-IN" sz="1600">
                          <a:solidFill>
                            <a:srgbClr val="333333"/>
                          </a:solidFill>
                          <a:effectLst/>
                          <a:latin typeface="inter-regular"/>
                        </a:rPr>
                        <a:t>Tata Communications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600">
                          <a:solidFill>
                            <a:srgbClr val="333333"/>
                          </a:solidFill>
                          <a:effectLst/>
                          <a:latin typeface="inter-regular"/>
                        </a:rPr>
                        <a:t>InstaCompute</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err="1">
                          <a:solidFill>
                            <a:srgbClr val="333333"/>
                          </a:solidFill>
                          <a:effectLst/>
                          <a:latin typeface="inter-regular"/>
                        </a:rPr>
                        <a:t>InstaCompute</a:t>
                      </a:r>
                      <a:r>
                        <a:rPr lang="en-US" sz="1600" dirty="0">
                          <a:solidFill>
                            <a:srgbClr val="333333"/>
                          </a:solidFill>
                          <a:effectLst/>
                          <a:latin typeface="inter-regular"/>
                        </a:rPr>
                        <a:t> is Tata Communications' IaaS offering. </a:t>
                      </a:r>
                      <a:r>
                        <a:rPr lang="en-US" sz="1600" dirty="0" err="1">
                          <a:solidFill>
                            <a:srgbClr val="333333"/>
                          </a:solidFill>
                          <a:effectLst/>
                          <a:latin typeface="inter-regular"/>
                        </a:rPr>
                        <a:t>InstaCompute</a:t>
                      </a:r>
                      <a:r>
                        <a:rPr lang="en-US" sz="1600" dirty="0">
                          <a:solidFill>
                            <a:srgbClr val="333333"/>
                          </a:solidFill>
                          <a:effectLst/>
                          <a:latin typeface="inter-regular"/>
                        </a:rPr>
                        <a:t> data centers are located in Hyderabad and Singapore, with operations in both countries.</a:t>
                      </a:r>
                    </a:p>
                  </a:txBody>
                  <a:tcPr marL="10004" marR="10004" marT="10004" marB="10004">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81658196"/>
                  </a:ext>
                </a:extLst>
              </a:tr>
            </a:tbl>
          </a:graphicData>
        </a:graphic>
      </p:graphicFrame>
    </p:spTree>
    <p:extLst>
      <p:ext uri="{BB962C8B-B14F-4D97-AF65-F5344CB8AC3E}">
        <p14:creationId xmlns:p14="http://schemas.microsoft.com/office/powerpoint/2010/main" val="941114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extShape 1"/>
          <p:cNvSpPr txBox="1"/>
          <p:nvPr/>
        </p:nvSpPr>
        <p:spPr>
          <a:xfrm>
            <a:off x="612000" y="228960"/>
            <a:ext cx="8154360" cy="990360"/>
          </a:xfrm>
          <a:prstGeom prst="rect">
            <a:avLst/>
          </a:prstGeom>
        </p:spPr>
        <p:txBody>
          <a:bodyPr anchor="ctr"/>
          <a:lstStyle/>
          <a:p>
            <a:pPr algn="ctr">
              <a:lnSpc>
                <a:spcPct val="100000"/>
              </a:lnSpc>
            </a:pPr>
            <a:r>
              <a:rPr lang="en-US" sz="4400">
                <a:solidFill>
                  <a:srgbClr val="000000"/>
                </a:solidFill>
                <a:latin typeface="Calibri" panose="020F0502020204030204"/>
              </a:rPr>
              <a:t>IaaS</a:t>
            </a:r>
          </a:p>
        </p:txBody>
      </p:sp>
      <p:sp>
        <p:nvSpPr>
          <p:cNvPr id="239" name="TextShape 2"/>
          <p:cNvSpPr txBox="1"/>
          <p:nvPr/>
        </p:nvSpPr>
        <p:spPr>
          <a:xfrm>
            <a:off x="625741" y="990600"/>
            <a:ext cx="8154360" cy="4495680"/>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The capability provided to the consumer is to provision processing, servers, storage, networks, and other fundamental computing resources where the consumer is able to deploy and run arbitrary software, which can include operating systems and applications.</a:t>
            </a:r>
          </a:p>
          <a:p>
            <a:pPr>
              <a:lnSpc>
                <a:spcPct val="100000"/>
              </a:lnSpc>
              <a:buFont typeface="Arial" panose="020B0604020202020204"/>
              <a:buChar char="•"/>
            </a:pPr>
            <a:endParaRPr lang="en-US" sz="2400" dirty="0">
              <a:solidFill>
                <a:srgbClr val="000000"/>
              </a:solidFill>
              <a:latin typeface="Calibri" panose="020F0502020204030204"/>
            </a:endParaRPr>
          </a:p>
          <a:p>
            <a:pPr>
              <a:buFont typeface="Arial" panose="020B0604020202020204"/>
              <a:buChar char="•"/>
            </a:pPr>
            <a:r>
              <a:rPr lang="en-US" sz="2400" b="1" dirty="0"/>
              <a:t>Common </a:t>
            </a:r>
            <a:r>
              <a:rPr lang="en-US" sz="2400" b="1" dirty="0" err="1"/>
              <a:t>IaaS</a:t>
            </a:r>
            <a:r>
              <a:rPr lang="en-US" sz="2400" b="1" dirty="0"/>
              <a:t> Use-Case:</a:t>
            </a:r>
            <a:r>
              <a:rPr lang="en-US" sz="2400" dirty="0"/>
              <a:t> Extends current data center infrastructure for temporary workloads (e.g. increased Christmas holiday site traffic)</a:t>
            </a:r>
          </a:p>
          <a:p>
            <a:pPr>
              <a:buFont typeface="Arial" panose="020B0604020202020204"/>
              <a:buChar char="•"/>
            </a:pPr>
            <a:endParaRPr lang="en-US" sz="2400" dirty="0"/>
          </a:p>
          <a:p>
            <a:pPr>
              <a:lnSpc>
                <a:spcPct val="100000"/>
              </a:lnSpc>
              <a:buFont typeface="Arial" panose="020B0604020202020204"/>
              <a:buChar char="•"/>
            </a:pPr>
            <a:r>
              <a:rPr lang="en-US" sz="2400" dirty="0">
                <a:solidFill>
                  <a:srgbClr val="000000"/>
                </a:solidFill>
                <a:latin typeface="Calibri" panose="020F0502020204030204"/>
              </a:rPr>
              <a:t>The consumer </a:t>
            </a:r>
            <a:r>
              <a:rPr lang="en-US" sz="2400" b="1" dirty="0">
                <a:solidFill>
                  <a:srgbClr val="000000"/>
                </a:solidFill>
                <a:latin typeface="Calibri" panose="020F0502020204030204"/>
              </a:rPr>
              <a:t>does not manage </a:t>
            </a:r>
            <a:r>
              <a:rPr lang="en-US" sz="2400" dirty="0">
                <a:solidFill>
                  <a:srgbClr val="000000"/>
                </a:solidFill>
                <a:latin typeface="Calibri" panose="020F0502020204030204"/>
              </a:rPr>
              <a:t>or control the underlying cloud infrastructure </a:t>
            </a:r>
            <a:r>
              <a:rPr lang="en-US" sz="2400" b="1" dirty="0">
                <a:solidFill>
                  <a:srgbClr val="000000"/>
                </a:solidFill>
                <a:latin typeface="Calibri" panose="020F0502020204030204"/>
              </a:rPr>
              <a:t>but has control over operating systems,</a:t>
            </a:r>
            <a:r>
              <a:rPr lang="en-US" sz="2400" dirty="0">
                <a:solidFill>
                  <a:srgbClr val="000000"/>
                </a:solidFill>
                <a:latin typeface="Calibri" panose="020F0502020204030204"/>
              </a:rPr>
              <a:t> deployed applications, and possibly limited control of select networking components for example host firewalls.</a:t>
            </a:r>
          </a:p>
          <a:p>
            <a:pPr>
              <a:buFont typeface="Arial" panose="020B0604020202020204"/>
              <a:buChar char="•"/>
            </a:pPr>
            <a:r>
              <a:rPr lang="en-US" sz="2400" dirty="0">
                <a:solidFill>
                  <a:srgbClr val="000000"/>
                </a:solidFill>
                <a:latin typeface="Calibri" panose="020F0502020204030204"/>
              </a:rPr>
              <a:t>Examples :Amazon Web Services (AWS), Cisco </a:t>
            </a:r>
            <a:r>
              <a:rPr lang="en-US" sz="2400" dirty="0" err="1">
                <a:solidFill>
                  <a:srgbClr val="000000"/>
                </a:solidFill>
                <a:latin typeface="Calibri" panose="020F0502020204030204"/>
              </a:rPr>
              <a:t>Metapod</a:t>
            </a:r>
            <a:r>
              <a:rPr lang="en-US" sz="2400" dirty="0">
                <a:solidFill>
                  <a:srgbClr val="000000"/>
                </a:solidFill>
                <a:latin typeface="Calibri" panose="020F0502020204030204"/>
              </a:rPr>
              <a:t>, Microsoft Azure, Google Compute Engine (GCE), </a:t>
            </a:r>
            <a:r>
              <a:rPr lang="en-US" sz="2400" dirty="0" err="1">
                <a:solidFill>
                  <a:srgbClr val="000000"/>
                </a:solidFill>
                <a:latin typeface="Calibri" panose="020F0502020204030204"/>
              </a:rPr>
              <a:t>Joyent</a:t>
            </a:r>
            <a:endParaRPr lang="en-US" sz="2400" dirty="0">
              <a:solidFill>
                <a:srgbClr val="000000"/>
              </a:solidFill>
              <a:latin typeface="Calibri" panose="020F0502020204030204"/>
            </a:endParaRPr>
          </a:p>
          <a:p>
            <a:pPr>
              <a:lnSpc>
                <a:spcPct val="100000"/>
              </a:lnSpc>
              <a:buFont typeface="Arial" panose="020B0604020202020204"/>
              <a:buChar char="•"/>
            </a:pPr>
            <a:endParaRPr sz="2400" dirty="0">
              <a:solidFill>
                <a:srgbClr val="000000"/>
              </a:solidFill>
              <a:latin typeface="Calibri" panose="020F0502020204030204"/>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0" name="TextShape 1"/>
          <p:cNvSpPr txBox="1"/>
          <p:nvPr/>
        </p:nvSpPr>
        <p:spPr>
          <a:xfrm>
            <a:off x="612000" y="228960"/>
            <a:ext cx="8154360" cy="990360"/>
          </a:xfrm>
          <a:prstGeom prst="rect">
            <a:avLst/>
          </a:prstGeom>
        </p:spPr>
        <p:txBody>
          <a:bodyPr anchor="ctr"/>
          <a:lstStyle/>
          <a:p>
            <a:pPr algn="ctr">
              <a:lnSpc>
                <a:spcPct val="100000"/>
              </a:lnSpc>
            </a:pPr>
            <a:r>
              <a:rPr lang="en-US" sz="4400" dirty="0">
                <a:solidFill>
                  <a:srgbClr val="000000"/>
                </a:solidFill>
                <a:latin typeface="Calibri" panose="020F0502020204030204"/>
              </a:rPr>
              <a:t>Benefits of IaaS</a:t>
            </a:r>
            <a:endParaRPr dirty="0"/>
          </a:p>
        </p:txBody>
      </p:sp>
      <p:sp>
        <p:nvSpPr>
          <p:cNvPr id="241" name="TextShape 2"/>
          <p:cNvSpPr txBox="1"/>
          <p:nvPr/>
        </p:nvSpPr>
        <p:spPr>
          <a:xfrm>
            <a:off x="612000" y="1599840"/>
            <a:ext cx="8154360" cy="4495680"/>
          </a:xfrm>
          <a:prstGeom prst="rect">
            <a:avLst/>
          </a:prstGeom>
        </p:spPr>
        <p:txBody>
          <a:bodyPr/>
          <a:lstStyle/>
          <a:p>
            <a:pPr>
              <a:lnSpc>
                <a:spcPct val="100000"/>
              </a:lnSpc>
              <a:buFont typeface="Arial" panose="020B0604020202020204"/>
              <a:buChar char="•"/>
            </a:pPr>
            <a:r>
              <a:rPr lang="en-US" sz="2800" dirty="0">
                <a:solidFill>
                  <a:srgbClr val="000000"/>
                </a:solidFill>
                <a:latin typeface="Calibri" panose="020F0502020204030204"/>
              </a:rPr>
              <a:t>Effective infrastructure utilization</a:t>
            </a:r>
          </a:p>
          <a:p>
            <a:pPr>
              <a:lnSpc>
                <a:spcPct val="100000"/>
              </a:lnSpc>
              <a:buFont typeface="Arial" panose="020B0604020202020204"/>
              <a:buChar char="•"/>
            </a:pPr>
            <a:endParaRPr sz="2800" dirty="0"/>
          </a:p>
          <a:p>
            <a:pPr>
              <a:lnSpc>
                <a:spcPct val="100000"/>
              </a:lnSpc>
              <a:buFont typeface="Arial" panose="020B0604020202020204"/>
              <a:buChar char="•"/>
            </a:pPr>
            <a:r>
              <a:rPr lang="en-US" sz="2800" dirty="0">
                <a:solidFill>
                  <a:srgbClr val="000000"/>
                </a:solidFill>
                <a:latin typeface="Calibri" panose="020F0502020204030204"/>
              </a:rPr>
              <a:t>Highly automated resulting in faster provisioning of resources</a:t>
            </a:r>
          </a:p>
          <a:p>
            <a:pPr>
              <a:lnSpc>
                <a:spcPct val="100000"/>
              </a:lnSpc>
              <a:buFont typeface="Arial" panose="020B0604020202020204"/>
              <a:buChar char="•"/>
            </a:pPr>
            <a:endParaRPr lang="en-US" sz="2800" dirty="0">
              <a:solidFill>
                <a:srgbClr val="000000"/>
              </a:solidFill>
              <a:latin typeface="Calibri" panose="020F0502020204030204"/>
            </a:endParaRPr>
          </a:p>
          <a:p>
            <a:pPr>
              <a:lnSpc>
                <a:spcPct val="100000"/>
              </a:lnSpc>
              <a:buFont typeface="Arial" panose="020B0604020202020204"/>
              <a:buChar char="•"/>
            </a:pPr>
            <a:r>
              <a:rPr lang="en-US" sz="2800" dirty="0">
                <a:solidFill>
                  <a:srgbClr val="000000"/>
                </a:solidFill>
                <a:latin typeface="Calibri" panose="020F0502020204030204"/>
              </a:rPr>
              <a:t>Easily meet the changing demand for consumption</a:t>
            </a:r>
          </a:p>
          <a:p>
            <a:pPr>
              <a:lnSpc>
                <a:spcPct val="100000"/>
              </a:lnSpc>
              <a:buFont typeface="Arial" panose="020B0604020202020204"/>
              <a:buChar char="•"/>
            </a:pPr>
            <a:endParaRPr lang="en-US" sz="2800" dirty="0">
              <a:solidFill>
                <a:srgbClr val="000000"/>
              </a:solidFill>
              <a:latin typeface="Calibri" panose="020F0502020204030204"/>
            </a:endParaRPr>
          </a:p>
          <a:p>
            <a:pPr>
              <a:buFont typeface="Arial" panose="020B0604020202020204"/>
              <a:buChar char="•"/>
            </a:pPr>
            <a:r>
              <a:rPr lang="en-US" sz="2800" dirty="0">
                <a:solidFill>
                  <a:srgbClr val="000000"/>
                </a:solidFill>
                <a:latin typeface="Calibri" panose="020F0502020204030204"/>
              </a:rPr>
              <a:t>Reduced cost due to less h/w resources</a:t>
            </a:r>
          </a:p>
          <a:p>
            <a:pPr>
              <a:lnSpc>
                <a:spcPct val="100000"/>
              </a:lnSpc>
            </a:pPr>
            <a:r>
              <a:rPr lang="en-US" sz="2800" dirty="0">
                <a:solidFill>
                  <a:srgbClr val="000000"/>
                </a:solidFill>
                <a:latin typeface="Calibri" panose="020F0502020204030204"/>
              </a:rPr>
              <a:t>, space, power consumption. </a:t>
            </a:r>
            <a:endParaRPr sz="2800" dirty="0"/>
          </a:p>
          <a:p>
            <a:pPr>
              <a:lnSpc>
                <a:spcPct val="100000"/>
              </a:lnSpc>
            </a:pPr>
            <a:endParaRPr dirty="0"/>
          </a:p>
          <a:p>
            <a:pPr>
              <a:lnSpc>
                <a:spcPct val="100000"/>
              </a:lnSpc>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r>
              <a:rPr lang="en-US" sz="4445" kern="1200" dirty="0">
                <a:solidFill>
                  <a:schemeClr val="tx2"/>
                </a:solidFill>
                <a:latin typeface="+mj-lt"/>
                <a:ea typeface="+mj-ea"/>
                <a:cs typeface="+mj-cs"/>
              </a:rPr>
              <a:t>Service Oriented Computing</a:t>
            </a:r>
            <a:endParaRPr lang="en-IN" sz="4445" kern="1200" dirty="0">
              <a:solidFill>
                <a:schemeClr val="tx2"/>
              </a:solidFill>
              <a:latin typeface="+mj-lt"/>
              <a:ea typeface="+mj-ea"/>
              <a:cs typeface="+mj-cs"/>
            </a:endParaRPr>
          </a:p>
        </p:txBody>
      </p:sp>
      <p:sp>
        <p:nvSpPr>
          <p:cNvPr id="6" name="TextBox 5"/>
          <p:cNvSpPr txBox="1"/>
          <p:nvPr/>
        </p:nvSpPr>
        <p:spPr>
          <a:xfrm>
            <a:off x="609600" y="990600"/>
            <a:ext cx="7772400" cy="5816977"/>
          </a:xfrm>
          <a:prstGeom prst="rect">
            <a:avLst/>
          </a:prstGeom>
          <a:noFill/>
        </p:spPr>
        <p:txBody>
          <a:bodyPr wrap="square" rtlCol="0">
            <a:spAutoFit/>
          </a:bodyPr>
          <a:lstStyle/>
          <a:p>
            <a:pPr marL="285750" indent="-285750" algn="just">
              <a:buFont typeface="Arial" panose="020B0604020202020204" pitchFamily="34" charset="0"/>
              <a:buChar char="•"/>
            </a:pPr>
            <a:r>
              <a:rPr lang="en-US" sz="1600" b="1" dirty="0"/>
              <a:t>Service orientation is the core reference model for cloud computing systems.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 </a:t>
            </a:r>
            <a:r>
              <a:rPr lang="en-US" sz="1600" b="1" dirty="0"/>
              <a:t>service </a:t>
            </a:r>
            <a:r>
              <a:rPr lang="en-US" sz="1600" dirty="0"/>
              <a:t>is an abstraction representing a self-describing and platform-agnostic component that can perform any function—anything from a simple function to a complex business process.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A service is supposed to be </a:t>
            </a:r>
            <a:r>
              <a:rPr lang="en-US" sz="1600" b="1" dirty="0"/>
              <a:t>loosely coupled, reusable, programming language independent, and location transparent</a:t>
            </a:r>
            <a:r>
              <a:rPr lang="en-US" sz="1600" dirty="0"/>
              <a:t>.</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Services are composed and aggregated into a service-oriented architecture (SOA) , which is a </a:t>
            </a:r>
            <a:r>
              <a:rPr lang="en-US" sz="1600" b="1" dirty="0"/>
              <a:t>logical way of organizing software systems </a:t>
            </a:r>
            <a:r>
              <a:rPr lang="en-US" sz="1600" dirty="0"/>
              <a:t>to provide end users or other entities distributed over the network with services through published and discoverable interfaces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Service-oriented computing introduces and </a:t>
            </a:r>
            <a:r>
              <a:rPr lang="en-US" sz="1600" b="1" dirty="0"/>
              <a:t>diffuses two important concepts</a:t>
            </a:r>
            <a:r>
              <a:rPr lang="en-US" sz="1600" dirty="0"/>
              <a:t>, which are also fundamental to cloud computing: </a:t>
            </a:r>
            <a:r>
              <a:rPr lang="en-US" sz="1600" b="1" dirty="0"/>
              <a:t>quality of service (QoS) and Software-as-a-Service (SaaS)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One of the </a:t>
            </a:r>
            <a:r>
              <a:rPr lang="en-US" sz="1600" b="1" dirty="0"/>
              <a:t>most popular expressions of service orientation is represented by Web Services (WS). </a:t>
            </a:r>
            <a:r>
              <a:rPr lang="en-US" sz="1600" dirty="0"/>
              <a:t>These introduce the concepts of SOC into the World Wide Web, by making it consumable by applications and not only humans.</a:t>
            </a:r>
          </a:p>
          <a:p>
            <a:pPr algn="just"/>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TextShape 1"/>
          <p:cNvSpPr txBox="1"/>
          <p:nvPr/>
        </p:nvSpPr>
        <p:spPr>
          <a:xfrm>
            <a:off x="457200" y="274680"/>
            <a:ext cx="8229240" cy="1142640"/>
          </a:xfrm>
          <a:prstGeom prst="rect">
            <a:avLst/>
          </a:prstGeom>
        </p:spPr>
        <p:txBody>
          <a:bodyPr anchor="ctr"/>
          <a:lstStyle/>
          <a:p>
            <a:pPr algn="ctr">
              <a:lnSpc>
                <a:spcPct val="100000"/>
              </a:lnSpc>
            </a:pPr>
            <a:r>
              <a:rPr lang="en-US" sz="4400">
                <a:solidFill>
                  <a:srgbClr val="000000"/>
                </a:solidFill>
                <a:latin typeface="Calibri" panose="020F0502020204030204"/>
              </a:rPr>
              <a:t>Challenges of IaaS</a:t>
            </a:r>
          </a:p>
        </p:txBody>
      </p:sp>
      <p:sp>
        <p:nvSpPr>
          <p:cNvPr id="243" name="TextShape 2"/>
          <p:cNvSpPr txBox="1"/>
          <p:nvPr/>
        </p:nvSpPr>
        <p:spPr>
          <a:xfrm>
            <a:off x="457200" y="1600200"/>
            <a:ext cx="8229240" cy="4525560"/>
          </a:xfrm>
          <a:prstGeom prst="rect">
            <a:avLst/>
          </a:prstGeom>
        </p:spPr>
        <p:txBody>
          <a:bodyPr/>
          <a:lstStyle/>
          <a:p>
            <a:pPr>
              <a:lnSpc>
                <a:spcPct val="100000"/>
              </a:lnSpc>
              <a:buFont typeface="Arial" panose="020B0604020202020204"/>
              <a:buChar char="•"/>
            </a:pPr>
            <a:r>
              <a:rPr lang="en-US" sz="2800" b="1" dirty="0">
                <a:solidFill>
                  <a:srgbClr val="000000"/>
                </a:solidFill>
                <a:latin typeface="Calibri" panose="020F0502020204030204"/>
              </a:rPr>
              <a:t>Migration of data</a:t>
            </a: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Need of </a:t>
            </a:r>
            <a:r>
              <a:rPr lang="en-US" sz="2800" b="1" dirty="0">
                <a:solidFill>
                  <a:srgbClr val="000000"/>
                </a:solidFill>
                <a:latin typeface="Calibri" panose="020F0502020204030204"/>
              </a:rPr>
              <a:t>good connectivity</a:t>
            </a:r>
          </a:p>
          <a:p>
            <a:pPr>
              <a:lnSpc>
                <a:spcPct val="100000"/>
              </a:lnSpc>
              <a:buFont typeface="Arial" panose="020B0604020202020204"/>
              <a:buChar char="•"/>
            </a:pPr>
            <a:endParaRPr sz="1600" dirty="0"/>
          </a:p>
          <a:p>
            <a:pPr>
              <a:lnSpc>
                <a:spcPct val="100000"/>
              </a:lnSpc>
              <a:buFont typeface="Arial" panose="020B0604020202020204"/>
              <a:buChar char="•"/>
            </a:pPr>
            <a:r>
              <a:rPr lang="en-US" sz="2800" b="1" dirty="0">
                <a:solidFill>
                  <a:srgbClr val="000000"/>
                </a:solidFill>
                <a:latin typeface="Calibri" panose="020F0502020204030204"/>
              </a:rPr>
              <a:t>Vendor reliability &amp; security risk</a:t>
            </a: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Difficult to make a gateway for integrating in-premise , firewall protected appl with appl on public cloud.</a:t>
            </a:r>
          </a:p>
          <a:p>
            <a:pPr>
              <a:lnSpc>
                <a:spcPct val="100000"/>
              </a:lnSpc>
              <a:buFont typeface="Arial" panose="020B0604020202020204"/>
              <a:buChar char="•"/>
            </a:pPr>
            <a:endParaRPr sz="1600" dirty="0"/>
          </a:p>
          <a:p>
            <a:pPr>
              <a:lnSpc>
                <a:spcPct val="100000"/>
              </a:lnSpc>
              <a:buFont typeface="Arial" panose="020B0604020202020204"/>
              <a:buChar char="•"/>
            </a:pPr>
            <a:r>
              <a:rPr lang="en-US" sz="2800" dirty="0">
                <a:solidFill>
                  <a:srgbClr val="000000"/>
                </a:solidFill>
                <a:latin typeface="Calibri" panose="020F0502020204030204"/>
              </a:rPr>
              <a:t>Ex. AWS </a:t>
            </a:r>
            <a:r>
              <a:rPr lang="en-US" sz="2800" dirty="0" err="1">
                <a:solidFill>
                  <a:srgbClr val="000000"/>
                </a:solidFill>
                <a:latin typeface="Calibri" panose="020F0502020204030204"/>
              </a:rPr>
              <a:t>rackspace</a:t>
            </a:r>
            <a:r>
              <a:rPr lang="en-US" sz="2800" dirty="0">
                <a:solidFill>
                  <a:srgbClr val="000000"/>
                </a:solidFill>
                <a:latin typeface="Calibri" panose="020F0502020204030204"/>
              </a:rPr>
              <a:t> cloud hosting</a:t>
            </a:r>
            <a:endParaRPr sz="1600" dirty="0"/>
          </a:p>
          <a:p>
            <a:pPr>
              <a:lnSpc>
                <a:spcPct val="100000"/>
              </a:lnSpc>
            </a:pP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rtl="0"/>
            <a:r>
              <a:rPr lang="en-US" sz="4400" kern="1200" dirty="0">
                <a:solidFill>
                  <a:srgbClr val="000000"/>
                </a:solidFill>
                <a:latin typeface="Calibri" panose="020F0502020204030204"/>
                <a:ea typeface="+mn-ea"/>
                <a:cs typeface="+mn-cs"/>
              </a:rPr>
              <a:t>Cloud Computing Reference Model</a:t>
            </a:r>
            <a:endParaRPr lang="en-IN" sz="4400" kern="1200" dirty="0">
              <a:solidFill>
                <a:srgbClr val="000000"/>
              </a:solidFill>
              <a:latin typeface="Calibri" panose="020F0502020204030204"/>
              <a:ea typeface="+mn-ea"/>
              <a:cs typeface="+mn-cs"/>
            </a:endParaRPr>
          </a:p>
        </p:txBody>
      </p:sp>
      <p:pic>
        <p:nvPicPr>
          <p:cNvPr id="5" name="Picture 4"/>
          <p:cNvPicPr>
            <a:picLocks noChangeAspect="1"/>
          </p:cNvPicPr>
          <p:nvPr/>
        </p:nvPicPr>
        <p:blipFill>
          <a:blip r:embed="rId3"/>
          <a:stretch>
            <a:fillRect/>
          </a:stretch>
        </p:blipFill>
        <p:spPr>
          <a:xfrm>
            <a:off x="990600" y="1417680"/>
            <a:ext cx="6781800" cy="490692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extShape 1"/>
          <p:cNvSpPr txBox="1"/>
          <p:nvPr/>
        </p:nvSpPr>
        <p:spPr>
          <a:xfrm>
            <a:off x="457200" y="274680"/>
            <a:ext cx="8229240" cy="1142640"/>
          </a:xfrm>
          <a:prstGeom prst="rect">
            <a:avLst/>
          </a:prstGeom>
        </p:spPr>
        <p:txBody>
          <a:bodyPr anchor="ctr"/>
          <a:lstStyle/>
          <a:p>
            <a:pPr algn="ctr">
              <a:lnSpc>
                <a:spcPct val="100000"/>
              </a:lnSpc>
            </a:pPr>
            <a:r>
              <a:rPr lang="en-US" sz="3600" dirty="0">
                <a:solidFill>
                  <a:srgbClr val="000000"/>
                </a:solidFill>
                <a:latin typeface="Calibri" panose="020F0502020204030204"/>
              </a:rPr>
              <a:t>Deployment Models(Organizational Scenario)</a:t>
            </a:r>
            <a:endParaRPr dirty="0"/>
          </a:p>
        </p:txBody>
      </p:sp>
      <p:sp>
        <p:nvSpPr>
          <p:cNvPr id="251" name="TextShape 2"/>
          <p:cNvSpPr txBox="1"/>
          <p:nvPr/>
        </p:nvSpPr>
        <p:spPr>
          <a:xfrm>
            <a:off x="4571820" y="1600200"/>
            <a:ext cx="4447309" cy="4242262"/>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An agency can deploy cloud computing in several different ways depending upon many </a:t>
            </a:r>
            <a:r>
              <a:rPr lang="en-US" sz="2400" b="1" dirty="0">
                <a:solidFill>
                  <a:srgbClr val="000000"/>
                </a:solidFill>
                <a:latin typeface="Calibri" panose="020F0502020204030204"/>
              </a:rPr>
              <a:t>factors</a:t>
            </a:r>
            <a:r>
              <a:rPr lang="en-US" sz="2400" dirty="0">
                <a:solidFill>
                  <a:srgbClr val="000000"/>
                </a:solidFill>
                <a:latin typeface="Calibri" panose="020F0502020204030204"/>
              </a:rPr>
              <a:t>, such as:</a:t>
            </a:r>
            <a:endParaRPr sz="1400" dirty="0"/>
          </a:p>
          <a:p>
            <a:pPr>
              <a:lnSpc>
                <a:spcPct val="100000"/>
              </a:lnSpc>
              <a:buFont typeface="Arial" panose="020B0604020202020204"/>
              <a:buChar char="•"/>
            </a:pPr>
            <a:r>
              <a:rPr lang="en-US" sz="2400" dirty="0">
                <a:solidFill>
                  <a:srgbClr val="000000"/>
                </a:solidFill>
                <a:latin typeface="Calibri" panose="020F0502020204030204"/>
              </a:rPr>
              <a:t>Where the cloud services are hosted</a:t>
            </a:r>
            <a:endParaRPr sz="1400" dirty="0"/>
          </a:p>
          <a:p>
            <a:pPr>
              <a:lnSpc>
                <a:spcPct val="100000"/>
              </a:lnSpc>
              <a:buFont typeface="Arial" panose="020B0604020202020204"/>
              <a:buChar char="•"/>
            </a:pPr>
            <a:r>
              <a:rPr lang="en-US" sz="2400" dirty="0">
                <a:solidFill>
                  <a:srgbClr val="000000"/>
                </a:solidFill>
                <a:latin typeface="Calibri" panose="020F0502020204030204"/>
              </a:rPr>
              <a:t>Security requirements</a:t>
            </a:r>
            <a:endParaRPr sz="1400" dirty="0"/>
          </a:p>
          <a:p>
            <a:pPr>
              <a:lnSpc>
                <a:spcPct val="100000"/>
              </a:lnSpc>
              <a:buFont typeface="Arial" panose="020B0604020202020204"/>
              <a:buChar char="•"/>
            </a:pPr>
            <a:r>
              <a:rPr lang="en-US" sz="2400" dirty="0">
                <a:solidFill>
                  <a:srgbClr val="000000"/>
                </a:solidFill>
                <a:latin typeface="Calibri" panose="020F0502020204030204"/>
              </a:rPr>
              <a:t>Desire to share cloud services</a:t>
            </a:r>
            <a:endParaRPr sz="1400" dirty="0"/>
          </a:p>
          <a:p>
            <a:pPr>
              <a:lnSpc>
                <a:spcPct val="100000"/>
              </a:lnSpc>
              <a:buFont typeface="Arial" panose="020B0604020202020204"/>
              <a:buChar char="•"/>
            </a:pPr>
            <a:r>
              <a:rPr lang="en-US" sz="2400" dirty="0">
                <a:solidFill>
                  <a:srgbClr val="000000"/>
                </a:solidFill>
                <a:latin typeface="Calibri" panose="020F0502020204030204"/>
              </a:rPr>
              <a:t>The ability to manage some or all of the services</a:t>
            </a:r>
            <a:endParaRPr sz="1400" dirty="0"/>
          </a:p>
          <a:p>
            <a:pPr>
              <a:lnSpc>
                <a:spcPct val="100000"/>
              </a:lnSpc>
              <a:buFont typeface="Arial" panose="020B0604020202020204"/>
              <a:buChar char="•"/>
            </a:pPr>
            <a:r>
              <a:rPr lang="en-US" sz="2400" dirty="0">
                <a:solidFill>
                  <a:srgbClr val="000000"/>
                </a:solidFill>
                <a:latin typeface="Calibri" panose="020F0502020204030204"/>
              </a:rPr>
              <a:t>Customization capabilities</a:t>
            </a:r>
            <a:endParaRPr sz="1400" dirty="0"/>
          </a:p>
          <a:p>
            <a:pPr>
              <a:lnSpc>
                <a:spcPct val="100000"/>
              </a:lnSpc>
            </a:pPr>
            <a:endParaRPr sz="1400" dirty="0"/>
          </a:p>
        </p:txBody>
      </p:sp>
      <p:sp>
        <p:nvSpPr>
          <p:cNvPr id="3" name="TextBox 2"/>
          <p:cNvSpPr txBox="1"/>
          <p:nvPr/>
        </p:nvSpPr>
        <p:spPr>
          <a:xfrm>
            <a:off x="391390" y="4373395"/>
            <a:ext cx="3664851" cy="1754326"/>
          </a:xfrm>
          <a:prstGeom prst="rect">
            <a:avLst/>
          </a:prstGeom>
          <a:noFill/>
        </p:spPr>
        <p:txBody>
          <a:bodyPr wrap="square" rtlCol="0">
            <a:spAutoFit/>
          </a:bodyPr>
          <a:lstStyle/>
          <a:p>
            <a:pPr>
              <a:lnSpc>
                <a:spcPct val="100000"/>
              </a:lnSpc>
              <a:buFont typeface="Arial" panose="020B0604020202020204"/>
              <a:buChar char="•"/>
            </a:pPr>
            <a:r>
              <a:rPr lang="en-US" dirty="0">
                <a:solidFill>
                  <a:srgbClr val="000000"/>
                </a:solidFill>
                <a:latin typeface="Calibri" panose="020F0502020204030204"/>
              </a:rPr>
              <a:t>There are four common deployment models for cloud services loosely determined by who has access to the cloud services:  </a:t>
            </a:r>
            <a:r>
              <a:rPr lang="en-US" u="sng" dirty="0">
                <a:solidFill>
                  <a:srgbClr val="0000FF"/>
                </a:solidFill>
                <a:latin typeface="Calibri" panose="020F0502020204030204"/>
                <a:hlinkClick r:id="rId3"/>
              </a:rPr>
              <a:t>Public Cloud</a:t>
            </a:r>
            <a:r>
              <a:rPr lang="en-US" dirty="0">
                <a:solidFill>
                  <a:srgbClr val="000000"/>
                </a:solidFill>
                <a:latin typeface="Calibri" panose="020F0502020204030204"/>
              </a:rPr>
              <a:t>, </a:t>
            </a:r>
            <a:r>
              <a:rPr lang="en-US" u="sng" dirty="0">
                <a:solidFill>
                  <a:srgbClr val="0000FF"/>
                </a:solidFill>
                <a:latin typeface="Calibri" panose="020F0502020204030204"/>
                <a:hlinkClick r:id="rId3"/>
              </a:rPr>
              <a:t>Private Cloud</a:t>
            </a:r>
            <a:r>
              <a:rPr lang="en-US" dirty="0">
                <a:solidFill>
                  <a:srgbClr val="000000"/>
                </a:solidFill>
                <a:latin typeface="Calibri" panose="020F0502020204030204"/>
              </a:rPr>
              <a:t>, </a:t>
            </a:r>
            <a:r>
              <a:rPr lang="en-US" u="sng" dirty="0">
                <a:solidFill>
                  <a:srgbClr val="0000FF"/>
                </a:solidFill>
                <a:latin typeface="Calibri" panose="020F0502020204030204"/>
                <a:hlinkClick r:id="rId3"/>
              </a:rPr>
              <a:t>Community Cloud</a:t>
            </a:r>
            <a:r>
              <a:rPr lang="en-US" dirty="0">
                <a:solidFill>
                  <a:srgbClr val="000000"/>
                </a:solidFill>
                <a:latin typeface="Calibri" panose="020F0502020204030204"/>
              </a:rPr>
              <a:t>, and </a:t>
            </a:r>
            <a:r>
              <a:rPr lang="en-US" u="sng" dirty="0">
                <a:solidFill>
                  <a:srgbClr val="0000FF"/>
                </a:solidFill>
                <a:latin typeface="Calibri" panose="020F0502020204030204"/>
                <a:hlinkClick r:id="rId3"/>
              </a:rPr>
              <a:t>Hybrid Cloud</a:t>
            </a:r>
            <a:r>
              <a:rPr lang="en-US" dirty="0">
                <a:solidFill>
                  <a:srgbClr val="000000"/>
                </a:solidFill>
                <a:latin typeface="Calibri" panose="020F0502020204030204"/>
              </a:rPr>
              <a:t>.</a:t>
            </a:r>
            <a:endParaRPr lang="en-US" sz="1100" dirty="0"/>
          </a:p>
        </p:txBody>
      </p:sp>
      <p:pic>
        <p:nvPicPr>
          <p:cNvPr id="4" name="Picture 3"/>
          <p:cNvPicPr>
            <a:picLocks noChangeAspect="1"/>
          </p:cNvPicPr>
          <p:nvPr/>
        </p:nvPicPr>
        <p:blipFill rotWithShape="1">
          <a:blip r:embed="rId4"/>
          <a:srcRect r="1712" b="10910"/>
          <a:stretch>
            <a:fillRect/>
          </a:stretch>
        </p:blipFill>
        <p:spPr>
          <a:xfrm>
            <a:off x="41137" y="1397333"/>
            <a:ext cx="4365356" cy="2609383"/>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16F65A-4311-872F-0F82-A216D4F8FEFD}"/>
              </a:ext>
            </a:extLst>
          </p:cNvPr>
          <p:cNvSpPr txBox="1"/>
          <p:nvPr/>
        </p:nvSpPr>
        <p:spPr>
          <a:xfrm>
            <a:off x="304800" y="381000"/>
            <a:ext cx="8458200" cy="6370975"/>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Deployment Models </a:t>
            </a:r>
          </a:p>
          <a:p>
            <a:pPr algn="just" fontAlgn="base"/>
            <a:r>
              <a:rPr lang="en-US" sz="2400" b="0" i="0" dirty="0">
                <a:solidFill>
                  <a:srgbClr val="273239"/>
                </a:solidFill>
                <a:effectLst/>
                <a:latin typeface="Nunito" pitchFamily="2" charset="0"/>
              </a:rPr>
              <a:t>The cloud deployment model identifies the specific type of cloud environment based on ownership, scale, and access, as well as the cloud’s nature and purpose. The location of the servers you’re utilizing and who controls them are defined by a cloud deployment model. It specifies how your cloud infrastructure will look, what you can change, and whether you will be given services or will have to create everything yourself. Relationships between the infrastructure and your users are also defined by cloud deployment types. </a:t>
            </a:r>
          </a:p>
          <a:p>
            <a:pPr algn="just" fontAlgn="base"/>
            <a:r>
              <a:rPr lang="en-US" sz="2400" b="0" i="0" dirty="0">
                <a:solidFill>
                  <a:srgbClr val="273239"/>
                </a:solidFill>
                <a:effectLst/>
                <a:latin typeface="Nunito" pitchFamily="2" charset="0"/>
              </a:rPr>
              <a:t>Different types of cloud computing deployment models are:</a:t>
            </a:r>
          </a:p>
          <a:p>
            <a:pPr algn="just" fontAlgn="base">
              <a:buFont typeface="+mj-lt"/>
              <a:buAutoNum type="arabicPeriod"/>
            </a:pPr>
            <a:r>
              <a:rPr lang="en-US" sz="2400" b="0" i="0" dirty="0">
                <a:solidFill>
                  <a:srgbClr val="273239"/>
                </a:solidFill>
                <a:effectLst/>
                <a:latin typeface="Nunito" pitchFamily="2" charset="0"/>
              </a:rPr>
              <a:t>Public cloud </a:t>
            </a:r>
          </a:p>
          <a:p>
            <a:pPr algn="just" fontAlgn="base">
              <a:buFont typeface="+mj-lt"/>
              <a:buAutoNum type="arabicPeriod"/>
            </a:pPr>
            <a:r>
              <a:rPr lang="en-US" sz="2400" b="0" i="0" dirty="0">
                <a:solidFill>
                  <a:srgbClr val="273239"/>
                </a:solidFill>
                <a:effectLst/>
                <a:latin typeface="Nunito" pitchFamily="2" charset="0"/>
              </a:rPr>
              <a:t>Private cloud</a:t>
            </a:r>
          </a:p>
          <a:p>
            <a:pPr algn="just" fontAlgn="base">
              <a:buFont typeface="+mj-lt"/>
              <a:buAutoNum type="arabicPeriod"/>
            </a:pPr>
            <a:r>
              <a:rPr lang="en-US" sz="2400" b="0" i="0" dirty="0">
                <a:solidFill>
                  <a:srgbClr val="273239"/>
                </a:solidFill>
                <a:effectLst/>
                <a:latin typeface="Nunito" pitchFamily="2" charset="0"/>
              </a:rPr>
              <a:t>Hybrid cloud</a:t>
            </a:r>
          </a:p>
          <a:p>
            <a:pPr algn="just" fontAlgn="base">
              <a:buFont typeface="+mj-lt"/>
              <a:buAutoNum type="arabicPeriod"/>
            </a:pPr>
            <a:r>
              <a:rPr lang="en-US" sz="2400" b="0" i="0" dirty="0">
                <a:solidFill>
                  <a:srgbClr val="273239"/>
                </a:solidFill>
                <a:effectLst/>
                <a:latin typeface="Nunito" pitchFamily="2" charset="0"/>
              </a:rPr>
              <a:t>Community cloud</a:t>
            </a:r>
          </a:p>
          <a:p>
            <a:pPr algn="just" fontAlgn="base">
              <a:buFont typeface="+mj-lt"/>
              <a:buAutoNum type="arabicPeriod"/>
            </a:pPr>
            <a:r>
              <a:rPr lang="en-US" sz="2400" b="0" i="0" dirty="0">
                <a:solidFill>
                  <a:srgbClr val="273239"/>
                </a:solidFill>
                <a:effectLst/>
                <a:latin typeface="Nunito" pitchFamily="2" charset="0"/>
              </a:rPr>
              <a:t>Multi-cloud </a:t>
            </a:r>
          </a:p>
        </p:txBody>
      </p:sp>
    </p:spTree>
    <p:extLst>
      <p:ext uri="{BB962C8B-B14F-4D97-AF65-F5344CB8AC3E}">
        <p14:creationId xmlns:p14="http://schemas.microsoft.com/office/powerpoint/2010/main" val="39458736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D8FC8B-93E4-704B-A222-7D6C41C1D169}"/>
              </a:ext>
            </a:extLst>
          </p:cNvPr>
          <p:cNvSpPr txBox="1"/>
          <p:nvPr/>
        </p:nvSpPr>
        <p:spPr>
          <a:xfrm>
            <a:off x="152400" y="381000"/>
            <a:ext cx="8458200" cy="6001643"/>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Public Cloud </a:t>
            </a:r>
          </a:p>
          <a:p>
            <a:pPr algn="just" fontAlgn="base"/>
            <a:r>
              <a:rPr lang="en-US" sz="2400" b="0" i="0" dirty="0">
                <a:solidFill>
                  <a:srgbClr val="273239"/>
                </a:solidFill>
                <a:effectLst/>
                <a:latin typeface="Nunito" pitchFamily="2" charset="0"/>
              </a:rPr>
              <a:t>The public cloud makes it possible for anybody to access systems and services. The public cloud may be less secure as it is open to everyone. The public cloud is one in which cloud infrastructure services are provided over the internet to the general people or major industry groups. </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The infrastructure in this cloud model is owned by the entity that delivers the cloud services, not by the consumer.</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 It is a type of cloud hosting that allows customers and users to easily access systems and services. </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This form of cloud computing is an excellent example of cloud hosting, in which service providers supply services to a variety of customers. </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In this arrangement, storage backup and retrieval services are given for free, as a subscription, or on a per-user basis. Example: Google App Engine etc.</a:t>
            </a:r>
          </a:p>
        </p:txBody>
      </p:sp>
    </p:spTree>
    <p:extLst>
      <p:ext uri="{BB962C8B-B14F-4D97-AF65-F5344CB8AC3E}">
        <p14:creationId xmlns:p14="http://schemas.microsoft.com/office/powerpoint/2010/main" val="15682882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574885-54EC-0EA3-07B7-93157794DB42}"/>
              </a:ext>
            </a:extLst>
          </p:cNvPr>
          <p:cNvSpPr txBox="1"/>
          <p:nvPr/>
        </p:nvSpPr>
        <p:spPr>
          <a:xfrm>
            <a:off x="228600" y="152400"/>
            <a:ext cx="8686800" cy="6740307"/>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	Advantages of Public 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Minimal Investment: </a:t>
            </a:r>
            <a:r>
              <a:rPr lang="en-US" sz="2400" b="0" i="0" dirty="0">
                <a:solidFill>
                  <a:srgbClr val="273239"/>
                </a:solidFill>
                <a:effectLst/>
                <a:latin typeface="Nunito" pitchFamily="2" charset="0"/>
              </a:rPr>
              <a:t>Because it is a pay-per-use service, there is no substantial upfront fee, making it excellent for enterprises that require immediate access to resources.</a:t>
            </a:r>
          </a:p>
          <a:p>
            <a:pPr algn="just" fontAlgn="base">
              <a:buFont typeface="Arial" panose="020B0604020202020204" pitchFamily="34" charset="0"/>
              <a:buChar char="•"/>
            </a:pPr>
            <a:r>
              <a:rPr lang="en-US" sz="2400" b="1" i="0" dirty="0">
                <a:solidFill>
                  <a:srgbClr val="273239"/>
                </a:solidFill>
                <a:effectLst/>
                <a:latin typeface="Nunito" pitchFamily="2" charset="0"/>
              </a:rPr>
              <a:t>No setup cost:</a:t>
            </a:r>
            <a:r>
              <a:rPr lang="en-US" sz="2400" b="0" i="0" dirty="0">
                <a:solidFill>
                  <a:srgbClr val="273239"/>
                </a:solidFill>
                <a:effectLst/>
                <a:latin typeface="Nunito" pitchFamily="2" charset="0"/>
              </a:rPr>
              <a:t> The entire infrastructure is fully subsidized by the cloud service providers, thus there is no need to set up any hardware.</a:t>
            </a:r>
          </a:p>
          <a:p>
            <a:pPr algn="just" fontAlgn="base">
              <a:buFont typeface="Arial" panose="020B0604020202020204" pitchFamily="34" charset="0"/>
              <a:buChar char="•"/>
            </a:pPr>
            <a:r>
              <a:rPr lang="en-US" sz="2400" b="1" i="0" dirty="0">
                <a:solidFill>
                  <a:srgbClr val="273239"/>
                </a:solidFill>
                <a:effectLst/>
                <a:latin typeface="Nunito" pitchFamily="2" charset="0"/>
              </a:rPr>
              <a:t>Infrastructure Management is not required: </a:t>
            </a:r>
            <a:r>
              <a:rPr lang="en-US" sz="2400" b="0" i="0" dirty="0">
                <a:solidFill>
                  <a:srgbClr val="273239"/>
                </a:solidFill>
                <a:effectLst/>
                <a:latin typeface="Nunito" pitchFamily="2" charset="0"/>
              </a:rPr>
              <a:t>Using the public cloud does not necessitate infrastructure management.</a:t>
            </a:r>
          </a:p>
          <a:p>
            <a:pPr algn="just" fontAlgn="base">
              <a:buFont typeface="Arial" panose="020B0604020202020204" pitchFamily="34" charset="0"/>
              <a:buChar char="•"/>
            </a:pPr>
            <a:r>
              <a:rPr lang="en-US" sz="2400" b="1" i="0" dirty="0">
                <a:solidFill>
                  <a:srgbClr val="273239"/>
                </a:solidFill>
                <a:effectLst/>
                <a:latin typeface="Nunito" pitchFamily="2" charset="0"/>
              </a:rPr>
              <a:t>No maintenance: </a:t>
            </a:r>
            <a:r>
              <a:rPr lang="en-US" sz="2400" b="0" i="0" dirty="0">
                <a:solidFill>
                  <a:srgbClr val="273239"/>
                </a:solidFill>
                <a:effectLst/>
                <a:latin typeface="Nunito" pitchFamily="2" charset="0"/>
              </a:rPr>
              <a:t>The maintenance work is done by the service provider (Not users).</a:t>
            </a:r>
          </a:p>
          <a:p>
            <a:pPr algn="just" fontAlgn="base">
              <a:buFont typeface="Arial" panose="020B0604020202020204" pitchFamily="34" charset="0"/>
              <a:buChar char="•"/>
            </a:pPr>
            <a:r>
              <a:rPr lang="en-US" sz="2400" b="1" i="0" dirty="0">
                <a:solidFill>
                  <a:srgbClr val="273239"/>
                </a:solidFill>
                <a:effectLst/>
                <a:latin typeface="Nunito" pitchFamily="2" charset="0"/>
              </a:rPr>
              <a:t>Dynamic Scalability:</a:t>
            </a:r>
            <a:r>
              <a:rPr lang="en-US" sz="2400" b="0" i="0" dirty="0">
                <a:solidFill>
                  <a:srgbClr val="273239"/>
                </a:solidFill>
                <a:effectLst/>
                <a:latin typeface="Nunito" pitchFamily="2" charset="0"/>
              </a:rPr>
              <a:t> To fulfill your company’s needs, on-demand resources are accessible. </a:t>
            </a:r>
          </a:p>
          <a:p>
            <a:pPr algn="just" fontAlgn="base"/>
            <a:r>
              <a:rPr lang="en-US" sz="2400" b="1" i="0" dirty="0">
                <a:solidFill>
                  <a:srgbClr val="273239"/>
                </a:solidFill>
                <a:effectLst/>
                <a:latin typeface="Nunito" pitchFamily="2" charset="0"/>
              </a:rPr>
              <a:t>	Disadvantages of Public 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Less secure: </a:t>
            </a:r>
            <a:r>
              <a:rPr lang="en-US" sz="2400" b="0" i="0" dirty="0">
                <a:solidFill>
                  <a:srgbClr val="273239"/>
                </a:solidFill>
                <a:effectLst/>
                <a:latin typeface="Nunito" pitchFamily="2" charset="0"/>
              </a:rPr>
              <a:t>Public cloud is less secure as resources are public so there is no guarantee of high-level security.</a:t>
            </a:r>
          </a:p>
          <a:p>
            <a:pPr algn="just" fontAlgn="base">
              <a:buFont typeface="Arial" panose="020B0604020202020204" pitchFamily="34" charset="0"/>
              <a:buChar char="•"/>
            </a:pPr>
            <a:r>
              <a:rPr lang="en-US" sz="2400" b="1" i="0" dirty="0">
                <a:solidFill>
                  <a:srgbClr val="273239"/>
                </a:solidFill>
                <a:effectLst/>
                <a:latin typeface="Nunito" pitchFamily="2" charset="0"/>
              </a:rPr>
              <a:t>Low customization: </a:t>
            </a:r>
            <a:r>
              <a:rPr lang="en-US" sz="2400" b="0" i="0" dirty="0">
                <a:solidFill>
                  <a:srgbClr val="273239"/>
                </a:solidFill>
                <a:effectLst/>
                <a:latin typeface="Nunito" pitchFamily="2" charset="0"/>
              </a:rPr>
              <a:t>It is accessed by many public so it can’t be customized according to personal requirements. </a:t>
            </a:r>
          </a:p>
        </p:txBody>
      </p:sp>
    </p:spTree>
    <p:extLst>
      <p:ext uri="{BB962C8B-B14F-4D97-AF65-F5344CB8AC3E}">
        <p14:creationId xmlns:p14="http://schemas.microsoft.com/office/powerpoint/2010/main" val="23307271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D824B-98A2-F273-5EB3-FE9000776A43}"/>
              </a:ext>
            </a:extLst>
          </p:cNvPr>
          <p:cNvSpPr txBox="1"/>
          <p:nvPr/>
        </p:nvSpPr>
        <p:spPr>
          <a:xfrm>
            <a:off x="152400" y="152400"/>
            <a:ext cx="8763000" cy="6001643"/>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Private Cloud </a:t>
            </a:r>
          </a:p>
          <a:p>
            <a:pPr algn="just" fontAlgn="base"/>
            <a:r>
              <a:rPr lang="en-US" sz="2400" b="0" i="0" dirty="0">
                <a:solidFill>
                  <a:srgbClr val="273239"/>
                </a:solidFill>
                <a:effectLst/>
                <a:latin typeface="Nunito" pitchFamily="2" charset="0"/>
              </a:rPr>
              <a:t>The private cloud deployment model is the exact opposite of the public cloud deployment model. </a:t>
            </a:r>
          </a:p>
          <a:p>
            <a:pPr algn="just" fontAlgn="base"/>
            <a:r>
              <a:rPr lang="en-US" sz="2400" b="0" i="0" dirty="0">
                <a:solidFill>
                  <a:srgbClr val="273239"/>
                </a:solidFill>
                <a:effectLst/>
                <a:latin typeface="Nunito" pitchFamily="2" charset="0"/>
              </a:rPr>
              <a:t>It’s a one-on-one environment for a single user (customer). 	There is no need to share your hardware with anyone else. </a:t>
            </a:r>
          </a:p>
          <a:p>
            <a:pPr algn="just" fontAlgn="base"/>
            <a:r>
              <a:rPr lang="en-US" sz="2400" b="0" i="0" dirty="0">
                <a:solidFill>
                  <a:srgbClr val="273239"/>
                </a:solidFill>
                <a:effectLst/>
                <a:latin typeface="Nunito" pitchFamily="2" charset="0"/>
              </a:rPr>
              <a:t>The distinction between private and public clouds is in how you handle all of the hardware. </a:t>
            </a:r>
          </a:p>
          <a:p>
            <a:pPr algn="just" fontAlgn="base"/>
            <a:r>
              <a:rPr lang="en-US" sz="2400" b="0" i="0" dirty="0">
                <a:solidFill>
                  <a:srgbClr val="273239"/>
                </a:solidFill>
                <a:effectLst/>
                <a:latin typeface="Nunito" pitchFamily="2" charset="0"/>
              </a:rPr>
              <a:t>	It is also called the “internal cloud” &amp; it refers to the ability to access systems and services within a given border or organization. </a:t>
            </a:r>
          </a:p>
          <a:p>
            <a:pPr algn="just" fontAlgn="base"/>
            <a:r>
              <a:rPr lang="en-US" sz="2400" b="0" i="0" dirty="0">
                <a:solidFill>
                  <a:srgbClr val="273239"/>
                </a:solidFill>
                <a:effectLst/>
                <a:latin typeface="Nunito" pitchFamily="2" charset="0"/>
              </a:rPr>
              <a:t>	The cloud platform is implemented in a cloud-based secure environment that is protected by powerful firewalls and under the supervision of an organization’s IT department.</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 The private cloud gives greater flexibility of control over cloud resources.</a:t>
            </a:r>
          </a:p>
        </p:txBody>
      </p:sp>
    </p:spTree>
    <p:extLst>
      <p:ext uri="{BB962C8B-B14F-4D97-AF65-F5344CB8AC3E}">
        <p14:creationId xmlns:p14="http://schemas.microsoft.com/office/powerpoint/2010/main" val="35086651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EE158C-3F2D-1AFB-7842-1C6B841842FB}"/>
              </a:ext>
            </a:extLst>
          </p:cNvPr>
          <p:cNvSpPr txBox="1"/>
          <p:nvPr/>
        </p:nvSpPr>
        <p:spPr>
          <a:xfrm>
            <a:off x="228600" y="304800"/>
            <a:ext cx="8610600" cy="5324535"/>
          </a:xfrm>
          <a:prstGeom prst="rect">
            <a:avLst/>
          </a:prstGeom>
          <a:noFill/>
        </p:spPr>
        <p:txBody>
          <a:bodyPr wrap="square">
            <a:spAutoFit/>
          </a:bodyPr>
          <a:lstStyle/>
          <a:p>
            <a:pPr algn="just" fontAlgn="base"/>
            <a:r>
              <a:rPr lang="en-US" sz="2000" b="1" i="0" dirty="0">
                <a:solidFill>
                  <a:srgbClr val="273239"/>
                </a:solidFill>
                <a:effectLst/>
                <a:latin typeface="Nunito" pitchFamily="2" charset="0"/>
              </a:rPr>
              <a:t>Advantages of Private Cloud Model:</a:t>
            </a:r>
            <a:endParaRPr lang="en-US" sz="2000" b="0" i="0" dirty="0">
              <a:solidFill>
                <a:srgbClr val="273239"/>
              </a:solidFill>
              <a:effectLst/>
              <a:latin typeface="Nunito" pitchFamily="2" charset="0"/>
            </a:endParaRPr>
          </a:p>
          <a:p>
            <a:pPr algn="just" fontAlgn="base">
              <a:buFont typeface="Arial" panose="020B0604020202020204" pitchFamily="34" charset="0"/>
              <a:buChar char="•"/>
            </a:pPr>
            <a:r>
              <a:rPr lang="en-US" sz="2000" b="1" i="0" dirty="0">
                <a:solidFill>
                  <a:srgbClr val="273239"/>
                </a:solidFill>
                <a:effectLst/>
                <a:latin typeface="Nunito" pitchFamily="2" charset="0"/>
              </a:rPr>
              <a:t>Better Control: </a:t>
            </a:r>
            <a:r>
              <a:rPr lang="en-US" sz="2000" b="0" i="0" dirty="0">
                <a:solidFill>
                  <a:srgbClr val="273239"/>
                </a:solidFill>
                <a:effectLst/>
                <a:latin typeface="Nunito" pitchFamily="2" charset="0"/>
              </a:rPr>
              <a:t>You are the sole owner of the property. You gain complete command over service integration, IT operations, policies, and user behavior. </a:t>
            </a:r>
          </a:p>
          <a:p>
            <a:pPr algn="just" fontAlgn="base">
              <a:buFont typeface="Arial" panose="020B0604020202020204" pitchFamily="34" charset="0"/>
              <a:buChar char="•"/>
            </a:pPr>
            <a:r>
              <a:rPr lang="en-US" sz="2000" b="1" i="0" dirty="0">
                <a:solidFill>
                  <a:srgbClr val="273239"/>
                </a:solidFill>
                <a:effectLst/>
                <a:latin typeface="Nunito" pitchFamily="2" charset="0"/>
              </a:rPr>
              <a:t>Data Security and Privacy:</a:t>
            </a:r>
            <a:r>
              <a:rPr lang="en-US" sz="2000" b="0" i="0" dirty="0">
                <a:solidFill>
                  <a:srgbClr val="273239"/>
                </a:solidFill>
                <a:effectLst/>
                <a:latin typeface="Nunito" pitchFamily="2" charset="0"/>
              </a:rPr>
              <a:t> It’s suitable for storing corporate information to which only authorized staff have access. By segmenting resources within the same infrastructure, improved access and security can be achieved.</a:t>
            </a:r>
          </a:p>
          <a:p>
            <a:pPr algn="just" fontAlgn="base">
              <a:buFont typeface="Arial" panose="020B0604020202020204" pitchFamily="34" charset="0"/>
              <a:buChar char="•"/>
            </a:pPr>
            <a:r>
              <a:rPr lang="en-US" sz="2000" b="1" i="0" dirty="0">
                <a:solidFill>
                  <a:srgbClr val="273239"/>
                </a:solidFill>
                <a:effectLst/>
                <a:latin typeface="Nunito" pitchFamily="2" charset="0"/>
              </a:rPr>
              <a:t>Supports Legacy Systems:</a:t>
            </a:r>
            <a:r>
              <a:rPr lang="en-US" sz="2000" b="0" i="0" dirty="0">
                <a:solidFill>
                  <a:srgbClr val="273239"/>
                </a:solidFill>
                <a:effectLst/>
                <a:latin typeface="Nunito" pitchFamily="2" charset="0"/>
              </a:rPr>
              <a:t> This approach is designed to work with legacy systems that are unable to access the public cloud. </a:t>
            </a:r>
          </a:p>
          <a:p>
            <a:pPr algn="just" fontAlgn="base">
              <a:buFont typeface="Arial" panose="020B0604020202020204" pitchFamily="34" charset="0"/>
              <a:buChar char="•"/>
            </a:pPr>
            <a:r>
              <a:rPr lang="en-US" sz="2000" b="1" i="0" dirty="0">
                <a:solidFill>
                  <a:srgbClr val="273239"/>
                </a:solidFill>
                <a:effectLst/>
                <a:latin typeface="Nunito" pitchFamily="2" charset="0"/>
              </a:rPr>
              <a:t>Customization: </a:t>
            </a:r>
            <a:r>
              <a:rPr lang="en-US" sz="2000" b="0" i="0" dirty="0">
                <a:solidFill>
                  <a:srgbClr val="273239"/>
                </a:solidFill>
                <a:effectLst/>
                <a:latin typeface="Nunito" pitchFamily="2" charset="0"/>
              </a:rPr>
              <a:t>Unlike a public cloud deployment, a private cloud allows a company to tailor its solution to meet its specific needs.</a:t>
            </a:r>
          </a:p>
          <a:p>
            <a:pPr algn="just" fontAlgn="base"/>
            <a:r>
              <a:rPr lang="en-US" sz="2000" b="1" i="0" dirty="0">
                <a:solidFill>
                  <a:srgbClr val="273239"/>
                </a:solidFill>
                <a:effectLst/>
                <a:latin typeface="Nunito" pitchFamily="2" charset="0"/>
              </a:rPr>
              <a:t>Disadvantages of Private Cloud Model:</a:t>
            </a:r>
            <a:endParaRPr lang="en-US" sz="2000" b="0" i="0" dirty="0">
              <a:solidFill>
                <a:srgbClr val="273239"/>
              </a:solidFill>
              <a:effectLst/>
              <a:latin typeface="Nunito" pitchFamily="2" charset="0"/>
            </a:endParaRPr>
          </a:p>
          <a:p>
            <a:pPr algn="just" fontAlgn="base">
              <a:buFont typeface="Arial" panose="020B0604020202020204" pitchFamily="34" charset="0"/>
              <a:buChar char="•"/>
            </a:pPr>
            <a:r>
              <a:rPr lang="en-US" sz="2000" b="1" i="0" dirty="0">
                <a:solidFill>
                  <a:srgbClr val="273239"/>
                </a:solidFill>
                <a:effectLst/>
                <a:latin typeface="Nunito" pitchFamily="2" charset="0"/>
              </a:rPr>
              <a:t>Less scalable: </a:t>
            </a:r>
            <a:r>
              <a:rPr lang="en-US" sz="2000" b="0" i="0" dirty="0">
                <a:solidFill>
                  <a:srgbClr val="273239"/>
                </a:solidFill>
                <a:effectLst/>
                <a:latin typeface="Nunito" pitchFamily="2" charset="0"/>
              </a:rPr>
              <a:t>Private clouds are scaled within a certain range as there is less number of clients.</a:t>
            </a:r>
          </a:p>
          <a:p>
            <a:pPr algn="just" fontAlgn="base">
              <a:buFont typeface="Arial" panose="020B0604020202020204" pitchFamily="34" charset="0"/>
              <a:buChar char="•"/>
            </a:pPr>
            <a:r>
              <a:rPr lang="en-US" sz="2000" b="1" i="0" dirty="0">
                <a:solidFill>
                  <a:srgbClr val="273239"/>
                </a:solidFill>
                <a:effectLst/>
                <a:latin typeface="Nunito" pitchFamily="2" charset="0"/>
              </a:rPr>
              <a:t>Costly:</a:t>
            </a:r>
            <a:r>
              <a:rPr lang="en-US" sz="2000" b="0" i="0" dirty="0">
                <a:solidFill>
                  <a:srgbClr val="273239"/>
                </a:solidFill>
                <a:effectLst/>
                <a:latin typeface="Nunito" pitchFamily="2" charset="0"/>
              </a:rPr>
              <a:t> Private clouds are more costly as they provide personalized facilities.</a:t>
            </a:r>
          </a:p>
        </p:txBody>
      </p:sp>
    </p:spTree>
    <p:extLst>
      <p:ext uri="{BB962C8B-B14F-4D97-AF65-F5344CB8AC3E}">
        <p14:creationId xmlns:p14="http://schemas.microsoft.com/office/powerpoint/2010/main" val="2056532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6DB5A9A-ECD1-6C39-571A-034416A0379B}"/>
              </a:ext>
            </a:extLst>
          </p:cNvPr>
          <p:cNvSpPr txBox="1"/>
          <p:nvPr/>
        </p:nvSpPr>
        <p:spPr>
          <a:xfrm>
            <a:off x="228600" y="394692"/>
            <a:ext cx="8534400" cy="5847755"/>
          </a:xfrm>
          <a:prstGeom prst="rect">
            <a:avLst/>
          </a:prstGeom>
          <a:noFill/>
        </p:spPr>
        <p:txBody>
          <a:bodyPr wrap="square">
            <a:spAutoFit/>
          </a:bodyPr>
          <a:lstStyle/>
          <a:p>
            <a:pPr algn="just" fontAlgn="base"/>
            <a:r>
              <a:rPr lang="en-US" sz="2200" b="1" i="0" dirty="0">
                <a:solidFill>
                  <a:srgbClr val="273239"/>
                </a:solidFill>
                <a:effectLst/>
                <a:latin typeface="Nunito" pitchFamily="2" charset="0"/>
              </a:rPr>
              <a:t>Hybrid Cloud </a:t>
            </a:r>
          </a:p>
          <a:p>
            <a:pPr algn="just" fontAlgn="base"/>
            <a:r>
              <a:rPr lang="en-US" sz="2200" b="0" i="0" dirty="0">
                <a:solidFill>
                  <a:srgbClr val="273239"/>
                </a:solidFill>
                <a:effectLst/>
                <a:latin typeface="Nunito" pitchFamily="2" charset="0"/>
              </a:rPr>
              <a:t>By bridging the public and private worlds with a layer of proprietary software, hybrid cloud computing gives the best of both worlds.</a:t>
            </a:r>
          </a:p>
          <a:p>
            <a:pPr algn="just" fontAlgn="base"/>
            <a:r>
              <a:rPr lang="en-US" sz="2200" dirty="0">
                <a:solidFill>
                  <a:srgbClr val="273239"/>
                </a:solidFill>
                <a:latin typeface="Nunito" pitchFamily="2" charset="0"/>
              </a:rPr>
              <a:t>	</a:t>
            </a:r>
            <a:r>
              <a:rPr lang="en-US" sz="2200" b="0" i="0" dirty="0">
                <a:solidFill>
                  <a:srgbClr val="273239"/>
                </a:solidFill>
                <a:effectLst/>
                <a:latin typeface="Nunito" pitchFamily="2" charset="0"/>
              </a:rPr>
              <a:t> With a hybrid solution, you may host the app in a safe environment while taking advantage of the public cloud’s cost savings. </a:t>
            </a:r>
          </a:p>
          <a:p>
            <a:pPr algn="just" fontAlgn="base"/>
            <a:r>
              <a:rPr lang="en-US" sz="2200" dirty="0">
                <a:solidFill>
                  <a:srgbClr val="273239"/>
                </a:solidFill>
                <a:latin typeface="Nunito" pitchFamily="2" charset="0"/>
              </a:rPr>
              <a:t>	</a:t>
            </a:r>
            <a:r>
              <a:rPr lang="en-US" sz="2200" b="0" i="0" dirty="0">
                <a:solidFill>
                  <a:srgbClr val="273239"/>
                </a:solidFill>
                <a:effectLst/>
                <a:latin typeface="Nunito" pitchFamily="2" charset="0"/>
              </a:rPr>
              <a:t>Organizations can move data and applications between different clouds using a combination of two or more cloud deployment methods, depending on their needs. </a:t>
            </a:r>
          </a:p>
          <a:p>
            <a:pPr algn="just" fontAlgn="base"/>
            <a:r>
              <a:rPr lang="en-US" sz="2200" b="1" i="0" dirty="0">
                <a:solidFill>
                  <a:srgbClr val="273239"/>
                </a:solidFill>
                <a:effectLst/>
                <a:latin typeface="Nunito" pitchFamily="2" charset="0"/>
              </a:rPr>
              <a:t>Advantages of  Hybrid Cloud Model:</a:t>
            </a:r>
            <a:endParaRPr lang="en-US" sz="2200" b="0" i="0" dirty="0">
              <a:solidFill>
                <a:srgbClr val="273239"/>
              </a:solidFill>
              <a:effectLst/>
              <a:latin typeface="Nunito" pitchFamily="2" charset="0"/>
            </a:endParaRPr>
          </a:p>
          <a:p>
            <a:pPr algn="just" fontAlgn="base">
              <a:buFont typeface="Arial" panose="020B0604020202020204" pitchFamily="34" charset="0"/>
              <a:buChar char="•"/>
            </a:pPr>
            <a:r>
              <a:rPr lang="en-US" sz="2200" b="1" i="0" dirty="0">
                <a:solidFill>
                  <a:srgbClr val="273239"/>
                </a:solidFill>
                <a:effectLst/>
                <a:latin typeface="Nunito" pitchFamily="2" charset="0"/>
              </a:rPr>
              <a:t>Flexibility and control: </a:t>
            </a:r>
            <a:r>
              <a:rPr lang="en-US" sz="2200" b="0" i="0" dirty="0">
                <a:solidFill>
                  <a:srgbClr val="273239"/>
                </a:solidFill>
                <a:effectLst/>
                <a:latin typeface="Nunito" pitchFamily="2" charset="0"/>
              </a:rPr>
              <a:t>Businesses with more flexibility can design personalized solutions that meet their particular needs.</a:t>
            </a:r>
          </a:p>
          <a:p>
            <a:pPr algn="just" fontAlgn="base">
              <a:buFont typeface="Arial" panose="020B0604020202020204" pitchFamily="34" charset="0"/>
              <a:buChar char="•"/>
            </a:pPr>
            <a:r>
              <a:rPr lang="en-US" sz="2200" b="1" i="0" dirty="0">
                <a:solidFill>
                  <a:srgbClr val="273239"/>
                </a:solidFill>
                <a:effectLst/>
                <a:latin typeface="Nunito" pitchFamily="2" charset="0"/>
              </a:rPr>
              <a:t>Cost:</a:t>
            </a:r>
            <a:r>
              <a:rPr lang="en-US" sz="2200" b="0" i="0" dirty="0">
                <a:solidFill>
                  <a:srgbClr val="273239"/>
                </a:solidFill>
                <a:effectLst/>
                <a:latin typeface="Nunito" pitchFamily="2" charset="0"/>
              </a:rPr>
              <a:t> Because public clouds provide scalability, you’ll only be responsible for paying for the extra capacity if you require it.</a:t>
            </a:r>
          </a:p>
          <a:p>
            <a:pPr algn="just" fontAlgn="base">
              <a:buFont typeface="Arial" panose="020B0604020202020204" pitchFamily="34" charset="0"/>
              <a:buChar char="•"/>
            </a:pPr>
            <a:r>
              <a:rPr lang="en-US" sz="2200" b="1" i="0" dirty="0">
                <a:solidFill>
                  <a:srgbClr val="273239"/>
                </a:solidFill>
                <a:effectLst/>
                <a:latin typeface="Nunito" pitchFamily="2" charset="0"/>
              </a:rPr>
              <a:t>Security: </a:t>
            </a:r>
            <a:r>
              <a:rPr lang="en-US" sz="2200" b="0" i="0" dirty="0">
                <a:solidFill>
                  <a:srgbClr val="273239"/>
                </a:solidFill>
                <a:effectLst/>
                <a:latin typeface="Nunito" pitchFamily="2" charset="0"/>
              </a:rPr>
              <a:t>Because data is properly separated, the chances of data theft by attackers are considerably reduced. </a:t>
            </a:r>
          </a:p>
        </p:txBody>
      </p:sp>
    </p:spTree>
    <p:extLst>
      <p:ext uri="{BB962C8B-B14F-4D97-AF65-F5344CB8AC3E}">
        <p14:creationId xmlns:p14="http://schemas.microsoft.com/office/powerpoint/2010/main" val="7635638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B6AE6B-7661-D30C-1F5C-B255A5AAEC11}"/>
              </a:ext>
            </a:extLst>
          </p:cNvPr>
          <p:cNvSpPr txBox="1"/>
          <p:nvPr/>
        </p:nvSpPr>
        <p:spPr>
          <a:xfrm>
            <a:off x="228600" y="457200"/>
            <a:ext cx="8534400" cy="2308324"/>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Disadvantages of Hybrid 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Difficult to manage: </a:t>
            </a:r>
            <a:r>
              <a:rPr lang="en-US" sz="2400" b="0" i="0" dirty="0">
                <a:solidFill>
                  <a:srgbClr val="273239"/>
                </a:solidFill>
                <a:effectLst/>
                <a:latin typeface="Nunito" pitchFamily="2" charset="0"/>
              </a:rPr>
              <a:t>Hybrid clouds are difficult to manage as it is a combination of both public and private cloud. So, it is complex.</a:t>
            </a:r>
          </a:p>
          <a:p>
            <a:pPr algn="just" fontAlgn="base">
              <a:buFont typeface="Arial" panose="020B0604020202020204" pitchFamily="34" charset="0"/>
              <a:buChar char="•"/>
            </a:pPr>
            <a:r>
              <a:rPr lang="en-US" sz="2400" b="1" i="0" dirty="0">
                <a:solidFill>
                  <a:srgbClr val="273239"/>
                </a:solidFill>
                <a:effectLst/>
                <a:latin typeface="Nunito" pitchFamily="2" charset="0"/>
              </a:rPr>
              <a:t>Slow data transmission: </a:t>
            </a:r>
            <a:r>
              <a:rPr lang="en-US" sz="2400" b="0" i="0" dirty="0">
                <a:solidFill>
                  <a:srgbClr val="273239"/>
                </a:solidFill>
                <a:effectLst/>
                <a:latin typeface="Nunito" pitchFamily="2" charset="0"/>
              </a:rPr>
              <a:t>Data transmission in the hybrid cloud takes place through the public cloud so latency occurs.</a:t>
            </a:r>
          </a:p>
        </p:txBody>
      </p:sp>
    </p:spTree>
    <p:extLst>
      <p:ext uri="{BB962C8B-B14F-4D97-AF65-F5344CB8AC3E}">
        <p14:creationId xmlns:p14="http://schemas.microsoft.com/office/powerpoint/2010/main" val="1784059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sz="quarter" idx="4294967295"/>
          </p:nvPr>
        </p:nvSpPr>
        <p:spPr>
          <a:xfrm>
            <a:off x="457200" y="1219200"/>
            <a:ext cx="4789439" cy="5077439"/>
          </a:xfrm>
          <a:prstGeom prst="rect">
            <a:avLst/>
          </a:prstGeom>
        </p:spPr>
        <p:txBody>
          <a:bodyPr/>
          <a:lstStyle/>
          <a:p>
            <a:r>
              <a:rPr lang="en-US" sz="2175" dirty="0"/>
              <a:t>W3C</a:t>
            </a:r>
          </a:p>
          <a:p>
            <a:r>
              <a:rPr lang="en-US" sz="2175" dirty="0"/>
              <a:t>Web services are web application components.</a:t>
            </a:r>
          </a:p>
          <a:p>
            <a:r>
              <a:rPr lang="en-US" sz="2175" dirty="0"/>
              <a:t>SOAP is </a:t>
            </a:r>
            <a:r>
              <a:rPr lang="en-US" sz="2175" b="1" dirty="0"/>
              <a:t>XML based protocol </a:t>
            </a:r>
            <a:r>
              <a:rPr lang="en-US" sz="2175" dirty="0"/>
              <a:t>for accessing  web services and exchanging info.</a:t>
            </a:r>
          </a:p>
          <a:p>
            <a:r>
              <a:rPr lang="en-US" sz="2175" dirty="0"/>
              <a:t> WSDL(Web Service Description Language) is </a:t>
            </a:r>
            <a:r>
              <a:rPr lang="en-US" sz="2175" b="1" dirty="0"/>
              <a:t>XML based language </a:t>
            </a:r>
            <a:r>
              <a:rPr lang="en-US" sz="2175" dirty="0"/>
              <a:t>for describing  web services.  </a:t>
            </a:r>
          </a:p>
          <a:p>
            <a:r>
              <a:rPr lang="en-US" sz="2175" dirty="0"/>
              <a:t> UDDI(</a:t>
            </a:r>
            <a:r>
              <a:rPr lang="en-US" sz="2175" i="1" dirty="0"/>
              <a:t>Universal Description Discovery and Integration</a:t>
            </a:r>
            <a:r>
              <a:rPr lang="en-US" sz="2175" dirty="0"/>
              <a:t>) is a </a:t>
            </a:r>
            <a:r>
              <a:rPr lang="en-US" sz="2175" b="1" dirty="0"/>
              <a:t>directory service </a:t>
            </a:r>
            <a:r>
              <a:rPr lang="en-US" sz="2175" dirty="0"/>
              <a:t>where companies can search for Web services.</a:t>
            </a:r>
          </a:p>
          <a:p>
            <a:r>
              <a:rPr lang="en-US" sz="2175" dirty="0"/>
              <a:t>UDDI communicates via SOAP</a:t>
            </a:r>
          </a:p>
          <a:p>
            <a:pPr eaLnBrk="1" hangingPunct="1"/>
            <a:endParaRPr lang="en-US" sz="1815" dirty="0"/>
          </a:p>
          <a:p>
            <a:pPr eaLnBrk="1" hangingPunct="1"/>
            <a:endParaRPr lang="en-US" sz="1815" dirty="0"/>
          </a:p>
        </p:txBody>
      </p:sp>
      <p:sp>
        <p:nvSpPr>
          <p:cNvPr id="4" name="Title 3"/>
          <p:cNvSpPr>
            <a:spLocks noGrp="1"/>
          </p:cNvSpPr>
          <p:nvPr>
            <p:ph type="title"/>
          </p:nvPr>
        </p:nvSpPr>
        <p:spPr/>
        <p:txBody>
          <a:bodyPr/>
          <a:lstStyle/>
          <a:p>
            <a:r>
              <a:rPr lang="en-US" dirty="0">
                <a:solidFill>
                  <a:schemeClr val="tx1"/>
                </a:solidFill>
              </a:rPr>
              <a:t>What is a Web Service?</a:t>
            </a:r>
          </a:p>
        </p:txBody>
      </p:sp>
      <p:pic>
        <p:nvPicPr>
          <p:cNvPr id="18434" name="Picture 2" descr="http://upload.wikimedia.org/wikipedia/commons/4/4a/Webservices.png"/>
          <p:cNvPicPr>
            <a:picLocks noChangeAspect="1" noChangeArrowheads="1"/>
          </p:cNvPicPr>
          <p:nvPr/>
        </p:nvPicPr>
        <p:blipFill>
          <a:blip r:embed="rId3"/>
          <a:srcRect/>
          <a:stretch>
            <a:fillRect/>
          </a:stretch>
        </p:blipFill>
        <p:spPr bwMode="auto">
          <a:xfrm>
            <a:off x="5225403" y="565080"/>
            <a:ext cx="3801600" cy="3594240"/>
          </a:xfrm>
          <a:prstGeom prst="rect">
            <a:avLst/>
          </a:prstGeom>
          <a:noFill/>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27DA78-54A4-F597-99E3-45E706E97BE6}"/>
              </a:ext>
            </a:extLst>
          </p:cNvPr>
          <p:cNvSpPr txBox="1"/>
          <p:nvPr/>
        </p:nvSpPr>
        <p:spPr>
          <a:xfrm>
            <a:off x="304800" y="304800"/>
            <a:ext cx="8610600" cy="6740307"/>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Community Cloud</a:t>
            </a:r>
          </a:p>
          <a:p>
            <a:pPr algn="just" fontAlgn="base"/>
            <a:r>
              <a:rPr lang="en-US" sz="2400" b="0" i="0" dirty="0">
                <a:solidFill>
                  <a:srgbClr val="273239"/>
                </a:solidFill>
                <a:effectLst/>
                <a:latin typeface="Nunito" pitchFamily="2" charset="0"/>
              </a:rPr>
              <a:t>It allows systems and services to be accessible by a group of organizations. </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It is a distributed system that is created by integrating the services of different clouds to address the specific needs of a community, industry, or business. </a:t>
            </a:r>
          </a:p>
          <a:p>
            <a:pPr algn="just" fontAlgn="base"/>
            <a:r>
              <a:rPr lang="en-US" sz="2400" dirty="0">
                <a:solidFill>
                  <a:srgbClr val="273239"/>
                </a:solidFill>
                <a:latin typeface="Nunito" pitchFamily="2" charset="0"/>
              </a:rPr>
              <a:t>	</a:t>
            </a:r>
            <a:r>
              <a:rPr lang="en-US" sz="2400" b="0" i="0" dirty="0">
                <a:solidFill>
                  <a:srgbClr val="273239"/>
                </a:solidFill>
                <a:effectLst/>
                <a:latin typeface="Nunito" pitchFamily="2" charset="0"/>
              </a:rPr>
              <a:t>The infrastructure of the community could be shared between the organization which has shared concerns or tasks. It is generally managed by a third party or by the combination of one or more organizations in the community. </a:t>
            </a:r>
          </a:p>
          <a:p>
            <a:pPr algn="just" fontAlgn="base"/>
            <a:r>
              <a:rPr lang="en-US" sz="2400" b="1" i="0" dirty="0">
                <a:solidFill>
                  <a:srgbClr val="273239"/>
                </a:solidFill>
                <a:effectLst/>
                <a:latin typeface="Nunito" pitchFamily="2" charset="0"/>
              </a:rPr>
              <a:t>Advantages of Community 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Cost Effective: </a:t>
            </a:r>
            <a:r>
              <a:rPr lang="en-US" sz="2400" b="0" i="0" dirty="0">
                <a:solidFill>
                  <a:srgbClr val="273239"/>
                </a:solidFill>
                <a:effectLst/>
                <a:latin typeface="Nunito" pitchFamily="2" charset="0"/>
              </a:rPr>
              <a:t>It is cost-effective</a:t>
            </a:r>
            <a:r>
              <a:rPr lang="en-US" sz="2400" b="1" i="0" dirty="0">
                <a:solidFill>
                  <a:srgbClr val="273239"/>
                </a:solidFill>
                <a:effectLst/>
                <a:latin typeface="Nunito" pitchFamily="2" charset="0"/>
              </a:rPr>
              <a:t> </a:t>
            </a:r>
            <a:r>
              <a:rPr lang="en-US" sz="2400" b="0" i="0" dirty="0">
                <a:solidFill>
                  <a:srgbClr val="273239"/>
                </a:solidFill>
                <a:effectLst/>
                <a:latin typeface="Nunito" pitchFamily="2" charset="0"/>
              </a:rPr>
              <a:t>because the cloud is shared by multiple organizations or communities.</a:t>
            </a:r>
          </a:p>
          <a:p>
            <a:pPr algn="just" fontAlgn="base">
              <a:buFont typeface="Arial" panose="020B0604020202020204" pitchFamily="34" charset="0"/>
              <a:buChar char="•"/>
            </a:pPr>
            <a:r>
              <a:rPr lang="en-US" sz="2400" b="1" i="0" dirty="0">
                <a:solidFill>
                  <a:srgbClr val="273239"/>
                </a:solidFill>
                <a:effectLst/>
                <a:latin typeface="Nunito" pitchFamily="2" charset="0"/>
              </a:rPr>
              <a:t>Security:</a:t>
            </a:r>
            <a:r>
              <a:rPr lang="en-US" sz="2400" b="0" i="0" dirty="0">
                <a:solidFill>
                  <a:srgbClr val="273239"/>
                </a:solidFill>
                <a:effectLst/>
                <a:latin typeface="Nunito" pitchFamily="2" charset="0"/>
              </a:rPr>
              <a:t> Community cloud provides better security.</a:t>
            </a:r>
          </a:p>
          <a:p>
            <a:pPr algn="just" fontAlgn="base">
              <a:buFont typeface="Arial" panose="020B0604020202020204" pitchFamily="34" charset="0"/>
              <a:buChar char="•"/>
            </a:pPr>
            <a:r>
              <a:rPr lang="en-US" sz="2400" b="1" i="0" dirty="0">
                <a:solidFill>
                  <a:srgbClr val="273239"/>
                </a:solidFill>
                <a:effectLst/>
                <a:latin typeface="Nunito" pitchFamily="2" charset="0"/>
              </a:rPr>
              <a:t>Shared resources: </a:t>
            </a:r>
            <a:r>
              <a:rPr lang="en-US" sz="2400" b="0" i="0" dirty="0">
                <a:solidFill>
                  <a:srgbClr val="273239"/>
                </a:solidFill>
                <a:effectLst/>
                <a:latin typeface="Nunito" pitchFamily="2" charset="0"/>
              </a:rPr>
              <a:t>It allows you to share resources, infrastructure, etc. with multiple organizations.</a:t>
            </a:r>
          </a:p>
          <a:p>
            <a:pPr algn="just" fontAlgn="base">
              <a:buFont typeface="Arial" panose="020B0604020202020204" pitchFamily="34" charset="0"/>
              <a:buChar char="•"/>
            </a:pPr>
            <a:r>
              <a:rPr lang="en-US" sz="2400" b="1" i="0" dirty="0">
                <a:solidFill>
                  <a:srgbClr val="273239"/>
                </a:solidFill>
                <a:effectLst/>
                <a:latin typeface="Nunito" pitchFamily="2" charset="0"/>
              </a:rPr>
              <a:t>Collaboration and data sharing: </a:t>
            </a:r>
            <a:r>
              <a:rPr lang="en-US" sz="2400" b="0" i="0" dirty="0">
                <a:solidFill>
                  <a:srgbClr val="273239"/>
                </a:solidFill>
                <a:effectLst/>
                <a:latin typeface="Nunito" pitchFamily="2" charset="0"/>
              </a:rPr>
              <a:t>It is suitable for both collaboration and data sharing.</a:t>
            </a:r>
          </a:p>
        </p:txBody>
      </p:sp>
    </p:spTree>
    <p:extLst>
      <p:ext uri="{BB962C8B-B14F-4D97-AF65-F5344CB8AC3E}">
        <p14:creationId xmlns:p14="http://schemas.microsoft.com/office/powerpoint/2010/main" val="28661013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6169AB-4E7E-6635-EBF6-EA572A7B133B}"/>
              </a:ext>
            </a:extLst>
          </p:cNvPr>
          <p:cNvSpPr txBox="1"/>
          <p:nvPr/>
        </p:nvSpPr>
        <p:spPr>
          <a:xfrm>
            <a:off x="228600" y="685800"/>
            <a:ext cx="8686800" cy="3416320"/>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Disadvantages of Community 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Limited Scalability: </a:t>
            </a:r>
            <a:r>
              <a:rPr lang="en-US" sz="2400" b="0" i="0" dirty="0">
                <a:solidFill>
                  <a:srgbClr val="273239"/>
                </a:solidFill>
                <a:effectLst/>
                <a:latin typeface="Nunito" pitchFamily="2" charset="0"/>
              </a:rPr>
              <a:t>Community cloud is relatively less scalable as many organizations share the same resources according to their collaborative interests. </a:t>
            </a:r>
          </a:p>
          <a:p>
            <a:pPr algn="just" fontAlgn="base">
              <a:buFont typeface="Arial" panose="020B0604020202020204" pitchFamily="34" charset="0"/>
              <a:buChar char="•"/>
            </a:pPr>
            <a:r>
              <a:rPr lang="en-US" sz="2400" b="1" i="0" dirty="0">
                <a:solidFill>
                  <a:srgbClr val="273239"/>
                </a:solidFill>
                <a:effectLst/>
                <a:latin typeface="Nunito" pitchFamily="2" charset="0"/>
              </a:rPr>
              <a:t>Rigid in customization: </a:t>
            </a:r>
            <a:r>
              <a:rPr lang="en-US" sz="2400" b="0" i="0" dirty="0">
                <a:solidFill>
                  <a:srgbClr val="273239"/>
                </a:solidFill>
                <a:effectLst/>
                <a:latin typeface="Nunito" pitchFamily="2" charset="0"/>
              </a:rPr>
              <a:t>As the data and resources are shared among different organizations according to their mutual interests if an organization wants some changes according to their needs they cannot do so because it will have an impact on other organizations.</a:t>
            </a:r>
          </a:p>
        </p:txBody>
      </p:sp>
    </p:spTree>
    <p:extLst>
      <p:ext uri="{BB962C8B-B14F-4D97-AF65-F5344CB8AC3E}">
        <p14:creationId xmlns:p14="http://schemas.microsoft.com/office/powerpoint/2010/main" val="331289590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FFC4B2-B583-8B8D-3799-335A29E61EB5}"/>
              </a:ext>
            </a:extLst>
          </p:cNvPr>
          <p:cNvSpPr txBox="1"/>
          <p:nvPr/>
        </p:nvSpPr>
        <p:spPr>
          <a:xfrm>
            <a:off x="190500" y="304800"/>
            <a:ext cx="8763000" cy="6555641"/>
          </a:xfrm>
          <a:prstGeom prst="rect">
            <a:avLst/>
          </a:prstGeom>
          <a:noFill/>
        </p:spPr>
        <p:txBody>
          <a:bodyPr wrap="square">
            <a:spAutoFit/>
          </a:bodyPr>
          <a:lstStyle/>
          <a:p>
            <a:pPr algn="just" fontAlgn="base"/>
            <a:r>
              <a:rPr lang="en-US" sz="2000" b="1" i="0" dirty="0">
                <a:solidFill>
                  <a:srgbClr val="273239"/>
                </a:solidFill>
                <a:effectLst/>
                <a:latin typeface="Nunito" pitchFamily="2" charset="0"/>
              </a:rPr>
              <a:t>Multi-cloud </a:t>
            </a:r>
          </a:p>
          <a:p>
            <a:pPr algn="just" fontAlgn="base"/>
            <a:r>
              <a:rPr lang="en-US" sz="2000" b="0" i="0" dirty="0">
                <a:solidFill>
                  <a:srgbClr val="273239"/>
                </a:solidFill>
                <a:effectLst/>
                <a:latin typeface="Nunito" pitchFamily="2" charset="0"/>
              </a:rPr>
              <a:t>We’re talking about employing multiple cloud providers at the same time under this paradigm, as the name implies. I</a:t>
            </a:r>
          </a:p>
          <a:p>
            <a:pPr algn="just" fontAlgn="base"/>
            <a:r>
              <a:rPr lang="en-US" sz="2000" dirty="0">
                <a:solidFill>
                  <a:srgbClr val="273239"/>
                </a:solidFill>
                <a:latin typeface="Nunito" pitchFamily="2" charset="0"/>
              </a:rPr>
              <a:t>	</a:t>
            </a:r>
            <a:r>
              <a:rPr lang="en-US" sz="2000" b="0" i="0" dirty="0">
                <a:solidFill>
                  <a:srgbClr val="273239"/>
                </a:solidFill>
                <a:effectLst/>
                <a:latin typeface="Nunito" pitchFamily="2" charset="0"/>
              </a:rPr>
              <a:t>t’s similar to the hybrid cloud deployment approach, which combines public and private cloud resources. </a:t>
            </a:r>
          </a:p>
          <a:p>
            <a:pPr algn="just" fontAlgn="base"/>
            <a:r>
              <a:rPr lang="en-US" sz="2000" dirty="0">
                <a:solidFill>
                  <a:srgbClr val="273239"/>
                </a:solidFill>
                <a:latin typeface="Nunito" pitchFamily="2" charset="0"/>
              </a:rPr>
              <a:t>	</a:t>
            </a:r>
            <a:r>
              <a:rPr lang="en-US" sz="2000" b="0" i="0" dirty="0">
                <a:solidFill>
                  <a:srgbClr val="273239"/>
                </a:solidFill>
                <a:effectLst/>
                <a:latin typeface="Nunito" pitchFamily="2" charset="0"/>
              </a:rPr>
              <a:t>Instead of merging private and public clouds, multi-cloud uses many public clouds. </a:t>
            </a:r>
          </a:p>
          <a:p>
            <a:pPr algn="just" fontAlgn="base"/>
            <a:r>
              <a:rPr lang="en-US" sz="2000" dirty="0">
                <a:solidFill>
                  <a:srgbClr val="273239"/>
                </a:solidFill>
                <a:latin typeface="Nunito" pitchFamily="2" charset="0"/>
              </a:rPr>
              <a:t>	</a:t>
            </a:r>
            <a:r>
              <a:rPr lang="en-US" sz="2000" b="0" i="0" dirty="0">
                <a:solidFill>
                  <a:srgbClr val="273239"/>
                </a:solidFill>
                <a:effectLst/>
                <a:latin typeface="Nunito" pitchFamily="2" charset="0"/>
              </a:rPr>
              <a:t>Although public cloud providers provide numerous tools to improve the reliability of their services, mishaps still occur. It’s quite rare that two distinct clouds would have an incident at the same moment. As a result, multi-cloud deployment improves the high availability of your services even more. </a:t>
            </a:r>
          </a:p>
          <a:p>
            <a:pPr algn="just" fontAlgn="base"/>
            <a:r>
              <a:rPr lang="en-US" sz="2000" b="1" i="0" dirty="0">
                <a:solidFill>
                  <a:srgbClr val="273239"/>
                </a:solidFill>
                <a:effectLst/>
                <a:latin typeface="Nunito" pitchFamily="2" charset="0"/>
              </a:rPr>
              <a:t>Advantages of a Multi-Cloud Model:</a:t>
            </a:r>
            <a:endParaRPr lang="en-US" sz="2000" b="0" i="0" dirty="0">
              <a:solidFill>
                <a:srgbClr val="273239"/>
              </a:solidFill>
              <a:effectLst/>
              <a:latin typeface="Nunito" pitchFamily="2" charset="0"/>
            </a:endParaRPr>
          </a:p>
          <a:p>
            <a:pPr algn="just" fontAlgn="base">
              <a:buFont typeface="Arial" panose="020B0604020202020204" pitchFamily="34" charset="0"/>
              <a:buChar char="•"/>
            </a:pPr>
            <a:r>
              <a:rPr lang="en-US" sz="2000" b="0" i="0" dirty="0">
                <a:solidFill>
                  <a:srgbClr val="273239"/>
                </a:solidFill>
                <a:effectLst/>
                <a:latin typeface="Nunito" pitchFamily="2" charset="0"/>
              </a:rPr>
              <a:t>You can mix and match the best features of each cloud provider’s services to suit the demands of your apps, workloads, and business by choosing different cloud providers. </a:t>
            </a:r>
          </a:p>
          <a:p>
            <a:pPr algn="just" fontAlgn="base">
              <a:buFont typeface="Arial" panose="020B0604020202020204" pitchFamily="34" charset="0"/>
              <a:buChar char="•"/>
            </a:pPr>
            <a:r>
              <a:rPr lang="en-US" sz="2000" b="1" i="0" dirty="0">
                <a:solidFill>
                  <a:srgbClr val="273239"/>
                </a:solidFill>
                <a:effectLst/>
                <a:latin typeface="Nunito" pitchFamily="2" charset="0"/>
              </a:rPr>
              <a:t>Reduced Latency:</a:t>
            </a:r>
            <a:r>
              <a:rPr lang="en-US" sz="2000" b="0" i="0" dirty="0">
                <a:solidFill>
                  <a:srgbClr val="273239"/>
                </a:solidFill>
                <a:effectLst/>
                <a:latin typeface="Nunito" pitchFamily="2" charset="0"/>
              </a:rPr>
              <a:t> To reduce latency and improve user experience, you can choose cloud regions and zones that are close to your clients. </a:t>
            </a:r>
          </a:p>
          <a:p>
            <a:pPr algn="just" fontAlgn="base">
              <a:buFont typeface="Arial" panose="020B0604020202020204" pitchFamily="34" charset="0"/>
              <a:buChar char="•"/>
            </a:pPr>
            <a:r>
              <a:rPr lang="en-US" sz="2000" b="1" i="0" dirty="0">
                <a:solidFill>
                  <a:srgbClr val="273239"/>
                </a:solidFill>
                <a:effectLst/>
                <a:latin typeface="Nunito" pitchFamily="2" charset="0"/>
              </a:rPr>
              <a:t>High availability of service:</a:t>
            </a:r>
            <a:r>
              <a:rPr lang="en-US" sz="2000" b="0" i="0" dirty="0">
                <a:solidFill>
                  <a:srgbClr val="273239"/>
                </a:solidFill>
                <a:effectLst/>
                <a:latin typeface="Nunito" pitchFamily="2" charset="0"/>
              </a:rPr>
              <a:t> It’s quite rare that two distinct clouds would have an incident at the same moment. So, the multi-cloud deployment improves the high availability of your services. </a:t>
            </a:r>
          </a:p>
        </p:txBody>
      </p:sp>
    </p:spTree>
    <p:extLst>
      <p:ext uri="{BB962C8B-B14F-4D97-AF65-F5344CB8AC3E}">
        <p14:creationId xmlns:p14="http://schemas.microsoft.com/office/powerpoint/2010/main" val="407966726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653337-8504-7BD1-9B72-A3ADE6134847}"/>
              </a:ext>
            </a:extLst>
          </p:cNvPr>
          <p:cNvSpPr txBox="1"/>
          <p:nvPr/>
        </p:nvSpPr>
        <p:spPr>
          <a:xfrm>
            <a:off x="152400" y="304800"/>
            <a:ext cx="8763000" cy="2308324"/>
          </a:xfrm>
          <a:prstGeom prst="rect">
            <a:avLst/>
          </a:prstGeom>
          <a:noFill/>
        </p:spPr>
        <p:txBody>
          <a:bodyPr wrap="square">
            <a:spAutoFit/>
          </a:bodyPr>
          <a:lstStyle/>
          <a:p>
            <a:pPr algn="just" fontAlgn="base"/>
            <a:r>
              <a:rPr lang="en-US" sz="2400" b="1" i="0" dirty="0">
                <a:solidFill>
                  <a:srgbClr val="273239"/>
                </a:solidFill>
                <a:effectLst/>
                <a:latin typeface="Nunito" pitchFamily="2" charset="0"/>
              </a:rPr>
              <a:t>Disadvantages of Multi-Cloud Model:</a:t>
            </a:r>
            <a:endParaRPr lang="en-US" sz="2400" b="0" i="0" dirty="0">
              <a:solidFill>
                <a:srgbClr val="273239"/>
              </a:solidFill>
              <a:effectLst/>
              <a:latin typeface="Nunito" pitchFamily="2" charset="0"/>
            </a:endParaRPr>
          </a:p>
          <a:p>
            <a:pPr algn="just" fontAlgn="base">
              <a:buFont typeface="Arial" panose="020B0604020202020204" pitchFamily="34" charset="0"/>
              <a:buChar char="•"/>
            </a:pPr>
            <a:r>
              <a:rPr lang="en-US" sz="2400" b="1" i="0" dirty="0">
                <a:solidFill>
                  <a:srgbClr val="273239"/>
                </a:solidFill>
                <a:effectLst/>
                <a:latin typeface="Nunito" pitchFamily="2" charset="0"/>
              </a:rPr>
              <a:t>Complex: </a:t>
            </a:r>
            <a:r>
              <a:rPr lang="en-US" sz="2400" b="0" i="0" dirty="0">
                <a:solidFill>
                  <a:srgbClr val="273239"/>
                </a:solidFill>
                <a:effectLst/>
                <a:latin typeface="Nunito" pitchFamily="2" charset="0"/>
              </a:rPr>
              <a:t>The combination of many clouds makes the system complex and bottlenecks may occur.</a:t>
            </a:r>
          </a:p>
          <a:p>
            <a:pPr algn="just" fontAlgn="base">
              <a:buFont typeface="Arial" panose="020B0604020202020204" pitchFamily="34" charset="0"/>
              <a:buChar char="•"/>
            </a:pPr>
            <a:r>
              <a:rPr lang="en-US" sz="2400" b="1" i="0" dirty="0">
                <a:solidFill>
                  <a:srgbClr val="273239"/>
                </a:solidFill>
                <a:effectLst/>
                <a:latin typeface="Nunito" pitchFamily="2" charset="0"/>
              </a:rPr>
              <a:t>Security issue: </a:t>
            </a:r>
            <a:r>
              <a:rPr lang="en-US" sz="2400" b="0" i="0" dirty="0">
                <a:solidFill>
                  <a:srgbClr val="273239"/>
                </a:solidFill>
                <a:effectLst/>
                <a:latin typeface="Nunito" pitchFamily="2" charset="0"/>
              </a:rPr>
              <a:t>Due to the complex structure, there may be loopholes to which a hacker can take advantage hence, makes the data insecure.</a:t>
            </a:r>
          </a:p>
        </p:txBody>
      </p:sp>
    </p:spTree>
    <p:extLst>
      <p:ext uri="{BB962C8B-B14F-4D97-AF65-F5344CB8AC3E}">
        <p14:creationId xmlns:p14="http://schemas.microsoft.com/office/powerpoint/2010/main" val="10548018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 name="TextShape 1"/>
          <p:cNvSpPr txBox="1"/>
          <p:nvPr/>
        </p:nvSpPr>
        <p:spPr>
          <a:xfrm>
            <a:off x="228600" y="762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Public cloud</a:t>
            </a:r>
            <a:endParaRPr dirty="0"/>
          </a:p>
        </p:txBody>
      </p:sp>
      <p:sp>
        <p:nvSpPr>
          <p:cNvPr id="253" name="TextShape 2"/>
          <p:cNvSpPr txBox="1"/>
          <p:nvPr/>
        </p:nvSpPr>
        <p:spPr>
          <a:xfrm>
            <a:off x="457200" y="914400"/>
            <a:ext cx="8229240" cy="5257800"/>
          </a:xfrm>
          <a:prstGeom prst="rect">
            <a:avLst/>
          </a:prstGeom>
        </p:spPr>
        <p:txBody>
          <a:bodyPr/>
          <a:lstStyle/>
          <a:p>
            <a:pPr>
              <a:lnSpc>
                <a:spcPct val="100000"/>
              </a:lnSpc>
              <a:buFont typeface="Arial" panose="020B0604020202020204"/>
              <a:buChar char="•"/>
            </a:pPr>
            <a:r>
              <a:rPr lang="en-US" sz="2000" dirty="0">
                <a:solidFill>
                  <a:srgbClr val="000000"/>
                </a:solidFill>
                <a:latin typeface="Calibri" panose="020F0502020204030204"/>
              </a:rPr>
              <a:t>Available to the </a:t>
            </a:r>
            <a:r>
              <a:rPr lang="en-US" sz="2000" b="1" dirty="0">
                <a:solidFill>
                  <a:srgbClr val="000000"/>
                </a:solidFill>
                <a:latin typeface="Calibri" panose="020F0502020204030204"/>
              </a:rPr>
              <a:t>general public </a:t>
            </a:r>
            <a:r>
              <a:rPr lang="en-US" sz="2000" dirty="0">
                <a:solidFill>
                  <a:srgbClr val="000000"/>
                </a:solidFill>
                <a:latin typeface="Calibri" panose="020F0502020204030204"/>
              </a:rPr>
              <a:t>and is owned by a third party cloud service provider (CSP).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An agency </a:t>
            </a:r>
            <a:r>
              <a:rPr lang="en-US" sz="2000" b="1" dirty="0">
                <a:solidFill>
                  <a:srgbClr val="000000"/>
                </a:solidFill>
                <a:latin typeface="Calibri" panose="020F0502020204030204"/>
              </a:rPr>
              <a:t>dynamically provisions </a:t>
            </a:r>
            <a:r>
              <a:rPr lang="en-US" sz="2000" dirty="0">
                <a:solidFill>
                  <a:srgbClr val="000000"/>
                </a:solidFill>
                <a:latin typeface="Calibri" panose="020F0502020204030204"/>
              </a:rPr>
              <a:t>computing resources over the Internet from a CSP who shares its resources with other organizations.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The CSP </a:t>
            </a:r>
            <a:r>
              <a:rPr lang="en-US" sz="2000" b="1" dirty="0">
                <a:solidFill>
                  <a:srgbClr val="000000"/>
                </a:solidFill>
                <a:latin typeface="Calibri" panose="020F0502020204030204"/>
              </a:rPr>
              <a:t>bills</a:t>
            </a:r>
            <a:r>
              <a:rPr lang="en-US" sz="2000" dirty="0">
                <a:solidFill>
                  <a:srgbClr val="000000"/>
                </a:solidFill>
                <a:latin typeface="Calibri" panose="020F0502020204030204"/>
              </a:rPr>
              <a:t> the agency for its share of resources used similar to that of an electric utility.</a:t>
            </a:r>
          </a:p>
          <a:p>
            <a:pPr>
              <a:lnSpc>
                <a:spcPct val="100000"/>
              </a:lnSpc>
              <a:buFont typeface="Arial" panose="020B0604020202020204"/>
              <a:buChar char="•"/>
            </a:pPr>
            <a:endParaRPr sz="1200" dirty="0"/>
          </a:p>
          <a:p>
            <a:pPr>
              <a:lnSpc>
                <a:spcPct val="100000"/>
              </a:lnSpc>
              <a:buFont typeface="Arial" panose="020B0604020202020204"/>
              <a:buChar char="•"/>
            </a:pPr>
            <a:r>
              <a:rPr lang="en-US" sz="2000" b="1" dirty="0">
                <a:solidFill>
                  <a:srgbClr val="000000"/>
                </a:solidFill>
                <a:latin typeface="Calibri" panose="020F0502020204030204"/>
              </a:rPr>
              <a:t>Cost effective </a:t>
            </a:r>
            <a:r>
              <a:rPr lang="en-US" sz="2000" dirty="0">
                <a:solidFill>
                  <a:srgbClr val="000000"/>
                </a:solidFill>
                <a:latin typeface="Calibri" panose="020F0502020204030204"/>
              </a:rPr>
              <a:t>deployment model for agencies as it gives them the flexibility to procure only the computing resources they need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Services are delivered with consistent </a:t>
            </a:r>
            <a:r>
              <a:rPr lang="en-US" sz="2000" b="1" dirty="0">
                <a:solidFill>
                  <a:srgbClr val="000000"/>
                </a:solidFill>
                <a:latin typeface="Calibri" panose="020F0502020204030204"/>
              </a:rPr>
              <a:t>availability, resiliency, security, and manageability.</a:t>
            </a:r>
            <a:r>
              <a:rPr lang="en-US" sz="2000" dirty="0">
                <a:solidFill>
                  <a:srgbClr val="000000"/>
                </a:solidFill>
                <a:latin typeface="Calibri" panose="020F0502020204030204"/>
              </a:rPr>
              <a:t>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Nevertheless, to benefit from a public cloud, an agency must </a:t>
            </a:r>
            <a:r>
              <a:rPr lang="en-US" sz="2000" b="1" dirty="0">
                <a:solidFill>
                  <a:srgbClr val="000000"/>
                </a:solidFill>
                <a:latin typeface="Calibri" panose="020F0502020204030204"/>
              </a:rPr>
              <a:t>accept reduced control and monitoring over the provider’s governance and security</a:t>
            </a:r>
            <a:r>
              <a:rPr lang="en-US" sz="2000" dirty="0">
                <a:solidFill>
                  <a:srgbClr val="000000"/>
                </a:solidFill>
                <a:latin typeface="Calibri" panose="020F0502020204030204"/>
              </a:rPr>
              <a:t>. </a:t>
            </a:r>
            <a:endParaRPr sz="1200" dirty="0"/>
          </a:p>
          <a:p>
            <a:pPr>
              <a:lnSpc>
                <a:spcPct val="100000"/>
              </a:lnSpc>
            </a:pPr>
            <a:endParaRPr sz="1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5" name="TextShape 1"/>
          <p:cNvSpPr txBox="1"/>
          <p:nvPr/>
        </p:nvSpPr>
        <p:spPr>
          <a:xfrm>
            <a:off x="305160" y="-7620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Private cloud</a:t>
            </a:r>
            <a:endParaRPr dirty="0"/>
          </a:p>
        </p:txBody>
      </p:sp>
      <p:sp>
        <p:nvSpPr>
          <p:cNvPr id="256" name="TextShape 2"/>
          <p:cNvSpPr txBox="1"/>
          <p:nvPr/>
        </p:nvSpPr>
        <p:spPr>
          <a:xfrm>
            <a:off x="609960" y="914400"/>
            <a:ext cx="7924440" cy="4876560"/>
          </a:xfrm>
          <a:prstGeom prst="rect">
            <a:avLst/>
          </a:prstGeom>
        </p:spPr>
        <p:txBody>
          <a:bodyPr/>
          <a:lstStyle/>
          <a:p>
            <a:pPr>
              <a:lnSpc>
                <a:spcPct val="100000"/>
              </a:lnSpc>
              <a:buFont typeface="Arial" panose="020B0604020202020204"/>
              <a:buChar char="•"/>
            </a:pPr>
            <a:r>
              <a:rPr lang="en-US" sz="2000" b="1" dirty="0">
                <a:solidFill>
                  <a:srgbClr val="000000"/>
                </a:solidFill>
                <a:latin typeface="Calibri" panose="020F0502020204030204"/>
              </a:rPr>
              <a:t>Operated solely for a single organization or agency</a:t>
            </a:r>
            <a:r>
              <a:rPr lang="en-US" sz="2000" dirty="0">
                <a:solidFill>
                  <a:srgbClr val="000000"/>
                </a:solidFill>
                <a:latin typeface="Calibri" panose="020F0502020204030204"/>
              </a:rPr>
              <a:t>:  the CSP dedicates specific cloud services to that agency and </a:t>
            </a:r>
            <a:r>
              <a:rPr lang="en-US" sz="2000" b="1" dirty="0">
                <a:solidFill>
                  <a:srgbClr val="000000"/>
                </a:solidFill>
                <a:latin typeface="Calibri" panose="020F0502020204030204"/>
              </a:rPr>
              <a:t>no other clients.</a:t>
            </a:r>
            <a:r>
              <a:rPr lang="en-US" sz="2000" dirty="0">
                <a:solidFill>
                  <a:srgbClr val="000000"/>
                </a:solidFill>
                <a:latin typeface="Calibri" panose="020F0502020204030204"/>
              </a:rPr>
              <a:t>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The agency specifies, architects, and controls a pool of computing resources that the CSP delivers as a standardized set of services.</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A common reason for agencies to procure private clouds is their ability to </a:t>
            </a:r>
            <a:r>
              <a:rPr lang="en-US" sz="2000" b="1" dirty="0">
                <a:solidFill>
                  <a:srgbClr val="000000"/>
                </a:solidFill>
                <a:latin typeface="Calibri" panose="020F0502020204030204"/>
              </a:rPr>
              <a:t>enforce their data security standards and controls.</a:t>
            </a:r>
          </a:p>
          <a:p>
            <a:pPr>
              <a:lnSpc>
                <a:spcPct val="100000"/>
              </a:lnSpc>
              <a:buFont typeface="Arial" panose="020B0604020202020204"/>
              <a:buChar char="•"/>
            </a:pPr>
            <a:endParaRPr sz="1200" dirty="0"/>
          </a:p>
          <a:p>
            <a:pPr>
              <a:lnSpc>
                <a:spcPct val="100000"/>
              </a:lnSpc>
              <a:buFont typeface="Arial" panose="020B0604020202020204"/>
              <a:buChar char="•"/>
            </a:pPr>
            <a:r>
              <a:rPr lang="en-US" sz="2000" dirty="0">
                <a:solidFill>
                  <a:srgbClr val="000000"/>
                </a:solidFill>
                <a:latin typeface="Calibri" panose="020F0502020204030204"/>
              </a:rPr>
              <a:t>An agency will typically host a private cloud on-premises, connect to it through private network links, and only share its resources </a:t>
            </a:r>
            <a:r>
              <a:rPr lang="en-US" sz="2000" b="1" dirty="0">
                <a:solidFill>
                  <a:srgbClr val="000000"/>
                </a:solidFill>
                <a:latin typeface="Calibri" panose="020F0502020204030204"/>
              </a:rPr>
              <a:t>within the agency.</a:t>
            </a:r>
            <a:r>
              <a:rPr lang="en-US" sz="2000" dirty="0">
                <a:solidFill>
                  <a:srgbClr val="000000"/>
                </a:solidFill>
                <a:latin typeface="Calibri" panose="020F0502020204030204"/>
              </a:rPr>
              <a:t>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Because resources are </a:t>
            </a:r>
            <a:r>
              <a:rPr lang="en-US" sz="2000" b="1" dirty="0">
                <a:solidFill>
                  <a:srgbClr val="000000"/>
                </a:solidFill>
                <a:latin typeface="Calibri" panose="020F0502020204030204"/>
              </a:rPr>
              <a:t>not pooled </a:t>
            </a:r>
            <a:r>
              <a:rPr lang="en-US" sz="2000" dirty="0">
                <a:solidFill>
                  <a:srgbClr val="000000"/>
                </a:solidFill>
                <a:latin typeface="Calibri" panose="020F0502020204030204"/>
              </a:rPr>
              <a:t>across multiple unaffiliated organizations, an agency </a:t>
            </a:r>
            <a:r>
              <a:rPr lang="en-US" sz="2000" b="1" dirty="0">
                <a:solidFill>
                  <a:srgbClr val="000000"/>
                </a:solidFill>
                <a:latin typeface="Calibri" panose="020F0502020204030204"/>
              </a:rPr>
              <a:t>will pay for all of the cloud's capacity</a:t>
            </a:r>
            <a:r>
              <a:rPr lang="en-US" sz="2000" dirty="0">
                <a:solidFill>
                  <a:srgbClr val="000000"/>
                </a:solidFill>
                <a:latin typeface="Calibri" panose="020F0502020204030204"/>
              </a:rPr>
              <a:t>. </a:t>
            </a:r>
          </a:p>
          <a:p>
            <a:pPr>
              <a:lnSpc>
                <a:spcPct val="100000"/>
              </a:lnSpc>
              <a:buFont typeface="Arial" panose="020B0604020202020204"/>
              <a:buChar char="•"/>
            </a:pPr>
            <a:endParaRPr lang="en-US" sz="2000" dirty="0">
              <a:solidFill>
                <a:srgbClr val="000000"/>
              </a:solidFill>
              <a:latin typeface="Calibri" panose="020F0502020204030204"/>
            </a:endParaRPr>
          </a:p>
          <a:p>
            <a:pPr>
              <a:lnSpc>
                <a:spcPct val="100000"/>
              </a:lnSpc>
              <a:buFont typeface="Arial" panose="020B0604020202020204"/>
              <a:buChar char="•"/>
            </a:pPr>
            <a:r>
              <a:rPr lang="en-US" sz="2000" dirty="0">
                <a:solidFill>
                  <a:srgbClr val="000000"/>
                </a:solidFill>
                <a:latin typeface="Calibri" panose="020F0502020204030204"/>
              </a:rPr>
              <a:t> Nevertheless, the agency's </a:t>
            </a:r>
            <a:r>
              <a:rPr lang="en-US" sz="2000" b="1" dirty="0">
                <a:solidFill>
                  <a:srgbClr val="000000"/>
                </a:solidFill>
                <a:latin typeface="Calibri" panose="020F0502020204030204"/>
              </a:rPr>
              <a:t>Chief Information Officer (CIO) </a:t>
            </a:r>
            <a:r>
              <a:rPr lang="en-US" sz="2000" dirty="0">
                <a:solidFill>
                  <a:srgbClr val="000000"/>
                </a:solidFill>
                <a:latin typeface="Calibri" panose="020F0502020204030204"/>
              </a:rPr>
              <a:t>can provide these resources as services on-demand to organizations and programs within the agency and charge them accordingly.</a:t>
            </a:r>
            <a:endParaRPr sz="1200" dirty="0"/>
          </a:p>
          <a:p>
            <a:pPr>
              <a:lnSpc>
                <a:spcPct val="100000"/>
              </a:lnSpc>
            </a:pPr>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8" name="TextShape 1"/>
          <p:cNvSpPr txBox="1"/>
          <p:nvPr/>
        </p:nvSpPr>
        <p:spPr>
          <a:xfrm>
            <a:off x="469692" y="-26233"/>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Community cloud</a:t>
            </a:r>
            <a:endParaRPr dirty="0"/>
          </a:p>
        </p:txBody>
      </p:sp>
      <p:sp>
        <p:nvSpPr>
          <p:cNvPr id="259" name="TextShape 2"/>
          <p:cNvSpPr txBox="1"/>
          <p:nvPr/>
        </p:nvSpPr>
        <p:spPr>
          <a:xfrm>
            <a:off x="698292" y="838200"/>
            <a:ext cx="8000640" cy="4800240"/>
          </a:xfrm>
          <a:prstGeom prst="rect">
            <a:avLst/>
          </a:prstGeom>
        </p:spPr>
        <p:txBody>
          <a:bodyPr/>
          <a:lstStyle/>
          <a:p>
            <a:pPr>
              <a:lnSpc>
                <a:spcPct val="100000"/>
              </a:lnSpc>
              <a:buFont typeface="Arial" panose="020B0604020202020204"/>
              <a:buChar char="•"/>
            </a:pPr>
            <a:r>
              <a:rPr lang="en-US" sz="2400" b="1" dirty="0">
                <a:solidFill>
                  <a:srgbClr val="000000"/>
                </a:solidFill>
                <a:latin typeface="Calibri" panose="020F0502020204030204"/>
              </a:rPr>
              <a:t>Procured jointly by several agencies </a:t>
            </a:r>
            <a:r>
              <a:rPr lang="en-US" sz="2400" dirty="0">
                <a:solidFill>
                  <a:srgbClr val="000000"/>
                </a:solidFill>
                <a:latin typeface="Calibri" panose="020F0502020204030204"/>
              </a:rPr>
              <a:t>or programs that share specific needs such as </a:t>
            </a:r>
            <a:r>
              <a:rPr lang="en-US" sz="2400" b="1" dirty="0">
                <a:solidFill>
                  <a:srgbClr val="000000"/>
                </a:solidFill>
                <a:latin typeface="Calibri" panose="020F0502020204030204"/>
              </a:rPr>
              <a:t>security, compliance, or jurisdiction considerations</a:t>
            </a:r>
            <a:r>
              <a:rPr lang="en-US" sz="2400" dirty="0">
                <a:solidFill>
                  <a:srgbClr val="000000"/>
                </a:solidFill>
                <a:latin typeface="Calibri" panose="020F0502020204030204"/>
              </a:rPr>
              <a:t>.  </a:t>
            </a: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The agencies or CSP may manage the community cloud and it may </a:t>
            </a:r>
            <a:r>
              <a:rPr lang="en-US" sz="2400" b="1" dirty="0">
                <a:solidFill>
                  <a:srgbClr val="000000"/>
                </a:solidFill>
                <a:latin typeface="Calibri" panose="020F0502020204030204"/>
              </a:rPr>
              <a:t>exist on-premises or off-premises.</a:t>
            </a:r>
            <a:endParaRPr sz="1400" b="1" dirty="0"/>
          </a:p>
          <a:p>
            <a:pPr>
              <a:lnSpc>
                <a:spcPct val="100000"/>
              </a:lnSpc>
            </a:pPr>
            <a:endParaRPr sz="1400" dirty="0"/>
          </a:p>
          <a:p>
            <a:pPr>
              <a:lnSpc>
                <a:spcPct val="100000"/>
              </a:lnSpc>
              <a:buFont typeface="Arial" panose="020B0604020202020204"/>
              <a:buChar char="•"/>
            </a:pPr>
            <a:r>
              <a:rPr lang="en-US" sz="2400" dirty="0">
                <a:solidFill>
                  <a:srgbClr val="000000"/>
                </a:solidFill>
                <a:latin typeface="Calibri" panose="020F0502020204030204"/>
              </a:rPr>
              <a:t>Enables agencies with common set of requirements to combine assets and share computing resources, data, and capabilities.  </a:t>
            </a: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By eliminating the duplication of similar systems, agencies can </a:t>
            </a:r>
            <a:r>
              <a:rPr lang="en-US" sz="2400" b="1" dirty="0">
                <a:solidFill>
                  <a:srgbClr val="000000"/>
                </a:solidFill>
                <a:latin typeface="Calibri" panose="020F0502020204030204"/>
              </a:rPr>
              <a:t>save money </a:t>
            </a:r>
            <a:r>
              <a:rPr lang="en-US" sz="2400" dirty="0">
                <a:solidFill>
                  <a:srgbClr val="000000"/>
                </a:solidFill>
                <a:latin typeface="Calibri" panose="020F0502020204030204"/>
              </a:rPr>
              <a:t>and more efficiently allocate their scarce resources. </a:t>
            </a: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 Procuring a community cloud is also a way that an agency can advance the Federal IT Shared Service Strategy.</a:t>
            </a:r>
            <a:endParaRPr sz="1400" dirty="0"/>
          </a:p>
          <a:p>
            <a:pPr>
              <a:lnSpc>
                <a:spcPct val="100000"/>
              </a:lnSpc>
            </a:pP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1" name="TextShape 1"/>
          <p:cNvSpPr txBox="1"/>
          <p:nvPr/>
        </p:nvSpPr>
        <p:spPr>
          <a:xfrm>
            <a:off x="457200" y="274680"/>
            <a:ext cx="8229240" cy="1142640"/>
          </a:xfrm>
          <a:prstGeom prst="rect">
            <a:avLst/>
          </a:prstGeom>
        </p:spPr>
        <p:txBody>
          <a:bodyPr anchor="ctr"/>
          <a:lstStyle/>
          <a:p>
            <a:pPr algn="ctr">
              <a:lnSpc>
                <a:spcPct val="100000"/>
              </a:lnSpc>
            </a:pPr>
            <a:r>
              <a:rPr lang="en-US" sz="4400" dirty="0">
                <a:solidFill>
                  <a:srgbClr val="000000"/>
                </a:solidFill>
                <a:latin typeface="Calibri" panose="020F0502020204030204"/>
              </a:rPr>
              <a:t>Hybrid cloud</a:t>
            </a:r>
            <a:endParaRPr dirty="0"/>
          </a:p>
        </p:txBody>
      </p:sp>
      <p:sp>
        <p:nvSpPr>
          <p:cNvPr id="262" name="TextShape 2"/>
          <p:cNvSpPr txBox="1"/>
          <p:nvPr/>
        </p:nvSpPr>
        <p:spPr>
          <a:xfrm>
            <a:off x="762000" y="1600200"/>
            <a:ext cx="7924440" cy="4525560"/>
          </a:xfrm>
          <a:prstGeom prst="rect">
            <a:avLst/>
          </a:prstGeom>
        </p:spPr>
        <p:txBody>
          <a:bodyPr/>
          <a:lstStyle/>
          <a:p>
            <a:pPr>
              <a:lnSpc>
                <a:spcPct val="100000"/>
              </a:lnSpc>
              <a:buFont typeface="Arial" panose="020B0604020202020204"/>
              <a:buChar char="•"/>
            </a:pPr>
            <a:r>
              <a:rPr lang="en-US" sz="2400" dirty="0">
                <a:solidFill>
                  <a:srgbClr val="000000"/>
                </a:solidFill>
                <a:latin typeface="Calibri" panose="020F0502020204030204"/>
              </a:rPr>
              <a:t>Comprises </a:t>
            </a:r>
            <a:r>
              <a:rPr lang="en-US" sz="2400" b="1" dirty="0">
                <a:solidFill>
                  <a:srgbClr val="000000"/>
                </a:solidFill>
                <a:latin typeface="Calibri" panose="020F0502020204030204"/>
              </a:rPr>
              <a:t>two or more clouds </a:t>
            </a:r>
            <a:r>
              <a:rPr lang="en-US" sz="2400" dirty="0">
                <a:solidFill>
                  <a:srgbClr val="000000"/>
                </a:solidFill>
                <a:latin typeface="Calibri" panose="020F0502020204030204"/>
              </a:rPr>
              <a:t>(private, community, or public) with a mix of both internally and externally hosted services.</a:t>
            </a:r>
          </a:p>
          <a:p>
            <a:pPr>
              <a:lnSpc>
                <a:spcPct val="100000"/>
              </a:lnSpc>
              <a:buFont typeface="Arial" panose="020B0604020202020204"/>
              <a:buChar char="•"/>
            </a:pPr>
            <a:endParaRPr sz="1400" dirty="0"/>
          </a:p>
          <a:p>
            <a:pPr>
              <a:lnSpc>
                <a:spcPct val="100000"/>
              </a:lnSpc>
            </a:pPr>
            <a:endParaRPr sz="1400" dirty="0"/>
          </a:p>
          <a:p>
            <a:pPr>
              <a:lnSpc>
                <a:spcPct val="100000"/>
              </a:lnSpc>
              <a:buFont typeface="Arial" panose="020B0604020202020204"/>
              <a:buChar char="•"/>
            </a:pPr>
            <a:r>
              <a:rPr lang="en-US" sz="2400" dirty="0">
                <a:solidFill>
                  <a:srgbClr val="000000"/>
                </a:solidFill>
                <a:latin typeface="Calibri" panose="020F0502020204030204"/>
              </a:rPr>
              <a:t>Agencies will likely </a:t>
            </a:r>
            <a:r>
              <a:rPr lang="en-US" sz="2400" b="1" dirty="0">
                <a:solidFill>
                  <a:srgbClr val="000000"/>
                </a:solidFill>
                <a:latin typeface="Calibri" panose="020F0502020204030204"/>
              </a:rPr>
              <a:t>not limit themselves to one cloud deployment </a:t>
            </a:r>
            <a:r>
              <a:rPr lang="en-US" sz="2400" dirty="0">
                <a:solidFill>
                  <a:srgbClr val="000000"/>
                </a:solidFill>
                <a:latin typeface="Calibri" panose="020F0502020204030204"/>
              </a:rPr>
              <a:t>but will rather incorporate different and </a:t>
            </a:r>
            <a:r>
              <a:rPr lang="en-US" sz="2400" b="1" dirty="0">
                <a:solidFill>
                  <a:srgbClr val="000000"/>
                </a:solidFill>
                <a:latin typeface="Calibri" panose="020F0502020204030204"/>
              </a:rPr>
              <a:t>overlapping cloud services </a:t>
            </a:r>
            <a:r>
              <a:rPr lang="en-US" sz="2400" dirty="0">
                <a:solidFill>
                  <a:srgbClr val="000000"/>
                </a:solidFill>
                <a:latin typeface="Calibri" panose="020F0502020204030204"/>
              </a:rPr>
              <a:t>to meet their unique requirements. </a:t>
            </a:r>
          </a:p>
          <a:p>
            <a:pPr>
              <a:lnSpc>
                <a:spcPct val="100000"/>
              </a:lnSpc>
              <a:buFont typeface="Arial" panose="020B0604020202020204"/>
              <a:buChar char="•"/>
            </a:pPr>
            <a:endParaRPr lang="en-US" sz="2400" dirty="0">
              <a:solidFill>
                <a:srgbClr val="000000"/>
              </a:solidFill>
              <a:latin typeface="Calibri" panose="020F0502020204030204"/>
            </a:endParaRPr>
          </a:p>
          <a:p>
            <a:pPr>
              <a:lnSpc>
                <a:spcPct val="100000"/>
              </a:lnSpc>
              <a:buFont typeface="Arial" panose="020B0604020202020204"/>
              <a:buChar char="•"/>
            </a:pPr>
            <a:r>
              <a:rPr lang="en-US" sz="2400" dirty="0">
                <a:solidFill>
                  <a:srgbClr val="000000"/>
                </a:solidFill>
                <a:latin typeface="Calibri" panose="020F0502020204030204"/>
              </a:rPr>
              <a:t> Hybrid deployment models are </a:t>
            </a:r>
            <a:r>
              <a:rPr lang="en-US" sz="2400" b="1" dirty="0">
                <a:solidFill>
                  <a:srgbClr val="000000"/>
                </a:solidFill>
                <a:latin typeface="Calibri" panose="020F0502020204030204"/>
              </a:rPr>
              <a:t>complex</a:t>
            </a:r>
            <a:r>
              <a:rPr lang="en-US" sz="2400" dirty="0">
                <a:solidFill>
                  <a:srgbClr val="000000"/>
                </a:solidFill>
                <a:latin typeface="Calibri" panose="020F0502020204030204"/>
              </a:rPr>
              <a:t> and </a:t>
            </a:r>
            <a:r>
              <a:rPr lang="en-US" sz="2400" b="1" dirty="0">
                <a:solidFill>
                  <a:srgbClr val="000000"/>
                </a:solidFill>
                <a:latin typeface="Calibri" panose="020F0502020204030204"/>
              </a:rPr>
              <a:t>require careful planning </a:t>
            </a:r>
            <a:r>
              <a:rPr lang="en-US" sz="2400" dirty="0">
                <a:solidFill>
                  <a:srgbClr val="000000"/>
                </a:solidFill>
                <a:latin typeface="Calibri" panose="020F0502020204030204"/>
              </a:rPr>
              <a:t>to execute and manage especially when </a:t>
            </a:r>
            <a:r>
              <a:rPr lang="en-US" sz="2400" b="1" dirty="0">
                <a:solidFill>
                  <a:srgbClr val="000000"/>
                </a:solidFill>
                <a:latin typeface="Calibri" panose="020F0502020204030204"/>
              </a:rPr>
              <a:t>communication </a:t>
            </a:r>
            <a:r>
              <a:rPr lang="en-US" sz="2400" dirty="0">
                <a:solidFill>
                  <a:srgbClr val="000000"/>
                </a:solidFill>
                <a:latin typeface="Calibri" panose="020F0502020204030204"/>
              </a:rPr>
              <a:t>between two different cloud deployments is necessary.</a:t>
            </a:r>
            <a:endParaRPr sz="1400" dirty="0"/>
          </a:p>
          <a:p>
            <a:pPr>
              <a:lnSpc>
                <a:spcPct val="100000"/>
              </a:lnSpc>
            </a:pPr>
            <a:endParaRPr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r>
              <a:rPr lang="en-US" b="1" dirty="0"/>
              <a:t>Cloud Service Brokerage (CSB)</a:t>
            </a:r>
          </a:p>
        </p:txBody>
      </p:sp>
      <p:sp>
        <p:nvSpPr>
          <p:cNvPr id="3" name="Content Placeholder 2"/>
          <p:cNvSpPr>
            <a:spLocks noGrp="1"/>
          </p:cNvSpPr>
          <p:nvPr>
            <p:ph idx="4294967295"/>
          </p:nvPr>
        </p:nvSpPr>
        <p:spPr>
          <a:xfrm>
            <a:off x="457200" y="990600"/>
            <a:ext cx="8229600" cy="2057400"/>
          </a:xfrm>
          <a:prstGeom prst="rect">
            <a:avLst/>
          </a:prstGeom>
        </p:spPr>
        <p:txBody>
          <a:bodyPr>
            <a:normAutofit/>
          </a:bodyPr>
          <a:lstStyle/>
          <a:p>
            <a:pPr marL="285750" indent="-285750" algn="just">
              <a:buFont typeface="Arial" panose="020B0604020202020204" pitchFamily="34" charset="0"/>
              <a:buChar char="•"/>
            </a:pPr>
            <a:r>
              <a:rPr lang="en-US" dirty="0"/>
              <a:t>CSB system plays a brokering role between CSP and CSC. </a:t>
            </a:r>
          </a:p>
          <a:p>
            <a:pPr marL="285750" indent="-285750" algn="just">
              <a:buFont typeface="Arial" panose="020B0604020202020204" pitchFamily="34" charset="0"/>
              <a:buChar char="•"/>
            </a:pPr>
            <a:r>
              <a:rPr lang="en-US" dirty="0"/>
              <a:t>Upon receiving requirements of CSC, CSB validates service requirements to establish service selection plan and selects optimum service through service assignment negotiation &amp; selection process. </a:t>
            </a:r>
          </a:p>
          <a:p>
            <a:pPr marL="285750" indent="-285750" algn="just">
              <a:buFont typeface="Arial" panose="020B0604020202020204" pitchFamily="34" charset="0"/>
              <a:buChar char="•"/>
            </a:pPr>
            <a:r>
              <a:rPr lang="en-US" dirty="0"/>
              <a:t>The selected service is assigned to cloud through service assignment process to manage the assigned service</a:t>
            </a:r>
          </a:p>
          <a:p>
            <a:endParaRPr lang="en-US" dirty="0"/>
          </a:p>
        </p:txBody>
      </p:sp>
      <p:pic>
        <p:nvPicPr>
          <p:cNvPr id="4" name="Picture 3" descr="cloud-computing-cloud-brokers-41-728.jpg"/>
          <p:cNvPicPr>
            <a:picLocks noChangeAspect="1"/>
          </p:cNvPicPr>
          <p:nvPr/>
        </p:nvPicPr>
        <p:blipFill>
          <a:blip r:embed="rId2"/>
          <a:stretch>
            <a:fillRect/>
          </a:stretch>
        </p:blipFill>
        <p:spPr>
          <a:xfrm>
            <a:off x="533400" y="2819400"/>
            <a:ext cx="8229240" cy="381000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240" cy="1143000"/>
          </a:xfrm>
        </p:spPr>
        <p:txBody>
          <a:bodyPr/>
          <a:lstStyle/>
          <a:p>
            <a:pPr algn="l" rtl="0"/>
            <a:r>
              <a:rPr lang="en-US" sz="3600" kern="1200" dirty="0">
                <a:solidFill>
                  <a:srgbClr val="000000"/>
                </a:solidFill>
                <a:latin typeface="Calibri" panose="020F0502020204030204"/>
                <a:ea typeface="+mn-ea"/>
                <a:cs typeface="+mn-cs"/>
              </a:rPr>
              <a:t>Role of Networks in Cloud Computing</a:t>
            </a:r>
            <a:endParaRPr lang="en-IN" sz="3600" kern="1200" dirty="0">
              <a:solidFill>
                <a:srgbClr val="000000"/>
              </a:solidFill>
              <a:latin typeface="Calibri" panose="020F0502020204030204"/>
              <a:ea typeface="+mn-ea"/>
              <a:cs typeface="+mn-cs"/>
            </a:endParaRPr>
          </a:p>
        </p:txBody>
      </p:sp>
      <p:sp>
        <p:nvSpPr>
          <p:cNvPr id="4" name="TextBox 3"/>
          <p:cNvSpPr txBox="1"/>
          <p:nvPr/>
        </p:nvSpPr>
        <p:spPr>
          <a:xfrm>
            <a:off x="457200" y="1143000"/>
            <a:ext cx="8001000" cy="5355312"/>
          </a:xfrm>
          <a:prstGeom prst="rect">
            <a:avLst/>
          </a:prstGeom>
          <a:noFill/>
        </p:spPr>
        <p:txBody>
          <a:bodyPr wrap="square" rtlCol="0">
            <a:spAutoFit/>
          </a:bodyPr>
          <a:lstStyle/>
          <a:p>
            <a:pPr algn="l" fontAlgn="base"/>
            <a:r>
              <a:rPr lang="en-US" b="0" i="0" dirty="0">
                <a:solidFill>
                  <a:srgbClr val="303030"/>
                </a:solidFill>
                <a:effectLst/>
                <a:latin typeface="Lato"/>
              </a:rPr>
              <a:t>The network plays a key role in the delivery of cloud-based services as it provides a means to connect every IT system and has the ability to provision and scale these resources to meet application and end-user requirements.</a:t>
            </a:r>
            <a:br>
              <a:rPr lang="en-US" b="0" i="0" dirty="0">
                <a:solidFill>
                  <a:srgbClr val="303030"/>
                </a:solidFill>
                <a:effectLst/>
                <a:latin typeface="Lato"/>
              </a:rPr>
            </a:br>
            <a:r>
              <a:rPr lang="en-US" b="0" i="0" dirty="0">
                <a:solidFill>
                  <a:srgbClr val="303030"/>
                </a:solidFill>
                <a:effectLst/>
                <a:latin typeface="Lato"/>
              </a:rPr>
              <a:t>It also is one of strategic element used for management of security objectives in the cloud as it:</a:t>
            </a:r>
          </a:p>
          <a:p>
            <a:pPr algn="l" fontAlgn="base"/>
            <a:endParaRPr lang="en-US" b="0" i="0" dirty="0">
              <a:solidFill>
                <a:srgbClr val="303030"/>
              </a:solidFill>
              <a:effectLst/>
              <a:latin typeface="Lato"/>
            </a:endParaRPr>
          </a:p>
          <a:p>
            <a:pPr algn="l" fontAlgn="base">
              <a:buFont typeface="Arial" panose="020B0604020202020204" pitchFamily="34" charset="0"/>
              <a:buChar char="•"/>
            </a:pPr>
            <a:r>
              <a:rPr lang="en-US" b="0" i="0" dirty="0">
                <a:solidFill>
                  <a:srgbClr val="303030"/>
                </a:solidFill>
                <a:effectLst/>
                <a:latin typeface="Lato"/>
              </a:rPr>
              <a:t>Enables infrastructure enhancements by supporting </a:t>
            </a:r>
            <a:r>
              <a:rPr lang="en-US" b="1" i="0" dirty="0">
                <a:solidFill>
                  <a:srgbClr val="303030"/>
                </a:solidFill>
                <a:effectLst/>
                <a:latin typeface="Lato"/>
              </a:rPr>
              <a:t>server consolidation</a:t>
            </a:r>
            <a:r>
              <a:rPr lang="en-US" b="0" i="0" dirty="0">
                <a:solidFill>
                  <a:srgbClr val="303030"/>
                </a:solidFill>
                <a:effectLst/>
                <a:latin typeface="Lato"/>
              </a:rPr>
              <a:t>, virtualized environment, automated infrastructure and support application mobility.</a:t>
            </a:r>
          </a:p>
          <a:p>
            <a:pPr algn="l" fontAlgn="base">
              <a:buFont typeface="Arial" panose="020B0604020202020204" pitchFamily="34" charset="0"/>
              <a:buChar char="•"/>
            </a:pPr>
            <a:endParaRPr lang="en-US" b="0" i="0" dirty="0">
              <a:solidFill>
                <a:srgbClr val="303030"/>
              </a:solidFill>
              <a:effectLst/>
              <a:latin typeface="Lato"/>
            </a:endParaRPr>
          </a:p>
          <a:p>
            <a:pPr algn="l" fontAlgn="base">
              <a:buFont typeface="Arial" panose="020B0604020202020204" pitchFamily="34" charset="0"/>
              <a:buChar char="•"/>
            </a:pPr>
            <a:r>
              <a:rPr lang="en-US" b="0" i="0" dirty="0">
                <a:solidFill>
                  <a:srgbClr val="303030"/>
                </a:solidFill>
                <a:effectLst/>
                <a:latin typeface="Lato"/>
              </a:rPr>
              <a:t>Addresses access requirements emerging from thin clients or organization mobility requirements which may extend to any device at any time from any place.</a:t>
            </a:r>
          </a:p>
          <a:p>
            <a:pPr algn="l" fontAlgn="base">
              <a:buFont typeface="Arial" panose="020B0604020202020204" pitchFamily="34" charset="0"/>
              <a:buChar char="•"/>
            </a:pPr>
            <a:endParaRPr lang="en-US" b="0" i="0" dirty="0">
              <a:solidFill>
                <a:srgbClr val="303030"/>
              </a:solidFill>
              <a:effectLst/>
              <a:latin typeface="Lato"/>
            </a:endParaRPr>
          </a:p>
          <a:p>
            <a:pPr algn="l" fontAlgn="base">
              <a:buFont typeface="Arial" panose="020B0604020202020204" pitchFamily="34" charset="0"/>
              <a:buChar char="•"/>
            </a:pPr>
            <a:r>
              <a:rPr lang="en-US" b="0" i="0" dirty="0">
                <a:solidFill>
                  <a:srgbClr val="303030"/>
                </a:solidFill>
                <a:effectLst/>
                <a:latin typeface="Lato"/>
              </a:rPr>
              <a:t>Offers application analytics by clustering requirements and enabling remote usage or community services</a:t>
            </a:r>
          </a:p>
          <a:p>
            <a:pPr algn="l" fontAlgn="base">
              <a:buFont typeface="Arial" panose="020B0604020202020204" pitchFamily="34" charset="0"/>
              <a:buChar char="•"/>
            </a:pPr>
            <a:endParaRPr lang="en-US" b="0" i="0" dirty="0">
              <a:solidFill>
                <a:srgbClr val="303030"/>
              </a:solidFill>
              <a:effectLst/>
              <a:latin typeface="Lato"/>
            </a:endParaRPr>
          </a:p>
          <a:p>
            <a:pPr algn="l" fontAlgn="base">
              <a:buFont typeface="Arial" panose="020B0604020202020204" pitchFamily="34" charset="0"/>
              <a:buChar char="•"/>
            </a:pPr>
            <a:r>
              <a:rPr lang="en-US" b="0" i="0" dirty="0">
                <a:solidFill>
                  <a:srgbClr val="303030"/>
                </a:solidFill>
                <a:effectLst/>
                <a:latin typeface="Lato"/>
              </a:rPr>
              <a:t>Supports varied traffic patterns through location independent endpoints while ensuring automated provisioning and orchestration.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612001" y="229321"/>
            <a:ext cx="8154720" cy="990720"/>
          </a:xfrm>
        </p:spPr>
        <p:txBody>
          <a:bodyPr/>
          <a:lstStyle/>
          <a:p>
            <a:pPr eaLnBrk="1" hangingPunct="1"/>
            <a:r>
              <a:rPr lang="en-US" sz="2800" b="1" dirty="0"/>
              <a:t>What is a Web Service?</a:t>
            </a:r>
          </a:p>
        </p:txBody>
      </p:sp>
      <p:sp>
        <p:nvSpPr>
          <p:cNvPr id="3" name="Content Placeholder 2"/>
          <p:cNvSpPr>
            <a:spLocks noGrp="1"/>
          </p:cNvSpPr>
          <p:nvPr>
            <p:ph sz="quarter" idx="4294967295"/>
          </p:nvPr>
        </p:nvSpPr>
        <p:spPr>
          <a:xfrm>
            <a:off x="612001" y="1600201"/>
            <a:ext cx="8154720" cy="4495680"/>
          </a:xfrm>
          <a:prstGeom prst="rect">
            <a:avLst/>
          </a:prstGeom>
        </p:spPr>
        <p:txBody>
          <a:bodyPr>
            <a:normAutofit/>
          </a:bodyPr>
          <a:lstStyle/>
          <a:p>
            <a:pPr marL="320040" indent="-320040" algn="just" eaLnBrk="1" fontAlgn="auto" hangingPunct="1">
              <a:spcBef>
                <a:spcPts val="700"/>
              </a:spcBef>
              <a:spcAft>
                <a:spcPts val="0"/>
              </a:spcAft>
              <a:buFont typeface="Wingdings" panose="05000000000000000000"/>
              <a:buChar char=""/>
              <a:defRPr/>
            </a:pPr>
            <a:r>
              <a:rPr lang="en-US" dirty="0"/>
              <a:t>Web Services can </a:t>
            </a:r>
            <a:r>
              <a:rPr lang="en-US" b="1" dirty="0"/>
              <a:t>convert your application into a Web-application,</a:t>
            </a:r>
            <a:r>
              <a:rPr lang="en-US" dirty="0"/>
              <a:t> which can </a:t>
            </a:r>
            <a:r>
              <a:rPr lang="en-US" b="1" dirty="0"/>
              <a:t>publish its function </a:t>
            </a:r>
            <a:r>
              <a:rPr lang="en-US" dirty="0"/>
              <a:t>or message to the rest of the world. Web services allow different applications from different sources to communicate with each other without time-consuming custom coding, and because all communication is in XML, </a:t>
            </a:r>
            <a:r>
              <a:rPr lang="en-US" b="1" dirty="0"/>
              <a:t>Web services are not tied to any one operating system or programming language</a:t>
            </a:r>
          </a:p>
          <a:p>
            <a:pPr marL="320040" indent="-320040" algn="just" eaLnBrk="1" fontAlgn="auto" hangingPunct="1">
              <a:spcBef>
                <a:spcPts val="700"/>
              </a:spcBef>
              <a:spcAft>
                <a:spcPts val="0"/>
              </a:spcAft>
              <a:buFont typeface="Wingdings" panose="05000000000000000000"/>
              <a:buChar char=""/>
              <a:defRPr/>
            </a:pPr>
            <a:endParaRPr lang="en-US" b="1" dirty="0"/>
          </a:p>
          <a:p>
            <a:pPr marL="320040" indent="-320040" algn="just" eaLnBrk="1" fontAlgn="auto" hangingPunct="1">
              <a:spcBef>
                <a:spcPts val="700"/>
              </a:spcBef>
              <a:spcAft>
                <a:spcPts val="0"/>
              </a:spcAft>
              <a:buFont typeface="Wingdings" panose="05000000000000000000"/>
              <a:buChar char=""/>
              <a:defRPr/>
            </a:pPr>
            <a:r>
              <a:rPr lang="en-US" dirty="0"/>
              <a:t>For example , Java can talk with Perl, Windows applications can talk with UNIX applications . Unlike traditional client/server models, such as a Web server/Web page system, Web services do not provide the user with a GUI. </a:t>
            </a:r>
            <a:r>
              <a:rPr lang="en-US" b="1" dirty="0"/>
              <a:t>Web services instead share business logic, data and processes through a programmatic interface across a network.</a:t>
            </a:r>
          </a:p>
          <a:p>
            <a:pPr marL="320040" indent="-320040" eaLnBrk="1" fontAlgn="auto" hangingPunct="1">
              <a:spcBef>
                <a:spcPts val="700"/>
              </a:spcBef>
              <a:spcAft>
                <a:spcPts val="0"/>
              </a:spcAft>
              <a:buFont typeface="Wingdings" panose="05000000000000000000"/>
              <a:buChar char=""/>
              <a:defRPr/>
            </a:pP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457200"/>
            <a:ext cx="7054410" cy="5486400"/>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7437E3-87BD-3354-46DB-B69C7AC63FFB}"/>
              </a:ext>
            </a:extLst>
          </p:cNvPr>
          <p:cNvSpPr txBox="1"/>
          <p:nvPr/>
        </p:nvSpPr>
        <p:spPr>
          <a:xfrm>
            <a:off x="304800" y="381000"/>
            <a:ext cx="8610600" cy="1938992"/>
          </a:xfrm>
          <a:prstGeom prst="rect">
            <a:avLst/>
          </a:prstGeom>
          <a:noFill/>
        </p:spPr>
        <p:txBody>
          <a:bodyPr wrap="square">
            <a:spAutoFit/>
          </a:bodyPr>
          <a:lstStyle/>
          <a:p>
            <a:pPr algn="just"/>
            <a:r>
              <a:rPr lang="en-US" sz="2400" b="0" i="0" dirty="0">
                <a:solidFill>
                  <a:srgbClr val="666666"/>
                </a:solidFill>
                <a:effectLst/>
                <a:latin typeface="Arial" panose="020B0604020202020204" pitchFamily="34" charset="0"/>
              </a:rPr>
              <a:t>A greenfield deployment is the design, installation and configuration of computer infrastructure where none existed before, for example, in a new office. In contrast, a </a:t>
            </a:r>
            <a:r>
              <a:rPr lang="en-US" sz="2400" b="0" i="0" u="sng" dirty="0">
                <a:solidFill>
                  <a:srgbClr val="007CAD"/>
                </a:solidFill>
                <a:effectLst/>
                <a:latin typeface="Arial" panose="020B0604020202020204" pitchFamily="34" charset="0"/>
                <a:hlinkClick r:id="rId2"/>
              </a:rPr>
              <a:t>brownfield deployment</a:t>
            </a:r>
            <a:r>
              <a:rPr lang="en-US" sz="2400" b="0" i="0" dirty="0">
                <a:solidFill>
                  <a:srgbClr val="666666"/>
                </a:solidFill>
                <a:effectLst/>
                <a:latin typeface="Arial" panose="020B0604020202020204" pitchFamily="34" charset="0"/>
              </a:rPr>
              <a:t> is an upgrade or addition to existing infrastructure using legacy components.</a:t>
            </a:r>
            <a:endParaRPr lang="en-IN" sz="2400" dirty="0"/>
          </a:p>
        </p:txBody>
      </p:sp>
      <p:sp>
        <p:nvSpPr>
          <p:cNvPr id="7" name="TextBox 6">
            <a:extLst>
              <a:ext uri="{FF2B5EF4-FFF2-40B4-BE49-F238E27FC236}">
                <a16:creationId xmlns:a16="http://schemas.microsoft.com/office/drawing/2014/main" id="{A4A228F0-4C2F-AC42-B364-EE2AB1341119}"/>
              </a:ext>
            </a:extLst>
          </p:cNvPr>
          <p:cNvSpPr txBox="1"/>
          <p:nvPr/>
        </p:nvSpPr>
        <p:spPr>
          <a:xfrm>
            <a:off x="306636" y="2743200"/>
            <a:ext cx="8608764" cy="3046988"/>
          </a:xfrm>
          <a:prstGeom prst="rect">
            <a:avLst/>
          </a:prstGeom>
          <a:noFill/>
        </p:spPr>
        <p:txBody>
          <a:bodyPr wrap="square">
            <a:spAutoFit/>
          </a:bodyPr>
          <a:lstStyle/>
          <a:p>
            <a:pPr algn="just"/>
            <a:r>
              <a:rPr lang="en-US" sz="2400" b="0" i="0" dirty="0">
                <a:solidFill>
                  <a:srgbClr val="666666"/>
                </a:solidFill>
                <a:effectLst/>
                <a:latin typeface="Arial" panose="020B0604020202020204" pitchFamily="34" charset="0"/>
              </a:rPr>
              <a:t>Greenfield deployments are also called </a:t>
            </a:r>
            <a:r>
              <a:rPr lang="en-US" sz="2400" b="0" i="1" dirty="0">
                <a:solidFill>
                  <a:srgbClr val="666666"/>
                </a:solidFill>
                <a:effectLst/>
                <a:latin typeface="Arial" panose="020B0604020202020204" pitchFamily="34" charset="0"/>
              </a:rPr>
              <a:t>greenfield projects</a:t>
            </a:r>
            <a:r>
              <a:rPr lang="en-US" sz="2400" b="0" i="0" dirty="0">
                <a:solidFill>
                  <a:srgbClr val="666666"/>
                </a:solidFill>
                <a:effectLst/>
                <a:latin typeface="Arial" panose="020B0604020202020204" pitchFamily="34" charset="0"/>
              </a:rPr>
              <a:t>. They can be a computer network, website, software package, cloud software, telecom or data center installations that don't use previously developed infrastructure. </a:t>
            </a:r>
          </a:p>
          <a:p>
            <a:pPr algn="just"/>
            <a:endParaRPr lang="en-US" sz="2400" dirty="0">
              <a:solidFill>
                <a:srgbClr val="666666"/>
              </a:solidFill>
              <a:latin typeface="Arial" panose="020B0604020202020204" pitchFamily="34" charset="0"/>
            </a:endParaRPr>
          </a:p>
          <a:p>
            <a:pPr algn="just"/>
            <a:r>
              <a:rPr lang="en-US" sz="2400" b="0" i="0" dirty="0">
                <a:solidFill>
                  <a:srgbClr val="666666"/>
                </a:solidFill>
                <a:effectLst/>
                <a:latin typeface="Arial" panose="020B0604020202020204" pitchFamily="34" charset="0"/>
              </a:rPr>
              <a:t>The terms </a:t>
            </a:r>
            <a:r>
              <a:rPr lang="en-US" sz="2400" b="0" i="1" dirty="0">
                <a:solidFill>
                  <a:srgbClr val="666666"/>
                </a:solidFill>
                <a:effectLst/>
                <a:latin typeface="Arial" panose="020B0604020202020204" pitchFamily="34" charset="0"/>
              </a:rPr>
              <a:t>greenfield</a:t>
            </a:r>
            <a:r>
              <a:rPr lang="en-US" sz="2400" b="0" i="0" dirty="0">
                <a:solidFill>
                  <a:srgbClr val="666666"/>
                </a:solidFill>
                <a:effectLst/>
                <a:latin typeface="Arial" panose="020B0604020202020204" pitchFamily="34" charset="0"/>
              </a:rPr>
              <a:t> and </a:t>
            </a:r>
            <a:r>
              <a:rPr lang="en-US" sz="2400" b="0" i="1" dirty="0">
                <a:solidFill>
                  <a:srgbClr val="666666"/>
                </a:solidFill>
                <a:effectLst/>
                <a:latin typeface="Arial" panose="020B0604020202020204" pitchFamily="34" charset="0"/>
              </a:rPr>
              <a:t>brownfield</a:t>
            </a:r>
            <a:r>
              <a:rPr lang="en-US" sz="2400" b="0" i="0" dirty="0">
                <a:solidFill>
                  <a:srgbClr val="666666"/>
                </a:solidFill>
                <a:effectLst/>
                <a:latin typeface="Arial" panose="020B0604020202020204" pitchFamily="34" charset="0"/>
              </a:rPr>
              <a:t> come from construction, with greenfield being new, undeveloped grassland and brownfield being land that is already built on.</a:t>
            </a:r>
            <a:endParaRPr lang="en-IN" sz="2400" dirty="0"/>
          </a:p>
        </p:txBody>
      </p:sp>
    </p:spTree>
    <p:extLst>
      <p:ext uri="{BB962C8B-B14F-4D97-AF65-F5344CB8AC3E}">
        <p14:creationId xmlns:p14="http://schemas.microsoft.com/office/powerpoint/2010/main" val="42872842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009662-30FC-E711-E739-5D29D1CEB4F4}"/>
              </a:ext>
            </a:extLst>
          </p:cNvPr>
          <p:cNvSpPr txBox="1"/>
          <p:nvPr/>
        </p:nvSpPr>
        <p:spPr>
          <a:xfrm>
            <a:off x="381000" y="381000"/>
            <a:ext cx="8534400" cy="5262979"/>
          </a:xfrm>
          <a:prstGeom prst="rect">
            <a:avLst/>
          </a:prstGeom>
          <a:noFill/>
        </p:spPr>
        <p:txBody>
          <a:bodyPr wrap="square">
            <a:spAutoFit/>
          </a:bodyPr>
          <a:lstStyle/>
          <a:p>
            <a:pPr algn="just"/>
            <a:r>
              <a:rPr lang="en-US" sz="2400" b="1" i="0" dirty="0">
                <a:solidFill>
                  <a:srgbClr val="323232"/>
                </a:solidFill>
                <a:effectLst/>
                <a:latin typeface="Arial" panose="020B0604020202020204" pitchFamily="34" charset="0"/>
              </a:rPr>
              <a:t>When to consider greenfield deployment strategies</a:t>
            </a:r>
          </a:p>
          <a:p>
            <a:pPr algn="just"/>
            <a:r>
              <a:rPr lang="en-US" sz="2400" b="0" i="0" dirty="0">
                <a:solidFill>
                  <a:srgbClr val="666666"/>
                </a:solidFill>
                <a:effectLst/>
                <a:latin typeface="Arial" panose="020B0604020202020204" pitchFamily="34" charset="0"/>
              </a:rPr>
              <a:t>As an organization grows and matures, its need for computer resources increases. The rapid pace change in IT can also </a:t>
            </a:r>
            <a:r>
              <a:rPr lang="en-US" sz="2400" b="0" i="0" u="sng" dirty="0">
                <a:solidFill>
                  <a:srgbClr val="007CAD"/>
                </a:solidFill>
                <a:effectLst/>
                <a:latin typeface="Arial" panose="020B0604020202020204" pitchFamily="34" charset="0"/>
                <a:hlinkClick r:id="rId2"/>
              </a:rPr>
              <a:t>render legacy systems no longer cost-effective</a:t>
            </a:r>
            <a:r>
              <a:rPr lang="en-US" sz="2400" b="0" i="0" dirty="0">
                <a:solidFill>
                  <a:srgbClr val="666666"/>
                </a:solidFill>
                <a:effectLst/>
                <a:latin typeface="Arial" panose="020B0604020202020204" pitchFamily="34" charset="0"/>
              </a:rPr>
              <a:t> or obsolete. These forces make it beneficial for organizations to periodically examine their existing systems with an eye toward deploying new infrastructure with greenfield deployment opportunities.</a:t>
            </a:r>
          </a:p>
          <a:p>
            <a:pPr algn="just"/>
            <a:r>
              <a:rPr lang="en-US" sz="2400" b="0" i="0" dirty="0">
                <a:solidFill>
                  <a:srgbClr val="666666"/>
                </a:solidFill>
                <a:effectLst/>
                <a:latin typeface="Arial" panose="020B0604020202020204" pitchFamily="34" charset="0"/>
              </a:rPr>
              <a:t>A period of expansion, such as when expanding a factory or adding a data center, is a great time to consider the value of starting from scratch. The development and launch of a new product, the acquisition of another company and an overall digital transformation effort are also good opportunities to consider greenfield deployments.</a:t>
            </a:r>
          </a:p>
        </p:txBody>
      </p:sp>
    </p:spTree>
    <p:extLst>
      <p:ext uri="{BB962C8B-B14F-4D97-AF65-F5344CB8AC3E}">
        <p14:creationId xmlns:p14="http://schemas.microsoft.com/office/powerpoint/2010/main" val="114534951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55053A-91C6-7B27-2588-406FEDEDBCAC}"/>
              </a:ext>
            </a:extLst>
          </p:cNvPr>
          <p:cNvSpPr txBox="1"/>
          <p:nvPr/>
        </p:nvSpPr>
        <p:spPr>
          <a:xfrm>
            <a:off x="228600" y="0"/>
            <a:ext cx="8610600" cy="6001643"/>
          </a:xfrm>
          <a:prstGeom prst="rect">
            <a:avLst/>
          </a:prstGeom>
          <a:noFill/>
        </p:spPr>
        <p:txBody>
          <a:bodyPr wrap="square">
            <a:spAutoFit/>
          </a:bodyPr>
          <a:lstStyle/>
          <a:p>
            <a:pPr algn="just"/>
            <a:r>
              <a:rPr lang="en-US" sz="2400" b="1" i="0" dirty="0">
                <a:solidFill>
                  <a:srgbClr val="323232"/>
                </a:solidFill>
                <a:effectLst/>
                <a:latin typeface="Arial" panose="020B0604020202020204" pitchFamily="34" charset="0"/>
              </a:rPr>
              <a:t>Types of greenfield projects in IT</a:t>
            </a:r>
          </a:p>
          <a:p>
            <a:pPr algn="just"/>
            <a:r>
              <a:rPr lang="en-US" sz="2400" b="0" i="0" dirty="0">
                <a:solidFill>
                  <a:srgbClr val="666666"/>
                </a:solidFill>
                <a:effectLst/>
                <a:latin typeface="Arial" panose="020B0604020202020204" pitchFamily="34" charset="0"/>
              </a:rPr>
              <a:t>There are several different types of greenfield deployments. They include the following:</a:t>
            </a:r>
          </a:p>
          <a:p>
            <a:pPr algn="just">
              <a:buFont typeface="Arial" panose="020B0604020202020204" pitchFamily="34" charset="0"/>
              <a:buChar char="•"/>
            </a:pPr>
            <a:r>
              <a:rPr lang="en-US" sz="2400" b="1" i="0" dirty="0">
                <a:solidFill>
                  <a:srgbClr val="666666"/>
                </a:solidFill>
                <a:effectLst/>
                <a:latin typeface="Arial" panose="020B0604020202020204" pitchFamily="34" charset="0"/>
              </a:rPr>
              <a:t>Greenfield IT facility.</a:t>
            </a:r>
            <a:r>
              <a:rPr lang="en-US" sz="2400" b="0" i="0" dirty="0">
                <a:solidFill>
                  <a:srgbClr val="666666"/>
                </a:solidFill>
                <a:effectLst/>
                <a:latin typeface="Arial" panose="020B0604020202020204" pitchFamily="34" charset="0"/>
              </a:rPr>
              <a:t> New building projects offer an opportunity for a greenfield approach to the IT infrastructure. Instead of relying on existing network and data center designs, the facility can be completely designed to support new technologies, such as </a:t>
            </a:r>
            <a:r>
              <a:rPr lang="en-US" sz="2400" b="0" i="0" u="sng" dirty="0">
                <a:solidFill>
                  <a:srgbClr val="007CAD"/>
                </a:solidFill>
                <a:effectLst/>
                <a:latin typeface="Arial" panose="020B0604020202020204" pitchFamily="34" charset="0"/>
                <a:hlinkClick r:id="rId2"/>
              </a:rPr>
              <a:t>fiber optics</a:t>
            </a:r>
            <a:r>
              <a:rPr lang="en-US" sz="2400" b="0" i="0" dirty="0">
                <a:solidFill>
                  <a:srgbClr val="666666"/>
                </a:solidFill>
                <a:effectLst/>
                <a:latin typeface="Arial" panose="020B0604020202020204" pitchFamily="34" charset="0"/>
              </a:rPr>
              <a:t>, </a:t>
            </a:r>
            <a:r>
              <a:rPr lang="en-US" sz="2400" b="0" i="0" u="sng" dirty="0">
                <a:solidFill>
                  <a:srgbClr val="007CAD"/>
                </a:solidFill>
                <a:effectLst/>
                <a:latin typeface="Arial" panose="020B0604020202020204" pitchFamily="34" charset="0"/>
                <a:hlinkClick r:id="rId3"/>
              </a:rPr>
              <a:t>modular data centers</a:t>
            </a:r>
            <a:r>
              <a:rPr lang="en-US" sz="2400" b="0" i="0" dirty="0">
                <a:solidFill>
                  <a:srgbClr val="666666"/>
                </a:solidFill>
                <a:effectLst/>
                <a:latin typeface="Arial" panose="020B0604020202020204" pitchFamily="34" charset="0"/>
              </a:rPr>
              <a:t>, and liquid or </a:t>
            </a:r>
            <a:r>
              <a:rPr lang="en-US" sz="2400" b="0" i="0" u="sng" dirty="0">
                <a:solidFill>
                  <a:srgbClr val="007CAD"/>
                </a:solidFill>
                <a:effectLst/>
                <a:latin typeface="Arial" panose="020B0604020202020204" pitchFamily="34" charset="0"/>
                <a:hlinkClick r:id="rId4"/>
              </a:rPr>
              <a:t>water-cooled</a:t>
            </a:r>
            <a:r>
              <a:rPr lang="en-US" sz="2400" b="0" i="0" dirty="0">
                <a:solidFill>
                  <a:srgbClr val="666666"/>
                </a:solidFill>
                <a:effectLst/>
                <a:latin typeface="Arial" panose="020B0604020202020204" pitchFamily="34" charset="0"/>
              </a:rPr>
              <a:t> server room design.</a:t>
            </a:r>
          </a:p>
          <a:p>
            <a:pPr algn="just">
              <a:buFont typeface="Arial" panose="020B0604020202020204" pitchFamily="34" charset="0"/>
              <a:buChar char="•"/>
            </a:pPr>
            <a:r>
              <a:rPr lang="en-US" sz="2400" b="1" i="0" dirty="0">
                <a:solidFill>
                  <a:srgbClr val="666666"/>
                </a:solidFill>
                <a:effectLst/>
                <a:latin typeface="Arial" panose="020B0604020202020204" pitchFamily="34" charset="0"/>
              </a:rPr>
              <a:t>Greenfield website.</a:t>
            </a:r>
            <a:r>
              <a:rPr lang="en-US" sz="2400" b="0" i="0" dirty="0">
                <a:solidFill>
                  <a:srgbClr val="666666"/>
                </a:solidFill>
                <a:effectLst/>
                <a:latin typeface="Arial" panose="020B0604020202020204" pitchFamily="34" charset="0"/>
              </a:rPr>
              <a:t> As a website ages and its use grows, it becomes difficult to add new features and increase performance. Rebuilding it as a greenfield project without using any existing front-end or back-end code offers the best path forward. New technologies, such as </a:t>
            </a:r>
            <a:r>
              <a:rPr lang="en-US" sz="2400" b="0" i="0" u="sng" dirty="0">
                <a:solidFill>
                  <a:srgbClr val="007CAD"/>
                </a:solidFill>
                <a:effectLst/>
                <a:latin typeface="Arial" panose="020B0604020202020204" pitchFamily="34" charset="0"/>
                <a:hlinkClick r:id="rId5"/>
              </a:rPr>
              <a:t>containers</a:t>
            </a:r>
            <a:r>
              <a:rPr lang="en-US" sz="2400" b="0" i="0" dirty="0">
                <a:solidFill>
                  <a:srgbClr val="666666"/>
                </a:solidFill>
                <a:effectLst/>
                <a:latin typeface="Arial" panose="020B0604020202020204" pitchFamily="34" charset="0"/>
              </a:rPr>
              <a:t>, </a:t>
            </a:r>
            <a:r>
              <a:rPr lang="en-US" sz="2400" b="0" i="0" u="sng" dirty="0">
                <a:solidFill>
                  <a:srgbClr val="007CAD"/>
                </a:solidFill>
                <a:effectLst/>
                <a:latin typeface="Arial" panose="020B0604020202020204" pitchFamily="34" charset="0"/>
                <a:hlinkClick r:id="rId6"/>
              </a:rPr>
              <a:t>serverless computing</a:t>
            </a:r>
            <a:r>
              <a:rPr lang="en-US" sz="2400" b="0" i="0" dirty="0">
                <a:solidFill>
                  <a:srgbClr val="666666"/>
                </a:solidFill>
                <a:effectLst/>
                <a:latin typeface="Arial" panose="020B0604020202020204" pitchFamily="34" charset="0"/>
              </a:rPr>
              <a:t> and </a:t>
            </a:r>
            <a:r>
              <a:rPr lang="en-US" sz="2400" b="0" i="0" u="sng" dirty="0" err="1">
                <a:solidFill>
                  <a:srgbClr val="007CAD"/>
                </a:solidFill>
                <a:effectLst/>
                <a:latin typeface="Arial" panose="020B0604020202020204" pitchFamily="34" charset="0"/>
                <a:hlinkClick r:id="rId7"/>
              </a:rPr>
              <a:t>Jamstack</a:t>
            </a:r>
            <a:r>
              <a:rPr lang="en-US" sz="2400" b="0" i="0" dirty="0">
                <a:solidFill>
                  <a:srgbClr val="666666"/>
                </a:solidFill>
                <a:effectLst/>
                <a:latin typeface="Arial" panose="020B0604020202020204" pitchFamily="34" charset="0"/>
              </a:rPr>
              <a:t>, also offer improvements in performance, cost and maintainability.</a:t>
            </a:r>
          </a:p>
        </p:txBody>
      </p:sp>
    </p:spTree>
    <p:extLst>
      <p:ext uri="{BB962C8B-B14F-4D97-AF65-F5344CB8AC3E}">
        <p14:creationId xmlns:p14="http://schemas.microsoft.com/office/powerpoint/2010/main" val="20133820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82453F-B2E3-B164-99FD-E1233CB2860D}"/>
              </a:ext>
            </a:extLst>
          </p:cNvPr>
          <p:cNvSpPr txBox="1"/>
          <p:nvPr/>
        </p:nvSpPr>
        <p:spPr>
          <a:xfrm>
            <a:off x="11016" y="457200"/>
            <a:ext cx="8828183" cy="5940088"/>
          </a:xfrm>
          <a:prstGeom prst="rect">
            <a:avLst/>
          </a:prstGeom>
          <a:noFill/>
        </p:spPr>
        <p:txBody>
          <a:bodyPr wrap="square">
            <a:spAutoFit/>
          </a:bodyPr>
          <a:lstStyle/>
          <a:p>
            <a:pPr algn="just">
              <a:buFont typeface="Arial" panose="020B0604020202020204" pitchFamily="34" charset="0"/>
              <a:buChar char="•"/>
            </a:pPr>
            <a:r>
              <a:rPr lang="en-US" sz="2000" b="1" i="0" dirty="0">
                <a:solidFill>
                  <a:srgbClr val="666666"/>
                </a:solidFill>
                <a:effectLst/>
                <a:latin typeface="Arial" panose="020B0604020202020204" pitchFamily="34" charset="0"/>
              </a:rPr>
              <a:t>Greenfield software development.</a:t>
            </a:r>
            <a:r>
              <a:rPr lang="en-US" sz="2000" b="0" i="0" dirty="0">
                <a:solidFill>
                  <a:srgbClr val="666666"/>
                </a:solidFill>
                <a:effectLst/>
                <a:latin typeface="Arial" panose="020B0604020202020204" pitchFamily="34" charset="0"/>
              </a:rPr>
              <a:t> There is value in occasionally reevaluating software projects and considering the possibility of redesigning them as greenfield projects. Rebuilding can enable new programming languages, </a:t>
            </a:r>
            <a:r>
              <a:rPr lang="en-US" sz="2000" b="0" i="0" u="sng" dirty="0">
                <a:solidFill>
                  <a:srgbClr val="007CAD"/>
                </a:solidFill>
                <a:effectLst/>
                <a:latin typeface="Arial" panose="020B0604020202020204" pitchFamily="34" charset="0"/>
                <a:hlinkClick r:id="rId2"/>
              </a:rPr>
              <a:t>continuous integration/continuous delivery</a:t>
            </a:r>
            <a:r>
              <a:rPr lang="en-US" sz="2000" b="0" i="0" dirty="0">
                <a:solidFill>
                  <a:srgbClr val="666666"/>
                </a:solidFill>
                <a:effectLst/>
                <a:latin typeface="Arial" panose="020B0604020202020204" pitchFamily="34" charset="0"/>
              </a:rPr>
              <a:t>, software design and efficiency improvements. In addition, it can make software easier to maintain and modify in the future.</a:t>
            </a:r>
          </a:p>
          <a:p>
            <a:pPr algn="just">
              <a:buFont typeface="Arial" panose="020B0604020202020204" pitchFamily="34" charset="0"/>
              <a:buChar char="•"/>
            </a:pPr>
            <a:r>
              <a:rPr lang="en-US" sz="2000" b="1" i="0" dirty="0">
                <a:solidFill>
                  <a:srgbClr val="666666"/>
                </a:solidFill>
                <a:effectLst/>
                <a:latin typeface="Arial" panose="020B0604020202020204" pitchFamily="34" charset="0"/>
              </a:rPr>
              <a:t>Greenfield cloud expansion.</a:t>
            </a:r>
            <a:r>
              <a:rPr lang="en-US" sz="2000" b="0" i="0" dirty="0">
                <a:solidFill>
                  <a:srgbClr val="666666"/>
                </a:solidFill>
                <a:effectLst/>
                <a:latin typeface="Arial" panose="020B0604020202020204" pitchFamily="34" charset="0"/>
              </a:rPr>
              <a:t> New </a:t>
            </a:r>
            <a:r>
              <a:rPr lang="en-US" sz="2000" b="0" i="0" u="sng" dirty="0">
                <a:solidFill>
                  <a:srgbClr val="007CAD"/>
                </a:solidFill>
                <a:effectLst/>
                <a:latin typeface="Arial" panose="020B0604020202020204" pitchFamily="34" charset="0"/>
                <a:hlinkClick r:id="rId3"/>
              </a:rPr>
              <a:t>cloud computing</a:t>
            </a:r>
            <a:r>
              <a:rPr lang="en-US" sz="2000" b="0" i="0" dirty="0">
                <a:solidFill>
                  <a:srgbClr val="666666"/>
                </a:solidFill>
                <a:effectLst/>
                <a:latin typeface="Arial" panose="020B0604020202020204" pitchFamily="34" charset="0"/>
              </a:rPr>
              <a:t> technology offers opportunity for greenfield projects. Maintaining a </a:t>
            </a:r>
            <a:r>
              <a:rPr lang="en-US" sz="2000" b="0" i="0" u="sng" dirty="0">
                <a:solidFill>
                  <a:srgbClr val="007CAD"/>
                </a:solidFill>
                <a:effectLst/>
                <a:latin typeface="Arial" panose="020B0604020202020204" pitchFamily="34" charset="0"/>
                <a:hlinkClick r:id="rId4"/>
              </a:rPr>
              <a:t>hybrid IT</a:t>
            </a:r>
            <a:r>
              <a:rPr lang="en-US" sz="2000" b="0" i="0" dirty="0">
                <a:solidFill>
                  <a:srgbClr val="666666"/>
                </a:solidFill>
                <a:effectLst/>
                <a:latin typeface="Arial" panose="020B0604020202020204" pitchFamily="34" charset="0"/>
              </a:rPr>
              <a:t> infrastructure with both cloud and on-premises technology is often complex and difficult to maintain and troubleshoot. A greenfield cloud-first approach can provide stability and cut costs.</a:t>
            </a:r>
          </a:p>
          <a:p>
            <a:pPr algn="just">
              <a:buFont typeface="Arial" panose="020B0604020202020204" pitchFamily="34" charset="0"/>
              <a:buChar char="•"/>
            </a:pPr>
            <a:r>
              <a:rPr lang="en-US" sz="2000" b="1" i="0" dirty="0">
                <a:solidFill>
                  <a:srgbClr val="666666"/>
                </a:solidFill>
                <a:effectLst/>
                <a:latin typeface="Arial" panose="020B0604020202020204" pitchFamily="34" charset="0"/>
              </a:rPr>
              <a:t>Greenfield network.</a:t>
            </a:r>
            <a:r>
              <a:rPr lang="en-US" sz="2000" b="0" i="0" dirty="0">
                <a:solidFill>
                  <a:srgbClr val="666666"/>
                </a:solidFill>
                <a:effectLst/>
                <a:latin typeface="Arial" panose="020B0604020202020204" pitchFamily="34" charset="0"/>
              </a:rPr>
              <a:t> New networking technologies give organizations the opportunity to </a:t>
            </a:r>
            <a:r>
              <a:rPr lang="en-US" sz="2000" b="0" i="0" u="sng" dirty="0">
                <a:solidFill>
                  <a:srgbClr val="007CAD"/>
                </a:solidFill>
                <a:effectLst/>
                <a:latin typeface="Arial" panose="020B0604020202020204" pitchFamily="34" charset="0"/>
                <a:hlinkClick r:id="rId5"/>
              </a:rPr>
              <a:t>replace legacy networks</a:t>
            </a:r>
            <a:r>
              <a:rPr lang="en-US" sz="2000" b="0" i="0" dirty="0">
                <a:solidFill>
                  <a:srgbClr val="666666"/>
                </a:solidFill>
                <a:effectLst/>
                <a:latin typeface="Arial" panose="020B0604020202020204" pitchFamily="34" charset="0"/>
              </a:rPr>
              <a:t> with entirely new systems. Instead of expanding legacy Ethernet or copper-based technology, they can invest in new technology stacks, like passive optical networks and fiber optic switching. New cellular radio technology, such as </a:t>
            </a:r>
            <a:r>
              <a:rPr lang="en-US" sz="2000" b="0" i="0" u="sng" dirty="0">
                <a:solidFill>
                  <a:srgbClr val="007CAD"/>
                </a:solidFill>
                <a:effectLst/>
                <a:latin typeface="Arial" panose="020B0604020202020204" pitchFamily="34" charset="0"/>
                <a:hlinkClick r:id="rId6"/>
              </a:rPr>
              <a:t>5G New Radio</a:t>
            </a:r>
            <a:r>
              <a:rPr lang="en-US" sz="2000" b="0" i="0" dirty="0">
                <a:solidFill>
                  <a:srgbClr val="666666"/>
                </a:solidFill>
                <a:effectLst/>
                <a:latin typeface="Arial" panose="020B0604020202020204" pitchFamily="34" charset="0"/>
              </a:rPr>
              <a:t>, enables entirely new networks to be built. Greenfield projects are often used to build new cellular networks in developing countries where there is little or no legacy technology.</a:t>
            </a:r>
          </a:p>
        </p:txBody>
      </p:sp>
    </p:spTree>
    <p:extLst>
      <p:ext uri="{BB962C8B-B14F-4D97-AF65-F5344CB8AC3E}">
        <p14:creationId xmlns:p14="http://schemas.microsoft.com/office/powerpoint/2010/main" val="9090154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D9FEB5-ECCB-7850-7658-23E59465339F}"/>
              </a:ext>
            </a:extLst>
          </p:cNvPr>
          <p:cNvSpPr txBox="1"/>
          <p:nvPr/>
        </p:nvSpPr>
        <p:spPr>
          <a:xfrm>
            <a:off x="152400" y="228600"/>
            <a:ext cx="8763000" cy="6370975"/>
          </a:xfrm>
          <a:prstGeom prst="rect">
            <a:avLst/>
          </a:prstGeom>
          <a:noFill/>
        </p:spPr>
        <p:txBody>
          <a:bodyPr wrap="square">
            <a:spAutoFit/>
          </a:bodyPr>
          <a:lstStyle/>
          <a:p>
            <a:pPr algn="just"/>
            <a:r>
              <a:rPr lang="en-US" sz="2400" b="1" i="0" dirty="0">
                <a:effectLst/>
                <a:latin typeface="Arial" panose="020B0604020202020204" pitchFamily="34" charset="0"/>
              </a:rPr>
              <a:t>Advantages of greenfield deployments</a:t>
            </a:r>
          </a:p>
          <a:p>
            <a:pPr algn="just"/>
            <a:r>
              <a:rPr lang="en-US" sz="2400" dirty="0">
                <a:solidFill>
                  <a:srgbClr val="666666"/>
                </a:solidFill>
                <a:effectLst/>
              </a:rPr>
              <a:t>There are several advantages to doing a greenfield deployment, including the following:</a:t>
            </a:r>
          </a:p>
          <a:p>
            <a:pPr algn="just">
              <a:buFont typeface="Arial" panose="020B0604020202020204" pitchFamily="34" charset="0"/>
              <a:buChar char="•"/>
            </a:pPr>
            <a:r>
              <a:rPr lang="en-US" sz="2400" b="1" dirty="0">
                <a:solidFill>
                  <a:srgbClr val="666666"/>
                </a:solidFill>
                <a:effectLst/>
              </a:rPr>
              <a:t>Purpose-built.</a:t>
            </a:r>
            <a:r>
              <a:rPr lang="en-US" sz="2400" dirty="0">
                <a:solidFill>
                  <a:srgbClr val="666666"/>
                </a:solidFill>
                <a:effectLst/>
              </a:rPr>
              <a:t> Organizations can evaluate the </a:t>
            </a:r>
            <a:r>
              <a:rPr lang="en-US" sz="2400" u="sng" dirty="0">
                <a:solidFill>
                  <a:srgbClr val="007CAD"/>
                </a:solidFill>
                <a:effectLst/>
                <a:hlinkClick r:id="rId2"/>
              </a:rPr>
              <a:t>project scope</a:t>
            </a:r>
            <a:r>
              <a:rPr lang="en-US" sz="2400" dirty="0">
                <a:solidFill>
                  <a:srgbClr val="666666"/>
                </a:solidFill>
                <a:effectLst/>
              </a:rPr>
              <a:t> and requirements to meet the all needs of the project. They can then build custom solutions.</a:t>
            </a:r>
          </a:p>
          <a:p>
            <a:pPr algn="just">
              <a:buFont typeface="Arial" panose="020B0604020202020204" pitchFamily="34" charset="0"/>
              <a:buChar char="•"/>
            </a:pPr>
            <a:r>
              <a:rPr lang="en-US" sz="2400" b="1" dirty="0">
                <a:solidFill>
                  <a:srgbClr val="666666"/>
                </a:solidFill>
                <a:effectLst/>
              </a:rPr>
              <a:t>Future-proof. </a:t>
            </a:r>
            <a:r>
              <a:rPr lang="en-US" sz="2400" dirty="0">
                <a:solidFill>
                  <a:srgbClr val="666666"/>
                </a:solidFill>
                <a:effectLst/>
              </a:rPr>
              <a:t>No legacy technology means modern technology can be used for greater compatibility.</a:t>
            </a:r>
          </a:p>
          <a:p>
            <a:pPr algn="just">
              <a:buFont typeface="Arial" panose="020B0604020202020204" pitchFamily="34" charset="0"/>
              <a:buChar char="•"/>
            </a:pPr>
            <a:r>
              <a:rPr lang="en-US" sz="2400" b="1" dirty="0">
                <a:solidFill>
                  <a:srgbClr val="666666"/>
                </a:solidFill>
                <a:effectLst/>
              </a:rPr>
              <a:t>Right-sized scaling.</a:t>
            </a:r>
            <a:r>
              <a:rPr lang="en-US" sz="2400" dirty="0">
                <a:solidFill>
                  <a:srgbClr val="666666"/>
                </a:solidFill>
                <a:effectLst/>
              </a:rPr>
              <a:t> Project designs consider size and performance requirements, with future scaling needs built in.</a:t>
            </a:r>
          </a:p>
          <a:p>
            <a:pPr algn="just">
              <a:buFont typeface="Arial" panose="020B0604020202020204" pitchFamily="34" charset="0"/>
              <a:buChar char="•"/>
            </a:pPr>
            <a:r>
              <a:rPr lang="en-US" sz="2400" b="1" dirty="0">
                <a:solidFill>
                  <a:srgbClr val="666666"/>
                </a:solidFill>
                <a:effectLst/>
              </a:rPr>
              <a:t>Lower maintenance.</a:t>
            </a:r>
            <a:r>
              <a:rPr lang="en-US" sz="2400" dirty="0">
                <a:solidFill>
                  <a:srgbClr val="666666"/>
                </a:solidFill>
                <a:effectLst/>
              </a:rPr>
              <a:t> Project designs can use </a:t>
            </a:r>
            <a:r>
              <a:rPr lang="en-US" sz="2400" u="sng" dirty="0">
                <a:solidFill>
                  <a:srgbClr val="007CAD"/>
                </a:solidFill>
                <a:effectLst/>
                <a:hlinkClick r:id="rId3"/>
              </a:rPr>
              <a:t>standards</a:t>
            </a:r>
            <a:r>
              <a:rPr lang="en-US" sz="2400" dirty="0">
                <a:solidFill>
                  <a:srgbClr val="666666"/>
                </a:solidFill>
                <a:effectLst/>
              </a:rPr>
              <a:t>-based approaches that cut down on maintenance needs, require less institutional knowledge and enable greater employee flexibility.</a:t>
            </a:r>
          </a:p>
          <a:p>
            <a:pPr algn="just">
              <a:buFont typeface="Arial" panose="020B0604020202020204" pitchFamily="34" charset="0"/>
              <a:buChar char="•"/>
            </a:pPr>
            <a:r>
              <a:rPr lang="en-US" sz="2400" b="1" dirty="0">
                <a:solidFill>
                  <a:srgbClr val="666666"/>
                </a:solidFill>
                <a:effectLst/>
              </a:rPr>
              <a:t>Less dependencies.</a:t>
            </a:r>
            <a:r>
              <a:rPr lang="en-US" sz="2400" dirty="0">
                <a:solidFill>
                  <a:srgbClr val="666666"/>
                </a:solidFill>
                <a:effectLst/>
              </a:rPr>
              <a:t> Once old, outdated systems and designs are gone, new systems can be designed with greater </a:t>
            </a:r>
            <a:r>
              <a:rPr lang="en-US" sz="2400" u="sng" dirty="0">
                <a:solidFill>
                  <a:srgbClr val="007CAD"/>
                </a:solidFill>
                <a:effectLst/>
                <a:hlinkClick r:id="rId4"/>
              </a:rPr>
              <a:t>fault tolerance</a:t>
            </a:r>
            <a:r>
              <a:rPr lang="en-US" sz="2400" dirty="0">
                <a:solidFill>
                  <a:srgbClr val="666666"/>
                </a:solidFill>
                <a:effectLst/>
              </a:rPr>
              <a:t>.</a:t>
            </a:r>
          </a:p>
        </p:txBody>
      </p:sp>
    </p:spTree>
    <p:extLst>
      <p:ext uri="{BB962C8B-B14F-4D97-AF65-F5344CB8AC3E}">
        <p14:creationId xmlns:p14="http://schemas.microsoft.com/office/powerpoint/2010/main" val="5652795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0E13119-CAA6-E33A-0AE8-B1E34506CABD}"/>
              </a:ext>
            </a:extLst>
          </p:cNvPr>
          <p:cNvSpPr txBox="1"/>
          <p:nvPr/>
        </p:nvSpPr>
        <p:spPr>
          <a:xfrm>
            <a:off x="304800" y="152400"/>
            <a:ext cx="8610600" cy="6001643"/>
          </a:xfrm>
          <a:prstGeom prst="rect">
            <a:avLst/>
          </a:prstGeom>
          <a:noFill/>
        </p:spPr>
        <p:txBody>
          <a:bodyPr wrap="square">
            <a:spAutoFit/>
          </a:bodyPr>
          <a:lstStyle/>
          <a:p>
            <a:pPr algn="just"/>
            <a:r>
              <a:rPr lang="en-US" sz="2400" b="1" i="0" dirty="0">
                <a:effectLst/>
                <a:latin typeface="Arial" panose="020B0604020202020204" pitchFamily="34" charset="0"/>
              </a:rPr>
              <a:t>Disadvantages of greenfield projects</a:t>
            </a:r>
          </a:p>
          <a:p>
            <a:pPr algn="just"/>
            <a:r>
              <a:rPr lang="en-US" sz="2400" dirty="0">
                <a:solidFill>
                  <a:srgbClr val="666666"/>
                </a:solidFill>
                <a:effectLst/>
              </a:rPr>
              <a:t>Greenfield deployments aren't without their challenges. The following ones are among them:</a:t>
            </a:r>
          </a:p>
          <a:p>
            <a:pPr algn="just">
              <a:buFont typeface="Arial" panose="020B0604020202020204" pitchFamily="34" charset="0"/>
              <a:buChar char="•"/>
            </a:pPr>
            <a:r>
              <a:rPr lang="en-US" sz="2400" b="1" dirty="0">
                <a:solidFill>
                  <a:srgbClr val="666666"/>
                </a:solidFill>
                <a:effectLst/>
              </a:rPr>
              <a:t>Slower project startup.</a:t>
            </a:r>
            <a:r>
              <a:rPr lang="en-US" sz="2400" dirty="0">
                <a:solidFill>
                  <a:srgbClr val="666666"/>
                </a:solidFill>
                <a:effectLst/>
              </a:rPr>
              <a:t> Exploring new options and deciding which to pursue takes time; these projects are often slow in the early stages.</a:t>
            </a:r>
          </a:p>
          <a:p>
            <a:pPr algn="just">
              <a:buFont typeface="Arial" panose="020B0604020202020204" pitchFamily="34" charset="0"/>
              <a:buChar char="•"/>
            </a:pPr>
            <a:r>
              <a:rPr lang="en-US" sz="2400" b="1" dirty="0">
                <a:solidFill>
                  <a:srgbClr val="666666"/>
                </a:solidFill>
                <a:effectLst/>
              </a:rPr>
              <a:t>Higher startup costs.</a:t>
            </a:r>
            <a:r>
              <a:rPr lang="en-US" sz="2400" dirty="0">
                <a:solidFill>
                  <a:srgbClr val="666666"/>
                </a:solidFill>
                <a:effectLst/>
              </a:rPr>
              <a:t> New design and technology can lead to longer projects and higher costs, especially during early project phases. These are often made up for during operation through better </a:t>
            </a:r>
            <a:r>
              <a:rPr lang="en-US" sz="2400" u="sng" dirty="0">
                <a:solidFill>
                  <a:srgbClr val="007CAD"/>
                </a:solidFill>
                <a:effectLst/>
                <a:hlinkClick r:id="rId2"/>
              </a:rPr>
              <a:t>return on investment</a:t>
            </a:r>
            <a:r>
              <a:rPr lang="en-US" sz="2400" dirty="0">
                <a:solidFill>
                  <a:srgbClr val="666666"/>
                </a:solidFill>
                <a:effectLst/>
              </a:rPr>
              <a:t>.</a:t>
            </a:r>
          </a:p>
          <a:p>
            <a:pPr algn="just">
              <a:buFont typeface="Arial" panose="020B0604020202020204" pitchFamily="34" charset="0"/>
              <a:buChar char="•"/>
            </a:pPr>
            <a:r>
              <a:rPr lang="en-US" sz="2400" b="1" dirty="0">
                <a:solidFill>
                  <a:srgbClr val="666666"/>
                </a:solidFill>
                <a:effectLst/>
              </a:rPr>
              <a:t>New skill requirements.</a:t>
            </a:r>
            <a:r>
              <a:rPr lang="en-US" sz="2400" dirty="0">
                <a:solidFill>
                  <a:srgbClr val="666666"/>
                </a:solidFill>
                <a:effectLst/>
              </a:rPr>
              <a:t> IT staff that implement these systems may need to learn new skills. This takes time as employees learn to work a new system.</a:t>
            </a:r>
          </a:p>
          <a:p>
            <a:pPr algn="just">
              <a:buFont typeface="Arial" panose="020B0604020202020204" pitchFamily="34" charset="0"/>
              <a:buChar char="•"/>
            </a:pPr>
            <a:r>
              <a:rPr lang="en-US" sz="2400" b="1" dirty="0">
                <a:solidFill>
                  <a:srgbClr val="666666"/>
                </a:solidFill>
                <a:effectLst/>
              </a:rPr>
              <a:t>New knowledge requirements.</a:t>
            </a:r>
            <a:r>
              <a:rPr lang="en-US" sz="2400" dirty="0">
                <a:solidFill>
                  <a:srgbClr val="666666"/>
                </a:solidFill>
                <a:effectLst/>
              </a:rPr>
              <a:t> Adapting new technology often means training existing employees, bringing in new people or hiring consultants.</a:t>
            </a:r>
          </a:p>
        </p:txBody>
      </p:sp>
    </p:spTree>
    <p:extLst>
      <p:ext uri="{BB962C8B-B14F-4D97-AF65-F5344CB8AC3E}">
        <p14:creationId xmlns:p14="http://schemas.microsoft.com/office/powerpoint/2010/main" val="19242874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13DBD6-8CCF-2CB2-6DA1-25E9A8CD0515}"/>
              </a:ext>
            </a:extLst>
          </p:cNvPr>
          <p:cNvSpPr txBox="1"/>
          <p:nvPr/>
        </p:nvSpPr>
        <p:spPr>
          <a:xfrm>
            <a:off x="152400" y="457200"/>
            <a:ext cx="8610600" cy="4893647"/>
          </a:xfrm>
          <a:prstGeom prst="rect">
            <a:avLst/>
          </a:prstGeom>
          <a:noFill/>
        </p:spPr>
        <p:txBody>
          <a:bodyPr wrap="square">
            <a:spAutoFit/>
          </a:bodyPr>
          <a:lstStyle/>
          <a:p>
            <a:pPr algn="just"/>
            <a:r>
              <a:rPr lang="en-US" sz="2400" b="0" i="0" dirty="0">
                <a:solidFill>
                  <a:srgbClr val="212529"/>
                </a:solidFill>
                <a:effectLst/>
                <a:latin typeface="Heebo" pitchFamily="2" charset="-79"/>
                <a:cs typeface="Heebo" pitchFamily="2" charset="-79"/>
              </a:rPr>
              <a:t>Brownfield software development refers to the development and deployment of a new software system in the presence of existing or </a:t>
            </a:r>
            <a:r>
              <a:rPr lang="en-US" sz="2400" b="0" i="0" u="none" strike="noStrike" dirty="0">
                <a:solidFill>
                  <a:srgbClr val="F04D39"/>
                </a:solidFill>
                <a:effectLst/>
                <a:latin typeface="Heebo" pitchFamily="2" charset="-79"/>
                <a:cs typeface="Heebo" pitchFamily="2" charset="-79"/>
                <a:hlinkClick r:id="rId2"/>
              </a:rPr>
              <a:t>legacy software systems</a:t>
            </a:r>
            <a:r>
              <a:rPr lang="en-US" sz="2400" b="0" i="0" dirty="0">
                <a:solidFill>
                  <a:srgbClr val="212529"/>
                </a:solidFill>
                <a:effectLst/>
                <a:latin typeface="Heebo" pitchFamily="2" charset="-79"/>
                <a:cs typeface="Heebo" pitchFamily="2" charset="-79"/>
              </a:rPr>
              <a:t>. Brownfield application development usually happens when you want to develop or improve upon an existing application, and compels you to work with previously created code.</a:t>
            </a:r>
          </a:p>
          <a:p>
            <a:pPr algn="just"/>
            <a:r>
              <a:rPr lang="en-US" sz="2400" b="0" i="0" dirty="0">
                <a:solidFill>
                  <a:srgbClr val="212529"/>
                </a:solidFill>
                <a:effectLst/>
                <a:latin typeface="Heebo" pitchFamily="2" charset="-79"/>
                <a:cs typeface="Heebo" pitchFamily="2" charset="-79"/>
              </a:rPr>
              <a:t>Therefore, any new software architecture must consider and coexist with systems already in place – so as to enhance existing functionality or capability. Examples of Brownfield development include: adding a new module to an existing enterprise system, integrating a new feature to software that was developed earlier, or upgrading code to enhance the functionality of an app.</a:t>
            </a:r>
          </a:p>
        </p:txBody>
      </p:sp>
    </p:spTree>
    <p:extLst>
      <p:ext uri="{BB962C8B-B14F-4D97-AF65-F5344CB8AC3E}">
        <p14:creationId xmlns:p14="http://schemas.microsoft.com/office/powerpoint/2010/main" val="35752206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6C23D0-BF97-76FF-C282-4BEC2FD3C2C2}"/>
              </a:ext>
            </a:extLst>
          </p:cNvPr>
          <p:cNvSpPr txBox="1"/>
          <p:nvPr/>
        </p:nvSpPr>
        <p:spPr>
          <a:xfrm>
            <a:off x="304800" y="533400"/>
            <a:ext cx="8610600" cy="5940088"/>
          </a:xfrm>
          <a:prstGeom prst="rect">
            <a:avLst/>
          </a:prstGeom>
          <a:noFill/>
        </p:spPr>
        <p:txBody>
          <a:bodyPr wrap="square">
            <a:spAutoFit/>
          </a:bodyPr>
          <a:lstStyle/>
          <a:p>
            <a:pPr algn="just"/>
            <a:r>
              <a:rPr lang="en-US" sz="2000" b="0" i="0" dirty="0">
                <a:solidFill>
                  <a:srgbClr val="212529"/>
                </a:solidFill>
                <a:effectLst/>
                <a:latin typeface="Heebo" pitchFamily="2" charset="-79"/>
                <a:cs typeface="Heebo" pitchFamily="2" charset="-79"/>
              </a:rPr>
              <a:t>The Advantages of Brownfield Software Development</a:t>
            </a:r>
          </a:p>
          <a:p>
            <a:pPr algn="just"/>
            <a:r>
              <a:rPr lang="en-US" sz="2000" b="0" i="0" dirty="0">
                <a:solidFill>
                  <a:srgbClr val="212529"/>
                </a:solidFill>
                <a:effectLst/>
                <a:latin typeface="Heebo" pitchFamily="2" charset="-79"/>
                <a:cs typeface="Heebo" pitchFamily="2" charset="-79"/>
              </a:rPr>
              <a:t>Some of the largest advantages of Brownfield development include:</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Offers a place to start with a predetermined direction</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Gives a chance to add improvements to existing technology solutions</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Supports working with defined business processes and technology solutions</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Allows existing code to be reused to add new features</a:t>
            </a:r>
          </a:p>
          <a:p>
            <a:pPr algn="just"/>
            <a:r>
              <a:rPr lang="en-US" sz="2000" b="0" i="0" dirty="0">
                <a:solidFill>
                  <a:srgbClr val="212529"/>
                </a:solidFill>
                <a:effectLst/>
                <a:latin typeface="Heebo" pitchFamily="2" charset="-79"/>
                <a:cs typeface="Heebo" pitchFamily="2" charset="-79"/>
              </a:rPr>
              <a:t>The Disadvantages of Brownfield Software Development</a:t>
            </a:r>
          </a:p>
          <a:p>
            <a:pPr algn="just"/>
            <a:r>
              <a:rPr lang="en-US" sz="2000" b="0" i="0" dirty="0">
                <a:solidFill>
                  <a:srgbClr val="212529"/>
                </a:solidFill>
                <a:effectLst/>
                <a:latin typeface="Heebo" pitchFamily="2" charset="-79"/>
                <a:cs typeface="Heebo" pitchFamily="2" charset="-79"/>
              </a:rPr>
              <a:t>Brownfield projects do also have their own set of disadvantages. These include:</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Requires thorough knowledge of existing systems, services, and data on which the new system needs to be built</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There may be a need to re-engineer a large portion of the existing complex environment so that they make operational sense to the new business requirement</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Requires detailed and precise understanding of the constraints of the existing business and IT, so the new project does not fail</a:t>
            </a:r>
          </a:p>
          <a:p>
            <a:pPr algn="just">
              <a:buFont typeface="Arial" panose="020B0604020202020204" pitchFamily="34" charset="0"/>
              <a:buChar char="•"/>
            </a:pPr>
            <a:r>
              <a:rPr lang="en-US" sz="2000" b="0" i="0" dirty="0">
                <a:solidFill>
                  <a:srgbClr val="212529"/>
                </a:solidFill>
                <a:effectLst/>
                <a:latin typeface="Heebo" pitchFamily="2" charset="-79"/>
                <a:cs typeface="Heebo" pitchFamily="2" charset="-79"/>
              </a:rPr>
              <a:t>Dealing with legacy code can not only slow down the development process but also add to overall </a:t>
            </a:r>
            <a:r>
              <a:rPr lang="en-US" sz="2000" b="0" i="0" u="none" strike="noStrike" dirty="0">
                <a:solidFill>
                  <a:srgbClr val="F04D39"/>
                </a:solidFill>
                <a:effectLst/>
                <a:latin typeface="Heebo" pitchFamily="2" charset="-79"/>
                <a:cs typeface="Heebo" pitchFamily="2" charset="-79"/>
                <a:hlinkClick r:id="rId2"/>
              </a:rPr>
              <a:t>development costs</a:t>
            </a:r>
            <a:endParaRPr lang="en-US" sz="2000" b="0" i="0" dirty="0">
              <a:solidFill>
                <a:srgbClr val="212529"/>
              </a:solidFill>
              <a:effectLst/>
              <a:latin typeface="Heebo" pitchFamily="2" charset="-79"/>
              <a:cs typeface="Heebo" pitchFamily="2" charset="-79"/>
            </a:endParaRPr>
          </a:p>
        </p:txBody>
      </p:sp>
    </p:spTree>
    <p:extLst>
      <p:ext uri="{BB962C8B-B14F-4D97-AF65-F5344CB8AC3E}">
        <p14:creationId xmlns:p14="http://schemas.microsoft.com/office/powerpoint/2010/main" val="24128598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reenfield vs Brownfield Development | Information Technology Lectures  (ITLec) - R&amp;D">
            <a:extLst>
              <a:ext uri="{FF2B5EF4-FFF2-40B4-BE49-F238E27FC236}">
                <a16:creationId xmlns:a16="http://schemas.microsoft.com/office/drawing/2014/main" id="{D15667C7-672B-8D1E-53C5-F19315F2E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3" y="476250"/>
            <a:ext cx="8982075" cy="5905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439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35337"/>
            <a:ext cx="8229240" cy="1142640"/>
          </a:xfrm>
          <a:prstGeom prst="rect">
            <a:avLst/>
          </a:prstGeom>
        </p:spPr>
        <p:txBody>
          <a:bodyPr anchor="ctr"/>
          <a:lstStyle/>
          <a:p>
            <a:pPr>
              <a:lnSpc>
                <a:spcPct val="100000"/>
              </a:lnSpc>
            </a:pPr>
            <a:r>
              <a:rPr lang="en-US" sz="3600" dirty="0">
                <a:solidFill>
                  <a:srgbClr val="000000"/>
                </a:solidFill>
                <a:latin typeface="Calibri" panose="020F0502020204030204"/>
              </a:rPr>
              <a:t>Utility Computing and Grid Computing </a:t>
            </a:r>
            <a:endParaRPr dirty="0"/>
          </a:p>
        </p:txBody>
      </p:sp>
      <p:sp>
        <p:nvSpPr>
          <p:cNvPr id="294" name="TextShape 2"/>
          <p:cNvSpPr txBox="1"/>
          <p:nvPr/>
        </p:nvSpPr>
        <p:spPr>
          <a:xfrm>
            <a:off x="457200" y="1143000"/>
            <a:ext cx="8228965" cy="5274945"/>
          </a:xfrm>
          <a:prstGeom prst="rect">
            <a:avLst/>
          </a:prstGeom>
        </p:spPr>
        <p:txBody>
          <a:bodyPr/>
          <a:lstStyle/>
          <a:p>
            <a:pPr algn="just">
              <a:lnSpc>
                <a:spcPct val="100000"/>
              </a:lnSpc>
              <a:buFont typeface="Arial" panose="020B0604020202020204"/>
              <a:buChar char="•"/>
            </a:pPr>
            <a:r>
              <a:rPr lang="en-US" sz="2400" b="1" dirty="0">
                <a:solidFill>
                  <a:srgbClr val="000000"/>
                </a:solidFill>
                <a:latin typeface="Calibri" panose="020F0502020204030204"/>
              </a:rPr>
              <a:t>Utility computing</a:t>
            </a:r>
            <a:r>
              <a:rPr lang="en-US" sz="2400" dirty="0">
                <a:solidFill>
                  <a:srgbClr val="000000"/>
                </a:solidFill>
                <a:latin typeface="Calibri" panose="020F0502020204030204"/>
              </a:rPr>
              <a:t> is </a:t>
            </a:r>
            <a:r>
              <a:rPr lang="en-US" sz="2400" b="1" dirty="0">
                <a:solidFill>
                  <a:srgbClr val="000000"/>
                </a:solidFill>
                <a:latin typeface="Calibri" panose="020F0502020204030204"/>
              </a:rPr>
              <a:t>the packaging of computing resources</a:t>
            </a:r>
            <a:r>
              <a:rPr lang="en-US" sz="2400" dirty="0">
                <a:solidFill>
                  <a:srgbClr val="000000"/>
                </a:solidFill>
                <a:latin typeface="Calibri" panose="020F0502020204030204"/>
              </a:rPr>
              <a:t>, such as computation, storage and services, as a metered service. This model has the advantage of a low or no initial cost to acquire computer resources; instead, computational resources are essentially rented.</a:t>
            </a:r>
            <a:endParaRPr dirty="0"/>
          </a:p>
          <a:p>
            <a:pPr algn="just">
              <a:lnSpc>
                <a:spcPct val="100000"/>
              </a:lnSpc>
              <a:buFont typeface="Arial" panose="020B0604020202020204"/>
              <a:buChar char="•"/>
            </a:pPr>
            <a:r>
              <a:rPr lang="en-US" sz="2400" dirty="0">
                <a:solidFill>
                  <a:srgbClr val="000000"/>
                </a:solidFill>
                <a:latin typeface="Calibri" panose="020F0502020204030204"/>
              </a:rPr>
              <a:t>This repackaging of computing services became the foundation of the shift to "on demand" computing.</a:t>
            </a:r>
          </a:p>
          <a:p>
            <a:pPr algn="just">
              <a:lnSpc>
                <a:spcPct val="100000"/>
              </a:lnSpc>
              <a:buFont typeface="Arial" panose="020B0604020202020204"/>
              <a:buChar char="•"/>
            </a:pPr>
            <a:r>
              <a:rPr lang="en-US" sz="2400" dirty="0">
                <a:solidFill>
                  <a:srgbClr val="000000"/>
                </a:solidFill>
                <a:latin typeface="Calibri" panose="020F0502020204030204"/>
              </a:rPr>
              <a:t>Grid Computing is Grid computing enables aggregation of distributed resources and transparently access to them. </a:t>
            </a:r>
          </a:p>
          <a:p>
            <a:pPr algn="just">
              <a:lnSpc>
                <a:spcPct val="100000"/>
              </a:lnSpc>
              <a:buFont typeface="Arial" panose="020B0604020202020204"/>
              <a:buChar char="•"/>
            </a:pPr>
            <a:r>
              <a:rPr lang="en-US" sz="2400" dirty="0">
                <a:solidFill>
                  <a:srgbClr val="000000"/>
                </a:solidFill>
                <a:latin typeface="Calibri" panose="020F0502020204030204"/>
              </a:rPr>
              <a:t>Most production grids such as </a:t>
            </a:r>
            <a:r>
              <a:rPr lang="en-US" sz="2400" dirty="0" err="1">
                <a:solidFill>
                  <a:srgbClr val="000000"/>
                </a:solidFill>
                <a:latin typeface="Calibri" panose="020F0502020204030204"/>
              </a:rPr>
              <a:t>TeraGrid</a:t>
            </a:r>
            <a:r>
              <a:rPr lang="en-US" sz="2400" dirty="0">
                <a:solidFill>
                  <a:srgbClr val="000000"/>
                </a:solidFill>
                <a:latin typeface="Calibri" panose="020F0502020204030204"/>
              </a:rPr>
              <a:t> and EGEE seek to share compute and storage resources distributed across different</a:t>
            </a:r>
          </a:p>
          <a:p>
            <a:pPr algn="just"/>
            <a:r>
              <a:rPr lang="en-US" sz="2400" dirty="0">
                <a:solidFill>
                  <a:srgbClr val="000000"/>
                </a:solidFill>
                <a:latin typeface="Calibri" panose="020F0502020204030204"/>
              </a:rPr>
              <a:t>administrative domains, with their main focus being speeding up a broad range of scientific applications, such as climate modeling, drug design, and </a:t>
            </a:r>
            <a:r>
              <a:rPr lang="en-IN" sz="2400" dirty="0">
                <a:solidFill>
                  <a:srgbClr val="000000"/>
                </a:solidFill>
                <a:latin typeface="Calibri" panose="020F0502020204030204"/>
              </a:rPr>
              <a:t>protein analysis.</a:t>
            </a:r>
            <a:endParaRPr sz="2400" dirty="0">
              <a:solidFill>
                <a:srgbClr val="000000"/>
              </a:solidFill>
              <a:latin typeface="Calibri" panose="020F0502020204030204"/>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177"/>
            <a:ext cx="8229240" cy="1143000"/>
          </a:xfrm>
        </p:spPr>
        <p:txBody>
          <a:bodyPr wrap="none" lIns="0" tIns="0" rIns="0" bIns="0" anchor="ctr"/>
          <a:lstStyle/>
          <a:p>
            <a:pPr algn="l" rtl="0"/>
            <a:r>
              <a:rPr lang="en-US" sz="3600" kern="1200" dirty="0">
                <a:solidFill>
                  <a:srgbClr val="000000"/>
                </a:solidFill>
                <a:latin typeface="Calibri" panose="020F0502020204030204"/>
                <a:ea typeface="+mn-ea"/>
                <a:cs typeface="+mn-cs"/>
              </a:rPr>
              <a:t>The Greenfield and Brownfield Deployment Options</a:t>
            </a:r>
          </a:p>
        </p:txBody>
      </p:sp>
      <p:sp>
        <p:nvSpPr>
          <p:cNvPr id="3" name="Text Placeholder 2"/>
          <p:cNvSpPr>
            <a:spLocks noGrp="1"/>
          </p:cNvSpPr>
          <p:nvPr>
            <p:ph type="body"/>
          </p:nvPr>
        </p:nvSpPr>
        <p:spPr>
          <a:xfrm>
            <a:off x="304800" y="1219200"/>
            <a:ext cx="8610600" cy="4724400"/>
          </a:xfrm>
        </p:spPr>
        <p:txBody>
          <a:bodyPr/>
          <a:lstStyle/>
          <a:p>
            <a:pPr marL="285750" indent="-285750">
              <a:buFont typeface="Arial" panose="020B0604020202020204" pitchFamily="34" charset="0"/>
              <a:buChar char="•"/>
            </a:pPr>
            <a:r>
              <a:rPr lang="en-US" sz="1600" dirty="0"/>
              <a:t>Most of the companies </a:t>
            </a:r>
            <a:r>
              <a:rPr lang="en-US" sz="1600" dirty="0">
                <a:solidFill>
                  <a:schemeClr val="tx1"/>
                </a:solidFill>
              </a:rPr>
              <a:t>moving to the cloud platform</a:t>
            </a:r>
            <a:r>
              <a:rPr lang="en-US" sz="1600" dirty="0"/>
              <a:t> either choose to get rid of </a:t>
            </a:r>
          </a:p>
          <a:p>
            <a:r>
              <a:rPr lang="en-US" sz="1600" dirty="0"/>
              <a:t>(or scrap)their existing on premise infrastructure and choose cloud or combine on </a:t>
            </a:r>
          </a:p>
          <a:p>
            <a:r>
              <a:rPr lang="en-US" sz="1600" dirty="0"/>
              <a:t>premise and cloud defining such a process by which both are optimally utilized.</a:t>
            </a:r>
          </a:p>
          <a:p>
            <a:r>
              <a:rPr lang="en-US" sz="1600" dirty="0"/>
              <a:t> </a:t>
            </a:r>
          </a:p>
          <a:p>
            <a:pPr marL="285750" indent="-285750">
              <a:buFont typeface="Arial" panose="020B0604020202020204" pitchFamily="34" charset="0"/>
              <a:buChar char="•"/>
            </a:pPr>
            <a:r>
              <a:rPr lang="en-US" sz="1600" dirty="0"/>
              <a:t>Before building a cloud infrastructure, organizations must identify which deployment option</a:t>
            </a:r>
          </a:p>
          <a:p>
            <a:r>
              <a:rPr lang="en-US" sz="1600" dirty="0"/>
              <a:t> is appropriate for them. There are two deployment options for building a cloud infrastructure </a:t>
            </a:r>
          </a:p>
          <a:p>
            <a:pPr marL="342900" indent="-342900">
              <a:buFont typeface="+mj-lt"/>
              <a:buAutoNum type="arabicPeriod"/>
            </a:pPr>
            <a:r>
              <a:rPr lang="en-US" sz="1600" dirty="0"/>
              <a:t>Greenfield deployment option and </a:t>
            </a:r>
          </a:p>
          <a:p>
            <a:pPr marL="342900" indent="-342900">
              <a:buFont typeface="+mj-lt"/>
              <a:buAutoNum type="arabicPeriod"/>
            </a:pPr>
            <a:r>
              <a:rPr lang="en-US" sz="1600" dirty="0"/>
              <a:t>Brownfield deployment option.</a:t>
            </a:r>
          </a:p>
          <a:p>
            <a:endParaRPr lang="en-US" sz="1600" dirty="0"/>
          </a:p>
          <a:p>
            <a:pPr marL="285750" indent="-285750">
              <a:buFont typeface="Arial" panose="020B0604020202020204" pitchFamily="34" charset="0"/>
              <a:buChar char="•"/>
            </a:pPr>
            <a:r>
              <a:rPr lang="en-US" sz="1600" dirty="0"/>
              <a:t>Greenfield means deploying completely new infrastructure from scratch , the entire </a:t>
            </a:r>
          </a:p>
          <a:p>
            <a:r>
              <a:rPr lang="en-US" sz="1600" dirty="0"/>
              <a:t>process of designing, developing, deploying, monitoring and management is involved.</a:t>
            </a:r>
          </a:p>
          <a:p>
            <a:endParaRPr lang="en-US" sz="1600" dirty="0"/>
          </a:p>
          <a:p>
            <a:pPr marL="285750" indent="-285750">
              <a:buFont typeface="Arial" panose="020B0604020202020204" pitchFamily="34" charset="0"/>
              <a:buChar char="•"/>
            </a:pPr>
            <a:r>
              <a:rPr lang="en-US" sz="1600" dirty="0"/>
              <a:t>The Brownfield is making changes in the existing infrastructure, a brownfield deployment </a:t>
            </a:r>
          </a:p>
          <a:p>
            <a:r>
              <a:rPr lang="en-US" sz="1600" dirty="0"/>
              <a:t>option is used when some of the infrastructure entities exist, which can be transformed to a</a:t>
            </a:r>
          </a:p>
          <a:p>
            <a:r>
              <a:rPr lang="en-US" sz="1600" dirty="0"/>
              <a:t>cloud infrastructure by deploying the remaining entities required for the cloud infrastructure.</a:t>
            </a:r>
          </a:p>
          <a:p>
            <a:endParaRPr lang="en-US" sz="1600" dirty="0"/>
          </a:p>
          <a:p>
            <a:endParaRPr lang="en-US" sz="1600" dirty="0"/>
          </a:p>
          <a:p>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8472</Words>
  <Application>Microsoft Office PowerPoint</Application>
  <PresentationFormat>On-screen Show (4:3)</PresentationFormat>
  <Paragraphs>648</Paragraphs>
  <Slides>90</Slides>
  <Notes>29</Notes>
  <HiddenSlides>14</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90</vt:i4>
      </vt:variant>
    </vt:vector>
  </HeadingPairs>
  <TitlesOfParts>
    <vt:vector size="105" baseType="lpstr">
      <vt:lpstr>Arial</vt:lpstr>
      <vt:lpstr>Calibri</vt:lpstr>
      <vt:lpstr>erdana</vt:lpstr>
      <vt:lpstr>Heebo</vt:lpstr>
      <vt:lpstr>inter-bold</vt:lpstr>
      <vt:lpstr>inter-regular</vt:lpstr>
      <vt:lpstr>Lato</vt:lpstr>
      <vt:lpstr>Nunito</vt:lpstr>
      <vt:lpstr>StarSymbol</vt:lpstr>
      <vt:lpstr>Times New Roman</vt:lpstr>
      <vt:lpstr>Times New Roman</vt:lpstr>
      <vt:lpstr>Wingdings</vt:lpstr>
      <vt:lpstr>Office Theme</vt:lpstr>
      <vt:lpstr>Office Theme</vt:lpstr>
      <vt:lpstr>1_Office Theme</vt:lpstr>
      <vt:lpstr>PowerPoint Presentation</vt:lpstr>
      <vt:lpstr>PowerPoint Presentation</vt:lpstr>
      <vt:lpstr>PowerPoint Presentation</vt:lpstr>
      <vt:lpstr>PowerPoint Presentation</vt:lpstr>
      <vt:lpstr>ROOTS OF CLOUD COMPUTING</vt:lpstr>
      <vt:lpstr>Service Oriented Computing</vt:lpstr>
      <vt:lpstr>What is a Web Service?</vt:lpstr>
      <vt:lpstr>What is a Web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Computing Reference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Cloud Service Brokerage (CSB)</vt:lpstr>
      <vt:lpstr>Role of Networks in Cloud Computing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Greenfield and Brownfield Deployment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shridevi.karande</dc:creator>
  <cp:lastModifiedBy>Aparna Kamble</cp:lastModifiedBy>
  <cp:revision>95</cp:revision>
  <dcterms:created xsi:type="dcterms:W3CDTF">2022-10-11T07:18:00Z</dcterms:created>
  <dcterms:modified xsi:type="dcterms:W3CDTF">2023-11-24T07:07:18Z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677241C9E3C94C94810D154E486C9B92</vt:lpwstr>
  </property>
  <property fmtid="{D5CDD505-2E9C-101B-9397-08002B2CF9AE}" pid="3" name="KSOProductBuildVer">
    <vt:lpwstr>1033-11.2.0.11341</vt:lpwstr>
  </property>
</Properties>
</file>