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2"/>
  </p:notesMasterIdLst>
  <p:sldIdLst>
    <p:sldId id="257" r:id="rId2"/>
    <p:sldId id="259" r:id="rId3"/>
    <p:sldId id="260" r:id="rId4"/>
    <p:sldId id="266" r:id="rId5"/>
    <p:sldId id="267" r:id="rId6"/>
    <p:sldId id="261" r:id="rId7"/>
    <p:sldId id="262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0E2A-6B84-48FF-B44A-2961095CDC4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72A36-4ED2-4423-9950-648F710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"/>
            <a:ext cx="10993549" cy="14652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PAYEAZY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60A92-4234-403B-9AF6-7CF23A7E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8" y="1465203"/>
            <a:ext cx="9833112" cy="505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51C6C-6A45-4143-A999-638D642F76DB}"/>
              </a:ext>
            </a:extLst>
          </p:cNvPr>
          <p:cNvSpPr txBox="1"/>
          <p:nvPr/>
        </p:nvSpPr>
        <p:spPr>
          <a:xfrm>
            <a:off x="446534" y="2508141"/>
            <a:ext cx="2429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Team: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Avinash</a:t>
            </a:r>
            <a:r>
              <a:rPr lang="en-US" sz="2400" b="1" dirty="0">
                <a:solidFill>
                  <a:srgbClr val="0070C0"/>
                </a:solidFill>
              </a:rPr>
              <a:t> B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Sai Krishna P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Srikanth M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FCB1A-AA2E-45B9-976B-9B01A202E7AB}"/>
              </a:ext>
            </a:extLst>
          </p:cNvPr>
          <p:cNvSpPr txBox="1"/>
          <p:nvPr/>
        </p:nvSpPr>
        <p:spPr>
          <a:xfrm>
            <a:off x="4280452" y="3072056"/>
            <a:ext cx="630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1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DDB1-AC22-4A11-B4BD-A059D294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3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NFC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9502-4B0C-4B00-A73F-D57F826B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74" y="1139686"/>
            <a:ext cx="6980763" cy="6062870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Near Field communication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Short-range wireless RFID technology which used low speed signals 	to allow two devices	to automatically start communicating when they are close to one another.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RFID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2000" dirty="0"/>
              <a:t>A mobile phone with a RFID tag is a mobile device that includes a RFID chip with some identification information programmed on it. </a:t>
            </a:r>
            <a:r>
              <a:rPr lang="en-US" sz="2000" b="1" dirty="0"/>
              <a:t>Besides a cell phone antenna used for connection to the network operator</a:t>
            </a:r>
            <a:r>
              <a:rPr lang="en-US" sz="2000" dirty="0"/>
              <a:t>, the phone contains a RF antenna for communication with RFID readers.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F9468-C91D-494C-ABA9-1FEFAB56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37" y="795130"/>
            <a:ext cx="4563785" cy="56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BB1-EEA1-4229-9075-44DC1E5F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485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PAYEAZY – THE IDEA AND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9B6C-AF12-4C80-A8A2-FA28768A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550504"/>
            <a:ext cx="11029616" cy="3975653"/>
          </a:xfrm>
        </p:spPr>
        <p:txBody>
          <a:bodyPr/>
          <a:lstStyle/>
          <a:p>
            <a:r>
              <a:rPr lang="en-US" sz="2000" dirty="0"/>
              <a:t>Novel, but Realistic &amp; Implementable idea – Technology Feasible, Economically Viable</a:t>
            </a:r>
          </a:p>
          <a:p>
            <a:r>
              <a:rPr lang="en-US" sz="2000" dirty="0"/>
              <a:t>Frictionless, Easy Acceptability by end-users, as customers are used to making tap-payments.</a:t>
            </a:r>
          </a:p>
          <a:p>
            <a:r>
              <a:rPr lang="en-US" sz="2000" dirty="0"/>
              <a:t>Cost Savings for Merchants.</a:t>
            </a:r>
          </a:p>
          <a:p>
            <a:r>
              <a:rPr lang="en-US" sz="2000" dirty="0"/>
              <a:t>Increased Revenue for the bank &amp; reduced dependency on Vendor for mobile devices.</a:t>
            </a:r>
          </a:p>
          <a:p>
            <a:r>
              <a:rPr lang="en-US" sz="2000" dirty="0"/>
              <a:t>Should be good enough to go with Responsive UI.</a:t>
            </a:r>
          </a:p>
          <a:p>
            <a:r>
              <a:rPr lang="en-US" sz="2000" dirty="0"/>
              <a:t>Should be able to integrated with Backend.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48F1-896E-4DA7-869F-CAC6F334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8" y="1971260"/>
            <a:ext cx="2727877" cy="4220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6069D-34A6-4111-B94F-E8ED0F4C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7" y="1958007"/>
            <a:ext cx="2433934" cy="42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E7BE7-3C3D-4306-8638-21BF23291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3" y="1971260"/>
            <a:ext cx="2619459" cy="4220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2EEF6-88ED-4E4C-82C0-D4CE1D9DE28F}"/>
              </a:ext>
            </a:extLst>
          </p:cNvPr>
          <p:cNvSpPr txBox="1"/>
          <p:nvPr/>
        </p:nvSpPr>
        <p:spPr>
          <a:xfrm>
            <a:off x="447227" y="848139"/>
            <a:ext cx="84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APP SCREENSHOTS – TAP TO PAY FEATURE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F61B1-B10C-42C8-996E-0192D9E4C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29" y="1958007"/>
            <a:ext cx="2933271" cy="42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6069D-34A6-4111-B94F-E8ED0F4C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7" y="1958007"/>
            <a:ext cx="2433934" cy="42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E7BE7-3C3D-4306-8638-21BF23291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27" y="1958007"/>
            <a:ext cx="2619459" cy="4220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2EEF6-88ED-4E4C-82C0-D4CE1D9DE28F}"/>
              </a:ext>
            </a:extLst>
          </p:cNvPr>
          <p:cNvSpPr txBox="1"/>
          <p:nvPr/>
        </p:nvSpPr>
        <p:spPr>
          <a:xfrm>
            <a:off x="447227" y="848139"/>
            <a:ext cx="84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APP SCREENSHOTS – SCAN TO PAY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A5FC4-2362-4904-A4E9-DF1B45E8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8" y="1958007"/>
            <a:ext cx="2945812" cy="422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87F7F-F95F-4D40-91E6-85CA95166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14" y="1958007"/>
            <a:ext cx="2619459" cy="4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F2E5-2C1E-48A8-BC29-5A547A7B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65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F8BD-F2D0-465A-9D2F-73E08C18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9300"/>
            <a:ext cx="11029615" cy="4783859"/>
          </a:xfrm>
        </p:spPr>
        <p:txBody>
          <a:bodyPr>
            <a:noAutofit/>
          </a:bodyPr>
          <a:lstStyle/>
          <a:p>
            <a:r>
              <a:rPr lang="en-US" sz="1800" b="1" dirty="0"/>
              <a:t>$$$</a:t>
            </a:r>
            <a:r>
              <a:rPr lang="en-US" sz="1800" b="1" dirty="0" err="1"/>
              <a:t>avings</a:t>
            </a:r>
            <a:r>
              <a:rPr lang="en-US" sz="1800" b="1" dirty="0"/>
              <a:t> </a:t>
            </a:r>
            <a:r>
              <a:rPr lang="en-US" sz="1800" dirty="0"/>
              <a:t>for </a:t>
            </a:r>
            <a:r>
              <a:rPr lang="en-US" sz="1800" b="1" dirty="0"/>
              <a:t>Merchants</a:t>
            </a:r>
            <a:r>
              <a:rPr lang="en-US" sz="1800" dirty="0"/>
              <a:t> – No specialized &amp; expensive hardware.</a:t>
            </a:r>
          </a:p>
          <a:p>
            <a:r>
              <a:rPr lang="en-US" sz="1800" dirty="0"/>
              <a:t>Improved </a:t>
            </a:r>
            <a:r>
              <a:rPr lang="en-US" sz="1800" b="1" dirty="0"/>
              <a:t>Customer experience for Merchants.</a:t>
            </a:r>
          </a:p>
          <a:p>
            <a:pPr lvl="1"/>
            <a:r>
              <a:rPr lang="en-US" sz="1800" b="1" dirty="0"/>
              <a:t>Any phone - </a:t>
            </a:r>
            <a:r>
              <a:rPr lang="en-US" sz="1800" dirty="0"/>
              <a:t>Works on any NFC enabled Android/IOS phone.</a:t>
            </a:r>
          </a:p>
          <a:p>
            <a:pPr lvl="1"/>
            <a:r>
              <a:rPr lang="en-US" sz="1800" b="1" dirty="0"/>
              <a:t>Any where -  Convenience fee </a:t>
            </a:r>
            <a:r>
              <a:rPr lang="en-US" sz="1800" dirty="0"/>
              <a:t>for On-the-go workers / Popup stores.</a:t>
            </a:r>
          </a:p>
          <a:p>
            <a:pPr lvl="1"/>
            <a:r>
              <a:rPr lang="en-US" sz="1800" b="1" dirty="0"/>
              <a:t>Any time- Instant setup, no waiting </a:t>
            </a:r>
            <a:r>
              <a:rPr lang="en-US" sz="1800" dirty="0"/>
              <a:t>for shipping of physical devices. Start accepting payments from day-one!</a:t>
            </a:r>
          </a:p>
          <a:p>
            <a:pPr lvl="1"/>
            <a:r>
              <a:rPr lang="en-US" sz="1800" b="1" dirty="0"/>
              <a:t>Multiple payment methods – </a:t>
            </a:r>
            <a:r>
              <a:rPr lang="en-US" sz="1800" dirty="0"/>
              <a:t>NFC, QR-code based payments like UPI</a:t>
            </a:r>
          </a:p>
          <a:p>
            <a:pPr lvl="1"/>
            <a:r>
              <a:rPr lang="en-US" sz="1800" b="1" dirty="0"/>
              <a:t>Value added service – </a:t>
            </a:r>
            <a:r>
              <a:rPr lang="en-US" sz="1800" dirty="0"/>
              <a:t>Can integrate with other business applications, such as scanning the product b barcodes using</a:t>
            </a:r>
          </a:p>
          <a:p>
            <a:pPr marL="324000" lvl="1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camera,  managing the inventory of items sold, tracking Sales etc.</a:t>
            </a:r>
          </a:p>
          <a:p>
            <a:pPr marL="324000" lvl="1" indent="0">
              <a:buNone/>
            </a:pPr>
            <a:r>
              <a:rPr lang="en-US" sz="1800" b="1" dirty="0"/>
              <a:t>Revenue Opportunities for the Product owner.</a:t>
            </a:r>
          </a:p>
          <a:p>
            <a:pPr lvl="1"/>
            <a:r>
              <a:rPr lang="en-US" sz="1800" b="1" dirty="0"/>
              <a:t> New merchants can be  </a:t>
            </a:r>
            <a:r>
              <a:rPr lang="en-US" sz="1800" dirty="0"/>
              <a:t>onboarded in digital payments ecosystem, resulting in increased </a:t>
            </a:r>
            <a:r>
              <a:rPr lang="en-US" sz="1800" b="1" dirty="0"/>
              <a:t>revenue from Transaction fees.</a:t>
            </a:r>
          </a:p>
          <a:p>
            <a:pPr lvl="1"/>
            <a:r>
              <a:rPr lang="en-US" sz="1800" b="1" dirty="0"/>
              <a:t> Increased Monthly </a:t>
            </a:r>
            <a:r>
              <a:rPr lang="en-US" sz="1800" dirty="0"/>
              <a:t>fee (for app subscription and other services)</a:t>
            </a:r>
          </a:p>
        </p:txBody>
      </p:sp>
    </p:spTree>
    <p:extLst>
      <p:ext uri="{BB962C8B-B14F-4D97-AF65-F5344CB8AC3E}">
        <p14:creationId xmlns:p14="http://schemas.microsoft.com/office/powerpoint/2010/main" val="14123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7DFE-0B02-43F7-A006-DF8547B5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77078"/>
            <a:ext cx="11029616" cy="10601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AE3C-654E-407F-917B-9C4270F4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908428"/>
            <a:ext cx="5194769" cy="55778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1258-2E9C-4194-860D-6A051BE4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584174"/>
            <a:ext cx="5194766" cy="3245177"/>
          </a:xfrm>
        </p:spPr>
        <p:txBody>
          <a:bodyPr>
            <a:normAutofit/>
          </a:bodyPr>
          <a:lstStyle/>
          <a:p>
            <a:r>
              <a:rPr lang="en-US" sz="2000" dirty="0"/>
              <a:t>Accept Payment through NFC (Tap to Pay)</a:t>
            </a:r>
          </a:p>
          <a:p>
            <a:r>
              <a:rPr lang="en-US" sz="2000" dirty="0"/>
              <a:t>Accept Payment through QR code (Scan to Pay)</a:t>
            </a:r>
          </a:p>
          <a:p>
            <a:r>
              <a:rPr lang="en-US" sz="2000" dirty="0"/>
              <a:t>Share transaction receipt through email, SMS and Print</a:t>
            </a:r>
          </a:p>
          <a:p>
            <a:r>
              <a:rPr lang="en-US" sz="2000" dirty="0"/>
              <a:t>View &amp; export Transaction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766CF-6FAA-434C-B4D9-29252037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1678278"/>
            <a:ext cx="5194770" cy="5533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Enhancements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D162-9040-42DD-8C14-98F7B126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584174"/>
            <a:ext cx="5194771" cy="3276877"/>
          </a:xfrm>
        </p:spPr>
        <p:txBody>
          <a:bodyPr/>
          <a:lstStyle/>
          <a:p>
            <a:r>
              <a:rPr lang="en-US" sz="2000" dirty="0"/>
              <a:t>Checkouts – Scan product Barcode using mobile cameras</a:t>
            </a:r>
          </a:p>
          <a:p>
            <a:r>
              <a:rPr lang="en-US" sz="2000" dirty="0"/>
              <a:t>Inventory Management – Integrate with ERP software to adjust the inventory sold through barcode scanning</a:t>
            </a:r>
          </a:p>
          <a:p>
            <a:r>
              <a:rPr lang="en-US" sz="2000" dirty="0"/>
              <a:t>Sales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3FB2-D2EE-4DE3-9DBB-9B00C92C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4668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 &amp; 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F7E6-79ED-4EA9-ABB7-A8D3352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6850"/>
            <a:ext cx="11029615" cy="4508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Market</a:t>
            </a:r>
          </a:p>
          <a:p>
            <a:r>
              <a:rPr lang="en-US" dirty="0"/>
              <a:t>Digital Payment = $5.44T in 2020, $11.29T by 2026, CAGR = 11.21%</a:t>
            </a:r>
          </a:p>
          <a:p>
            <a:r>
              <a:rPr lang="en-US" dirty="0"/>
              <a:t>Proximity mobile payments penetration = 43.2% with CAGR = 15%(2021-2028)</a:t>
            </a:r>
          </a:p>
          <a:p>
            <a:r>
              <a:rPr lang="en-US" dirty="0"/>
              <a:t>130mn SMB merchants do not accept card payments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For Merchants</a:t>
            </a:r>
          </a:p>
          <a:p>
            <a:pPr marL="0" indent="0">
              <a:buNone/>
            </a:pPr>
            <a:r>
              <a:rPr lang="en-US" dirty="0"/>
              <a:t>1 of 3 merchants quotes the cost of a payment solution </a:t>
            </a:r>
          </a:p>
          <a:p>
            <a:pPr marL="0" indent="0">
              <a:buNone/>
            </a:pPr>
            <a:r>
              <a:rPr lang="en-US" dirty="0"/>
              <a:t>Lead / Set up time of 10 – 15 days, preventing a merchant from accepting card payments and the device is ready to use.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For the Product owner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Dependency on 3</a:t>
            </a:r>
            <a:r>
              <a:rPr lang="en-US" baseline="30000" dirty="0"/>
              <a:t>rd</a:t>
            </a:r>
            <a:r>
              <a:rPr lang="en-US" dirty="0"/>
              <a:t> party vendor for hardware: E.g., stock out due to semiconductor chip shortage, Volatile device prices regarding effort for updating </a:t>
            </a:r>
          </a:p>
        </p:txBody>
      </p:sp>
    </p:spTree>
    <p:extLst>
      <p:ext uri="{BB962C8B-B14F-4D97-AF65-F5344CB8AC3E}">
        <p14:creationId xmlns:p14="http://schemas.microsoft.com/office/powerpoint/2010/main" val="321461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4B48-CA25-4B07-9319-BCDA701D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personas /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056-7590-4BD1-BF42-CB2C3CFBF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Small Business</a:t>
            </a:r>
          </a:p>
          <a:p>
            <a:r>
              <a:rPr lang="en-US" dirty="0"/>
              <a:t>A small business owner with &lt; $500k annual sales</a:t>
            </a:r>
          </a:p>
          <a:p>
            <a:r>
              <a:rPr lang="en-US" dirty="0"/>
              <a:t>New business, multiple payment counters, needs to accept card payments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Pain point: 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High set-up Cost – expensive POS devices(</a:t>
            </a:r>
            <a:r>
              <a:rPr lang="en-US" dirty="0" err="1"/>
              <a:t>upto</a:t>
            </a:r>
            <a:r>
              <a:rPr lang="en-US" dirty="0"/>
              <a:t> $665 per device)</a:t>
            </a:r>
          </a:p>
          <a:p>
            <a:r>
              <a:rPr lang="en-US" dirty="0"/>
              <a:t>High set-up Time – </a:t>
            </a:r>
            <a:r>
              <a:rPr lang="en-US" dirty="0" err="1"/>
              <a:t>Upto</a:t>
            </a:r>
            <a:r>
              <a:rPr lang="en-US" dirty="0"/>
              <a:t> 10 days for shipping the device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54A5-8FA6-49FC-AB26-CE39A85A8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Popup stores &amp; On-the-go workers</a:t>
            </a:r>
          </a:p>
          <a:p>
            <a:r>
              <a:rPr lang="en-US" dirty="0"/>
              <a:t>A </a:t>
            </a:r>
            <a:r>
              <a:rPr lang="en-US" dirty="0" err="1"/>
              <a:t>temporaty</a:t>
            </a:r>
            <a:r>
              <a:rPr lang="en-US" dirty="0"/>
              <a:t> / semi-permanent pop-up store with limited counter space </a:t>
            </a:r>
            <a:r>
              <a:rPr lang="en-US" dirty="0" err="1"/>
              <a:t>e.g.m</a:t>
            </a:r>
            <a:r>
              <a:rPr lang="en-US" dirty="0"/>
              <a:t> </a:t>
            </a:r>
            <a:r>
              <a:rPr lang="en-US" dirty="0" err="1"/>
              <a:t>Foodtrucks</a:t>
            </a:r>
            <a:r>
              <a:rPr lang="en-US" dirty="0"/>
              <a:t>, Farmer’s market.</a:t>
            </a:r>
          </a:p>
          <a:p>
            <a:r>
              <a:rPr lang="en-US" dirty="0"/>
              <a:t>On-to-g0 / gig worker without physical address e.g., Delivery persons, Taxi Drivers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Pain point:</a:t>
            </a:r>
          </a:p>
          <a:p>
            <a:r>
              <a:rPr lang="en-US" dirty="0"/>
              <a:t>No permanent physical business address to order device</a:t>
            </a:r>
          </a:p>
          <a:p>
            <a:r>
              <a:rPr lang="en-US" dirty="0"/>
              <a:t>No infra / counters to manage devices.</a:t>
            </a:r>
          </a:p>
        </p:txBody>
      </p:sp>
    </p:spTree>
    <p:extLst>
      <p:ext uri="{BB962C8B-B14F-4D97-AF65-F5344CB8AC3E}">
        <p14:creationId xmlns:p14="http://schemas.microsoft.com/office/powerpoint/2010/main" val="10856755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544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PAYEAZY</vt:lpstr>
      <vt:lpstr>NFC Technology</vt:lpstr>
      <vt:lpstr>USE OF PAYEAZY – THE IDEA AND THE APPLICATION</vt:lpstr>
      <vt:lpstr>PowerPoint Presentation</vt:lpstr>
      <vt:lpstr>PowerPoint Presentation</vt:lpstr>
      <vt:lpstr>Solution Benefits </vt:lpstr>
      <vt:lpstr>Product Features</vt:lpstr>
      <vt:lpstr>Problem Statement &amp; Market Research</vt:lpstr>
      <vt:lpstr>Customer personas / segments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2023-03-04T04:52:08Z</dcterms:created>
  <dcterms:modified xsi:type="dcterms:W3CDTF">2023-03-04T07:03:11Z</dcterms:modified>
</cp:coreProperties>
</file>