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8" r:id="rId3"/>
    <p:sldId id="259" r:id="rId4"/>
    <p:sldId id="261" r:id="rId5"/>
    <p:sldId id="262" r:id="rId6"/>
    <p:sldId id="299" r:id="rId7"/>
    <p:sldId id="263" r:id="rId8"/>
    <p:sldId id="264" r:id="rId9"/>
    <p:sldId id="265" r:id="rId10"/>
    <p:sldId id="266" r:id="rId11"/>
    <p:sldId id="267" r:id="rId12"/>
    <p:sldId id="269" r:id="rId13"/>
    <p:sldId id="270" r:id="rId14"/>
    <p:sldId id="271" r:id="rId15"/>
    <p:sldId id="272" r:id="rId16"/>
    <p:sldId id="273" r:id="rId17"/>
    <p:sldId id="278" r:id="rId18"/>
    <p:sldId id="279" r:id="rId19"/>
    <p:sldId id="274" r:id="rId20"/>
    <p:sldId id="280" r:id="rId21"/>
    <p:sldId id="281" r:id="rId22"/>
    <p:sldId id="298"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Georgia" panose="02040502050405020303" pitchFamily="18" charset="0"/>
      <p:regular r:id="rId29"/>
      <p:bold r:id="rId30"/>
      <p:italic r:id="rId31"/>
      <p:boldItalic r:id="rId32"/>
    </p:embeddedFont>
    <p:embeddedFont>
      <p:font typeface="Bookman Old Style" panose="02050604050505020204" pitchFamily="18"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iyB+hJsPzUIcJkat0jmJ4qrm6m5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76" y="67"/>
      </p:cViewPr>
      <p:guideLst>
        <p:guide orient="horz" pos="1570"/>
        <p:guide pos="5868"/>
        <p:guide orient="horz" pos="157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font" Target="fonts/font10.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3"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56"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9c79fd7f2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p:txBody>
      </p:sp>
      <p:sp>
        <p:nvSpPr>
          <p:cNvPr id="189" name="Google Shape;189;g119c79fd7f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22" name="Google Shape;222;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Table change </a:t>
            </a:r>
            <a:endParaRPr/>
          </a:p>
        </p:txBody>
      </p:sp>
      <p:sp>
        <p:nvSpPr>
          <p:cNvPr id="229" name="Google Shape;229;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36" name="Google Shape;236;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276" name="Google Shape;27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17b53b5ae0_1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242" name="Google Shape;242;g117b53b5ae0_1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283" name="Google Shape;283;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Piee</a:t>
            </a:r>
            <a:endParaRPr/>
          </a:p>
          <a:p>
            <a:pPr marL="457200" marR="0" lvl="0" indent="-228600" algn="l" rtl="0">
              <a:lnSpc>
                <a:spcPct val="100000"/>
              </a:lnSpc>
              <a:spcBef>
                <a:spcPts val="0"/>
              </a:spcBef>
              <a:spcAft>
                <a:spcPts val="0"/>
              </a:spcAft>
              <a:buClr>
                <a:srgbClr val="000000"/>
              </a:buClr>
              <a:buSzPts val="1400"/>
              <a:buFont typeface="Arial"/>
              <a:buNone/>
            </a:pPr>
            <a:endParaRPr/>
          </a:p>
        </p:txBody>
      </p:sp>
      <p:sp>
        <p:nvSpPr>
          <p:cNvPr id="290" name="Google Shape;290;p4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2" name="Google Shape;42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53" name="Google Shape;153;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6582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66" name="Google Shape;16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73" name="Google Shape;17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83" name="Google Shape;18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15"/>
        <p:cNvGrpSpPr/>
        <p:nvPr/>
      </p:nvGrpSpPr>
      <p:grpSpPr>
        <a:xfrm>
          <a:off x="0" y="0"/>
          <a:ext cx="0" cy="0"/>
          <a:chOff x="0" y="0"/>
          <a:chExt cx="0" cy="0"/>
        </a:xfrm>
      </p:grpSpPr>
      <p:sp>
        <p:nvSpPr>
          <p:cNvPr id="16" name="Google Shape;16;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a:spLocks noGrp="1"/>
          </p:cNvSpPr>
          <p:nvPr>
            <p:ph type="pic" idx="2"/>
          </p:nvPr>
        </p:nvSpPr>
        <p:spPr>
          <a:xfrm>
            <a:off x="5183188" y="987437"/>
            <a:ext cx="6172200" cy="4873625"/>
          </a:xfrm>
          <a:prstGeom prst="rect">
            <a:avLst/>
          </a:prstGeom>
          <a:noFill/>
          <a:ln>
            <a:noFill/>
          </a:ln>
        </p:spPr>
      </p:sp>
      <p:sp>
        <p:nvSpPr>
          <p:cNvPr id="77" name="Google Shape;77;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8" name="Google Shape;78;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42"/>
          <p:cNvSpPr txBox="1">
            <a:spLocks noGrp="1"/>
          </p:cNvSpPr>
          <p:nvPr>
            <p:ph type="title"/>
          </p:nvPr>
        </p:nvSpPr>
        <p:spPr>
          <a:xfrm>
            <a:off x="839788"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2"/>
          <p:cNvSpPr txBox="1">
            <a:spLocks noGrp="1"/>
          </p:cNvSpPr>
          <p:nvPr>
            <p:ph type="body" idx="1"/>
          </p:nvPr>
        </p:nvSpPr>
        <p:spPr>
          <a:xfrm>
            <a:off x="839789" y="1681163"/>
            <a:ext cx="5157787"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8" name="Google Shape;38;p42"/>
          <p:cNvSpPr txBox="1">
            <a:spLocks noGrp="1"/>
          </p:cNvSpPr>
          <p:nvPr>
            <p:ph type="body" idx="2"/>
          </p:nvPr>
        </p:nvSpPr>
        <p:spPr>
          <a:xfrm>
            <a:off x="839789" y="2505075"/>
            <a:ext cx="5157787"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42"/>
          <p:cNvSpPr txBox="1">
            <a:spLocks noGrp="1"/>
          </p:cNvSpPr>
          <p:nvPr>
            <p:ph type="body" idx="3"/>
          </p:nvPr>
        </p:nvSpPr>
        <p:spPr>
          <a:xfrm>
            <a:off x="6172203" y="1681163"/>
            <a:ext cx="5183188"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42"/>
          <p:cNvSpPr txBox="1">
            <a:spLocks noGrp="1"/>
          </p:cNvSpPr>
          <p:nvPr>
            <p:ph type="body" idx="4"/>
          </p:nvPr>
        </p:nvSpPr>
        <p:spPr>
          <a:xfrm>
            <a:off x="6172203" y="2505075"/>
            <a:ext cx="5183188"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2"/>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2"/>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2"/>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4"/>
        <p:cNvGrpSpPr/>
        <p:nvPr/>
      </p:nvGrpSpPr>
      <p:grpSpPr>
        <a:xfrm>
          <a:off x="0" y="0"/>
          <a:ext cx="0" cy="0"/>
          <a:chOff x="0" y="0"/>
          <a:chExt cx="0" cy="0"/>
        </a:xfrm>
      </p:grpSpPr>
      <p:sp>
        <p:nvSpPr>
          <p:cNvPr id="45" name="Google Shape;45;p37"/>
          <p:cNvSpPr/>
          <p:nvPr/>
        </p:nvSpPr>
        <p:spPr>
          <a:xfrm>
            <a:off x="0" y="11"/>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46" name="Google Shape;46;p37"/>
          <p:cNvSpPr txBox="1">
            <a:spLocks noGrp="1"/>
          </p:cNvSpPr>
          <p:nvPr>
            <p:ph type="title"/>
          </p:nvPr>
        </p:nvSpPr>
        <p:spPr>
          <a:xfrm>
            <a:off x="228600" y="187009"/>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48" name="Google Shape;48;p37"/>
          <p:cNvCxnSpPr/>
          <p:nvPr/>
        </p:nvCxnSpPr>
        <p:spPr>
          <a:xfrm>
            <a:off x="12"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41"/>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1"/>
          </p:nvPr>
        </p:nvSpPr>
        <p:spPr>
          <a:xfrm>
            <a:off x="838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41"/>
          <p:cNvSpPr txBox="1">
            <a:spLocks noGrp="1"/>
          </p:cNvSpPr>
          <p:nvPr>
            <p:ph type="body" idx="2"/>
          </p:nvPr>
        </p:nvSpPr>
        <p:spPr>
          <a:xfrm>
            <a:off x="6172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1"/>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1"/>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1"/>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1" name="Google Shape;71;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9.jp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hyperlink" Target="https://www.linkedin.com/in/sharat-chandra" TargetMode="Externa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linkedin.com/in/a-a-ashwini-45a9221b9"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40000"/>
                <a:lumOff val="60000"/>
              </a:schemeClr>
            </a:gs>
            <a:gs pos="74000">
              <a:schemeClr val="accent1">
                <a:lumMod val="45000"/>
                <a:lumOff val="55000"/>
              </a:schemeClr>
            </a:gs>
            <a:gs pos="83000">
              <a:schemeClr val="accent6">
                <a:lumMod val="60000"/>
                <a:lumOff val="40000"/>
              </a:schemeClr>
            </a:gs>
            <a:gs pos="100000">
              <a:schemeClr val="accent1">
                <a:lumMod val="30000"/>
                <a:lumOff val="70000"/>
              </a:schemeClr>
            </a:gs>
          </a:gsLst>
          <a:lin ang="5400000" scaled="1"/>
        </a:gradFill>
        <a:effectLst/>
      </p:bgPr>
    </p:bg>
    <p:spTree>
      <p:nvGrpSpPr>
        <p:cNvPr id="1" name="Shape 96"/>
        <p:cNvGrpSpPr/>
        <p:nvPr/>
      </p:nvGrpSpPr>
      <p:grpSpPr>
        <a:xfrm>
          <a:off x="0" y="0"/>
          <a:ext cx="0" cy="0"/>
          <a:chOff x="0" y="0"/>
          <a:chExt cx="0" cy="0"/>
        </a:xfrm>
      </p:grpSpPr>
      <p:pic>
        <p:nvPicPr>
          <p:cNvPr id="99" name="Google Shape;99;p2"/>
          <p:cNvPicPr preferRelativeResize="0"/>
          <p:nvPr/>
        </p:nvPicPr>
        <p:blipFill rotWithShape="1">
          <a:blip r:embed="rId3">
            <a:alphaModFix/>
          </a:blip>
          <a:srcRect/>
          <a:stretch/>
        </p:blipFill>
        <p:spPr>
          <a:xfrm>
            <a:off x="9915533" y="6151968"/>
            <a:ext cx="2276467" cy="706033"/>
          </a:xfrm>
          <a:prstGeom prst="rect">
            <a:avLst/>
          </a:prstGeom>
          <a:noFill/>
          <a:ln>
            <a:noFill/>
          </a:ln>
        </p:spPr>
      </p:pic>
      <p:sp>
        <p:nvSpPr>
          <p:cNvPr id="2" name="TextBox 1"/>
          <p:cNvSpPr txBox="1"/>
          <p:nvPr/>
        </p:nvSpPr>
        <p:spPr>
          <a:xfrm>
            <a:off x="609082" y="2133859"/>
            <a:ext cx="3068826" cy="2123658"/>
          </a:xfrm>
          <a:prstGeom prst="rect">
            <a:avLst/>
          </a:prstGeom>
          <a:noFill/>
          <a:ln>
            <a:noFill/>
          </a:ln>
        </p:spPr>
        <p:txBody>
          <a:bodyPr wrap="square" rtlCol="0">
            <a:spAutoFit/>
          </a:bodyPr>
          <a:lstStyle/>
          <a:p>
            <a:r>
              <a:rPr lang="en-US" sz="4400" dirty="0" smtClean="0">
                <a:solidFill>
                  <a:schemeClr val="tx1"/>
                </a:solidFill>
              </a:rPr>
              <a:t>Inventory of TMT Steel Rods</a:t>
            </a:r>
            <a:endParaRPr lang="en-US" sz="4400" dirty="0">
              <a:solidFill>
                <a:schemeClr val="tx1"/>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5410" y="838409"/>
            <a:ext cx="7232139" cy="515195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119c79fd7f2_1_58"/>
          <p:cNvSpPr txBox="1">
            <a:spLocks noGrp="1"/>
          </p:cNvSpPr>
          <p:nvPr>
            <p:ph type="title"/>
          </p:nvPr>
        </p:nvSpPr>
        <p:spPr>
          <a:xfrm>
            <a:off x="155575" y="182315"/>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smtClean="0">
                <a:latin typeface="Times New Roman"/>
                <a:ea typeface="Times New Roman"/>
                <a:cs typeface="Times New Roman"/>
                <a:sym typeface="Times New Roman"/>
              </a:rPr>
              <a:t>Project Architecture</a:t>
            </a:r>
            <a:endParaRPr sz="3200" b="1" dirty="0">
              <a:latin typeface="Times New Roman"/>
              <a:ea typeface="Times New Roman"/>
              <a:cs typeface="Times New Roman"/>
              <a:sym typeface="Times New Roman"/>
            </a:endParaRPr>
          </a:p>
        </p:txBody>
      </p:sp>
      <p:sp>
        <p:nvSpPr>
          <p:cNvPr id="192" name="Google Shape;192;g119c79fd7f2_1_58" descr="GitHub - serengil/deepface: A Lightweight Face Recognition and Facial  Attribute Analysis (Age, Gender, Emotion and Race) Library for Python"/>
          <p:cNvSpPr/>
          <p:nvPr/>
        </p:nvSpPr>
        <p:spPr>
          <a:xfrm>
            <a:off x="155575" y="-144463"/>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193" name="Google Shape;193;g119c79fd7f2_1_58" descr="GitHub - serengil/deepface: A Lightweight Face Recognition and Facial  Attribute Analysis (Age, Gender, Emotion and Race) Library for Python"/>
          <p:cNvSpPr/>
          <p:nvPr/>
        </p:nvSpPr>
        <p:spPr>
          <a:xfrm>
            <a:off x="307975" y="7937"/>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194" name="Google Shape;194;g119c79fd7f2_1_58"/>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6" name="Rectangle 5"/>
          <p:cNvSpPr/>
          <p:nvPr/>
        </p:nvSpPr>
        <p:spPr>
          <a:xfrm>
            <a:off x="664531" y="1106370"/>
            <a:ext cx="1210429" cy="756518"/>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7" name="TextBox 6"/>
          <p:cNvSpPr txBox="1"/>
          <p:nvPr/>
        </p:nvSpPr>
        <p:spPr>
          <a:xfrm>
            <a:off x="782413" y="1223018"/>
            <a:ext cx="1039390" cy="523220"/>
          </a:xfrm>
          <a:prstGeom prst="rect">
            <a:avLst/>
          </a:prstGeom>
          <a:noFill/>
        </p:spPr>
        <p:txBody>
          <a:bodyPr wrap="square" rtlCol="0">
            <a:spAutoFit/>
          </a:bodyPr>
          <a:lstStyle/>
          <a:p>
            <a:r>
              <a:rPr lang="en-US" sz="1400" dirty="0" smtClean="0"/>
              <a:t>Business Problem</a:t>
            </a:r>
            <a:endParaRPr lang="en-US" sz="1400" dirty="0"/>
          </a:p>
        </p:txBody>
      </p:sp>
      <p:sp>
        <p:nvSpPr>
          <p:cNvPr id="8" name="Rectangle 7"/>
          <p:cNvSpPr/>
          <p:nvPr/>
        </p:nvSpPr>
        <p:spPr>
          <a:xfrm>
            <a:off x="2801553" y="1119976"/>
            <a:ext cx="1917291" cy="9357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9" name="TextBox 8"/>
          <p:cNvSpPr txBox="1"/>
          <p:nvPr/>
        </p:nvSpPr>
        <p:spPr>
          <a:xfrm>
            <a:off x="2987945" y="1161463"/>
            <a:ext cx="1585451" cy="646331"/>
          </a:xfrm>
          <a:prstGeom prst="rect">
            <a:avLst/>
          </a:prstGeom>
          <a:noFill/>
        </p:spPr>
        <p:txBody>
          <a:bodyPr wrap="square" rtlCol="0">
            <a:spAutoFit/>
          </a:bodyPr>
          <a:lstStyle/>
          <a:p>
            <a:r>
              <a:rPr lang="en-US" sz="1200" dirty="0" smtClean="0"/>
              <a:t>Business Objectives, Constraints and success criteria</a:t>
            </a:r>
            <a:endParaRPr lang="en-US" sz="1200" dirty="0"/>
          </a:p>
        </p:txBody>
      </p:sp>
      <p:sp>
        <p:nvSpPr>
          <p:cNvPr id="10" name="Right Arrow 9"/>
          <p:cNvSpPr/>
          <p:nvPr/>
        </p:nvSpPr>
        <p:spPr>
          <a:xfrm>
            <a:off x="2073602" y="1392475"/>
            <a:ext cx="507479" cy="20647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p:cNvSpPr/>
          <p:nvPr/>
        </p:nvSpPr>
        <p:spPr>
          <a:xfrm>
            <a:off x="5796116" y="1067275"/>
            <a:ext cx="1120877" cy="64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946424" y="1171780"/>
            <a:ext cx="1002890" cy="461665"/>
          </a:xfrm>
          <a:prstGeom prst="rect">
            <a:avLst/>
          </a:prstGeom>
          <a:noFill/>
        </p:spPr>
        <p:txBody>
          <a:bodyPr wrap="square" rtlCol="0">
            <a:spAutoFit/>
          </a:bodyPr>
          <a:lstStyle/>
          <a:p>
            <a:r>
              <a:rPr lang="en-US" sz="1200" dirty="0" smtClean="0"/>
              <a:t>Data Collection</a:t>
            </a:r>
            <a:endParaRPr lang="en-US" sz="1200" dirty="0"/>
          </a:p>
        </p:txBody>
      </p:sp>
      <p:sp>
        <p:nvSpPr>
          <p:cNvPr id="13" name="Right Arrow 12"/>
          <p:cNvSpPr/>
          <p:nvPr/>
        </p:nvSpPr>
        <p:spPr>
          <a:xfrm>
            <a:off x="4934748" y="1381389"/>
            <a:ext cx="530942" cy="20647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74986" y="1470605"/>
            <a:ext cx="972053" cy="551265"/>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16" name="Right Arrow 15"/>
          <p:cNvSpPr/>
          <p:nvPr/>
        </p:nvSpPr>
        <p:spPr>
          <a:xfrm>
            <a:off x="7588186" y="1341087"/>
            <a:ext cx="545690" cy="20874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TextBox 16"/>
          <p:cNvSpPr txBox="1"/>
          <p:nvPr/>
        </p:nvSpPr>
        <p:spPr>
          <a:xfrm>
            <a:off x="8916346" y="2824838"/>
            <a:ext cx="2713011" cy="738664"/>
          </a:xfrm>
          <a:prstGeom prst="rect">
            <a:avLst/>
          </a:prstGeom>
          <a:noFill/>
        </p:spPr>
        <p:txBody>
          <a:bodyPr wrap="square" rtlCol="0">
            <a:spAutoFit/>
          </a:bodyPr>
          <a:lstStyle/>
          <a:p>
            <a:r>
              <a:rPr lang="en-US" sz="1400" dirty="0" smtClean="0"/>
              <a:t>Loading Data in Database servers and performing Data preprocessing and EDA </a:t>
            </a:r>
            <a:endParaRPr lang="en-US" sz="1400" dirty="0"/>
          </a:p>
        </p:txBody>
      </p:sp>
      <p:sp>
        <p:nvSpPr>
          <p:cNvPr id="18" name="Down Arrow 17"/>
          <p:cNvSpPr/>
          <p:nvPr/>
        </p:nvSpPr>
        <p:spPr>
          <a:xfrm>
            <a:off x="10084190" y="3952042"/>
            <a:ext cx="188662" cy="50338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Rectangle 18"/>
          <p:cNvSpPr/>
          <p:nvPr/>
        </p:nvSpPr>
        <p:spPr>
          <a:xfrm>
            <a:off x="9228592" y="4598405"/>
            <a:ext cx="1976283" cy="8760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366688" y="4716676"/>
            <a:ext cx="1812325" cy="738664"/>
          </a:xfrm>
          <a:prstGeom prst="rect">
            <a:avLst/>
          </a:prstGeom>
          <a:noFill/>
        </p:spPr>
        <p:txBody>
          <a:bodyPr wrap="square" rtlCol="0">
            <a:spAutoFit/>
          </a:bodyPr>
          <a:lstStyle/>
          <a:p>
            <a:r>
              <a:rPr lang="en-US" sz="1400" dirty="0" smtClean="0"/>
              <a:t>Importing clean data to perform visuals and built report </a:t>
            </a:r>
            <a:endParaRPr lang="en-US" sz="1400" dirty="0"/>
          </a:p>
        </p:txBody>
      </p:sp>
      <p:sp>
        <p:nvSpPr>
          <p:cNvPr id="21" name="Left Arrow 20"/>
          <p:cNvSpPr/>
          <p:nvPr/>
        </p:nvSpPr>
        <p:spPr>
          <a:xfrm>
            <a:off x="7963277" y="4569542"/>
            <a:ext cx="523568" cy="221226"/>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Rectangle 21"/>
          <p:cNvSpPr/>
          <p:nvPr/>
        </p:nvSpPr>
        <p:spPr>
          <a:xfrm>
            <a:off x="743558" y="2868703"/>
            <a:ext cx="2462981" cy="26547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2006" y="3503515"/>
            <a:ext cx="890209" cy="3986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75048" y="3643486"/>
            <a:ext cx="1062180" cy="2545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5002" y="4035357"/>
            <a:ext cx="956801" cy="5358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6" name="Picture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62648" y="3105964"/>
            <a:ext cx="917584" cy="371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0221" y="3015989"/>
            <a:ext cx="984739" cy="3265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8" name="Picture 2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9516" y="4853916"/>
            <a:ext cx="1711064" cy="4100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9" name="Left Arrow 28"/>
          <p:cNvSpPr/>
          <p:nvPr/>
        </p:nvSpPr>
        <p:spPr>
          <a:xfrm>
            <a:off x="3985861" y="4313116"/>
            <a:ext cx="449826" cy="193303"/>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Rounded Rectangle 29"/>
          <p:cNvSpPr/>
          <p:nvPr/>
        </p:nvSpPr>
        <p:spPr>
          <a:xfrm>
            <a:off x="5155988" y="3355468"/>
            <a:ext cx="2396613" cy="2654709"/>
          </a:xfrm>
          <a:prstGeom prst="roundRect">
            <a:avLst/>
          </a:prstGeom>
          <a:noFill/>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614693" y="3851574"/>
            <a:ext cx="996772" cy="5581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2" name="Picture 3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898442" y="4569542"/>
            <a:ext cx="911704" cy="9117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Flowchart: Decision 1"/>
          <p:cNvSpPr/>
          <p:nvPr/>
        </p:nvSpPr>
        <p:spPr>
          <a:xfrm rot="18811435">
            <a:off x="8973700" y="637160"/>
            <a:ext cx="2052547" cy="2255141"/>
          </a:xfrm>
          <a:prstGeom prst="flowChartDecision">
            <a:avLst/>
          </a:prstGeom>
          <a:noFill/>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43558" y="5619596"/>
            <a:ext cx="2462981" cy="8402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26362" y="5721147"/>
            <a:ext cx="2115230" cy="738664"/>
          </a:xfrm>
          <a:prstGeom prst="rect">
            <a:avLst/>
          </a:prstGeom>
          <a:noFill/>
        </p:spPr>
        <p:txBody>
          <a:bodyPr wrap="square" rtlCol="0">
            <a:spAutoFit/>
          </a:bodyPr>
          <a:lstStyle/>
          <a:p>
            <a:r>
              <a:rPr lang="en-US" dirty="0" smtClean="0"/>
              <a:t>Performing </a:t>
            </a:r>
            <a:r>
              <a:rPr lang="en-US" dirty="0" err="1" smtClean="0"/>
              <a:t>AutoEDA</a:t>
            </a:r>
            <a:r>
              <a:rPr lang="en-US" dirty="0" smtClean="0"/>
              <a:t> and Data Prep on raw data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smtClean="0">
                <a:latin typeface="Times New Roman"/>
                <a:ea typeface="Times New Roman"/>
                <a:cs typeface="Times New Roman"/>
                <a:sym typeface="Times New Roman"/>
              </a:rPr>
              <a:t>Data Collection and Understanding</a:t>
            </a:r>
            <a:endParaRPr sz="3200" dirty="0"/>
          </a:p>
        </p:txBody>
      </p:sp>
      <p:pic>
        <p:nvPicPr>
          <p:cNvPr id="200" name="Google Shape;200;p8"/>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2" name="TextBox 1"/>
          <p:cNvSpPr txBox="1"/>
          <p:nvPr/>
        </p:nvSpPr>
        <p:spPr>
          <a:xfrm>
            <a:off x="419763" y="1109543"/>
            <a:ext cx="6253411" cy="5232202"/>
          </a:xfrm>
          <a:prstGeom prst="rect">
            <a:avLst/>
          </a:prstGeom>
          <a:noFill/>
        </p:spPr>
        <p:txBody>
          <a:bodyPr wrap="square" rtlCol="0">
            <a:spAutoFit/>
          </a:bodyPr>
          <a:lstStyle/>
          <a:p>
            <a:pPr marL="457200" lvl="0" indent="-457200">
              <a:buFont typeface="Arial" panose="020B0604020202020204" pitchFamily="34" charset="0"/>
              <a:buChar char="•"/>
              <a:defRPr/>
            </a:pPr>
            <a:r>
              <a:rPr lang="en-IN" sz="2000" dirty="0"/>
              <a:t>Data is received in .</a:t>
            </a:r>
            <a:r>
              <a:rPr lang="en-IN" sz="2000" dirty="0" err="1"/>
              <a:t>xlsx</a:t>
            </a:r>
            <a:r>
              <a:rPr lang="en-IN" sz="2000" dirty="0"/>
              <a:t> format which is shared by client.</a:t>
            </a:r>
          </a:p>
          <a:p>
            <a:pPr lvl="0">
              <a:defRPr/>
            </a:pPr>
            <a:endParaRPr lang="en-IN" sz="2000" dirty="0"/>
          </a:p>
          <a:p>
            <a:pPr marL="457200" lvl="0" indent="-457200">
              <a:buFont typeface="Arial" panose="020B0604020202020204" pitchFamily="34" charset="0"/>
              <a:buChar char="•"/>
              <a:defRPr/>
            </a:pPr>
            <a:r>
              <a:rPr lang="en-IN" sz="2000" dirty="0"/>
              <a:t>Data contains total six year records.</a:t>
            </a:r>
          </a:p>
          <a:p>
            <a:pPr lvl="0">
              <a:defRPr/>
            </a:pPr>
            <a:endParaRPr lang="en-IN" sz="2000" dirty="0"/>
          </a:p>
          <a:p>
            <a:pPr marL="457200" lvl="0" indent="-457200">
              <a:buFont typeface="Arial" panose="020B0604020202020204" pitchFamily="34" charset="0"/>
              <a:buChar char="•"/>
              <a:defRPr/>
            </a:pPr>
            <a:r>
              <a:rPr lang="en-IN" sz="2000" dirty="0"/>
              <a:t>It is collected by order dates for every steel rods as per there quantity, rate, diameter, length, and type of rods.</a:t>
            </a:r>
          </a:p>
          <a:p>
            <a:pPr lvl="0">
              <a:defRPr/>
            </a:pPr>
            <a:endParaRPr lang="en-IN" sz="2000" dirty="0"/>
          </a:p>
          <a:p>
            <a:pPr marL="457200" lvl="0" indent="-457200">
              <a:buFont typeface="Arial" panose="020B0604020202020204" pitchFamily="34" charset="0"/>
              <a:buChar char="•"/>
              <a:defRPr/>
            </a:pPr>
            <a:r>
              <a:rPr lang="en-IN" sz="2000" dirty="0"/>
              <a:t>The data </a:t>
            </a:r>
            <a:r>
              <a:rPr lang="en-IN" sz="2000"/>
              <a:t>fields </a:t>
            </a:r>
            <a:r>
              <a:rPr lang="en-IN" sz="2000" smtClean="0"/>
              <a:t>contains </a:t>
            </a:r>
            <a:r>
              <a:rPr lang="en-IN" sz="2000" dirty="0"/>
              <a:t>of 10 features and 33045 records.</a:t>
            </a:r>
          </a:p>
          <a:p>
            <a:pPr lvl="0">
              <a:defRPr/>
            </a:pPr>
            <a:endParaRPr lang="en-IN" sz="2000" dirty="0"/>
          </a:p>
          <a:p>
            <a:pPr marL="457200" lvl="0" indent="-457200">
              <a:buFont typeface="Arial" panose="020B0604020202020204" pitchFamily="34" charset="0"/>
              <a:buChar char="•"/>
              <a:defRPr/>
            </a:pPr>
            <a:r>
              <a:rPr lang="en-IN" sz="2000" dirty="0"/>
              <a:t>Data contain of different columns which are date, </a:t>
            </a:r>
            <a:r>
              <a:rPr lang="en-IN" sz="2000" dirty="0" err="1"/>
              <a:t>fy</a:t>
            </a:r>
            <a:r>
              <a:rPr lang="en-IN" sz="2000" dirty="0"/>
              <a:t> (financial year), customer name, </a:t>
            </a:r>
            <a:r>
              <a:rPr lang="en-IN" sz="2000" dirty="0" err="1"/>
              <a:t>dia</a:t>
            </a:r>
            <a:r>
              <a:rPr lang="en-IN" sz="2000" dirty="0"/>
              <a:t> (diameter), </a:t>
            </a:r>
            <a:r>
              <a:rPr lang="en-IN" sz="2000" dirty="0" err="1"/>
              <a:t>dia</a:t>
            </a:r>
            <a:r>
              <a:rPr lang="en-IN" sz="2000" dirty="0"/>
              <a:t> group(diameter group), grade, type, length, quantity, rate.</a:t>
            </a:r>
          </a:p>
          <a:p>
            <a:pPr marL="285750" indent="-285750">
              <a:buFont typeface="Wingdings" panose="05000000000000000000" pitchFamily="2" charset="2"/>
              <a:buChar char="q"/>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228600" y="177788"/>
            <a:ext cx="10515600" cy="535953"/>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Information </a:t>
            </a:r>
            <a:endParaRPr/>
          </a:p>
        </p:txBody>
      </p:sp>
      <p:pic>
        <p:nvPicPr>
          <p:cNvPr id="212" name="Google Shape;212;p13"/>
          <p:cNvPicPr preferRelativeResize="0"/>
          <p:nvPr/>
        </p:nvPicPr>
        <p:blipFill rotWithShape="1">
          <a:blip r:embed="rId3">
            <a:alphaModFix/>
          </a:blip>
          <a:srcRect/>
          <a:stretch/>
        </p:blipFill>
        <p:spPr>
          <a:xfrm>
            <a:off x="9567303" y="6040102"/>
            <a:ext cx="2592012" cy="806075"/>
          </a:xfrm>
          <a:prstGeom prst="rect">
            <a:avLst/>
          </a:prstGeom>
          <a:noFill/>
          <a:ln>
            <a:noFill/>
          </a:ln>
        </p:spPr>
      </p:pic>
      <p:sp>
        <p:nvSpPr>
          <p:cNvPr id="2" name="TextBox 1"/>
          <p:cNvSpPr txBox="1"/>
          <p:nvPr/>
        </p:nvSpPr>
        <p:spPr>
          <a:xfrm>
            <a:off x="508639" y="1397098"/>
            <a:ext cx="4890654" cy="2369880"/>
          </a:xfrm>
          <a:prstGeom prst="rect">
            <a:avLst/>
          </a:prstGeom>
          <a:noFill/>
        </p:spPr>
        <p:txBody>
          <a:bodyPr wrap="square" rtlCol="0">
            <a:spAutoFit/>
          </a:bodyPr>
          <a:lstStyle/>
          <a:p>
            <a:pPr marL="285750" indent="-285750">
              <a:buFont typeface="Arial" panose="020B0604020202020204" pitchFamily="34" charset="0"/>
              <a:buChar char="•"/>
            </a:pPr>
            <a:r>
              <a:rPr lang="en-US" sz="2000" dirty="0"/>
              <a:t>Data source received is in .</a:t>
            </a:r>
            <a:r>
              <a:rPr lang="en-US" sz="2000" dirty="0" err="1"/>
              <a:t>xlsx</a:t>
            </a:r>
            <a:r>
              <a:rPr lang="en-US" sz="2000" dirty="0"/>
              <a:t> format</a:t>
            </a:r>
          </a:p>
          <a:p>
            <a:pPr marL="285750" indent="-285750">
              <a:buFont typeface="Arial" panose="020B0604020202020204" pitchFamily="34" charset="0"/>
              <a:buChar char="•"/>
            </a:pPr>
            <a:r>
              <a:rPr lang="en-US" sz="2000" dirty="0"/>
              <a:t>Dataset is all about TMT Steel rods and there records.</a:t>
            </a:r>
          </a:p>
          <a:p>
            <a:pPr marL="285750" indent="-285750">
              <a:buFont typeface="Arial" panose="020B0604020202020204" pitchFamily="34" charset="0"/>
              <a:buChar char="•"/>
            </a:pPr>
            <a:r>
              <a:rPr lang="en-US" sz="2000" dirty="0"/>
              <a:t>It contain 33045 rows and 10 features.</a:t>
            </a:r>
          </a:p>
          <a:p>
            <a:pPr marL="285750" indent="-285750">
              <a:buFont typeface="Arial" panose="020B0604020202020204" pitchFamily="34" charset="0"/>
              <a:buChar char="•"/>
            </a:pPr>
            <a:r>
              <a:rPr lang="en-US" sz="2000" dirty="0"/>
              <a:t>Extracted the data directly in PostgreSQL database.</a:t>
            </a:r>
          </a:p>
          <a:p>
            <a:pPr marL="285750" indent="-285750">
              <a:buFont typeface="Arial" panose="020B0604020202020204" pitchFamily="34" charset="0"/>
              <a:buChar char="•"/>
            </a:pP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5"/>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Dictionary </a:t>
            </a:r>
            <a:endParaRPr dirty="0"/>
          </a:p>
        </p:txBody>
      </p:sp>
      <p:pic>
        <p:nvPicPr>
          <p:cNvPr id="218" name="Google Shape;218;p15"/>
          <p:cNvPicPr preferRelativeResize="0"/>
          <p:nvPr/>
        </p:nvPicPr>
        <p:blipFill rotWithShape="1">
          <a:blip r:embed="rId3">
            <a:alphaModFix/>
          </a:blip>
          <a:srcRect/>
          <a:stretch/>
        </p:blipFill>
        <p:spPr>
          <a:xfrm>
            <a:off x="9580951" y="6040102"/>
            <a:ext cx="2592012" cy="805375"/>
          </a:xfrm>
          <a:prstGeom prst="rect">
            <a:avLst/>
          </a:prstGeom>
          <a:noFill/>
          <a:ln>
            <a:noFill/>
          </a:ln>
        </p:spPr>
      </p:pic>
      <p:graphicFrame>
        <p:nvGraphicFramePr>
          <p:cNvPr id="4" name="Table 3">
            <a:extLst>
              <a:ext uri="{FF2B5EF4-FFF2-40B4-BE49-F238E27FC236}">
                <a16:creationId xmlns:a16="http://schemas.microsoft.com/office/drawing/2014/main" id="{80FB11CE-CC8F-C0CF-1B42-120510AF7AB5}"/>
              </a:ext>
            </a:extLst>
          </p:cNvPr>
          <p:cNvGraphicFramePr>
            <a:graphicFrameLocks noGrp="1"/>
          </p:cNvGraphicFramePr>
          <p:nvPr>
            <p:extLst>
              <p:ext uri="{D42A27DB-BD31-4B8C-83A1-F6EECF244321}">
                <p14:modId xmlns:p14="http://schemas.microsoft.com/office/powerpoint/2010/main" val="1370382896"/>
              </p:ext>
            </p:extLst>
          </p:nvPr>
        </p:nvGraphicFramePr>
        <p:xfrm>
          <a:off x="152401" y="1052946"/>
          <a:ext cx="11769436" cy="4856019"/>
        </p:xfrm>
        <a:graphic>
          <a:graphicData uri="http://schemas.openxmlformats.org/drawingml/2006/table">
            <a:tbl>
              <a:tblPr bandRow="1">
                <a:tableStyleId>{08FB837D-C827-4EFA-A057-4D05807E0F7C}</a:tableStyleId>
              </a:tblPr>
              <a:tblGrid>
                <a:gridCol w="3029121">
                  <a:extLst>
                    <a:ext uri="{9D8B030D-6E8A-4147-A177-3AD203B41FA5}">
                      <a16:colId xmlns:a16="http://schemas.microsoft.com/office/drawing/2014/main" val="3744148829"/>
                    </a:ext>
                  </a:extLst>
                </a:gridCol>
                <a:gridCol w="2998865">
                  <a:extLst>
                    <a:ext uri="{9D8B030D-6E8A-4147-A177-3AD203B41FA5}">
                      <a16:colId xmlns:a16="http://schemas.microsoft.com/office/drawing/2014/main" val="854658523"/>
                    </a:ext>
                  </a:extLst>
                </a:gridCol>
                <a:gridCol w="2870725">
                  <a:extLst>
                    <a:ext uri="{9D8B030D-6E8A-4147-A177-3AD203B41FA5}">
                      <a16:colId xmlns:a16="http://schemas.microsoft.com/office/drawing/2014/main" val="3159017615"/>
                    </a:ext>
                  </a:extLst>
                </a:gridCol>
                <a:gridCol w="2870725">
                  <a:extLst>
                    <a:ext uri="{9D8B030D-6E8A-4147-A177-3AD203B41FA5}">
                      <a16:colId xmlns:a16="http://schemas.microsoft.com/office/drawing/2014/main" val="3890568786"/>
                    </a:ext>
                  </a:extLst>
                </a:gridCol>
              </a:tblGrid>
              <a:tr h="538506">
                <a:tc>
                  <a:txBody>
                    <a:bodyPr/>
                    <a:lstStyle/>
                    <a:p>
                      <a:pPr>
                        <a:lnSpc>
                          <a:spcPct val="107000"/>
                        </a:lnSpc>
                        <a:spcAft>
                          <a:spcPts val="800"/>
                        </a:spcAft>
                      </a:pPr>
                      <a:r>
                        <a:rPr lang="en-IN" sz="1800" b="1" i="0" u="none" strike="noStrike" cap="none" dirty="0">
                          <a:solidFill>
                            <a:schemeClr val="dk1"/>
                          </a:solidFill>
                          <a:latin typeface="Times New Roman"/>
                          <a:ea typeface="Times New Roman"/>
                          <a:cs typeface="Times New Roman"/>
                          <a:sym typeface="Georgia"/>
                        </a:rPr>
                        <a:t>Feature</a:t>
                      </a:r>
                    </a:p>
                  </a:txBody>
                  <a:tcPr marL="43435" marR="43435" marT="0" marB="0">
                    <a:noFill/>
                  </a:tcPr>
                </a:tc>
                <a:tc>
                  <a:txBody>
                    <a:bodyPr/>
                    <a:lstStyle/>
                    <a:p>
                      <a:pPr>
                        <a:lnSpc>
                          <a:spcPct val="107000"/>
                        </a:lnSpc>
                        <a:spcAft>
                          <a:spcPts val="800"/>
                        </a:spcAft>
                      </a:pPr>
                      <a:r>
                        <a:rPr lang="en-IN" sz="1800" b="1" i="0" u="none" strike="noStrike" cap="none" dirty="0">
                          <a:solidFill>
                            <a:schemeClr val="dk1"/>
                          </a:solidFill>
                          <a:latin typeface="Times New Roman"/>
                          <a:ea typeface="Times New Roman"/>
                          <a:cs typeface="Times New Roman"/>
                          <a:sym typeface="Georgia"/>
                        </a:rPr>
                        <a:t>Description</a:t>
                      </a:r>
                    </a:p>
                  </a:txBody>
                  <a:tcPr marL="43435" marR="43435" marT="0" marB="0">
                    <a:noFill/>
                  </a:tcPr>
                </a:tc>
                <a:tc>
                  <a:txBody>
                    <a:bodyPr/>
                    <a:lstStyle/>
                    <a:p>
                      <a:pPr>
                        <a:lnSpc>
                          <a:spcPct val="107000"/>
                        </a:lnSpc>
                        <a:spcAft>
                          <a:spcPts val="800"/>
                        </a:spcAft>
                      </a:pPr>
                      <a:r>
                        <a:rPr lang="en-IN" sz="1800" b="1" i="0" u="none" strike="noStrike" cap="none" dirty="0">
                          <a:solidFill>
                            <a:schemeClr val="dk1"/>
                          </a:solidFill>
                          <a:latin typeface="Times New Roman"/>
                          <a:ea typeface="Times New Roman"/>
                          <a:cs typeface="Times New Roman"/>
                          <a:sym typeface="Georgia"/>
                        </a:rPr>
                        <a:t>Range</a:t>
                      </a:r>
                    </a:p>
                  </a:txBody>
                  <a:tcPr marL="43435" marR="43435" marT="0" marB="0">
                    <a:noFill/>
                  </a:tcPr>
                </a:tc>
                <a:tc>
                  <a:txBody>
                    <a:bodyPr/>
                    <a:lstStyle/>
                    <a:p>
                      <a:pPr algn="ctr">
                        <a:lnSpc>
                          <a:spcPct val="107000"/>
                        </a:lnSpc>
                        <a:spcAft>
                          <a:spcPts val="800"/>
                        </a:spcAft>
                      </a:pPr>
                      <a:r>
                        <a:rPr lang="en-IN" sz="1800" b="1" i="0" u="none" strike="noStrike" cap="none" dirty="0">
                          <a:solidFill>
                            <a:schemeClr val="dk1"/>
                          </a:solidFill>
                          <a:latin typeface="Times New Roman"/>
                          <a:ea typeface="Times New Roman"/>
                          <a:cs typeface="Times New Roman"/>
                          <a:sym typeface="Georgia"/>
                        </a:rPr>
                        <a:t>Data Types</a:t>
                      </a:r>
                    </a:p>
                  </a:txBody>
                  <a:tcPr marL="43435" marR="43435" marT="0" marB="0">
                    <a:noFill/>
                  </a:tcPr>
                </a:tc>
                <a:extLst>
                  <a:ext uri="{0D108BD9-81ED-4DB2-BD59-A6C34878D82A}">
                    <a16:rowId xmlns:a16="http://schemas.microsoft.com/office/drawing/2014/main" val="842135669"/>
                  </a:ext>
                </a:extLst>
              </a:tr>
              <a:tr h="384668">
                <a:tc>
                  <a:txBody>
                    <a:bodyPr/>
                    <a:lstStyle/>
                    <a:p>
                      <a:pPr>
                        <a:lnSpc>
                          <a:spcPct val="107000"/>
                        </a:lnSpc>
                        <a:spcAft>
                          <a:spcPts val="800"/>
                        </a:spcAft>
                      </a:pPr>
                      <a:r>
                        <a:rPr lang="en-IN" sz="1800" b="0" i="0" u="none" strike="noStrike" cap="none" dirty="0">
                          <a:solidFill>
                            <a:schemeClr val="dk1"/>
                          </a:solidFill>
                          <a:latin typeface="Times New Roman"/>
                          <a:ea typeface="Times New Roman"/>
                          <a:cs typeface="Times New Roman"/>
                          <a:sym typeface="Georgia"/>
                        </a:rPr>
                        <a:t>d</a:t>
                      </a:r>
                      <a:r>
                        <a:rPr lang="en-IN" sz="1800" b="0" i="0" u="none" strike="noStrike" cap="none" dirty="0" smtClean="0">
                          <a:solidFill>
                            <a:schemeClr val="dk1"/>
                          </a:solidFill>
                          <a:latin typeface="Times New Roman"/>
                          <a:ea typeface="Times New Roman"/>
                          <a:cs typeface="Times New Roman"/>
                          <a:sym typeface="Georgia"/>
                        </a:rPr>
                        <a:t>ate</a:t>
                      </a:r>
                      <a:endParaRPr lang="en-IN" sz="1800" b="0" i="0" u="none" strike="noStrike" cap="none" dirty="0">
                        <a:solidFill>
                          <a:schemeClr val="dk1"/>
                        </a:solidFill>
                        <a:latin typeface="Times New Roman"/>
                        <a:ea typeface="Times New Roman"/>
                        <a:cs typeface="Times New Roman"/>
                        <a:sym typeface="Georgia"/>
                      </a:endParaRPr>
                    </a:p>
                  </a:txBody>
                  <a:tcPr marL="43435" marR="43435" marT="0" marB="0"/>
                </a:tc>
                <a:tc>
                  <a:txBody>
                    <a:bodyPr/>
                    <a:lstStyle/>
                    <a:p>
                      <a:pPr>
                        <a:lnSpc>
                          <a:spcPct val="107000"/>
                        </a:lnSpc>
                        <a:spcAft>
                          <a:spcPts val="800"/>
                        </a:spcAft>
                      </a:pPr>
                      <a:r>
                        <a:rPr lang="en-IN" sz="1800" b="0" i="0" u="none" strike="noStrike" cap="none" dirty="0">
                          <a:solidFill>
                            <a:schemeClr val="dk1"/>
                          </a:solidFill>
                          <a:latin typeface="Times New Roman"/>
                          <a:ea typeface="Times New Roman"/>
                          <a:cs typeface="Times New Roman"/>
                          <a:sym typeface="Georgia"/>
                        </a:rPr>
                        <a:t>6</a:t>
                      </a:r>
                      <a:r>
                        <a:rPr lang="en-IN" sz="1800" b="0" i="0" u="none" strike="noStrike" cap="none" dirty="0" smtClean="0">
                          <a:solidFill>
                            <a:schemeClr val="dk1"/>
                          </a:solidFill>
                          <a:latin typeface="Times New Roman"/>
                          <a:ea typeface="Times New Roman"/>
                          <a:cs typeface="Times New Roman"/>
                          <a:sym typeface="Georgia"/>
                        </a:rPr>
                        <a:t> </a:t>
                      </a:r>
                      <a:r>
                        <a:rPr lang="en-IN" sz="1800" b="0" i="0" u="none" strike="noStrike" cap="none" dirty="0">
                          <a:solidFill>
                            <a:schemeClr val="dk1"/>
                          </a:solidFill>
                          <a:latin typeface="Times New Roman"/>
                          <a:ea typeface="Times New Roman"/>
                          <a:cs typeface="Times New Roman"/>
                          <a:sym typeface="Georgia"/>
                        </a:rPr>
                        <a:t>Year data</a:t>
                      </a:r>
                    </a:p>
                  </a:txBody>
                  <a:tcPr marL="43435" marR="43435" marT="0" marB="0"/>
                </a:tc>
                <a:tc>
                  <a:txBody>
                    <a:bodyPr/>
                    <a:lstStyle/>
                    <a:p>
                      <a:pPr algn="ctr">
                        <a:lnSpc>
                          <a:spcPct val="107000"/>
                        </a:lnSpc>
                        <a:spcAft>
                          <a:spcPts val="800"/>
                        </a:spcAft>
                      </a:pPr>
                      <a:r>
                        <a:rPr lang="en-IN" sz="1800" b="0" i="0" u="none" strike="noStrike" cap="none" dirty="0" smtClean="0">
                          <a:solidFill>
                            <a:schemeClr val="dk1"/>
                          </a:solidFill>
                          <a:latin typeface="Times New Roman"/>
                          <a:ea typeface="Times New Roman"/>
                          <a:cs typeface="Times New Roman"/>
                          <a:sym typeface="Georgia"/>
                        </a:rPr>
                        <a:t>Mar - 2017 </a:t>
                      </a:r>
                      <a:r>
                        <a:rPr lang="en-IN" sz="1800" b="0" i="0" u="none" strike="noStrike" cap="none" dirty="0">
                          <a:solidFill>
                            <a:schemeClr val="dk1"/>
                          </a:solidFill>
                          <a:latin typeface="Times New Roman"/>
                          <a:ea typeface="Times New Roman"/>
                          <a:cs typeface="Times New Roman"/>
                          <a:sym typeface="Georgia"/>
                        </a:rPr>
                        <a:t>to </a:t>
                      </a:r>
                      <a:r>
                        <a:rPr lang="en-IN" sz="1800" b="0" i="0" u="none" strike="noStrike" cap="none" dirty="0" smtClean="0">
                          <a:solidFill>
                            <a:schemeClr val="dk1"/>
                          </a:solidFill>
                          <a:latin typeface="Times New Roman"/>
                          <a:ea typeface="Times New Roman"/>
                          <a:cs typeface="Times New Roman"/>
                          <a:sym typeface="Georgia"/>
                        </a:rPr>
                        <a:t>Mar-2023</a:t>
                      </a:r>
                      <a:endParaRPr lang="en-IN" sz="1800" b="0" i="0" u="none" strike="noStrike" cap="none" dirty="0">
                        <a:solidFill>
                          <a:schemeClr val="dk1"/>
                        </a:solidFill>
                        <a:latin typeface="Times New Roman"/>
                        <a:ea typeface="Times New Roman"/>
                        <a:cs typeface="Times New Roman"/>
                        <a:sym typeface="Georgia"/>
                      </a:endParaRPr>
                    </a:p>
                  </a:txBody>
                  <a:tcPr marL="43435" marR="43435" marT="0" marB="0"/>
                </a:tc>
                <a:tc>
                  <a:txBody>
                    <a:bodyPr/>
                    <a:lstStyle/>
                    <a:p>
                      <a:pPr algn="ctr">
                        <a:lnSpc>
                          <a:spcPct val="107000"/>
                        </a:lnSpc>
                        <a:spcAft>
                          <a:spcPts val="800"/>
                        </a:spcAft>
                      </a:pPr>
                      <a:r>
                        <a:rPr lang="en-IN" sz="1800" b="0" i="0" u="none" strike="noStrike" cap="none" dirty="0">
                          <a:solidFill>
                            <a:schemeClr val="dk1"/>
                          </a:solidFill>
                          <a:latin typeface="Times New Roman"/>
                          <a:ea typeface="Times New Roman"/>
                          <a:cs typeface="Times New Roman"/>
                          <a:sym typeface="Georgia"/>
                        </a:rPr>
                        <a:t>Date</a:t>
                      </a:r>
                    </a:p>
                  </a:txBody>
                  <a:tcPr marL="43435" marR="43435" marT="0" marB="0"/>
                </a:tc>
                <a:extLst>
                  <a:ext uri="{0D108BD9-81ED-4DB2-BD59-A6C34878D82A}">
                    <a16:rowId xmlns:a16="http://schemas.microsoft.com/office/drawing/2014/main" val="10072741"/>
                  </a:ext>
                </a:extLst>
              </a:tr>
              <a:tr h="470833">
                <a:tc>
                  <a:txBody>
                    <a:bodyPr/>
                    <a:lstStyle/>
                    <a:p>
                      <a:pPr>
                        <a:lnSpc>
                          <a:spcPct val="107000"/>
                        </a:lnSpc>
                        <a:spcAft>
                          <a:spcPts val="800"/>
                        </a:spcAft>
                      </a:pPr>
                      <a:r>
                        <a:rPr lang="en-IN" sz="1800" b="0" i="0" u="none" strike="noStrike" cap="none" dirty="0" err="1" smtClean="0">
                          <a:solidFill>
                            <a:schemeClr val="dk1"/>
                          </a:solidFill>
                          <a:latin typeface="Times New Roman"/>
                          <a:ea typeface="Times New Roman"/>
                          <a:cs typeface="Times New Roman"/>
                          <a:sym typeface="Georgia"/>
                        </a:rPr>
                        <a:t>fy</a:t>
                      </a:r>
                      <a:endParaRPr lang="en-IN" sz="1800" b="0" i="0" u="none" strike="noStrike" cap="none" dirty="0">
                        <a:solidFill>
                          <a:schemeClr val="dk1"/>
                        </a:solidFill>
                        <a:latin typeface="Times New Roman"/>
                        <a:ea typeface="Times New Roman"/>
                        <a:cs typeface="Times New Roman"/>
                        <a:sym typeface="Georgia"/>
                      </a:endParaRPr>
                    </a:p>
                  </a:txBody>
                  <a:tcPr marL="43435" marR="43435" marT="0" marB="0">
                    <a:noFill/>
                  </a:tcPr>
                </a:tc>
                <a:tc>
                  <a:txBody>
                    <a:bodyPr/>
                    <a:lstStyle/>
                    <a:p>
                      <a:pPr>
                        <a:lnSpc>
                          <a:spcPct val="107000"/>
                        </a:lnSpc>
                        <a:spcAft>
                          <a:spcPts val="800"/>
                        </a:spcAft>
                      </a:pPr>
                      <a:r>
                        <a:rPr lang="en-IN" sz="1800" b="0" i="0" u="none" strike="noStrike" cap="none" dirty="0" smtClean="0">
                          <a:solidFill>
                            <a:schemeClr val="dk1"/>
                          </a:solidFill>
                          <a:latin typeface="Times New Roman"/>
                          <a:ea typeface="Times New Roman"/>
                          <a:cs typeface="Times New Roman"/>
                          <a:sym typeface="Georgia"/>
                        </a:rPr>
                        <a:t>Financial Year</a:t>
                      </a:r>
                      <a:endParaRPr lang="en-IN" sz="1800" b="0" i="0" u="none" strike="noStrike" cap="none" dirty="0">
                        <a:solidFill>
                          <a:schemeClr val="dk1"/>
                        </a:solidFill>
                        <a:latin typeface="Times New Roman"/>
                        <a:ea typeface="Times New Roman"/>
                        <a:cs typeface="Times New Roman"/>
                        <a:sym typeface="Georgia"/>
                      </a:endParaRPr>
                    </a:p>
                  </a:txBody>
                  <a:tcPr marL="43435" marR="43435" marT="0" marB="0">
                    <a:noFill/>
                  </a:tcPr>
                </a:tc>
                <a:tc>
                  <a:txBody>
                    <a:bodyPr/>
                    <a:lstStyle/>
                    <a:p>
                      <a:pPr algn="ctr">
                        <a:lnSpc>
                          <a:spcPct val="107000"/>
                        </a:lnSpc>
                        <a:spcAft>
                          <a:spcPts val="800"/>
                        </a:spcAft>
                      </a:pPr>
                      <a:r>
                        <a:rPr lang="en-IN" sz="1800" b="0" i="0" u="none" strike="noStrike" cap="none" dirty="0" smtClean="0">
                          <a:solidFill>
                            <a:schemeClr val="dk1"/>
                          </a:solidFill>
                          <a:latin typeface="Times New Roman"/>
                          <a:ea typeface="Times New Roman"/>
                          <a:cs typeface="Times New Roman"/>
                          <a:sym typeface="Georgia"/>
                        </a:rPr>
                        <a:t>     FY </a:t>
                      </a:r>
                      <a:r>
                        <a:rPr lang="en-IN" sz="1800" b="0" i="0" u="none" strike="noStrike" cap="none" dirty="0" smtClean="0">
                          <a:solidFill>
                            <a:schemeClr val="dk1"/>
                          </a:solidFill>
                          <a:latin typeface="Times New Roman"/>
                          <a:ea typeface="Times New Roman"/>
                          <a:cs typeface="Times New Roman"/>
                          <a:sym typeface="Georgia"/>
                        </a:rPr>
                        <a:t>18 – FY 23</a:t>
                      </a:r>
                      <a:endParaRPr lang="en-IN" sz="1800" b="0" i="0" u="none" strike="noStrike" cap="none" dirty="0">
                        <a:solidFill>
                          <a:schemeClr val="dk1"/>
                        </a:solidFill>
                        <a:latin typeface="Times New Roman"/>
                        <a:ea typeface="Times New Roman"/>
                        <a:cs typeface="Times New Roman"/>
                        <a:sym typeface="Georgia"/>
                      </a:endParaRPr>
                    </a:p>
                  </a:txBody>
                  <a:tcPr marL="43435" marR="43435" marT="0" marB="0">
                    <a:noFill/>
                  </a:tcPr>
                </a:tc>
                <a:tc>
                  <a:txBody>
                    <a:bodyPr/>
                    <a:lstStyle/>
                    <a:p>
                      <a:pPr algn="ctr">
                        <a:lnSpc>
                          <a:spcPct val="107000"/>
                        </a:lnSpc>
                        <a:spcAft>
                          <a:spcPts val="800"/>
                        </a:spcAft>
                      </a:pPr>
                      <a:r>
                        <a:rPr lang="en-IN" sz="1800" b="0" i="0" u="none" strike="noStrike" cap="none" dirty="0">
                          <a:solidFill>
                            <a:schemeClr val="dk1"/>
                          </a:solidFill>
                          <a:latin typeface="Times New Roman"/>
                          <a:ea typeface="Times New Roman"/>
                          <a:cs typeface="Times New Roman"/>
                          <a:sym typeface="Georgia"/>
                        </a:rPr>
                        <a:t>Object</a:t>
                      </a:r>
                    </a:p>
                  </a:txBody>
                  <a:tcPr marL="43435" marR="43435" marT="0" marB="0">
                    <a:noFill/>
                  </a:tcPr>
                </a:tc>
                <a:extLst>
                  <a:ext uri="{0D108BD9-81ED-4DB2-BD59-A6C34878D82A}">
                    <a16:rowId xmlns:a16="http://schemas.microsoft.com/office/drawing/2014/main" val="1394745634"/>
                  </a:ext>
                </a:extLst>
              </a:tr>
              <a:tr h="1154004">
                <a:tc>
                  <a:txBody>
                    <a:bodyPr/>
                    <a:lstStyle/>
                    <a:p>
                      <a:pPr>
                        <a:lnSpc>
                          <a:spcPct val="107000"/>
                        </a:lnSpc>
                        <a:spcAft>
                          <a:spcPts val="800"/>
                        </a:spcAft>
                      </a:pPr>
                      <a:r>
                        <a:rPr lang="en-IN" sz="1800" b="0" i="0" u="none" strike="noStrike" cap="none" dirty="0" smtClean="0">
                          <a:solidFill>
                            <a:schemeClr val="dk1"/>
                          </a:solidFill>
                          <a:latin typeface="Times New Roman"/>
                          <a:ea typeface="Times New Roman"/>
                          <a:cs typeface="Times New Roman"/>
                          <a:sym typeface="Georgia"/>
                        </a:rPr>
                        <a:t>customer Name</a:t>
                      </a:r>
                      <a:endParaRPr lang="en-IN" sz="1800" b="0" i="0" u="none" strike="noStrike" cap="none" dirty="0">
                        <a:solidFill>
                          <a:schemeClr val="dk1"/>
                        </a:solidFill>
                        <a:latin typeface="Times New Roman"/>
                        <a:ea typeface="Times New Roman"/>
                        <a:cs typeface="Times New Roman"/>
                        <a:sym typeface="Georgia"/>
                      </a:endParaRPr>
                    </a:p>
                  </a:txBody>
                  <a:tcPr marL="43435" marR="43435" marT="0" marB="0"/>
                </a:tc>
                <a:tc>
                  <a:txBody>
                    <a:bodyPr/>
                    <a:lstStyle/>
                    <a:p>
                      <a:pPr>
                        <a:lnSpc>
                          <a:spcPct val="107000"/>
                        </a:lnSpc>
                        <a:spcAft>
                          <a:spcPts val="800"/>
                        </a:spcAft>
                      </a:pPr>
                      <a:r>
                        <a:rPr lang="en-IN" sz="1800" b="0" i="0" u="none" strike="noStrike" cap="none" dirty="0" smtClean="0">
                          <a:solidFill>
                            <a:schemeClr val="dk1"/>
                          </a:solidFill>
                          <a:latin typeface="Times New Roman"/>
                          <a:ea typeface="Times New Roman"/>
                          <a:cs typeface="Times New Roman"/>
                          <a:sym typeface="Georgia"/>
                        </a:rPr>
                        <a:t>There are 1016 unique contractors records there transactions.</a:t>
                      </a:r>
                      <a:endParaRPr lang="en-IN" sz="1800" b="0" i="0" u="none" strike="noStrike" cap="none" dirty="0">
                        <a:solidFill>
                          <a:schemeClr val="dk1"/>
                        </a:solidFill>
                        <a:latin typeface="Times New Roman"/>
                        <a:ea typeface="Times New Roman"/>
                        <a:cs typeface="Times New Roman"/>
                        <a:sym typeface="Georgia"/>
                      </a:endParaRPr>
                    </a:p>
                  </a:txBody>
                  <a:tcPr marL="43435" marR="43435" marT="0" marB="0"/>
                </a:tc>
                <a:tc>
                  <a:txBody>
                    <a:bodyPr/>
                    <a:lstStyle/>
                    <a:p>
                      <a:pPr algn="ctr">
                        <a:lnSpc>
                          <a:spcPct val="107000"/>
                        </a:lnSpc>
                        <a:spcAft>
                          <a:spcPts val="800"/>
                        </a:spcAft>
                      </a:pPr>
                      <a:r>
                        <a:rPr lang="en-IN" sz="1800" b="0" i="0" u="none" strike="noStrike" cap="none" dirty="0" smtClean="0">
                          <a:solidFill>
                            <a:schemeClr val="dk1"/>
                          </a:solidFill>
                          <a:latin typeface="Times New Roman"/>
                          <a:ea typeface="Times New Roman"/>
                          <a:cs typeface="Times New Roman"/>
                          <a:sym typeface="Georgia"/>
                        </a:rPr>
                        <a:t>Contractor -0 to Contractor - 999</a:t>
                      </a:r>
                      <a:endParaRPr lang="en-IN" sz="1800" b="0" i="0" u="none" strike="noStrike" cap="none" dirty="0">
                        <a:solidFill>
                          <a:schemeClr val="dk1"/>
                        </a:solidFill>
                        <a:latin typeface="Times New Roman"/>
                        <a:ea typeface="Times New Roman"/>
                        <a:cs typeface="Times New Roman"/>
                        <a:sym typeface="Georgia"/>
                      </a:endParaRPr>
                    </a:p>
                  </a:txBody>
                  <a:tcPr marL="43435" marR="43435" marT="0" marB="0"/>
                </a:tc>
                <a:tc>
                  <a:txBody>
                    <a:bodyPr/>
                    <a:lstStyle/>
                    <a:p>
                      <a:pPr algn="ctr">
                        <a:lnSpc>
                          <a:spcPct val="107000"/>
                        </a:lnSpc>
                        <a:spcAft>
                          <a:spcPts val="800"/>
                        </a:spcAft>
                      </a:pPr>
                      <a:r>
                        <a:rPr lang="en-IN" sz="1800" b="0" i="0" u="none" strike="noStrike" cap="none" dirty="0" smtClean="0">
                          <a:solidFill>
                            <a:schemeClr val="dk1"/>
                          </a:solidFill>
                          <a:latin typeface="Times New Roman"/>
                          <a:ea typeface="Times New Roman"/>
                          <a:cs typeface="Times New Roman"/>
                          <a:sym typeface="Georgia"/>
                        </a:rPr>
                        <a:t>Categorical </a:t>
                      </a:r>
                      <a:endParaRPr lang="en-IN" sz="1800" b="0" i="0" u="none" strike="noStrike" cap="none" dirty="0">
                        <a:solidFill>
                          <a:schemeClr val="dk1"/>
                        </a:solidFill>
                        <a:latin typeface="Times New Roman"/>
                        <a:ea typeface="Times New Roman"/>
                        <a:cs typeface="Times New Roman"/>
                        <a:sym typeface="Georgia"/>
                      </a:endParaRPr>
                    </a:p>
                  </a:txBody>
                  <a:tcPr marL="43435" marR="43435" marT="0" marB="0"/>
                </a:tc>
                <a:extLst>
                  <a:ext uri="{0D108BD9-81ED-4DB2-BD59-A6C34878D82A}">
                    <a16:rowId xmlns:a16="http://schemas.microsoft.com/office/drawing/2014/main" val="1319934230"/>
                  </a:ext>
                </a:extLst>
              </a:tr>
              <a:tr h="1154004">
                <a:tc>
                  <a:txBody>
                    <a:bodyPr/>
                    <a:lstStyle/>
                    <a:p>
                      <a:pPr>
                        <a:lnSpc>
                          <a:spcPct val="107000"/>
                        </a:lnSpc>
                        <a:spcAft>
                          <a:spcPts val="800"/>
                        </a:spcAft>
                      </a:pPr>
                      <a:r>
                        <a:rPr lang="en-IN" sz="1800" b="0" i="0" u="none" strike="noStrike" cap="none" dirty="0" err="1" smtClean="0">
                          <a:solidFill>
                            <a:schemeClr val="dk1"/>
                          </a:solidFill>
                          <a:latin typeface="Times New Roman"/>
                          <a:ea typeface="Times New Roman"/>
                          <a:cs typeface="Times New Roman"/>
                          <a:sym typeface="Georgia"/>
                        </a:rPr>
                        <a:t>dia</a:t>
                      </a:r>
                      <a:endParaRPr lang="en-IN" sz="1800" b="0" i="0" u="none" strike="noStrike" cap="none" dirty="0">
                        <a:solidFill>
                          <a:schemeClr val="dk1"/>
                        </a:solidFill>
                        <a:latin typeface="Times New Roman"/>
                        <a:ea typeface="Times New Roman"/>
                        <a:cs typeface="Times New Roman"/>
                        <a:sym typeface="Georgia"/>
                      </a:endParaRPr>
                    </a:p>
                  </a:txBody>
                  <a:tcPr marL="43435" marR="43435" marT="0" marB="0">
                    <a:noFill/>
                  </a:tcPr>
                </a:tc>
                <a:tc>
                  <a:txBody>
                    <a:bodyPr/>
                    <a:lstStyle/>
                    <a:p>
                      <a:pPr>
                        <a:lnSpc>
                          <a:spcPct val="107000"/>
                        </a:lnSpc>
                        <a:spcAft>
                          <a:spcPts val="800"/>
                        </a:spcAft>
                      </a:pPr>
                      <a:r>
                        <a:rPr lang="en-IN" sz="1800" b="0" i="0" u="none" strike="noStrike" cap="none" dirty="0" err="1" smtClean="0">
                          <a:solidFill>
                            <a:schemeClr val="dk1"/>
                          </a:solidFill>
                          <a:latin typeface="Times New Roman"/>
                          <a:ea typeface="Times New Roman"/>
                          <a:cs typeface="Times New Roman"/>
                          <a:sym typeface="Georgia"/>
                        </a:rPr>
                        <a:t>Dia</a:t>
                      </a:r>
                      <a:r>
                        <a:rPr lang="en-IN" sz="1800" b="0" i="0" u="none" strike="noStrike" cap="none" dirty="0" smtClean="0">
                          <a:solidFill>
                            <a:schemeClr val="dk1"/>
                          </a:solidFill>
                          <a:latin typeface="Times New Roman"/>
                          <a:ea typeface="Times New Roman"/>
                          <a:cs typeface="Times New Roman"/>
                          <a:sym typeface="Georgia"/>
                        </a:rPr>
                        <a:t> is diameter of rods that are sold by the contractors </a:t>
                      </a:r>
                      <a:endParaRPr lang="en-IN" sz="1800" b="0" i="0" u="none" strike="noStrike" cap="none" dirty="0">
                        <a:solidFill>
                          <a:schemeClr val="dk1"/>
                        </a:solidFill>
                        <a:latin typeface="Times New Roman"/>
                        <a:ea typeface="Times New Roman"/>
                        <a:cs typeface="Times New Roman"/>
                        <a:sym typeface="Georgia"/>
                      </a:endParaRPr>
                    </a:p>
                  </a:txBody>
                  <a:tcPr marL="43435" marR="43435" marT="0" marB="0">
                    <a:noFill/>
                  </a:tcPr>
                </a:tc>
                <a:tc>
                  <a:txBody>
                    <a:bodyPr/>
                    <a:lstStyle/>
                    <a:p>
                      <a:pPr algn="ctr">
                        <a:lnSpc>
                          <a:spcPct val="107000"/>
                        </a:lnSpc>
                        <a:spcAft>
                          <a:spcPts val="800"/>
                        </a:spcAft>
                      </a:pPr>
                      <a:r>
                        <a:rPr lang="en-IN" sz="1800" b="0" i="0" u="none" strike="noStrike" cap="none" dirty="0" smtClean="0">
                          <a:solidFill>
                            <a:schemeClr val="dk1"/>
                          </a:solidFill>
                          <a:latin typeface="Times New Roman"/>
                          <a:ea typeface="Times New Roman"/>
                          <a:cs typeface="Times New Roman"/>
                          <a:sym typeface="Georgia"/>
                        </a:rPr>
                        <a:t>6MM to 36MM</a:t>
                      </a:r>
                      <a:endParaRPr lang="en-IN" sz="1800" b="0" i="0" u="none" strike="noStrike" cap="none" dirty="0">
                        <a:solidFill>
                          <a:schemeClr val="dk1"/>
                        </a:solidFill>
                        <a:latin typeface="Times New Roman"/>
                        <a:ea typeface="Times New Roman"/>
                        <a:cs typeface="Times New Roman"/>
                        <a:sym typeface="Georgia"/>
                      </a:endParaRPr>
                    </a:p>
                  </a:txBody>
                  <a:tcPr marL="43435" marR="43435" marT="0" marB="0">
                    <a:no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IN" sz="1800" b="0" i="0" u="none" strike="noStrike" cap="none" dirty="0" smtClean="0">
                          <a:solidFill>
                            <a:schemeClr val="dk1"/>
                          </a:solidFill>
                          <a:latin typeface="Times New Roman"/>
                          <a:ea typeface="Times New Roman"/>
                          <a:cs typeface="Times New Roman"/>
                          <a:sym typeface="Georgia"/>
                        </a:rPr>
                        <a:t>object</a:t>
                      </a:r>
                      <a:endParaRPr lang="en-IN" sz="1800" b="0" i="0" u="none" strike="noStrike" cap="none" dirty="0">
                        <a:solidFill>
                          <a:schemeClr val="dk1"/>
                        </a:solidFill>
                        <a:latin typeface="Times New Roman"/>
                        <a:ea typeface="Times New Roman"/>
                        <a:cs typeface="Times New Roman"/>
                        <a:sym typeface="Georgia"/>
                      </a:endParaRPr>
                    </a:p>
                    <a:p>
                      <a:pPr algn="ctr">
                        <a:lnSpc>
                          <a:spcPct val="107000"/>
                        </a:lnSpc>
                        <a:spcAft>
                          <a:spcPts val="800"/>
                        </a:spcAft>
                      </a:pPr>
                      <a:endParaRPr lang="en-IN" sz="1800" b="0" i="0" u="none" strike="noStrike" cap="none" dirty="0">
                        <a:solidFill>
                          <a:schemeClr val="dk1"/>
                        </a:solidFill>
                        <a:latin typeface="Times New Roman"/>
                        <a:ea typeface="Times New Roman"/>
                        <a:cs typeface="Times New Roman"/>
                        <a:sym typeface="Georgia"/>
                      </a:endParaRPr>
                    </a:p>
                  </a:txBody>
                  <a:tcPr marL="43435" marR="43435" marT="0" marB="0">
                    <a:noFill/>
                  </a:tcPr>
                </a:tc>
                <a:extLst>
                  <a:ext uri="{0D108BD9-81ED-4DB2-BD59-A6C34878D82A}">
                    <a16:rowId xmlns:a16="http://schemas.microsoft.com/office/drawing/2014/main" val="2073501804"/>
                  </a:ext>
                </a:extLst>
              </a:tr>
              <a:tr h="1154004">
                <a:tc>
                  <a:txBody>
                    <a:bodyPr/>
                    <a:lstStyle/>
                    <a:p>
                      <a:pPr>
                        <a:lnSpc>
                          <a:spcPct val="107000"/>
                        </a:lnSpc>
                        <a:spcAft>
                          <a:spcPts val="800"/>
                        </a:spcAft>
                      </a:pPr>
                      <a:r>
                        <a:rPr lang="en-IN" sz="1800" b="0" i="0" u="none" strike="noStrike" cap="none" dirty="0" err="1" smtClean="0">
                          <a:solidFill>
                            <a:schemeClr val="dk1"/>
                          </a:solidFill>
                          <a:latin typeface="Times New Roman"/>
                          <a:ea typeface="Times New Roman"/>
                          <a:cs typeface="Times New Roman"/>
                          <a:sym typeface="Georgia"/>
                        </a:rPr>
                        <a:t>dia_group</a:t>
                      </a:r>
                      <a:endParaRPr lang="en-IN" sz="1800" b="0" i="0" u="none" strike="noStrike" cap="none" dirty="0">
                        <a:solidFill>
                          <a:schemeClr val="dk1"/>
                        </a:solidFill>
                        <a:latin typeface="Times New Roman"/>
                        <a:ea typeface="Times New Roman"/>
                        <a:cs typeface="Times New Roman"/>
                        <a:sym typeface="Georgia"/>
                      </a:endParaRPr>
                    </a:p>
                  </a:txBody>
                  <a:tcPr marL="43435" marR="43435" marT="0" marB="0"/>
                </a:tc>
                <a:tc>
                  <a:txBody>
                    <a:bodyPr/>
                    <a:lstStyle/>
                    <a:p>
                      <a:pPr>
                        <a:lnSpc>
                          <a:spcPct val="107000"/>
                        </a:lnSpc>
                        <a:spcAft>
                          <a:spcPts val="800"/>
                        </a:spcAft>
                      </a:pPr>
                      <a:r>
                        <a:rPr lang="en-IN" sz="1800" b="0" i="0" u="none" strike="noStrike" cap="none" dirty="0" smtClean="0">
                          <a:solidFill>
                            <a:schemeClr val="dk1"/>
                          </a:solidFill>
                          <a:latin typeface="Times New Roman"/>
                          <a:ea typeface="Times New Roman"/>
                          <a:cs typeface="Times New Roman"/>
                          <a:sym typeface="Georgia"/>
                        </a:rPr>
                        <a:t>There are diameter of rods divided into there groups </a:t>
                      </a:r>
                      <a:endParaRPr lang="en-IN" sz="1800" b="0" i="0" u="none" strike="noStrike" cap="none" dirty="0">
                        <a:solidFill>
                          <a:schemeClr val="dk1"/>
                        </a:solidFill>
                        <a:latin typeface="Times New Roman"/>
                        <a:ea typeface="Times New Roman"/>
                        <a:cs typeface="Times New Roman"/>
                        <a:sym typeface="Georgia"/>
                      </a:endParaRPr>
                    </a:p>
                  </a:txBody>
                  <a:tcPr marL="43435" marR="43435" marT="0" marB="0"/>
                </a:tc>
                <a:tc>
                  <a:txBody>
                    <a:bodyPr/>
                    <a:lstStyle/>
                    <a:p>
                      <a:pPr algn="ctr">
                        <a:lnSpc>
                          <a:spcPct val="107000"/>
                        </a:lnSpc>
                        <a:spcAft>
                          <a:spcPts val="800"/>
                        </a:spcAft>
                      </a:pPr>
                      <a:r>
                        <a:rPr lang="en-IN" sz="1800" b="0" i="0" u="none" strike="noStrike" cap="none" dirty="0" smtClean="0">
                          <a:solidFill>
                            <a:schemeClr val="dk1"/>
                          </a:solidFill>
                          <a:latin typeface="Times New Roman"/>
                          <a:ea typeface="Times New Roman"/>
                          <a:cs typeface="Times New Roman"/>
                          <a:sym typeface="Georgia"/>
                        </a:rPr>
                        <a:t>6MM, 8MM, 10MM, 12MM- 32MM, 28MM</a:t>
                      </a:r>
                      <a:endParaRPr lang="en-IN" sz="1800" b="0" i="0" u="none" strike="noStrike" cap="none" dirty="0">
                        <a:solidFill>
                          <a:schemeClr val="dk1"/>
                        </a:solidFill>
                        <a:latin typeface="Times New Roman"/>
                        <a:ea typeface="Times New Roman"/>
                        <a:cs typeface="Times New Roman"/>
                        <a:sym typeface="Georgia"/>
                      </a:endParaRPr>
                    </a:p>
                  </a:txBody>
                  <a:tcPr marL="43435" marR="43435" marT="0" marB="0"/>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IN" sz="1800" b="0" i="0" u="none" strike="noStrike" cap="none" dirty="0" smtClean="0">
                          <a:solidFill>
                            <a:schemeClr val="dk1"/>
                          </a:solidFill>
                          <a:latin typeface="Times New Roman"/>
                          <a:ea typeface="Times New Roman"/>
                          <a:cs typeface="Times New Roman"/>
                          <a:sym typeface="Georgia"/>
                        </a:rPr>
                        <a:t>object</a:t>
                      </a:r>
                      <a:endParaRPr lang="en-IN" sz="1800" b="0" i="0" u="none" strike="noStrike" cap="none" dirty="0">
                        <a:solidFill>
                          <a:schemeClr val="dk1"/>
                        </a:solidFill>
                        <a:latin typeface="Times New Roman"/>
                        <a:ea typeface="Times New Roman"/>
                        <a:cs typeface="Times New Roman"/>
                        <a:sym typeface="Georgia"/>
                      </a:endParaRPr>
                    </a:p>
                    <a:p>
                      <a:pPr algn="ctr">
                        <a:lnSpc>
                          <a:spcPct val="107000"/>
                        </a:lnSpc>
                        <a:spcAft>
                          <a:spcPts val="800"/>
                        </a:spcAft>
                      </a:pPr>
                      <a:endParaRPr lang="en-IN" sz="1800" b="0" i="0" u="none" strike="noStrike" cap="none" dirty="0">
                        <a:solidFill>
                          <a:schemeClr val="dk1"/>
                        </a:solidFill>
                        <a:latin typeface="Times New Roman"/>
                        <a:ea typeface="Times New Roman"/>
                        <a:cs typeface="Times New Roman"/>
                        <a:sym typeface="Georgia"/>
                      </a:endParaRPr>
                    </a:p>
                  </a:txBody>
                  <a:tcPr marL="43435" marR="43435" marT="0" marB="0"/>
                </a:tc>
                <a:extLst>
                  <a:ext uri="{0D108BD9-81ED-4DB2-BD59-A6C34878D82A}">
                    <a16:rowId xmlns:a16="http://schemas.microsoft.com/office/drawing/2014/main" val="3981765789"/>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7"/>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Dictionary </a:t>
            </a:r>
            <a:endParaRPr/>
          </a:p>
        </p:txBody>
      </p:sp>
      <p:pic>
        <p:nvPicPr>
          <p:cNvPr id="225" name="Google Shape;225;p17"/>
          <p:cNvPicPr preferRelativeResize="0"/>
          <p:nvPr/>
        </p:nvPicPr>
        <p:blipFill rotWithShape="1">
          <a:blip r:embed="rId3">
            <a:alphaModFix/>
          </a:blip>
          <a:srcRect/>
          <a:stretch/>
        </p:blipFill>
        <p:spPr>
          <a:xfrm>
            <a:off x="9599989" y="6052626"/>
            <a:ext cx="2592012" cy="805375"/>
          </a:xfrm>
          <a:prstGeom prst="rect">
            <a:avLst/>
          </a:prstGeom>
          <a:noFill/>
          <a:ln>
            <a:noFill/>
          </a:ln>
        </p:spPr>
      </p:pic>
      <p:graphicFrame>
        <p:nvGraphicFramePr>
          <p:cNvPr id="4" name="Table 3">
            <a:extLst>
              <a:ext uri="{FF2B5EF4-FFF2-40B4-BE49-F238E27FC236}">
                <a16:creationId xmlns:a16="http://schemas.microsoft.com/office/drawing/2014/main" id="{D6A0109F-D656-EAF7-17C2-46870621C907}"/>
              </a:ext>
            </a:extLst>
          </p:cNvPr>
          <p:cNvGraphicFramePr>
            <a:graphicFrameLocks noGrp="1"/>
          </p:cNvGraphicFramePr>
          <p:nvPr>
            <p:extLst>
              <p:ext uri="{D42A27DB-BD31-4B8C-83A1-F6EECF244321}">
                <p14:modId xmlns:p14="http://schemas.microsoft.com/office/powerpoint/2010/main" val="4060223125"/>
              </p:ext>
            </p:extLst>
          </p:nvPr>
        </p:nvGraphicFramePr>
        <p:xfrm>
          <a:off x="55417" y="1122217"/>
          <a:ext cx="11935691" cy="4847334"/>
        </p:xfrm>
        <a:graphic>
          <a:graphicData uri="http://schemas.openxmlformats.org/drawingml/2006/table">
            <a:tbl>
              <a:tblPr bandRow="1">
                <a:tableStyleId>{08FB837D-C827-4EFA-A057-4D05807E0F7C}</a:tableStyleId>
              </a:tblPr>
              <a:tblGrid>
                <a:gridCol w="3248859">
                  <a:extLst>
                    <a:ext uri="{9D8B030D-6E8A-4147-A177-3AD203B41FA5}">
                      <a16:colId xmlns:a16="http://schemas.microsoft.com/office/drawing/2014/main" val="3744148829"/>
                    </a:ext>
                  </a:extLst>
                </a:gridCol>
                <a:gridCol w="2864280">
                  <a:extLst>
                    <a:ext uri="{9D8B030D-6E8A-4147-A177-3AD203B41FA5}">
                      <a16:colId xmlns:a16="http://schemas.microsoft.com/office/drawing/2014/main" val="854658523"/>
                    </a:ext>
                  </a:extLst>
                </a:gridCol>
                <a:gridCol w="2911276">
                  <a:extLst>
                    <a:ext uri="{9D8B030D-6E8A-4147-A177-3AD203B41FA5}">
                      <a16:colId xmlns:a16="http://schemas.microsoft.com/office/drawing/2014/main" val="3159017615"/>
                    </a:ext>
                  </a:extLst>
                </a:gridCol>
                <a:gridCol w="2911276">
                  <a:extLst>
                    <a:ext uri="{9D8B030D-6E8A-4147-A177-3AD203B41FA5}">
                      <a16:colId xmlns:a16="http://schemas.microsoft.com/office/drawing/2014/main" val="1586136216"/>
                    </a:ext>
                  </a:extLst>
                </a:gridCol>
              </a:tblGrid>
              <a:tr h="398085">
                <a:tc>
                  <a:txBody>
                    <a:bodyPr/>
                    <a:lstStyle/>
                    <a:p>
                      <a:pPr>
                        <a:lnSpc>
                          <a:spcPct val="107000"/>
                        </a:lnSpc>
                        <a:spcAft>
                          <a:spcPts val="800"/>
                        </a:spcAft>
                      </a:pPr>
                      <a:r>
                        <a:rPr lang="en-IN" sz="1800" b="1" i="0" u="none" strike="noStrike" cap="none" dirty="0">
                          <a:solidFill>
                            <a:schemeClr val="dk1"/>
                          </a:solidFill>
                          <a:latin typeface="Times New Roman"/>
                          <a:ea typeface="Times New Roman"/>
                          <a:cs typeface="Times New Roman"/>
                          <a:sym typeface="Arial"/>
                        </a:rPr>
                        <a:t>Feature</a:t>
                      </a:r>
                    </a:p>
                  </a:txBody>
                  <a:tcPr marL="43435" marR="43435" marT="0" marB="0"/>
                </a:tc>
                <a:tc>
                  <a:txBody>
                    <a:bodyPr/>
                    <a:lstStyle/>
                    <a:p>
                      <a:pPr>
                        <a:lnSpc>
                          <a:spcPct val="107000"/>
                        </a:lnSpc>
                        <a:spcAft>
                          <a:spcPts val="800"/>
                        </a:spcAft>
                      </a:pPr>
                      <a:r>
                        <a:rPr lang="en-IN" sz="1800" b="1" i="0" u="none" strike="noStrike" cap="none" dirty="0">
                          <a:solidFill>
                            <a:schemeClr val="dk1"/>
                          </a:solidFill>
                          <a:latin typeface="Times New Roman"/>
                          <a:ea typeface="Times New Roman"/>
                          <a:cs typeface="Times New Roman"/>
                          <a:sym typeface="Arial"/>
                        </a:rPr>
                        <a:t>Description</a:t>
                      </a:r>
                    </a:p>
                  </a:txBody>
                  <a:tcPr marL="43435" marR="43435" marT="0" marB="0"/>
                </a:tc>
                <a:tc>
                  <a:txBody>
                    <a:bodyPr/>
                    <a:lstStyle/>
                    <a:p>
                      <a:pPr>
                        <a:lnSpc>
                          <a:spcPct val="107000"/>
                        </a:lnSpc>
                        <a:spcAft>
                          <a:spcPts val="800"/>
                        </a:spcAft>
                      </a:pPr>
                      <a:r>
                        <a:rPr lang="en-IN" sz="1800" b="1" i="0" u="none" strike="noStrike" cap="none" dirty="0">
                          <a:solidFill>
                            <a:schemeClr val="dk1"/>
                          </a:solidFill>
                          <a:latin typeface="Times New Roman"/>
                          <a:ea typeface="Times New Roman"/>
                          <a:cs typeface="Times New Roman"/>
                          <a:sym typeface="Arial"/>
                        </a:rPr>
                        <a:t>Range</a:t>
                      </a:r>
                    </a:p>
                  </a:txBody>
                  <a:tcPr marL="43435" marR="43435" marT="0" marB="0"/>
                </a:tc>
                <a:tc>
                  <a:txBody>
                    <a:bodyPr/>
                    <a:lstStyle/>
                    <a:p>
                      <a:pPr>
                        <a:lnSpc>
                          <a:spcPct val="107000"/>
                        </a:lnSpc>
                        <a:spcAft>
                          <a:spcPts val="800"/>
                        </a:spcAft>
                      </a:pPr>
                      <a:r>
                        <a:rPr lang="en-IN" sz="1800" b="1" i="0" u="none" strike="noStrike" cap="none" dirty="0">
                          <a:solidFill>
                            <a:schemeClr val="dk1"/>
                          </a:solidFill>
                          <a:latin typeface="Times New Roman"/>
                          <a:ea typeface="Times New Roman"/>
                          <a:cs typeface="Times New Roman"/>
                          <a:sym typeface="Arial"/>
                        </a:rPr>
                        <a:t>Data Type</a:t>
                      </a:r>
                    </a:p>
                  </a:txBody>
                  <a:tcPr marL="43435" marR="43435" marT="0" marB="0"/>
                </a:tc>
                <a:extLst>
                  <a:ext uri="{0D108BD9-81ED-4DB2-BD59-A6C34878D82A}">
                    <a16:rowId xmlns:a16="http://schemas.microsoft.com/office/drawing/2014/main" val="842135669"/>
                  </a:ext>
                </a:extLst>
              </a:tr>
              <a:tr h="1137450">
                <a:tc>
                  <a:txBody>
                    <a:bodyPr/>
                    <a:lstStyle/>
                    <a:p>
                      <a:pPr>
                        <a:lnSpc>
                          <a:spcPct val="107000"/>
                        </a:lnSpc>
                        <a:spcAft>
                          <a:spcPts val="800"/>
                        </a:spcAft>
                      </a:pPr>
                      <a:r>
                        <a:rPr lang="en-IN" sz="1800" b="0" i="0" u="none" strike="noStrike" cap="none" dirty="0" smtClean="0">
                          <a:solidFill>
                            <a:schemeClr val="dk1"/>
                          </a:solidFill>
                          <a:latin typeface="Times New Roman"/>
                          <a:ea typeface="Times New Roman"/>
                          <a:cs typeface="Times New Roman"/>
                          <a:sym typeface="Arial"/>
                        </a:rPr>
                        <a:t>grade</a:t>
                      </a:r>
                      <a:endParaRPr lang="en-IN" sz="1800" b="0" i="0" u="none" strike="noStrike" cap="none" dirty="0">
                        <a:solidFill>
                          <a:schemeClr val="dk1"/>
                        </a:solidFill>
                        <a:latin typeface="Times New Roman"/>
                        <a:ea typeface="Times New Roman"/>
                        <a:cs typeface="Times New Roman"/>
                        <a:sym typeface="Arial"/>
                      </a:endParaRPr>
                    </a:p>
                  </a:txBody>
                  <a:tcPr marL="43435" marR="43435" marT="0" marB="0"/>
                </a:tc>
                <a:tc>
                  <a:txBody>
                    <a:bodyPr/>
                    <a:lstStyle/>
                    <a:p>
                      <a:pPr>
                        <a:lnSpc>
                          <a:spcPct val="107000"/>
                        </a:lnSpc>
                        <a:spcAft>
                          <a:spcPts val="800"/>
                        </a:spcAft>
                      </a:pPr>
                      <a:r>
                        <a:rPr lang="en-US" sz="1800" b="0" i="0" u="none" strike="noStrike" cap="none" dirty="0" smtClean="0">
                          <a:solidFill>
                            <a:schemeClr val="dk1"/>
                          </a:solidFill>
                          <a:latin typeface="Times New Roman"/>
                          <a:ea typeface="Times New Roman"/>
                          <a:cs typeface="Times New Roman"/>
                          <a:sym typeface="Arial"/>
                        </a:rPr>
                        <a:t>Steel grades to classify various steels by their composition and physical properties</a:t>
                      </a:r>
                      <a:endParaRPr lang="en-IN" sz="1800" b="0" i="0" u="none" strike="noStrike" cap="none" dirty="0">
                        <a:solidFill>
                          <a:schemeClr val="dk1"/>
                        </a:solidFill>
                        <a:latin typeface="Times New Roman"/>
                        <a:ea typeface="Times New Roman"/>
                        <a:cs typeface="Times New Roman"/>
                        <a:sym typeface="Arial"/>
                      </a:endParaRPr>
                    </a:p>
                  </a:txBody>
                  <a:tcPr marL="43435" marR="43435" marT="0" marB="0"/>
                </a:tc>
                <a:tc>
                  <a:txBody>
                    <a:bodyPr/>
                    <a:lstStyle/>
                    <a:p>
                      <a:pPr algn="ctr">
                        <a:lnSpc>
                          <a:spcPct val="107000"/>
                        </a:lnSpc>
                        <a:spcAft>
                          <a:spcPts val="800"/>
                        </a:spcAft>
                      </a:pPr>
                      <a:r>
                        <a:rPr lang="en-IN" sz="1800" b="0" i="0" u="none" strike="noStrike" cap="none" dirty="0" smtClean="0">
                          <a:solidFill>
                            <a:schemeClr val="dk1"/>
                          </a:solidFill>
                          <a:latin typeface="Times New Roman"/>
                          <a:ea typeface="Times New Roman"/>
                          <a:cs typeface="Times New Roman"/>
                          <a:sym typeface="Arial"/>
                        </a:rPr>
                        <a:t>500D &amp; 550D</a:t>
                      </a:r>
                      <a:endParaRPr lang="en-IN" sz="1800" b="0" i="0" u="none" strike="noStrike" cap="none" dirty="0">
                        <a:solidFill>
                          <a:schemeClr val="dk1"/>
                        </a:solidFill>
                        <a:latin typeface="Times New Roman"/>
                        <a:ea typeface="Times New Roman"/>
                        <a:cs typeface="Times New Roman"/>
                        <a:sym typeface="Arial"/>
                      </a:endParaRPr>
                    </a:p>
                  </a:txBody>
                  <a:tcPr marL="43435" marR="43435" marT="0" marB="0"/>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IN" sz="1800" b="0" i="0" u="none" strike="noStrike" cap="none" dirty="0" smtClean="0">
                          <a:solidFill>
                            <a:schemeClr val="dk1"/>
                          </a:solidFill>
                          <a:latin typeface="Times New Roman"/>
                          <a:ea typeface="Times New Roman"/>
                          <a:cs typeface="Times New Roman"/>
                          <a:sym typeface="Arial"/>
                        </a:rPr>
                        <a:t>Object</a:t>
                      </a:r>
                      <a:endParaRPr lang="en-IN" sz="1800" b="0" i="0" u="none" strike="noStrike" cap="none" dirty="0">
                        <a:solidFill>
                          <a:schemeClr val="dk1"/>
                        </a:solidFill>
                        <a:latin typeface="Times New Roman"/>
                        <a:ea typeface="Times New Roman"/>
                        <a:cs typeface="Times New Roman"/>
                        <a:sym typeface="Arial"/>
                      </a:endParaRPr>
                    </a:p>
                    <a:p>
                      <a:pPr algn="ctr">
                        <a:lnSpc>
                          <a:spcPct val="107000"/>
                        </a:lnSpc>
                        <a:spcAft>
                          <a:spcPts val="800"/>
                        </a:spcAft>
                      </a:pPr>
                      <a:endParaRPr lang="en-IN" sz="1800" b="0" i="0" u="none" strike="noStrike" cap="none" dirty="0">
                        <a:solidFill>
                          <a:schemeClr val="dk1"/>
                        </a:solidFill>
                        <a:latin typeface="Times New Roman"/>
                        <a:ea typeface="Times New Roman"/>
                        <a:cs typeface="Times New Roman"/>
                        <a:sym typeface="Arial"/>
                      </a:endParaRPr>
                    </a:p>
                  </a:txBody>
                  <a:tcPr marL="43435" marR="43435" marT="0" marB="0"/>
                </a:tc>
                <a:extLst>
                  <a:ext uri="{0D108BD9-81ED-4DB2-BD59-A6C34878D82A}">
                    <a16:rowId xmlns:a16="http://schemas.microsoft.com/office/drawing/2014/main" val="278493924"/>
                  </a:ext>
                </a:extLst>
              </a:tr>
              <a:tr h="853088">
                <a:tc>
                  <a:txBody>
                    <a:bodyPr/>
                    <a:lstStyle/>
                    <a:p>
                      <a:pPr marR="0" algn="l" rtl="0">
                        <a:lnSpc>
                          <a:spcPct val="107000"/>
                        </a:lnSpc>
                        <a:spcBef>
                          <a:spcPts val="0"/>
                        </a:spcBef>
                        <a:spcAft>
                          <a:spcPts val="800"/>
                        </a:spcAft>
                        <a:buClr>
                          <a:srgbClr val="000000"/>
                        </a:buClr>
                        <a:buFont typeface="Arial"/>
                      </a:pPr>
                      <a:r>
                        <a:rPr lang="en-IN" sz="1800" b="0" i="0" u="none" strike="noStrike" cap="none" dirty="0" smtClean="0">
                          <a:solidFill>
                            <a:schemeClr val="dk1"/>
                          </a:solidFill>
                          <a:latin typeface="Times New Roman"/>
                          <a:ea typeface="Times New Roman"/>
                          <a:cs typeface="Times New Roman"/>
                          <a:sym typeface="Arial"/>
                        </a:rPr>
                        <a:t>type </a:t>
                      </a:r>
                      <a:endParaRPr lang="en-IN" sz="1800" b="0" i="0" u="none" strike="noStrike" cap="none" dirty="0">
                        <a:solidFill>
                          <a:schemeClr val="dk1"/>
                        </a:solidFill>
                        <a:latin typeface="Times New Roman"/>
                        <a:ea typeface="Times New Roman"/>
                        <a:cs typeface="Times New Roman"/>
                        <a:sym typeface="Arial"/>
                      </a:endParaRPr>
                    </a:p>
                  </a:txBody>
                  <a:tcPr marL="68580" marR="68580" marT="0" marB="0"/>
                </a:tc>
                <a:tc>
                  <a:txBody>
                    <a:bodyPr/>
                    <a:lstStyle/>
                    <a:p>
                      <a:pPr marR="0" algn="l" rtl="0">
                        <a:lnSpc>
                          <a:spcPct val="107000"/>
                        </a:lnSpc>
                        <a:spcBef>
                          <a:spcPts val="0"/>
                        </a:spcBef>
                        <a:spcAft>
                          <a:spcPts val="800"/>
                        </a:spcAft>
                        <a:buClr>
                          <a:srgbClr val="000000"/>
                        </a:buClr>
                        <a:buFont typeface="Arial"/>
                      </a:pPr>
                      <a:r>
                        <a:rPr lang="en-IN" sz="1800" b="0" i="0" u="none" strike="noStrike" cap="none" dirty="0" smtClean="0">
                          <a:solidFill>
                            <a:schemeClr val="dk1"/>
                          </a:solidFill>
                          <a:latin typeface="Times New Roman"/>
                          <a:ea typeface="Times New Roman"/>
                          <a:cs typeface="Times New Roman"/>
                          <a:sym typeface="Arial"/>
                        </a:rPr>
                        <a:t>Different type of rods according to there nature</a:t>
                      </a:r>
                      <a:endParaRPr lang="en-IN" sz="1800" b="0" i="0" u="none" strike="noStrike" cap="none" dirty="0">
                        <a:solidFill>
                          <a:schemeClr val="dk1"/>
                        </a:solidFill>
                        <a:latin typeface="Times New Roman"/>
                        <a:ea typeface="Times New Roman"/>
                        <a:cs typeface="Times New Roman"/>
                        <a:sym typeface="Arial"/>
                      </a:endParaRPr>
                    </a:p>
                  </a:txBody>
                  <a:tcPr marL="68580" marR="68580" marT="0" marB="0"/>
                </a:tc>
                <a:tc>
                  <a:txBody>
                    <a:bodyPr/>
                    <a:lstStyle/>
                    <a:p>
                      <a:pPr marR="0" algn="l" rtl="0">
                        <a:lnSpc>
                          <a:spcPct val="107000"/>
                        </a:lnSpc>
                        <a:spcBef>
                          <a:spcPts val="0"/>
                        </a:spcBef>
                        <a:spcAft>
                          <a:spcPts val="800"/>
                        </a:spcAft>
                        <a:buClr>
                          <a:srgbClr val="000000"/>
                        </a:buClr>
                        <a:buFont typeface="Arial"/>
                      </a:pPr>
                      <a:r>
                        <a:rPr lang="en-IN" sz="1800" b="0" i="0" u="none" strike="noStrike" cap="none" dirty="0" smtClean="0">
                          <a:solidFill>
                            <a:schemeClr val="dk1"/>
                          </a:solidFill>
                          <a:latin typeface="Times New Roman"/>
                          <a:ea typeface="Times New Roman"/>
                          <a:cs typeface="Times New Roman"/>
                          <a:sym typeface="Arial"/>
                        </a:rPr>
                        <a:t>COIL, CAB, CRSD, Full length, Short length</a:t>
                      </a:r>
                      <a:endParaRPr lang="en-IN" sz="1800" b="0" i="0" u="none" strike="noStrike" cap="none" dirty="0">
                        <a:solidFill>
                          <a:schemeClr val="dk1"/>
                        </a:solidFill>
                        <a:latin typeface="Times New Roman"/>
                        <a:ea typeface="Times New Roman"/>
                        <a:cs typeface="Times New Roman"/>
                        <a:sym typeface="Arial"/>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IN" sz="1800" b="0" i="0" u="none" strike="noStrike" cap="none" dirty="0" smtClean="0">
                          <a:solidFill>
                            <a:schemeClr val="dk1"/>
                          </a:solidFill>
                          <a:latin typeface="Times New Roman"/>
                          <a:ea typeface="Times New Roman"/>
                          <a:cs typeface="Times New Roman"/>
                          <a:sym typeface="Arial"/>
                        </a:rPr>
                        <a:t>Object</a:t>
                      </a:r>
                      <a:endParaRPr lang="en-IN" sz="1800" b="0" i="0" u="none" strike="noStrike" cap="none" dirty="0">
                        <a:solidFill>
                          <a:schemeClr val="dk1"/>
                        </a:solidFill>
                        <a:latin typeface="Times New Roman"/>
                        <a:ea typeface="Times New Roman"/>
                        <a:cs typeface="Times New Roman"/>
                        <a:sym typeface="Arial"/>
                      </a:endParaRPr>
                    </a:p>
                    <a:p>
                      <a:pPr marR="0" algn="ctr" rtl="0">
                        <a:lnSpc>
                          <a:spcPct val="107000"/>
                        </a:lnSpc>
                        <a:spcBef>
                          <a:spcPts val="0"/>
                        </a:spcBef>
                        <a:spcAft>
                          <a:spcPts val="800"/>
                        </a:spcAft>
                        <a:buClr>
                          <a:srgbClr val="000000"/>
                        </a:buClr>
                        <a:buFont typeface="Arial"/>
                      </a:pPr>
                      <a:endParaRPr lang="en-IN" sz="1800" b="0" i="0" u="none" strike="noStrike" cap="none" dirty="0">
                        <a:solidFill>
                          <a:schemeClr val="dk1"/>
                        </a:solidFill>
                        <a:latin typeface="Times New Roman"/>
                        <a:ea typeface="Times New Roman"/>
                        <a:cs typeface="Times New Roman"/>
                        <a:sym typeface="Arial"/>
                      </a:endParaRPr>
                    </a:p>
                  </a:txBody>
                  <a:tcPr marL="68580" marR="68580" marT="0" marB="0"/>
                </a:tc>
                <a:extLst>
                  <a:ext uri="{0D108BD9-81ED-4DB2-BD59-A6C34878D82A}">
                    <a16:rowId xmlns:a16="http://schemas.microsoft.com/office/drawing/2014/main" val="3467092910"/>
                  </a:ext>
                </a:extLst>
              </a:tr>
              <a:tr h="853088">
                <a:tc>
                  <a:txBody>
                    <a:bodyPr/>
                    <a:lstStyle/>
                    <a:p>
                      <a:pPr>
                        <a:lnSpc>
                          <a:spcPct val="107000"/>
                        </a:lnSpc>
                        <a:spcAft>
                          <a:spcPts val="800"/>
                        </a:spcAft>
                      </a:pPr>
                      <a:r>
                        <a:rPr lang="en-IN" sz="1800" b="0" i="0" u="none" strike="noStrike" cap="none" dirty="0" smtClean="0">
                          <a:solidFill>
                            <a:schemeClr val="dk1"/>
                          </a:solidFill>
                          <a:latin typeface="Times New Roman"/>
                          <a:ea typeface="Times New Roman"/>
                          <a:cs typeface="Times New Roman"/>
                          <a:sym typeface="Arial"/>
                        </a:rPr>
                        <a:t>length</a:t>
                      </a:r>
                      <a:endParaRPr lang="en-IN" sz="1800" b="0" i="0" u="none" strike="noStrike" cap="none" dirty="0">
                        <a:solidFill>
                          <a:schemeClr val="dk1"/>
                        </a:solidFill>
                        <a:latin typeface="Times New Roman"/>
                        <a:ea typeface="Times New Roman"/>
                        <a:cs typeface="Times New Roman"/>
                        <a:sym typeface="Arial"/>
                      </a:endParaRPr>
                    </a:p>
                  </a:txBody>
                  <a:tcPr marL="68580" marR="68580" marT="0" marB="0"/>
                </a:tc>
                <a:tc>
                  <a:txBody>
                    <a:bodyPr/>
                    <a:lstStyle/>
                    <a:p>
                      <a:pPr>
                        <a:lnSpc>
                          <a:spcPct val="107000"/>
                        </a:lnSpc>
                        <a:spcAft>
                          <a:spcPts val="800"/>
                        </a:spcAft>
                      </a:pPr>
                      <a:r>
                        <a:rPr lang="en-IN" sz="1800" b="0" i="0" u="none" strike="noStrike" cap="none" dirty="0" smtClean="0">
                          <a:solidFill>
                            <a:schemeClr val="dk1"/>
                          </a:solidFill>
                          <a:latin typeface="Times New Roman"/>
                          <a:ea typeface="Times New Roman"/>
                          <a:cs typeface="Times New Roman"/>
                          <a:sym typeface="Arial"/>
                        </a:rPr>
                        <a:t>Different lengths of rods nothing but size of rods.</a:t>
                      </a:r>
                      <a:endParaRPr lang="en-IN" sz="1800" b="0" i="0" u="none" strike="noStrike" cap="none" dirty="0">
                        <a:solidFill>
                          <a:schemeClr val="dk1"/>
                        </a:solidFill>
                        <a:latin typeface="Times New Roman"/>
                        <a:ea typeface="Times New Roman"/>
                        <a:cs typeface="Times New Roman"/>
                        <a:sym typeface="Arial"/>
                      </a:endParaRPr>
                    </a:p>
                  </a:txBody>
                  <a:tcPr marL="68580" marR="68580" marT="0" marB="0"/>
                </a:tc>
                <a:tc>
                  <a:txBody>
                    <a:bodyPr/>
                    <a:lstStyle/>
                    <a:p>
                      <a:pPr algn="ctr">
                        <a:lnSpc>
                          <a:spcPct val="107000"/>
                        </a:lnSpc>
                        <a:spcAft>
                          <a:spcPts val="800"/>
                        </a:spcAft>
                      </a:pPr>
                      <a:r>
                        <a:rPr lang="en-IN" sz="1800" b="0" i="0" u="none" strike="noStrike" cap="none" dirty="0" smtClean="0">
                          <a:solidFill>
                            <a:schemeClr val="dk1"/>
                          </a:solidFill>
                          <a:latin typeface="Times New Roman"/>
                          <a:ea typeface="Times New Roman"/>
                          <a:cs typeface="Times New Roman"/>
                          <a:sym typeface="Arial"/>
                        </a:rPr>
                        <a:t>0 meter,4-7 meter,7-10meter,10-12 meter, customised   </a:t>
                      </a:r>
                      <a:endParaRPr lang="en-IN" sz="1800" b="0" i="0" u="none" strike="noStrike" cap="none" dirty="0">
                        <a:solidFill>
                          <a:schemeClr val="dk1"/>
                        </a:solidFill>
                        <a:latin typeface="Times New Roman"/>
                        <a:ea typeface="Times New Roman"/>
                        <a:cs typeface="Times New Roman"/>
                        <a:sym typeface="Arial"/>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IN" sz="1800" b="0" i="0" u="none" strike="noStrike" cap="none" dirty="0" smtClean="0">
                          <a:solidFill>
                            <a:schemeClr val="dk1"/>
                          </a:solidFill>
                          <a:latin typeface="Times New Roman"/>
                          <a:ea typeface="Times New Roman"/>
                          <a:cs typeface="Times New Roman"/>
                          <a:sym typeface="Arial"/>
                        </a:rPr>
                        <a:t>Object</a:t>
                      </a:r>
                      <a:endParaRPr lang="en-IN" sz="1800" b="0" i="0" u="none" strike="noStrike" cap="none" dirty="0">
                        <a:solidFill>
                          <a:schemeClr val="dk1"/>
                        </a:solidFill>
                        <a:latin typeface="Times New Roman"/>
                        <a:ea typeface="Times New Roman"/>
                        <a:cs typeface="Times New Roman"/>
                        <a:sym typeface="Arial"/>
                      </a:endParaRPr>
                    </a:p>
                  </a:txBody>
                  <a:tcPr marL="68580" marR="68580" marT="0" marB="0"/>
                </a:tc>
                <a:extLst>
                  <a:ext uri="{0D108BD9-81ED-4DB2-BD59-A6C34878D82A}">
                    <a16:rowId xmlns:a16="http://schemas.microsoft.com/office/drawing/2014/main" val="1417921202"/>
                  </a:ext>
                </a:extLst>
              </a:tr>
              <a:tr h="853088">
                <a:tc>
                  <a:txBody>
                    <a:bodyPr/>
                    <a:lstStyle/>
                    <a:p>
                      <a:pPr>
                        <a:lnSpc>
                          <a:spcPct val="107000"/>
                        </a:lnSpc>
                        <a:spcAft>
                          <a:spcPts val="800"/>
                        </a:spcAft>
                      </a:pPr>
                      <a:r>
                        <a:rPr lang="en-IN" sz="1800" b="0" i="0" u="none" strike="noStrike" cap="none" dirty="0" smtClean="0">
                          <a:solidFill>
                            <a:schemeClr val="dk1"/>
                          </a:solidFill>
                          <a:latin typeface="Times New Roman"/>
                          <a:ea typeface="Times New Roman"/>
                          <a:cs typeface="Times New Roman"/>
                          <a:sym typeface="Arial"/>
                        </a:rPr>
                        <a:t>quantity</a:t>
                      </a:r>
                      <a:endParaRPr lang="en-IN" sz="1800" b="0" i="0" u="none" strike="noStrike" cap="none" dirty="0">
                        <a:solidFill>
                          <a:schemeClr val="dk1"/>
                        </a:solidFill>
                        <a:latin typeface="Times New Roman"/>
                        <a:ea typeface="Times New Roman"/>
                        <a:cs typeface="Times New Roman"/>
                        <a:sym typeface="Arial"/>
                      </a:endParaRPr>
                    </a:p>
                  </a:txBody>
                  <a:tcPr marL="68580" marR="68580" marT="0" marB="0"/>
                </a:tc>
                <a:tc>
                  <a:txBody>
                    <a:bodyPr/>
                    <a:lstStyle/>
                    <a:p>
                      <a:pPr>
                        <a:lnSpc>
                          <a:spcPct val="107000"/>
                        </a:lnSpc>
                        <a:spcAft>
                          <a:spcPts val="800"/>
                        </a:spcAft>
                      </a:pPr>
                      <a:r>
                        <a:rPr lang="en-IN" sz="1800" b="0" i="0" u="none" strike="noStrike" cap="none" dirty="0" smtClean="0">
                          <a:solidFill>
                            <a:schemeClr val="dk1"/>
                          </a:solidFill>
                          <a:latin typeface="Times New Roman"/>
                          <a:ea typeface="Times New Roman"/>
                          <a:cs typeface="Times New Roman"/>
                          <a:sym typeface="Arial"/>
                        </a:rPr>
                        <a:t>Amount of order quantity recorded per metric ton</a:t>
                      </a:r>
                      <a:endParaRPr lang="en-IN" sz="1800" b="0" i="0" u="none" strike="noStrike" cap="none" dirty="0">
                        <a:solidFill>
                          <a:schemeClr val="dk1"/>
                        </a:solidFill>
                        <a:latin typeface="Times New Roman"/>
                        <a:ea typeface="Times New Roman"/>
                        <a:cs typeface="Times New Roman"/>
                        <a:sym typeface="Arial"/>
                      </a:endParaRPr>
                    </a:p>
                  </a:txBody>
                  <a:tcPr marL="68580" marR="68580" marT="0" marB="0"/>
                </a:tc>
                <a:tc>
                  <a:txBody>
                    <a:bodyPr/>
                    <a:lstStyle/>
                    <a:p>
                      <a:pPr algn="ctr">
                        <a:lnSpc>
                          <a:spcPct val="107000"/>
                        </a:lnSpc>
                        <a:spcAft>
                          <a:spcPts val="800"/>
                        </a:spcAft>
                      </a:pPr>
                      <a:r>
                        <a:rPr lang="en-IN" sz="1800" b="0" i="0" u="none" strike="noStrike" cap="none" dirty="0" smtClean="0">
                          <a:solidFill>
                            <a:schemeClr val="dk1"/>
                          </a:solidFill>
                          <a:latin typeface="Times New Roman"/>
                          <a:ea typeface="Times New Roman"/>
                          <a:cs typeface="Times New Roman"/>
                          <a:sym typeface="Arial"/>
                        </a:rPr>
                        <a:t>-32.34 to 41.68</a:t>
                      </a:r>
                      <a:endParaRPr lang="en-IN" sz="1800" b="0" i="0" u="none" strike="noStrike" cap="none" dirty="0">
                        <a:solidFill>
                          <a:schemeClr val="dk1"/>
                        </a:solidFill>
                        <a:latin typeface="Times New Roman"/>
                        <a:ea typeface="Times New Roman"/>
                        <a:cs typeface="Times New Roman"/>
                        <a:sym typeface="Arial"/>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IN" sz="1800" b="0" i="0" u="none" strike="noStrike" cap="none" dirty="0">
                          <a:solidFill>
                            <a:schemeClr val="dk1"/>
                          </a:solidFill>
                          <a:latin typeface="Times New Roman"/>
                          <a:ea typeface="Times New Roman"/>
                          <a:cs typeface="Times New Roman"/>
                          <a:sym typeface="Arial"/>
                        </a:rPr>
                        <a:t>Numeric Continuous</a:t>
                      </a:r>
                    </a:p>
                  </a:txBody>
                  <a:tcPr marL="68580" marR="68580" marT="0" marB="0"/>
                </a:tc>
                <a:extLst>
                  <a:ext uri="{0D108BD9-81ED-4DB2-BD59-A6C34878D82A}">
                    <a16:rowId xmlns:a16="http://schemas.microsoft.com/office/drawing/2014/main" val="3499257746"/>
                  </a:ext>
                </a:extLst>
              </a:tr>
              <a:tr h="657312">
                <a:tc>
                  <a:txBody>
                    <a:bodyPr/>
                    <a:lstStyle/>
                    <a:p>
                      <a:pPr>
                        <a:lnSpc>
                          <a:spcPct val="107000"/>
                        </a:lnSpc>
                        <a:spcAft>
                          <a:spcPts val="800"/>
                        </a:spcAft>
                      </a:pPr>
                      <a:r>
                        <a:rPr lang="en-IN" sz="1800" b="0" i="0" u="none" strike="noStrike" cap="none" dirty="0" smtClean="0">
                          <a:solidFill>
                            <a:schemeClr val="dk1"/>
                          </a:solidFill>
                          <a:latin typeface="Times New Roman"/>
                          <a:ea typeface="Times New Roman"/>
                          <a:cs typeface="Times New Roman"/>
                          <a:sym typeface="Arial"/>
                        </a:rPr>
                        <a:t>rate</a:t>
                      </a:r>
                      <a:endParaRPr lang="en-IN" sz="1800" b="0" i="0" u="none" strike="noStrike" cap="none" dirty="0">
                        <a:solidFill>
                          <a:schemeClr val="dk1"/>
                        </a:solidFill>
                        <a:latin typeface="Times New Roman"/>
                        <a:ea typeface="Times New Roman"/>
                        <a:cs typeface="Times New Roman"/>
                        <a:sym typeface="Arial"/>
                      </a:endParaRPr>
                    </a:p>
                  </a:txBody>
                  <a:tcPr marL="68580" marR="68580" marT="0" marB="0"/>
                </a:tc>
                <a:tc>
                  <a:txBody>
                    <a:bodyPr/>
                    <a:lstStyle/>
                    <a:p>
                      <a:pPr>
                        <a:lnSpc>
                          <a:spcPct val="107000"/>
                        </a:lnSpc>
                        <a:spcAft>
                          <a:spcPts val="800"/>
                        </a:spcAft>
                      </a:pPr>
                      <a:r>
                        <a:rPr lang="en-IN" sz="1800" b="0" i="0" u="none" strike="noStrike" cap="none" dirty="0" smtClean="0">
                          <a:solidFill>
                            <a:schemeClr val="dk1"/>
                          </a:solidFill>
                          <a:latin typeface="Times New Roman"/>
                          <a:ea typeface="Times New Roman"/>
                          <a:cs typeface="Times New Roman"/>
                          <a:sym typeface="Arial"/>
                        </a:rPr>
                        <a:t>Rate of those rods per metric ton </a:t>
                      </a:r>
                      <a:endParaRPr lang="en-IN" sz="1800" b="0" i="0" u="none" strike="noStrike" cap="none" dirty="0">
                        <a:solidFill>
                          <a:schemeClr val="dk1"/>
                        </a:solidFill>
                        <a:latin typeface="Times New Roman"/>
                        <a:ea typeface="Times New Roman"/>
                        <a:cs typeface="Times New Roman"/>
                        <a:sym typeface="Arial"/>
                      </a:endParaRPr>
                    </a:p>
                  </a:txBody>
                  <a:tcPr marL="68580" marR="68580" marT="0" marB="0"/>
                </a:tc>
                <a:tc>
                  <a:txBody>
                    <a:bodyPr/>
                    <a:lstStyle/>
                    <a:p>
                      <a:pPr algn="ctr">
                        <a:lnSpc>
                          <a:spcPct val="107000"/>
                        </a:lnSpc>
                        <a:spcAft>
                          <a:spcPts val="800"/>
                        </a:spcAft>
                      </a:pPr>
                      <a:r>
                        <a:rPr lang="en-IN" sz="1800" b="0" i="0" u="none" strike="noStrike" cap="none" dirty="0" smtClean="0">
                          <a:solidFill>
                            <a:schemeClr val="dk1"/>
                          </a:solidFill>
                          <a:latin typeface="Times New Roman"/>
                          <a:ea typeface="Times New Roman"/>
                          <a:cs typeface="Times New Roman"/>
                          <a:sym typeface="Arial"/>
                        </a:rPr>
                        <a:t>19590 to 83000</a:t>
                      </a:r>
                      <a:endParaRPr lang="en-IN" sz="1800" b="0" i="0" u="none" strike="noStrike" cap="none" dirty="0">
                        <a:solidFill>
                          <a:schemeClr val="dk1"/>
                        </a:solidFill>
                        <a:latin typeface="Times New Roman"/>
                        <a:ea typeface="Times New Roman"/>
                        <a:cs typeface="Times New Roman"/>
                        <a:sym typeface="Arial"/>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IN" sz="1800" b="0" i="0" u="none" strike="noStrike" cap="none" dirty="0">
                          <a:solidFill>
                            <a:schemeClr val="dk1"/>
                          </a:solidFill>
                          <a:latin typeface="Times New Roman"/>
                          <a:ea typeface="Times New Roman"/>
                          <a:cs typeface="Times New Roman"/>
                          <a:sym typeface="Arial"/>
                        </a:rPr>
                        <a:t>Numeric Continuous</a:t>
                      </a:r>
                    </a:p>
                    <a:p>
                      <a:pPr algn="ctr">
                        <a:lnSpc>
                          <a:spcPct val="107000"/>
                        </a:lnSpc>
                        <a:spcAft>
                          <a:spcPts val="800"/>
                        </a:spcAft>
                      </a:pPr>
                      <a:endParaRPr lang="en-IN" sz="1800" b="0" i="0" u="none" strike="noStrike" cap="none" dirty="0">
                        <a:solidFill>
                          <a:schemeClr val="dk1"/>
                        </a:solidFill>
                        <a:latin typeface="Times New Roman"/>
                        <a:ea typeface="Times New Roman"/>
                        <a:cs typeface="Times New Roman"/>
                        <a:sym typeface="Arial"/>
                      </a:endParaRPr>
                    </a:p>
                  </a:txBody>
                  <a:tcPr marL="68580" marR="68580" marT="0" marB="0"/>
                </a:tc>
                <a:extLst>
                  <a:ext uri="{0D108BD9-81ED-4DB2-BD59-A6C34878D82A}">
                    <a16:rowId xmlns:a16="http://schemas.microsoft.com/office/drawing/2014/main" val="244246832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smtClean="0">
                <a:latin typeface="Times New Roman"/>
                <a:ea typeface="Times New Roman"/>
                <a:cs typeface="Times New Roman"/>
                <a:sym typeface="Times New Roman"/>
              </a:rPr>
              <a:t>System Requirements </a:t>
            </a:r>
            <a:endParaRPr dirty="0"/>
          </a:p>
        </p:txBody>
      </p:sp>
      <p:pic>
        <p:nvPicPr>
          <p:cNvPr id="232" name="Google Shape;232;p18"/>
          <p:cNvPicPr preferRelativeResize="0"/>
          <p:nvPr/>
        </p:nvPicPr>
        <p:blipFill rotWithShape="1">
          <a:blip r:embed="rId3">
            <a:alphaModFix/>
          </a:blip>
          <a:srcRect/>
          <a:stretch/>
        </p:blipFill>
        <p:spPr>
          <a:xfrm>
            <a:off x="9599989" y="6052626"/>
            <a:ext cx="2592012" cy="805375"/>
          </a:xfrm>
          <a:prstGeom prst="rect">
            <a:avLst/>
          </a:prstGeom>
          <a:noFill/>
          <a:ln>
            <a:noFill/>
          </a:ln>
        </p:spPr>
      </p:pic>
      <p:sp>
        <p:nvSpPr>
          <p:cNvPr id="2" name="TextBox 1"/>
          <p:cNvSpPr txBox="1"/>
          <p:nvPr/>
        </p:nvSpPr>
        <p:spPr>
          <a:xfrm>
            <a:off x="429491" y="1281545"/>
            <a:ext cx="8375073" cy="3293209"/>
          </a:xfrm>
          <a:prstGeom prst="rect">
            <a:avLst/>
          </a:prstGeom>
          <a:noFill/>
        </p:spPr>
        <p:txBody>
          <a:bodyPr wrap="square" rtlCol="0">
            <a:spAutoFit/>
          </a:bodyPr>
          <a:lstStyle/>
          <a:p>
            <a:pPr marL="285750" indent="-285750">
              <a:buClr>
                <a:schemeClr val="accent2"/>
              </a:buClr>
              <a:buFont typeface="Wingdings" panose="05000000000000000000" pitchFamily="2" charset="2"/>
              <a:buChar char="Ø"/>
            </a:pPr>
            <a:r>
              <a:rPr lang="en-US" sz="2000" dirty="0" smtClean="0"/>
              <a:t>RAM (Memory)  :- 12 GB</a:t>
            </a:r>
          </a:p>
          <a:p>
            <a:pPr marL="285750" indent="-285750">
              <a:buClr>
                <a:schemeClr val="accent2"/>
              </a:buClr>
              <a:buFont typeface="Wingdings" panose="05000000000000000000" pitchFamily="2" charset="2"/>
              <a:buChar char="Ø"/>
            </a:pPr>
            <a:r>
              <a:rPr lang="en-US" sz="2000" dirty="0" smtClean="0"/>
              <a:t>CPU  :-  </a:t>
            </a:r>
            <a:r>
              <a:rPr lang="en-US" sz="2000" dirty="0"/>
              <a:t>AMD Ryzen 3 3250U with Radeon Graphics            2.60 </a:t>
            </a:r>
            <a:r>
              <a:rPr lang="en-US" sz="2000" dirty="0" smtClean="0"/>
              <a:t>GHz</a:t>
            </a:r>
          </a:p>
          <a:p>
            <a:pPr marL="285750" indent="-285750">
              <a:buClr>
                <a:schemeClr val="accent2"/>
              </a:buClr>
              <a:buFont typeface="Wingdings" panose="05000000000000000000" pitchFamily="2" charset="2"/>
              <a:buChar char="Ø"/>
            </a:pPr>
            <a:r>
              <a:rPr lang="en-US" sz="2000" dirty="0"/>
              <a:t>System type </a:t>
            </a:r>
            <a:r>
              <a:rPr lang="en-US" sz="2000" dirty="0" smtClean="0"/>
              <a:t> :-  </a:t>
            </a:r>
            <a:r>
              <a:rPr lang="en-US" sz="2000" dirty="0"/>
              <a:t>64-bit operating </a:t>
            </a:r>
            <a:r>
              <a:rPr lang="en-US" sz="2000" dirty="0" smtClean="0"/>
              <a:t>system</a:t>
            </a:r>
          </a:p>
          <a:p>
            <a:pPr marL="285750" indent="-285750">
              <a:buClr>
                <a:schemeClr val="accent2"/>
              </a:buClr>
              <a:buFont typeface="Wingdings" panose="05000000000000000000" pitchFamily="2" charset="2"/>
              <a:buChar char="Ø"/>
            </a:pPr>
            <a:r>
              <a:rPr lang="en-US" sz="2000" dirty="0"/>
              <a:t>Operating System  :- Windows 11 </a:t>
            </a:r>
            <a:r>
              <a:rPr lang="en-US" sz="2000" dirty="0" smtClean="0"/>
              <a:t>Pro</a:t>
            </a:r>
          </a:p>
          <a:p>
            <a:pPr marL="285750" indent="-285750">
              <a:buClr>
                <a:schemeClr val="accent2"/>
              </a:buClr>
              <a:buFont typeface="Wingdings" panose="05000000000000000000" pitchFamily="2" charset="2"/>
              <a:buChar char="Ø"/>
            </a:pPr>
            <a:r>
              <a:rPr lang="en-US" sz="2000" dirty="0" smtClean="0"/>
              <a:t>Python Version 3.10</a:t>
            </a:r>
          </a:p>
          <a:p>
            <a:pPr marL="285750" indent="-285750">
              <a:buClr>
                <a:schemeClr val="accent2"/>
              </a:buClr>
              <a:buFont typeface="Wingdings" panose="05000000000000000000" pitchFamily="2" charset="2"/>
              <a:buChar char="Ø"/>
            </a:pPr>
            <a:r>
              <a:rPr lang="en-US" sz="2000" dirty="0" smtClean="0"/>
              <a:t>Anaconda software to launch IDE platforms like Jupiter Notebook and </a:t>
            </a:r>
            <a:r>
              <a:rPr lang="en-US" sz="2000" dirty="0" err="1" smtClean="0"/>
              <a:t>Spyder</a:t>
            </a:r>
            <a:endParaRPr lang="en-US" sz="2000" dirty="0" smtClean="0"/>
          </a:p>
          <a:p>
            <a:pPr marL="285750" indent="-285750">
              <a:buClr>
                <a:schemeClr val="accent2"/>
              </a:buClr>
              <a:buFont typeface="Wingdings" panose="05000000000000000000" pitchFamily="2" charset="2"/>
              <a:buChar char="Ø"/>
            </a:pPr>
            <a:r>
              <a:rPr lang="en-US" sz="2000" dirty="0" smtClean="0"/>
              <a:t>PostgreSQL 15</a:t>
            </a:r>
          </a:p>
          <a:p>
            <a:pPr marL="285750" indent="-285750">
              <a:buClr>
                <a:schemeClr val="accent2"/>
              </a:buClr>
              <a:buFont typeface="Wingdings" panose="05000000000000000000" pitchFamily="2" charset="2"/>
              <a:buChar char="Ø"/>
            </a:pPr>
            <a:r>
              <a:rPr lang="en-US" sz="2000" dirty="0" smtClean="0"/>
              <a:t>Microsoft Power BI</a:t>
            </a:r>
          </a:p>
          <a:p>
            <a:pPr>
              <a:buClr>
                <a:schemeClr val="accent2"/>
              </a:buClr>
            </a:pPr>
            <a:endParaRPr lang="en-US" dirty="0" smtClean="0"/>
          </a:p>
          <a:p>
            <a:pPr marL="285750" indent="-285750">
              <a:buClr>
                <a:schemeClr val="accent2"/>
              </a:buClr>
              <a:buFont typeface="Wingdings" panose="05000000000000000000" pitchFamily="2" charset="2"/>
              <a:buChar char="Ø"/>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smtClean="0">
                <a:latin typeface="Times New Roman"/>
                <a:ea typeface="Times New Roman"/>
                <a:cs typeface="Times New Roman"/>
                <a:sym typeface="Times New Roman"/>
              </a:rPr>
              <a:t>EDA(Exploratory Data Analysis)</a:t>
            </a:r>
            <a:endParaRPr dirty="0"/>
          </a:p>
        </p:txBody>
      </p:sp>
      <p:pic>
        <p:nvPicPr>
          <p:cNvPr id="239" name="Google Shape;239;p2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 name="TextBox 1"/>
          <p:cNvSpPr txBox="1"/>
          <p:nvPr/>
        </p:nvSpPr>
        <p:spPr>
          <a:xfrm>
            <a:off x="228601" y="1080653"/>
            <a:ext cx="10744200" cy="1200329"/>
          </a:xfrm>
          <a:prstGeom prst="rect">
            <a:avLst/>
          </a:prstGeom>
          <a:noFill/>
        </p:spPr>
        <p:txBody>
          <a:bodyPr wrap="square" rtlCol="0">
            <a:spAutoFit/>
          </a:bodyPr>
          <a:lstStyle/>
          <a:p>
            <a:r>
              <a:rPr lang="en-US" sz="1800" b="1" dirty="0"/>
              <a:t>Exploratory Data Analysis (EDA) </a:t>
            </a:r>
            <a:r>
              <a:rPr lang="en-US" sz="1800" dirty="0"/>
              <a:t>is a process of describing the data by means of statistical and visualization techniques in order to bring important aspects of that data into focus for further analysis. This involves inspecting the dataset from many angles, describing &amp; summarizing it without making any assumptions about its contents.</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2623" y="2867891"/>
            <a:ext cx="3679452" cy="205047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Missing Values Observation </a:t>
            </a:r>
            <a:endParaRPr/>
          </a:p>
        </p:txBody>
      </p:sp>
      <p:sp>
        <p:nvSpPr>
          <p:cNvPr id="270" name="Google Shape;270;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271" name="Google Shape;271;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272" name="Google Shape;272;p28"/>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 name="TextBox 1"/>
          <p:cNvSpPr txBox="1"/>
          <p:nvPr/>
        </p:nvSpPr>
        <p:spPr>
          <a:xfrm>
            <a:off x="452445" y="1156855"/>
            <a:ext cx="9128506" cy="1938992"/>
          </a:xfrm>
          <a:prstGeom prst="rect">
            <a:avLst/>
          </a:prstGeom>
          <a:noFill/>
        </p:spPr>
        <p:txBody>
          <a:bodyPr wrap="square" rtlCol="0">
            <a:spAutoFit/>
          </a:bodyPr>
          <a:lstStyle/>
          <a:p>
            <a:pPr marL="285750" indent="-285750">
              <a:buClr>
                <a:schemeClr val="accent2"/>
              </a:buClr>
              <a:buFont typeface="Wingdings" panose="05000000000000000000" pitchFamily="2" charset="2"/>
              <a:buChar char="v"/>
            </a:pPr>
            <a:r>
              <a:rPr lang="en-US" sz="2000" dirty="0" smtClean="0"/>
              <a:t>There was total 30 missing values presented in all over data.</a:t>
            </a:r>
          </a:p>
          <a:p>
            <a:pPr marL="285750" indent="-285750">
              <a:buClr>
                <a:schemeClr val="accent2"/>
              </a:buClr>
              <a:buFont typeface="Wingdings" panose="05000000000000000000" pitchFamily="2" charset="2"/>
              <a:buChar char="v"/>
            </a:pPr>
            <a:r>
              <a:rPr lang="en-US" sz="2000" dirty="0" smtClean="0"/>
              <a:t>Mainly in quantity column there 14 missing values and rate column 16 missing values.</a:t>
            </a:r>
          </a:p>
          <a:p>
            <a:pPr marL="285750" indent="-285750">
              <a:buClr>
                <a:schemeClr val="accent2"/>
              </a:buClr>
              <a:buFont typeface="Wingdings" panose="05000000000000000000" pitchFamily="2" charset="2"/>
              <a:buChar char="v"/>
            </a:pPr>
            <a:r>
              <a:rPr lang="en-US" sz="2000" dirty="0" smtClean="0"/>
              <a:t>So treat those missing value we used median imputation because it standard practice also doesn’t get affected by outliers.</a:t>
            </a:r>
          </a:p>
          <a:p>
            <a:pPr marL="285750" indent="-285750">
              <a:buClr>
                <a:schemeClr val="accent2"/>
              </a:buClr>
              <a:buFont typeface="Wingdings" panose="05000000000000000000" pitchFamily="2" charset="2"/>
              <a:buChar char="v"/>
            </a:pPr>
            <a:r>
              <a:rPr lang="en-US" sz="2000" dirty="0" smtClean="0"/>
              <a:t>So median value for quantity is 3.9 and for rate 45700.</a:t>
            </a: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a:t>
            </a:r>
            <a:r>
              <a:rPr lang="en-US" sz="3200" b="1" dirty="0" smtClean="0">
                <a:latin typeface="Times New Roman"/>
                <a:ea typeface="Times New Roman"/>
                <a:cs typeface="Times New Roman"/>
                <a:sym typeface="Times New Roman"/>
              </a:rPr>
              <a:t>Description </a:t>
            </a:r>
            <a:endParaRPr dirty="0"/>
          </a:p>
        </p:txBody>
      </p:sp>
      <p:pic>
        <p:nvPicPr>
          <p:cNvPr id="279" name="Google Shape;279;p30"/>
          <p:cNvPicPr preferRelativeResize="0"/>
          <p:nvPr/>
        </p:nvPicPr>
        <p:blipFill rotWithShape="1">
          <a:blip r:embed="rId3">
            <a:alphaModFix/>
          </a:blip>
          <a:srcRect/>
          <a:stretch/>
        </p:blipFill>
        <p:spPr>
          <a:xfrm>
            <a:off x="9580951" y="6040102"/>
            <a:ext cx="2592012" cy="805375"/>
          </a:xfrm>
          <a:prstGeom prst="rect">
            <a:avLst/>
          </a:prstGeom>
          <a:noFill/>
          <a:ln>
            <a:noFill/>
          </a:ln>
        </p:spPr>
      </p:pic>
      <p:graphicFrame>
        <p:nvGraphicFramePr>
          <p:cNvPr id="3" name="Table 2"/>
          <p:cNvGraphicFramePr>
            <a:graphicFrameLocks noGrp="1"/>
          </p:cNvGraphicFramePr>
          <p:nvPr>
            <p:extLst>
              <p:ext uri="{D42A27DB-BD31-4B8C-83A1-F6EECF244321}">
                <p14:modId xmlns:p14="http://schemas.microsoft.com/office/powerpoint/2010/main" val="65425650"/>
              </p:ext>
            </p:extLst>
          </p:nvPr>
        </p:nvGraphicFramePr>
        <p:xfrm>
          <a:off x="1551710" y="833634"/>
          <a:ext cx="6844145" cy="5577885"/>
        </p:xfrm>
        <a:graphic>
          <a:graphicData uri="http://schemas.openxmlformats.org/drawingml/2006/table">
            <a:tbl>
              <a:tblPr firstRow="1" firstCol="1" bandRow="1">
                <a:tableStyleId>{5C22544A-7EE6-4342-B048-85BDC9FD1C3A}</a:tableStyleId>
              </a:tblPr>
              <a:tblGrid>
                <a:gridCol w="3041617">
                  <a:extLst>
                    <a:ext uri="{9D8B030D-6E8A-4147-A177-3AD203B41FA5}">
                      <a16:colId xmlns:a16="http://schemas.microsoft.com/office/drawing/2014/main" val="1067444630"/>
                    </a:ext>
                  </a:extLst>
                </a:gridCol>
                <a:gridCol w="1521147">
                  <a:extLst>
                    <a:ext uri="{9D8B030D-6E8A-4147-A177-3AD203B41FA5}">
                      <a16:colId xmlns:a16="http://schemas.microsoft.com/office/drawing/2014/main" val="3978395809"/>
                    </a:ext>
                  </a:extLst>
                </a:gridCol>
                <a:gridCol w="509236">
                  <a:extLst>
                    <a:ext uri="{9D8B030D-6E8A-4147-A177-3AD203B41FA5}">
                      <a16:colId xmlns:a16="http://schemas.microsoft.com/office/drawing/2014/main" val="3198159898"/>
                    </a:ext>
                  </a:extLst>
                </a:gridCol>
                <a:gridCol w="250998">
                  <a:extLst>
                    <a:ext uri="{9D8B030D-6E8A-4147-A177-3AD203B41FA5}">
                      <a16:colId xmlns:a16="http://schemas.microsoft.com/office/drawing/2014/main" val="1158785166"/>
                    </a:ext>
                  </a:extLst>
                </a:gridCol>
                <a:gridCol w="1521147">
                  <a:extLst>
                    <a:ext uri="{9D8B030D-6E8A-4147-A177-3AD203B41FA5}">
                      <a16:colId xmlns:a16="http://schemas.microsoft.com/office/drawing/2014/main" val="3507705090"/>
                    </a:ext>
                  </a:extLst>
                </a:gridCol>
              </a:tblGrid>
              <a:tr h="213011">
                <a:tc>
                  <a:txBody>
                    <a:bodyPr/>
                    <a:lstStyle/>
                    <a:p>
                      <a:pPr marL="0" marR="0">
                        <a:lnSpc>
                          <a:spcPct val="107000"/>
                        </a:lnSpc>
                        <a:spcBef>
                          <a:spcPts val="0"/>
                        </a:spcBef>
                        <a:spcAft>
                          <a:spcPts val="0"/>
                        </a:spcAft>
                      </a:pPr>
                      <a:r>
                        <a:rPr lang="en-US" sz="900" dirty="0">
                          <a:effectLst/>
                        </a:rPr>
                        <a:t>Total no of Rows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gridSpan="4">
                  <a:txBody>
                    <a:bodyPr/>
                    <a:lstStyle/>
                    <a:p>
                      <a:pPr marL="0" marR="0">
                        <a:lnSpc>
                          <a:spcPct val="107000"/>
                        </a:lnSpc>
                        <a:spcBef>
                          <a:spcPts val="0"/>
                        </a:spcBef>
                        <a:spcAft>
                          <a:spcPts val="0"/>
                        </a:spcAft>
                      </a:pPr>
                      <a:r>
                        <a:rPr lang="en-US" sz="900" dirty="0">
                          <a:effectLst/>
                        </a:rPr>
                        <a:t>33045</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60340112"/>
                  </a:ext>
                </a:extLst>
              </a:tr>
              <a:tr h="213011">
                <a:tc>
                  <a:txBody>
                    <a:bodyPr/>
                    <a:lstStyle/>
                    <a:p>
                      <a:pPr marL="0" marR="0">
                        <a:lnSpc>
                          <a:spcPct val="107000"/>
                        </a:lnSpc>
                        <a:spcBef>
                          <a:spcPts val="0"/>
                        </a:spcBef>
                        <a:spcAft>
                          <a:spcPts val="0"/>
                        </a:spcAft>
                      </a:pPr>
                      <a:r>
                        <a:rPr lang="en-US" sz="900">
                          <a:effectLst/>
                        </a:rPr>
                        <a:t>Total no of columns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gridSpan="4">
                  <a:txBody>
                    <a:bodyPr/>
                    <a:lstStyle/>
                    <a:p>
                      <a:pPr marL="0" marR="0">
                        <a:lnSpc>
                          <a:spcPct val="107000"/>
                        </a:lnSpc>
                        <a:spcBef>
                          <a:spcPts val="0"/>
                        </a:spcBef>
                        <a:spcAft>
                          <a:spcPts val="0"/>
                        </a:spcAft>
                      </a:pPr>
                      <a:r>
                        <a:rPr lang="en-US" sz="900" dirty="0">
                          <a:effectLst/>
                        </a:rPr>
                        <a:t>10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41230931"/>
                  </a:ext>
                </a:extLst>
              </a:tr>
              <a:tr h="222628">
                <a:tc>
                  <a:txBody>
                    <a:bodyPr/>
                    <a:lstStyle/>
                    <a:p>
                      <a:pPr marL="0" marR="0">
                        <a:lnSpc>
                          <a:spcPct val="107000"/>
                        </a:lnSpc>
                        <a:spcBef>
                          <a:spcPts val="0"/>
                        </a:spcBef>
                        <a:spcAft>
                          <a:spcPts val="0"/>
                        </a:spcAft>
                      </a:pPr>
                      <a:r>
                        <a:rPr lang="en-US" sz="900" dirty="0">
                          <a:effectLst/>
                        </a:rPr>
                        <a:t>Total numerical columns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gridSpan="4">
                  <a:txBody>
                    <a:bodyPr/>
                    <a:lstStyle/>
                    <a:p>
                      <a:pPr marL="0" marR="0">
                        <a:lnSpc>
                          <a:spcPct val="107000"/>
                        </a:lnSpc>
                        <a:spcBef>
                          <a:spcPts val="0"/>
                        </a:spcBef>
                        <a:spcAft>
                          <a:spcPts val="0"/>
                        </a:spcAft>
                      </a:pPr>
                      <a:r>
                        <a:rPr lang="en-US" sz="900" dirty="0">
                          <a:effectLst/>
                        </a:rPr>
                        <a:t>2</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50239867"/>
                  </a:ext>
                </a:extLst>
              </a:tr>
              <a:tr h="213011">
                <a:tc>
                  <a:txBody>
                    <a:bodyPr/>
                    <a:lstStyle/>
                    <a:p>
                      <a:pPr marL="0" marR="0">
                        <a:lnSpc>
                          <a:spcPct val="107000"/>
                        </a:lnSpc>
                        <a:spcBef>
                          <a:spcPts val="0"/>
                        </a:spcBef>
                        <a:spcAft>
                          <a:spcPts val="0"/>
                        </a:spcAft>
                      </a:pPr>
                      <a:r>
                        <a:rPr lang="en-US" sz="900" dirty="0">
                          <a:effectLst/>
                        </a:rPr>
                        <a:t>Total categorical  columns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gridSpan="4">
                  <a:txBody>
                    <a:bodyPr/>
                    <a:lstStyle/>
                    <a:p>
                      <a:pPr marL="0" marR="0">
                        <a:lnSpc>
                          <a:spcPct val="107000"/>
                        </a:lnSpc>
                        <a:spcBef>
                          <a:spcPts val="0"/>
                        </a:spcBef>
                        <a:spcAft>
                          <a:spcPts val="0"/>
                        </a:spcAft>
                      </a:pPr>
                      <a:r>
                        <a:rPr lang="en-US" sz="900" dirty="0">
                          <a:effectLst/>
                        </a:rPr>
                        <a:t>7</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90188621"/>
                  </a:ext>
                </a:extLst>
              </a:tr>
              <a:tr h="213011">
                <a:tc>
                  <a:txBody>
                    <a:bodyPr/>
                    <a:lstStyle/>
                    <a:p>
                      <a:pPr marL="0" marR="0">
                        <a:lnSpc>
                          <a:spcPct val="107000"/>
                        </a:lnSpc>
                        <a:spcBef>
                          <a:spcPts val="0"/>
                        </a:spcBef>
                        <a:spcAft>
                          <a:spcPts val="0"/>
                        </a:spcAft>
                      </a:pPr>
                      <a:r>
                        <a:rPr lang="en-US" sz="900">
                          <a:effectLst/>
                        </a:rPr>
                        <a:t>Total Distinct Financial Year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gridSpan="4">
                  <a:txBody>
                    <a:bodyPr/>
                    <a:lstStyle/>
                    <a:p>
                      <a:pPr marL="0" marR="0">
                        <a:lnSpc>
                          <a:spcPct val="107000"/>
                        </a:lnSpc>
                        <a:spcBef>
                          <a:spcPts val="0"/>
                        </a:spcBef>
                        <a:spcAft>
                          <a:spcPts val="0"/>
                        </a:spcAft>
                      </a:pPr>
                      <a:r>
                        <a:rPr lang="en-US" sz="900" dirty="0">
                          <a:effectLst/>
                        </a:rPr>
                        <a:t>6 Year (2018-2023)</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52422851"/>
                  </a:ext>
                </a:extLst>
              </a:tr>
              <a:tr h="213011">
                <a:tc>
                  <a:txBody>
                    <a:bodyPr/>
                    <a:lstStyle/>
                    <a:p>
                      <a:pPr marL="0" marR="0">
                        <a:lnSpc>
                          <a:spcPct val="107000"/>
                        </a:lnSpc>
                        <a:spcBef>
                          <a:spcPts val="0"/>
                        </a:spcBef>
                        <a:spcAft>
                          <a:spcPts val="0"/>
                        </a:spcAft>
                      </a:pPr>
                      <a:r>
                        <a:rPr lang="en-US" sz="900">
                          <a:effectLst/>
                        </a:rPr>
                        <a:t>Total Distinct customer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gridSpan="4">
                  <a:txBody>
                    <a:bodyPr/>
                    <a:lstStyle/>
                    <a:p>
                      <a:pPr marL="0" marR="0">
                        <a:lnSpc>
                          <a:spcPct val="107000"/>
                        </a:lnSpc>
                        <a:spcBef>
                          <a:spcPts val="0"/>
                        </a:spcBef>
                        <a:spcAft>
                          <a:spcPts val="0"/>
                        </a:spcAft>
                      </a:pPr>
                      <a:r>
                        <a:rPr lang="en-US" sz="900" dirty="0">
                          <a:effectLst/>
                        </a:rPr>
                        <a:t>1016</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42891030"/>
                  </a:ext>
                </a:extLst>
              </a:tr>
              <a:tr h="290168">
                <a:tc>
                  <a:txBody>
                    <a:bodyPr/>
                    <a:lstStyle/>
                    <a:p>
                      <a:pPr marL="0" marR="0">
                        <a:lnSpc>
                          <a:spcPct val="107000"/>
                        </a:lnSpc>
                        <a:spcBef>
                          <a:spcPts val="0"/>
                        </a:spcBef>
                        <a:spcAft>
                          <a:spcPts val="0"/>
                        </a:spcAft>
                      </a:pPr>
                      <a:r>
                        <a:rPr lang="en-US" sz="900">
                          <a:effectLst/>
                        </a:rPr>
                        <a:t>Total Distinct Diameter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gridSpan="4">
                  <a:txBody>
                    <a:bodyPr/>
                    <a:lstStyle/>
                    <a:p>
                      <a:pPr marL="0" marR="0">
                        <a:lnSpc>
                          <a:spcPct val="107000"/>
                        </a:lnSpc>
                        <a:spcBef>
                          <a:spcPts val="0"/>
                        </a:spcBef>
                        <a:spcAft>
                          <a:spcPts val="0"/>
                        </a:spcAft>
                      </a:pPr>
                      <a:r>
                        <a:rPr lang="en-US" sz="900" dirty="0">
                          <a:effectLst/>
                        </a:rPr>
                        <a:t>10 (6MM, 8MM, 10MM, 12MM, 16MM, 20MM, 25MM, 28MM, 32MM, 36MM)</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869182"/>
                  </a:ext>
                </a:extLst>
              </a:tr>
              <a:tr h="213011">
                <a:tc>
                  <a:txBody>
                    <a:bodyPr/>
                    <a:lstStyle/>
                    <a:p>
                      <a:pPr marL="0" marR="0">
                        <a:lnSpc>
                          <a:spcPct val="107000"/>
                        </a:lnSpc>
                        <a:spcBef>
                          <a:spcPts val="0"/>
                        </a:spcBef>
                        <a:spcAft>
                          <a:spcPts val="0"/>
                        </a:spcAft>
                      </a:pPr>
                      <a:r>
                        <a:rPr lang="en-US" sz="900">
                          <a:effectLst/>
                        </a:rPr>
                        <a:t>Total Distinct Grade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gridSpan="4">
                  <a:txBody>
                    <a:bodyPr/>
                    <a:lstStyle/>
                    <a:p>
                      <a:pPr marL="0" marR="0">
                        <a:lnSpc>
                          <a:spcPct val="107000"/>
                        </a:lnSpc>
                        <a:spcBef>
                          <a:spcPts val="0"/>
                        </a:spcBef>
                        <a:spcAft>
                          <a:spcPts val="0"/>
                        </a:spcAft>
                      </a:pPr>
                      <a:r>
                        <a:rPr lang="en-US" sz="900" dirty="0">
                          <a:effectLst/>
                        </a:rPr>
                        <a:t>2 (500D,550D)</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0711135"/>
                  </a:ext>
                </a:extLst>
              </a:tr>
              <a:tr h="213011">
                <a:tc>
                  <a:txBody>
                    <a:bodyPr/>
                    <a:lstStyle/>
                    <a:p>
                      <a:pPr marL="0" marR="0">
                        <a:lnSpc>
                          <a:spcPct val="107000"/>
                        </a:lnSpc>
                        <a:spcBef>
                          <a:spcPts val="0"/>
                        </a:spcBef>
                        <a:spcAft>
                          <a:spcPts val="0"/>
                        </a:spcAft>
                      </a:pPr>
                      <a:r>
                        <a:rPr lang="en-US" sz="900">
                          <a:effectLst/>
                        </a:rPr>
                        <a:t>Total Distinct Type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gridSpan="4">
                  <a:txBody>
                    <a:bodyPr/>
                    <a:lstStyle/>
                    <a:p>
                      <a:pPr marL="0" marR="0">
                        <a:lnSpc>
                          <a:spcPct val="107000"/>
                        </a:lnSpc>
                        <a:spcBef>
                          <a:spcPts val="0"/>
                        </a:spcBef>
                        <a:spcAft>
                          <a:spcPts val="0"/>
                        </a:spcAft>
                      </a:pPr>
                      <a:r>
                        <a:rPr lang="en-US" sz="900" dirty="0">
                          <a:effectLst/>
                        </a:rPr>
                        <a:t>5 (CAB, COIL, CRSD, Full Length, Short Length)</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62275876"/>
                  </a:ext>
                </a:extLst>
              </a:tr>
              <a:tr h="290168">
                <a:tc>
                  <a:txBody>
                    <a:bodyPr/>
                    <a:lstStyle/>
                    <a:p>
                      <a:pPr marL="0" marR="0">
                        <a:lnSpc>
                          <a:spcPct val="107000"/>
                        </a:lnSpc>
                        <a:spcBef>
                          <a:spcPts val="0"/>
                        </a:spcBef>
                        <a:spcAft>
                          <a:spcPts val="0"/>
                        </a:spcAft>
                      </a:pPr>
                      <a:r>
                        <a:rPr lang="en-US" sz="900">
                          <a:effectLst/>
                        </a:rPr>
                        <a:t>Total Distinct Length</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gridSpan="4">
                  <a:txBody>
                    <a:bodyPr/>
                    <a:lstStyle/>
                    <a:p>
                      <a:pPr marL="0" marR="0">
                        <a:lnSpc>
                          <a:spcPct val="107000"/>
                        </a:lnSpc>
                        <a:spcBef>
                          <a:spcPts val="0"/>
                        </a:spcBef>
                        <a:spcAft>
                          <a:spcPts val="0"/>
                        </a:spcAft>
                      </a:pPr>
                      <a:r>
                        <a:rPr lang="en-US" sz="900" dirty="0">
                          <a:effectLst/>
                        </a:rPr>
                        <a:t>6 (0Meter, 4-7Meter,7-10Meter, 10-12Meter, 12Meter, Customized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43043064"/>
                  </a:ext>
                </a:extLst>
              </a:tr>
              <a:tr h="213011">
                <a:tc>
                  <a:txBody>
                    <a:bodyPr/>
                    <a:lstStyle/>
                    <a:p>
                      <a:pPr marL="0" marR="0">
                        <a:lnSpc>
                          <a:spcPct val="107000"/>
                        </a:lnSpc>
                        <a:spcBef>
                          <a:spcPts val="0"/>
                        </a:spcBef>
                        <a:spcAft>
                          <a:spcPts val="0"/>
                        </a:spcAft>
                      </a:pPr>
                      <a:r>
                        <a:rPr lang="en-US" sz="900">
                          <a:effectLst/>
                        </a:rPr>
                        <a:t>Total Distinct Rate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gridSpan="4">
                  <a:txBody>
                    <a:bodyPr/>
                    <a:lstStyle/>
                    <a:p>
                      <a:pPr marL="0" marR="0">
                        <a:lnSpc>
                          <a:spcPct val="107000"/>
                        </a:lnSpc>
                        <a:spcBef>
                          <a:spcPts val="0"/>
                        </a:spcBef>
                        <a:spcAft>
                          <a:spcPts val="0"/>
                        </a:spcAft>
                      </a:pPr>
                      <a:r>
                        <a:rPr lang="en-US" sz="900" dirty="0">
                          <a:effectLst/>
                        </a:rPr>
                        <a:t>1126</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84746318"/>
                  </a:ext>
                </a:extLst>
              </a:tr>
              <a:tr h="213011">
                <a:tc>
                  <a:txBody>
                    <a:bodyPr/>
                    <a:lstStyle/>
                    <a:p>
                      <a:pPr marL="0" marR="0">
                        <a:lnSpc>
                          <a:spcPct val="107000"/>
                        </a:lnSpc>
                        <a:spcBef>
                          <a:spcPts val="0"/>
                        </a:spcBef>
                        <a:spcAft>
                          <a:spcPts val="0"/>
                        </a:spcAft>
                      </a:pPr>
                      <a:r>
                        <a:rPr lang="en-US" sz="900">
                          <a:effectLst/>
                        </a:rPr>
                        <a:t>Total Distinct Quantity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gridSpan="4">
                  <a:txBody>
                    <a:bodyPr/>
                    <a:lstStyle/>
                    <a:p>
                      <a:pPr marL="0" marR="0">
                        <a:lnSpc>
                          <a:spcPct val="107000"/>
                        </a:lnSpc>
                        <a:spcBef>
                          <a:spcPts val="0"/>
                        </a:spcBef>
                        <a:spcAft>
                          <a:spcPts val="0"/>
                        </a:spcAft>
                      </a:pPr>
                      <a:r>
                        <a:rPr lang="en-US" sz="900" dirty="0">
                          <a:effectLst/>
                        </a:rPr>
                        <a:t>3751</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99745400"/>
                  </a:ext>
                </a:extLst>
              </a:tr>
              <a:tr h="141349">
                <a:tc rowSpan="2">
                  <a:txBody>
                    <a:bodyPr/>
                    <a:lstStyle/>
                    <a:p>
                      <a:pPr marL="0" marR="0">
                        <a:lnSpc>
                          <a:spcPct val="107000"/>
                        </a:lnSpc>
                        <a:spcBef>
                          <a:spcPts val="0"/>
                        </a:spcBef>
                        <a:spcAft>
                          <a:spcPts val="0"/>
                        </a:spcAft>
                      </a:pPr>
                      <a:r>
                        <a:rPr lang="en-US" sz="900">
                          <a:effectLst/>
                        </a:rPr>
                        <a:t>Total Null Values within  columns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gridSpan="3">
                  <a:txBody>
                    <a:bodyPr/>
                    <a:lstStyle/>
                    <a:p>
                      <a:pPr marL="0" marR="0">
                        <a:lnSpc>
                          <a:spcPct val="107000"/>
                        </a:lnSpc>
                        <a:spcBef>
                          <a:spcPts val="0"/>
                        </a:spcBef>
                        <a:spcAft>
                          <a:spcPts val="0"/>
                        </a:spcAft>
                      </a:pPr>
                      <a:r>
                        <a:rPr lang="en-US" sz="900">
                          <a:effectLst/>
                        </a:rPr>
                        <a:t>Quantity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0"/>
                        </a:spcAft>
                      </a:pPr>
                      <a:r>
                        <a:rPr lang="en-US" sz="900" dirty="0">
                          <a:effectLst/>
                        </a:rPr>
                        <a:t>Rate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extLst>
                  <a:ext uri="{0D108BD9-81ED-4DB2-BD59-A6C34878D82A}">
                    <a16:rowId xmlns:a16="http://schemas.microsoft.com/office/drawing/2014/main" val="1113279035"/>
                  </a:ext>
                </a:extLst>
              </a:tr>
              <a:tr h="141349">
                <a:tc vMerge="1">
                  <a:txBody>
                    <a:bodyPr/>
                    <a:lstStyle/>
                    <a:p>
                      <a:endParaRPr lang="en-US"/>
                    </a:p>
                  </a:txBody>
                  <a:tcPr/>
                </a:tc>
                <a:tc gridSpan="3">
                  <a:txBody>
                    <a:bodyPr/>
                    <a:lstStyle/>
                    <a:p>
                      <a:pPr marL="0" marR="0">
                        <a:lnSpc>
                          <a:spcPct val="107000"/>
                        </a:lnSpc>
                        <a:spcBef>
                          <a:spcPts val="0"/>
                        </a:spcBef>
                        <a:spcAft>
                          <a:spcPts val="0"/>
                        </a:spcAft>
                      </a:pPr>
                      <a:r>
                        <a:rPr lang="en-US" sz="900">
                          <a:effectLst/>
                        </a:rPr>
                        <a:t>14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0"/>
                        </a:spcAft>
                      </a:pPr>
                      <a:r>
                        <a:rPr lang="en-US" sz="900" dirty="0">
                          <a:effectLst/>
                        </a:rPr>
                        <a:t>16</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extLst>
                  <a:ext uri="{0D108BD9-81ED-4DB2-BD59-A6C34878D82A}">
                    <a16:rowId xmlns:a16="http://schemas.microsoft.com/office/drawing/2014/main" val="3167142148"/>
                  </a:ext>
                </a:extLst>
              </a:tr>
              <a:tr h="213011">
                <a:tc>
                  <a:txBody>
                    <a:bodyPr/>
                    <a:lstStyle/>
                    <a:p>
                      <a:pPr marL="0" marR="0">
                        <a:lnSpc>
                          <a:spcPct val="107000"/>
                        </a:lnSpc>
                        <a:spcBef>
                          <a:spcPts val="0"/>
                        </a:spcBef>
                        <a:spcAft>
                          <a:spcPts val="0"/>
                        </a:spcAft>
                      </a:pPr>
                      <a:r>
                        <a:rPr lang="en-US" sz="900">
                          <a:effectLst/>
                        </a:rPr>
                        <a:t>Total Duplicate values within columns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gridSpan="4">
                  <a:txBody>
                    <a:bodyPr/>
                    <a:lstStyle/>
                    <a:p>
                      <a:pPr marL="0" marR="0">
                        <a:lnSpc>
                          <a:spcPct val="107000"/>
                        </a:lnSpc>
                        <a:spcBef>
                          <a:spcPts val="0"/>
                        </a:spcBef>
                        <a:spcAft>
                          <a:spcPts val="0"/>
                        </a:spcAft>
                      </a:pPr>
                      <a:r>
                        <a:rPr lang="en-US" sz="900" dirty="0">
                          <a:effectLst/>
                        </a:rPr>
                        <a:t>35</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54962448"/>
                  </a:ext>
                </a:extLst>
              </a:tr>
              <a:tr h="141349">
                <a:tc rowSpan="2">
                  <a:txBody>
                    <a:bodyPr/>
                    <a:lstStyle/>
                    <a:p>
                      <a:pPr marL="0" marR="0">
                        <a:lnSpc>
                          <a:spcPct val="107000"/>
                        </a:lnSpc>
                        <a:spcBef>
                          <a:spcPts val="0"/>
                        </a:spcBef>
                        <a:spcAft>
                          <a:spcPts val="0"/>
                        </a:spcAft>
                      </a:pPr>
                      <a:r>
                        <a:rPr lang="en-US" sz="900">
                          <a:effectLst/>
                        </a:rPr>
                        <a:t>Mean of numerical columns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a:txBody>
                    <a:bodyPr/>
                    <a:lstStyle/>
                    <a:p>
                      <a:pPr marL="0" marR="0">
                        <a:lnSpc>
                          <a:spcPct val="107000"/>
                        </a:lnSpc>
                        <a:spcBef>
                          <a:spcPts val="0"/>
                        </a:spcBef>
                        <a:spcAft>
                          <a:spcPts val="0"/>
                        </a:spcAft>
                      </a:pPr>
                      <a:r>
                        <a:rPr lang="en-US" sz="900">
                          <a:effectLst/>
                        </a:rPr>
                        <a:t>Quantity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a:txBody>
                    <a:bodyPr/>
                    <a:lstStyle/>
                    <a:p>
                      <a:pPr marL="0" marR="0">
                        <a:lnSpc>
                          <a:spcPct val="107000"/>
                        </a:lnSpc>
                        <a:spcBef>
                          <a:spcPts val="0"/>
                        </a:spcBef>
                        <a:spcAft>
                          <a:spcPts val="0"/>
                        </a:spcAft>
                      </a:pPr>
                      <a:r>
                        <a:rPr lang="en-US" sz="900">
                          <a:effectLst/>
                        </a:rPr>
                        <a:t>Rate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rowSpan="2" gridSpan="2">
                  <a:txBody>
                    <a:bodyPr/>
                    <a:lstStyle/>
                    <a:p>
                      <a:pPr marL="0" marR="0">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rowSpan="2" hMerge="1">
                  <a:txBody>
                    <a:bodyPr/>
                    <a:lstStyle/>
                    <a:p>
                      <a:pPr marL="0" marR="0">
                        <a:lnSpc>
                          <a:spcPct val="107000"/>
                        </a:lnSpc>
                        <a:spcBef>
                          <a:spcPts val="0"/>
                        </a:spcBef>
                        <a:spcAft>
                          <a:spcPts val="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extLst>
                  <a:ext uri="{0D108BD9-81ED-4DB2-BD59-A6C34878D82A}">
                    <a16:rowId xmlns:a16="http://schemas.microsoft.com/office/drawing/2014/main" val="1671821741"/>
                  </a:ext>
                </a:extLst>
              </a:tr>
              <a:tr h="141349">
                <a:tc vMerge="1">
                  <a:txBody>
                    <a:bodyPr/>
                    <a:lstStyle/>
                    <a:p>
                      <a:endParaRPr lang="en-US"/>
                    </a:p>
                  </a:txBody>
                  <a:tcPr/>
                </a:tc>
                <a:tc>
                  <a:txBody>
                    <a:bodyPr/>
                    <a:lstStyle/>
                    <a:p>
                      <a:pPr marL="0" marR="0">
                        <a:lnSpc>
                          <a:spcPct val="107000"/>
                        </a:lnSpc>
                        <a:spcBef>
                          <a:spcPts val="0"/>
                        </a:spcBef>
                        <a:spcAft>
                          <a:spcPts val="0"/>
                        </a:spcAft>
                      </a:pPr>
                      <a:r>
                        <a:rPr lang="en-US" sz="900">
                          <a:effectLst/>
                        </a:rPr>
                        <a:t>5.9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a:txBody>
                    <a:bodyPr/>
                    <a:lstStyle/>
                    <a:p>
                      <a:pPr marL="0" marR="0">
                        <a:lnSpc>
                          <a:spcPct val="107000"/>
                        </a:lnSpc>
                        <a:spcBef>
                          <a:spcPts val="0"/>
                        </a:spcBef>
                        <a:spcAft>
                          <a:spcPts val="0"/>
                        </a:spcAft>
                      </a:pPr>
                      <a:r>
                        <a:rPr lang="en-US" sz="900">
                          <a:effectLst/>
                        </a:rPr>
                        <a:t>48521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3845544332"/>
                  </a:ext>
                </a:extLst>
              </a:tr>
              <a:tr h="141349">
                <a:tc rowSpan="2">
                  <a:txBody>
                    <a:bodyPr/>
                    <a:lstStyle/>
                    <a:p>
                      <a:pPr marL="0" marR="0">
                        <a:lnSpc>
                          <a:spcPct val="107000"/>
                        </a:lnSpc>
                        <a:spcBef>
                          <a:spcPts val="0"/>
                        </a:spcBef>
                        <a:spcAft>
                          <a:spcPts val="0"/>
                        </a:spcAft>
                      </a:pPr>
                      <a:r>
                        <a:rPr lang="en-US" sz="900">
                          <a:effectLst/>
                        </a:rPr>
                        <a:t>Median of numerical columns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gridSpan="2">
                  <a:txBody>
                    <a:bodyPr/>
                    <a:lstStyle/>
                    <a:p>
                      <a:pPr marL="0" marR="0">
                        <a:lnSpc>
                          <a:spcPct val="107000"/>
                        </a:lnSpc>
                        <a:spcBef>
                          <a:spcPts val="0"/>
                        </a:spcBef>
                        <a:spcAft>
                          <a:spcPts val="0"/>
                        </a:spcAft>
                      </a:pPr>
                      <a:r>
                        <a:rPr lang="en-US" sz="900">
                          <a:effectLst/>
                        </a:rPr>
                        <a:t>Quantity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endParaRPr lang="en-US"/>
                    </a:p>
                  </a:txBody>
                  <a:tcPr/>
                </a:tc>
                <a:tc gridSpan="2">
                  <a:txBody>
                    <a:bodyPr/>
                    <a:lstStyle/>
                    <a:p>
                      <a:pPr marL="0" marR="0">
                        <a:lnSpc>
                          <a:spcPct val="107000"/>
                        </a:lnSpc>
                        <a:spcBef>
                          <a:spcPts val="0"/>
                        </a:spcBef>
                        <a:spcAft>
                          <a:spcPts val="0"/>
                        </a:spcAft>
                      </a:pPr>
                      <a:r>
                        <a:rPr lang="en-US" sz="900" dirty="0">
                          <a:effectLst/>
                        </a:rPr>
                        <a:t>Rate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pPr marL="0" marR="0">
                        <a:lnSpc>
                          <a:spcPct val="107000"/>
                        </a:lnSpc>
                        <a:spcBef>
                          <a:spcPts val="0"/>
                        </a:spcBef>
                        <a:spcAft>
                          <a:spcPts val="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extLst>
                  <a:ext uri="{0D108BD9-81ED-4DB2-BD59-A6C34878D82A}">
                    <a16:rowId xmlns:a16="http://schemas.microsoft.com/office/drawing/2014/main" val="3494409838"/>
                  </a:ext>
                </a:extLst>
              </a:tr>
              <a:tr h="141349">
                <a:tc vMerge="1">
                  <a:txBody>
                    <a:bodyPr/>
                    <a:lstStyle/>
                    <a:p>
                      <a:endParaRPr lang="en-US"/>
                    </a:p>
                  </a:txBody>
                  <a:tcPr/>
                </a:tc>
                <a:tc gridSpan="2">
                  <a:txBody>
                    <a:bodyPr/>
                    <a:lstStyle/>
                    <a:p>
                      <a:pPr marL="0" marR="0">
                        <a:lnSpc>
                          <a:spcPct val="107000"/>
                        </a:lnSpc>
                        <a:spcBef>
                          <a:spcPts val="0"/>
                        </a:spcBef>
                        <a:spcAft>
                          <a:spcPts val="0"/>
                        </a:spcAft>
                      </a:pPr>
                      <a:r>
                        <a:rPr lang="en-US" sz="900">
                          <a:effectLst/>
                        </a:rPr>
                        <a:t>3.9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endParaRPr lang="en-US"/>
                    </a:p>
                  </a:txBody>
                  <a:tcPr/>
                </a:tc>
                <a:tc gridSpan="2">
                  <a:txBody>
                    <a:bodyPr/>
                    <a:lstStyle/>
                    <a:p>
                      <a:pPr marL="0" marR="0">
                        <a:lnSpc>
                          <a:spcPct val="107000"/>
                        </a:lnSpc>
                        <a:spcBef>
                          <a:spcPts val="0"/>
                        </a:spcBef>
                        <a:spcAft>
                          <a:spcPts val="0"/>
                        </a:spcAft>
                      </a:pPr>
                      <a:r>
                        <a:rPr lang="en-US" sz="900" dirty="0">
                          <a:effectLst/>
                        </a:rPr>
                        <a:t>45700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pPr marL="0" marR="0">
                        <a:lnSpc>
                          <a:spcPct val="107000"/>
                        </a:lnSpc>
                        <a:spcBef>
                          <a:spcPts val="0"/>
                        </a:spcBef>
                        <a:spcAft>
                          <a:spcPts val="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extLst>
                  <a:ext uri="{0D108BD9-81ED-4DB2-BD59-A6C34878D82A}">
                    <a16:rowId xmlns:a16="http://schemas.microsoft.com/office/drawing/2014/main" val="2404172197"/>
                  </a:ext>
                </a:extLst>
              </a:tr>
              <a:tr h="141349">
                <a:tc rowSpan="2">
                  <a:txBody>
                    <a:bodyPr/>
                    <a:lstStyle/>
                    <a:p>
                      <a:pPr marL="0" marR="0">
                        <a:lnSpc>
                          <a:spcPct val="107000"/>
                        </a:lnSpc>
                        <a:spcBef>
                          <a:spcPts val="0"/>
                        </a:spcBef>
                        <a:spcAft>
                          <a:spcPts val="0"/>
                        </a:spcAft>
                      </a:pPr>
                      <a:r>
                        <a:rPr lang="en-US" sz="900">
                          <a:effectLst/>
                        </a:rPr>
                        <a:t>Variance of numerical columns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gridSpan="2">
                  <a:txBody>
                    <a:bodyPr/>
                    <a:lstStyle/>
                    <a:p>
                      <a:pPr marL="0" marR="0">
                        <a:lnSpc>
                          <a:spcPct val="107000"/>
                        </a:lnSpc>
                        <a:spcBef>
                          <a:spcPts val="0"/>
                        </a:spcBef>
                        <a:spcAft>
                          <a:spcPts val="0"/>
                        </a:spcAft>
                      </a:pPr>
                      <a:r>
                        <a:rPr lang="en-US" sz="900">
                          <a:effectLst/>
                        </a:rPr>
                        <a:t>Quantity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endParaRPr lang="en-US"/>
                    </a:p>
                  </a:txBody>
                  <a:tcPr/>
                </a:tc>
                <a:tc gridSpan="2">
                  <a:txBody>
                    <a:bodyPr/>
                    <a:lstStyle/>
                    <a:p>
                      <a:pPr marL="0" marR="0">
                        <a:lnSpc>
                          <a:spcPct val="107000"/>
                        </a:lnSpc>
                        <a:spcBef>
                          <a:spcPts val="0"/>
                        </a:spcBef>
                        <a:spcAft>
                          <a:spcPts val="0"/>
                        </a:spcAft>
                      </a:pPr>
                      <a:r>
                        <a:rPr lang="en-US" sz="900" dirty="0">
                          <a:effectLst/>
                        </a:rPr>
                        <a:t>Rate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pPr marL="0" marR="0">
                        <a:lnSpc>
                          <a:spcPct val="107000"/>
                        </a:lnSpc>
                        <a:spcBef>
                          <a:spcPts val="0"/>
                        </a:spcBef>
                        <a:spcAft>
                          <a:spcPts val="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extLst>
                  <a:ext uri="{0D108BD9-81ED-4DB2-BD59-A6C34878D82A}">
                    <a16:rowId xmlns:a16="http://schemas.microsoft.com/office/drawing/2014/main" val="2649057757"/>
                  </a:ext>
                </a:extLst>
              </a:tr>
              <a:tr h="141349">
                <a:tc vMerge="1">
                  <a:txBody>
                    <a:bodyPr/>
                    <a:lstStyle/>
                    <a:p>
                      <a:endParaRPr lang="en-US"/>
                    </a:p>
                  </a:txBody>
                  <a:tcPr/>
                </a:tc>
                <a:tc gridSpan="2">
                  <a:txBody>
                    <a:bodyPr/>
                    <a:lstStyle/>
                    <a:p>
                      <a:pPr marL="0" marR="0">
                        <a:lnSpc>
                          <a:spcPct val="107000"/>
                        </a:lnSpc>
                        <a:spcBef>
                          <a:spcPts val="0"/>
                        </a:spcBef>
                        <a:spcAft>
                          <a:spcPts val="0"/>
                        </a:spcAft>
                      </a:pPr>
                      <a:r>
                        <a:rPr lang="en-US" sz="900">
                          <a:effectLst/>
                        </a:rPr>
                        <a:t>44.5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endParaRPr lang="en-US"/>
                    </a:p>
                  </a:txBody>
                  <a:tcPr/>
                </a:tc>
                <a:tc gridSpan="2">
                  <a:txBody>
                    <a:bodyPr/>
                    <a:lstStyle/>
                    <a:p>
                      <a:pPr marL="0" marR="0">
                        <a:lnSpc>
                          <a:spcPct val="107000"/>
                        </a:lnSpc>
                        <a:spcBef>
                          <a:spcPts val="0"/>
                        </a:spcBef>
                        <a:spcAft>
                          <a:spcPts val="0"/>
                        </a:spcAft>
                      </a:pPr>
                      <a:r>
                        <a:rPr lang="en-US" sz="900" dirty="0">
                          <a:effectLst/>
                        </a:rPr>
                        <a:t>92924836.70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pPr marL="0" marR="0">
                        <a:lnSpc>
                          <a:spcPct val="107000"/>
                        </a:lnSpc>
                        <a:spcBef>
                          <a:spcPts val="0"/>
                        </a:spcBef>
                        <a:spcAft>
                          <a:spcPts val="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extLst>
                  <a:ext uri="{0D108BD9-81ED-4DB2-BD59-A6C34878D82A}">
                    <a16:rowId xmlns:a16="http://schemas.microsoft.com/office/drawing/2014/main" val="771248870"/>
                  </a:ext>
                </a:extLst>
              </a:tr>
              <a:tr h="141349">
                <a:tc rowSpan="2">
                  <a:txBody>
                    <a:bodyPr/>
                    <a:lstStyle/>
                    <a:p>
                      <a:pPr marL="0" marR="0">
                        <a:lnSpc>
                          <a:spcPct val="107000"/>
                        </a:lnSpc>
                        <a:spcBef>
                          <a:spcPts val="0"/>
                        </a:spcBef>
                        <a:spcAft>
                          <a:spcPts val="0"/>
                        </a:spcAft>
                      </a:pPr>
                      <a:r>
                        <a:rPr lang="en-US" sz="900">
                          <a:effectLst/>
                        </a:rPr>
                        <a:t>Standard deviation of numerical columns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gridSpan="2">
                  <a:txBody>
                    <a:bodyPr/>
                    <a:lstStyle/>
                    <a:p>
                      <a:pPr marL="0" marR="0">
                        <a:lnSpc>
                          <a:spcPct val="107000"/>
                        </a:lnSpc>
                        <a:spcBef>
                          <a:spcPts val="0"/>
                        </a:spcBef>
                        <a:spcAft>
                          <a:spcPts val="0"/>
                        </a:spcAft>
                      </a:pPr>
                      <a:r>
                        <a:rPr lang="en-US" sz="900">
                          <a:effectLst/>
                        </a:rPr>
                        <a:t>Quantity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endParaRPr lang="en-US"/>
                    </a:p>
                  </a:txBody>
                  <a:tcPr/>
                </a:tc>
                <a:tc gridSpan="2">
                  <a:txBody>
                    <a:bodyPr/>
                    <a:lstStyle/>
                    <a:p>
                      <a:pPr marL="0" marR="0">
                        <a:lnSpc>
                          <a:spcPct val="107000"/>
                        </a:lnSpc>
                        <a:spcBef>
                          <a:spcPts val="0"/>
                        </a:spcBef>
                        <a:spcAft>
                          <a:spcPts val="0"/>
                        </a:spcAft>
                      </a:pPr>
                      <a:r>
                        <a:rPr lang="en-US" sz="900" dirty="0">
                          <a:effectLst/>
                        </a:rPr>
                        <a:t>Rate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pPr marL="0" marR="0">
                        <a:lnSpc>
                          <a:spcPct val="107000"/>
                        </a:lnSpc>
                        <a:spcBef>
                          <a:spcPts val="0"/>
                        </a:spcBef>
                        <a:spcAft>
                          <a:spcPts val="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extLst>
                  <a:ext uri="{0D108BD9-81ED-4DB2-BD59-A6C34878D82A}">
                    <a16:rowId xmlns:a16="http://schemas.microsoft.com/office/drawing/2014/main" val="3239377573"/>
                  </a:ext>
                </a:extLst>
              </a:tr>
              <a:tr h="141349">
                <a:tc vMerge="1">
                  <a:txBody>
                    <a:bodyPr/>
                    <a:lstStyle/>
                    <a:p>
                      <a:endParaRPr lang="en-US"/>
                    </a:p>
                  </a:txBody>
                  <a:tcPr/>
                </a:tc>
                <a:tc gridSpan="2">
                  <a:txBody>
                    <a:bodyPr/>
                    <a:lstStyle/>
                    <a:p>
                      <a:pPr marL="0" marR="0">
                        <a:lnSpc>
                          <a:spcPct val="107000"/>
                        </a:lnSpc>
                        <a:spcBef>
                          <a:spcPts val="0"/>
                        </a:spcBef>
                        <a:spcAft>
                          <a:spcPts val="0"/>
                        </a:spcAft>
                      </a:pPr>
                      <a:r>
                        <a:rPr lang="en-US" sz="900">
                          <a:effectLst/>
                        </a:rPr>
                        <a:t>6.67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endParaRPr lang="en-US"/>
                    </a:p>
                  </a:txBody>
                  <a:tcPr/>
                </a:tc>
                <a:tc gridSpan="2">
                  <a:txBody>
                    <a:bodyPr/>
                    <a:lstStyle/>
                    <a:p>
                      <a:pPr marL="0" marR="0">
                        <a:lnSpc>
                          <a:spcPct val="107000"/>
                        </a:lnSpc>
                        <a:spcBef>
                          <a:spcPts val="0"/>
                        </a:spcBef>
                        <a:spcAft>
                          <a:spcPts val="0"/>
                        </a:spcAft>
                      </a:pPr>
                      <a:r>
                        <a:rPr lang="en-US" sz="900" dirty="0">
                          <a:effectLst/>
                        </a:rPr>
                        <a:t>9639.75</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pPr marL="0" marR="0">
                        <a:lnSpc>
                          <a:spcPct val="107000"/>
                        </a:lnSpc>
                        <a:spcBef>
                          <a:spcPts val="0"/>
                        </a:spcBef>
                        <a:spcAft>
                          <a:spcPts val="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extLst>
                  <a:ext uri="{0D108BD9-81ED-4DB2-BD59-A6C34878D82A}">
                    <a16:rowId xmlns:a16="http://schemas.microsoft.com/office/drawing/2014/main" val="3308046343"/>
                  </a:ext>
                </a:extLst>
              </a:tr>
              <a:tr h="141349">
                <a:tc rowSpan="2">
                  <a:txBody>
                    <a:bodyPr/>
                    <a:lstStyle/>
                    <a:p>
                      <a:pPr marL="0" marR="0">
                        <a:lnSpc>
                          <a:spcPct val="107000"/>
                        </a:lnSpc>
                        <a:spcBef>
                          <a:spcPts val="0"/>
                        </a:spcBef>
                        <a:spcAft>
                          <a:spcPts val="0"/>
                        </a:spcAft>
                      </a:pPr>
                      <a:r>
                        <a:rPr lang="en-US" sz="900">
                          <a:effectLst/>
                        </a:rPr>
                        <a:t>Maximum &amp; Minimum Diameter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gridSpan="2">
                  <a:txBody>
                    <a:bodyPr/>
                    <a:lstStyle/>
                    <a:p>
                      <a:pPr marL="0" marR="0">
                        <a:lnSpc>
                          <a:spcPct val="107000"/>
                        </a:lnSpc>
                        <a:spcBef>
                          <a:spcPts val="0"/>
                        </a:spcBef>
                        <a:spcAft>
                          <a:spcPts val="0"/>
                        </a:spcAft>
                      </a:pPr>
                      <a:r>
                        <a:rPr lang="en-US" sz="900">
                          <a:effectLst/>
                        </a:rPr>
                        <a:t>Max</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endParaRPr lang="en-US"/>
                    </a:p>
                  </a:txBody>
                  <a:tcPr/>
                </a:tc>
                <a:tc gridSpan="2">
                  <a:txBody>
                    <a:bodyPr/>
                    <a:lstStyle/>
                    <a:p>
                      <a:pPr marL="0" marR="0">
                        <a:lnSpc>
                          <a:spcPct val="107000"/>
                        </a:lnSpc>
                        <a:spcBef>
                          <a:spcPts val="0"/>
                        </a:spcBef>
                        <a:spcAft>
                          <a:spcPts val="0"/>
                        </a:spcAft>
                      </a:pPr>
                      <a:r>
                        <a:rPr lang="en-US" sz="900" dirty="0">
                          <a:effectLst/>
                        </a:rPr>
                        <a:t>Min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pPr marL="0" marR="0">
                        <a:lnSpc>
                          <a:spcPct val="107000"/>
                        </a:lnSpc>
                        <a:spcBef>
                          <a:spcPts val="0"/>
                        </a:spcBef>
                        <a:spcAft>
                          <a:spcPts val="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extLst>
                  <a:ext uri="{0D108BD9-81ED-4DB2-BD59-A6C34878D82A}">
                    <a16:rowId xmlns:a16="http://schemas.microsoft.com/office/drawing/2014/main" val="3001185748"/>
                  </a:ext>
                </a:extLst>
              </a:tr>
              <a:tr h="141349">
                <a:tc vMerge="1">
                  <a:txBody>
                    <a:bodyPr/>
                    <a:lstStyle/>
                    <a:p>
                      <a:endParaRPr lang="en-US"/>
                    </a:p>
                  </a:txBody>
                  <a:tcPr/>
                </a:tc>
                <a:tc gridSpan="2">
                  <a:txBody>
                    <a:bodyPr/>
                    <a:lstStyle/>
                    <a:p>
                      <a:pPr marL="0" marR="0">
                        <a:lnSpc>
                          <a:spcPct val="107000"/>
                        </a:lnSpc>
                        <a:spcBef>
                          <a:spcPts val="0"/>
                        </a:spcBef>
                        <a:spcAft>
                          <a:spcPts val="0"/>
                        </a:spcAft>
                      </a:pPr>
                      <a:r>
                        <a:rPr lang="en-US" sz="900">
                          <a:effectLst/>
                        </a:rPr>
                        <a:t>"06 MM"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endParaRPr lang="en-US"/>
                    </a:p>
                  </a:txBody>
                  <a:tcPr/>
                </a:tc>
                <a:tc gridSpan="2">
                  <a:txBody>
                    <a:bodyPr/>
                    <a:lstStyle/>
                    <a:p>
                      <a:pPr marL="0" marR="0">
                        <a:lnSpc>
                          <a:spcPct val="107000"/>
                        </a:lnSpc>
                        <a:spcBef>
                          <a:spcPts val="0"/>
                        </a:spcBef>
                        <a:spcAft>
                          <a:spcPts val="0"/>
                        </a:spcAft>
                      </a:pPr>
                      <a:r>
                        <a:rPr lang="en-US" sz="900" dirty="0">
                          <a:effectLst/>
                        </a:rPr>
                        <a:t>"36 MM"</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pPr marL="0" marR="0">
                        <a:lnSpc>
                          <a:spcPct val="107000"/>
                        </a:lnSpc>
                        <a:spcBef>
                          <a:spcPts val="0"/>
                        </a:spcBef>
                        <a:spcAft>
                          <a:spcPts val="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extLst>
                  <a:ext uri="{0D108BD9-81ED-4DB2-BD59-A6C34878D82A}">
                    <a16:rowId xmlns:a16="http://schemas.microsoft.com/office/drawing/2014/main" val="2374272012"/>
                  </a:ext>
                </a:extLst>
              </a:tr>
              <a:tr h="141349">
                <a:tc rowSpan="2">
                  <a:txBody>
                    <a:bodyPr/>
                    <a:lstStyle/>
                    <a:p>
                      <a:pPr marL="0" marR="0">
                        <a:lnSpc>
                          <a:spcPct val="107000"/>
                        </a:lnSpc>
                        <a:spcBef>
                          <a:spcPts val="0"/>
                        </a:spcBef>
                        <a:spcAft>
                          <a:spcPts val="0"/>
                        </a:spcAft>
                      </a:pPr>
                      <a:r>
                        <a:rPr lang="en-US" sz="900">
                          <a:effectLst/>
                        </a:rPr>
                        <a:t>Maximum &amp; Minimum Grade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gridSpan="2">
                  <a:txBody>
                    <a:bodyPr/>
                    <a:lstStyle/>
                    <a:p>
                      <a:pPr marL="0" marR="0">
                        <a:lnSpc>
                          <a:spcPct val="107000"/>
                        </a:lnSpc>
                        <a:spcBef>
                          <a:spcPts val="0"/>
                        </a:spcBef>
                        <a:spcAft>
                          <a:spcPts val="0"/>
                        </a:spcAft>
                      </a:pPr>
                      <a:r>
                        <a:rPr lang="en-US" sz="900">
                          <a:effectLst/>
                        </a:rPr>
                        <a:t>Max</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endParaRPr lang="en-US"/>
                    </a:p>
                  </a:txBody>
                  <a:tcPr/>
                </a:tc>
                <a:tc gridSpan="2">
                  <a:txBody>
                    <a:bodyPr/>
                    <a:lstStyle/>
                    <a:p>
                      <a:pPr marL="0" marR="0">
                        <a:lnSpc>
                          <a:spcPct val="107000"/>
                        </a:lnSpc>
                        <a:spcBef>
                          <a:spcPts val="0"/>
                        </a:spcBef>
                        <a:spcAft>
                          <a:spcPts val="0"/>
                        </a:spcAft>
                      </a:pPr>
                      <a:r>
                        <a:rPr lang="en-US" sz="900" dirty="0">
                          <a:effectLst/>
                        </a:rPr>
                        <a:t>Min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pPr marL="0" marR="0">
                        <a:lnSpc>
                          <a:spcPct val="107000"/>
                        </a:lnSpc>
                        <a:spcBef>
                          <a:spcPts val="0"/>
                        </a:spcBef>
                        <a:spcAft>
                          <a:spcPts val="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extLst>
                  <a:ext uri="{0D108BD9-81ED-4DB2-BD59-A6C34878D82A}">
                    <a16:rowId xmlns:a16="http://schemas.microsoft.com/office/drawing/2014/main" val="3965420169"/>
                  </a:ext>
                </a:extLst>
              </a:tr>
              <a:tr h="141349">
                <a:tc vMerge="1">
                  <a:txBody>
                    <a:bodyPr/>
                    <a:lstStyle/>
                    <a:p>
                      <a:endParaRPr lang="en-US"/>
                    </a:p>
                  </a:txBody>
                  <a:tcPr/>
                </a:tc>
                <a:tc gridSpan="2">
                  <a:txBody>
                    <a:bodyPr/>
                    <a:lstStyle/>
                    <a:p>
                      <a:pPr marL="0" marR="0">
                        <a:lnSpc>
                          <a:spcPct val="107000"/>
                        </a:lnSpc>
                        <a:spcBef>
                          <a:spcPts val="0"/>
                        </a:spcBef>
                        <a:spcAft>
                          <a:spcPts val="0"/>
                        </a:spcAft>
                      </a:pPr>
                      <a:r>
                        <a:rPr lang="en-US" sz="900">
                          <a:effectLst/>
                        </a:rPr>
                        <a:t>500D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endParaRPr lang="en-US"/>
                    </a:p>
                  </a:txBody>
                  <a:tcPr/>
                </a:tc>
                <a:tc gridSpan="2">
                  <a:txBody>
                    <a:bodyPr/>
                    <a:lstStyle/>
                    <a:p>
                      <a:pPr marL="0" marR="0">
                        <a:lnSpc>
                          <a:spcPct val="107000"/>
                        </a:lnSpc>
                        <a:spcBef>
                          <a:spcPts val="0"/>
                        </a:spcBef>
                        <a:spcAft>
                          <a:spcPts val="0"/>
                        </a:spcAft>
                      </a:pPr>
                      <a:r>
                        <a:rPr lang="en-US" sz="900" dirty="0">
                          <a:effectLst/>
                        </a:rPr>
                        <a:t>550D</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pPr marL="0" marR="0">
                        <a:lnSpc>
                          <a:spcPct val="107000"/>
                        </a:lnSpc>
                        <a:spcBef>
                          <a:spcPts val="0"/>
                        </a:spcBef>
                        <a:spcAft>
                          <a:spcPts val="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extLst>
                  <a:ext uri="{0D108BD9-81ED-4DB2-BD59-A6C34878D82A}">
                    <a16:rowId xmlns:a16="http://schemas.microsoft.com/office/drawing/2014/main" val="1550676559"/>
                  </a:ext>
                </a:extLst>
              </a:tr>
              <a:tr h="141349">
                <a:tc rowSpan="2">
                  <a:txBody>
                    <a:bodyPr/>
                    <a:lstStyle/>
                    <a:p>
                      <a:pPr marL="0" marR="0">
                        <a:lnSpc>
                          <a:spcPct val="107000"/>
                        </a:lnSpc>
                        <a:spcBef>
                          <a:spcPts val="0"/>
                        </a:spcBef>
                        <a:spcAft>
                          <a:spcPts val="0"/>
                        </a:spcAft>
                      </a:pPr>
                      <a:r>
                        <a:rPr lang="en-US" sz="900">
                          <a:effectLst/>
                        </a:rPr>
                        <a:t>Maximum &amp; Minimum Quantity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gridSpan="2">
                  <a:txBody>
                    <a:bodyPr/>
                    <a:lstStyle/>
                    <a:p>
                      <a:pPr marL="0" marR="0">
                        <a:lnSpc>
                          <a:spcPct val="107000"/>
                        </a:lnSpc>
                        <a:spcBef>
                          <a:spcPts val="0"/>
                        </a:spcBef>
                        <a:spcAft>
                          <a:spcPts val="0"/>
                        </a:spcAft>
                      </a:pPr>
                      <a:r>
                        <a:rPr lang="en-US" sz="900">
                          <a:effectLst/>
                        </a:rPr>
                        <a:t>Max</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endParaRPr lang="en-US"/>
                    </a:p>
                  </a:txBody>
                  <a:tcPr/>
                </a:tc>
                <a:tc gridSpan="2">
                  <a:txBody>
                    <a:bodyPr/>
                    <a:lstStyle/>
                    <a:p>
                      <a:pPr marL="0" marR="0">
                        <a:lnSpc>
                          <a:spcPct val="107000"/>
                        </a:lnSpc>
                        <a:spcBef>
                          <a:spcPts val="0"/>
                        </a:spcBef>
                        <a:spcAft>
                          <a:spcPts val="0"/>
                        </a:spcAft>
                      </a:pPr>
                      <a:r>
                        <a:rPr lang="en-US" sz="900" dirty="0">
                          <a:effectLst/>
                        </a:rPr>
                        <a:t>Min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pPr marL="0" marR="0">
                        <a:lnSpc>
                          <a:spcPct val="107000"/>
                        </a:lnSpc>
                        <a:spcBef>
                          <a:spcPts val="0"/>
                        </a:spcBef>
                        <a:spcAft>
                          <a:spcPts val="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extLst>
                  <a:ext uri="{0D108BD9-81ED-4DB2-BD59-A6C34878D82A}">
                    <a16:rowId xmlns:a16="http://schemas.microsoft.com/office/drawing/2014/main" val="2327088562"/>
                  </a:ext>
                </a:extLst>
              </a:tr>
              <a:tr h="141349">
                <a:tc vMerge="1">
                  <a:txBody>
                    <a:bodyPr/>
                    <a:lstStyle/>
                    <a:p>
                      <a:endParaRPr lang="en-US"/>
                    </a:p>
                  </a:txBody>
                  <a:tcPr/>
                </a:tc>
                <a:tc gridSpan="2">
                  <a:txBody>
                    <a:bodyPr/>
                    <a:lstStyle/>
                    <a:p>
                      <a:pPr marL="0" marR="0">
                        <a:lnSpc>
                          <a:spcPct val="107000"/>
                        </a:lnSpc>
                        <a:spcBef>
                          <a:spcPts val="0"/>
                        </a:spcBef>
                        <a:spcAft>
                          <a:spcPts val="0"/>
                        </a:spcAft>
                      </a:pPr>
                      <a:r>
                        <a:rPr lang="en-US" sz="900">
                          <a:effectLst/>
                        </a:rPr>
                        <a:t>41.68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endParaRPr lang="en-US"/>
                    </a:p>
                  </a:txBody>
                  <a:tcPr/>
                </a:tc>
                <a:tc gridSpan="2">
                  <a:txBody>
                    <a:bodyPr/>
                    <a:lstStyle/>
                    <a:p>
                      <a:pPr marL="0" marR="0">
                        <a:lnSpc>
                          <a:spcPct val="107000"/>
                        </a:lnSpc>
                        <a:spcBef>
                          <a:spcPts val="0"/>
                        </a:spcBef>
                        <a:spcAft>
                          <a:spcPts val="0"/>
                        </a:spcAft>
                      </a:pPr>
                      <a:r>
                        <a:rPr lang="en-US" sz="900" dirty="0">
                          <a:effectLst/>
                        </a:rPr>
                        <a:t>-32.34</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pPr marL="0" marR="0">
                        <a:lnSpc>
                          <a:spcPct val="107000"/>
                        </a:lnSpc>
                        <a:spcBef>
                          <a:spcPts val="0"/>
                        </a:spcBef>
                        <a:spcAft>
                          <a:spcPts val="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extLst>
                  <a:ext uri="{0D108BD9-81ED-4DB2-BD59-A6C34878D82A}">
                    <a16:rowId xmlns:a16="http://schemas.microsoft.com/office/drawing/2014/main" val="3437269669"/>
                  </a:ext>
                </a:extLst>
              </a:tr>
              <a:tr h="141349">
                <a:tc rowSpan="2">
                  <a:txBody>
                    <a:bodyPr/>
                    <a:lstStyle/>
                    <a:p>
                      <a:pPr marL="0" marR="0">
                        <a:lnSpc>
                          <a:spcPct val="107000"/>
                        </a:lnSpc>
                        <a:spcBef>
                          <a:spcPts val="0"/>
                        </a:spcBef>
                        <a:spcAft>
                          <a:spcPts val="0"/>
                        </a:spcAft>
                      </a:pPr>
                      <a:r>
                        <a:rPr lang="en-US" sz="900">
                          <a:effectLst/>
                        </a:rPr>
                        <a:t>Maximum &amp; Minimum Rate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gridSpan="2">
                  <a:txBody>
                    <a:bodyPr/>
                    <a:lstStyle/>
                    <a:p>
                      <a:pPr marL="0" marR="0">
                        <a:lnSpc>
                          <a:spcPct val="107000"/>
                        </a:lnSpc>
                        <a:spcBef>
                          <a:spcPts val="0"/>
                        </a:spcBef>
                        <a:spcAft>
                          <a:spcPts val="0"/>
                        </a:spcAft>
                      </a:pPr>
                      <a:r>
                        <a:rPr lang="en-US" sz="900">
                          <a:effectLst/>
                        </a:rPr>
                        <a:t>Max</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endParaRPr lang="en-US"/>
                    </a:p>
                  </a:txBody>
                  <a:tcPr/>
                </a:tc>
                <a:tc gridSpan="2">
                  <a:txBody>
                    <a:bodyPr/>
                    <a:lstStyle/>
                    <a:p>
                      <a:pPr marL="0" marR="0">
                        <a:lnSpc>
                          <a:spcPct val="107000"/>
                        </a:lnSpc>
                        <a:spcBef>
                          <a:spcPts val="0"/>
                        </a:spcBef>
                        <a:spcAft>
                          <a:spcPts val="0"/>
                        </a:spcAft>
                      </a:pPr>
                      <a:r>
                        <a:rPr lang="en-US" sz="900" dirty="0">
                          <a:effectLst/>
                        </a:rPr>
                        <a:t>Min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pPr marL="0" marR="0">
                        <a:lnSpc>
                          <a:spcPct val="107000"/>
                        </a:lnSpc>
                        <a:spcBef>
                          <a:spcPts val="0"/>
                        </a:spcBef>
                        <a:spcAft>
                          <a:spcPts val="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extLst>
                  <a:ext uri="{0D108BD9-81ED-4DB2-BD59-A6C34878D82A}">
                    <a16:rowId xmlns:a16="http://schemas.microsoft.com/office/drawing/2014/main" val="3210971438"/>
                  </a:ext>
                </a:extLst>
              </a:tr>
              <a:tr h="141349">
                <a:tc vMerge="1">
                  <a:txBody>
                    <a:bodyPr/>
                    <a:lstStyle/>
                    <a:p>
                      <a:endParaRPr lang="en-US"/>
                    </a:p>
                  </a:txBody>
                  <a:tcPr/>
                </a:tc>
                <a:tc gridSpan="2">
                  <a:txBody>
                    <a:bodyPr/>
                    <a:lstStyle/>
                    <a:p>
                      <a:pPr marL="0" marR="0">
                        <a:lnSpc>
                          <a:spcPct val="107000"/>
                        </a:lnSpc>
                        <a:spcBef>
                          <a:spcPts val="0"/>
                        </a:spcBef>
                        <a:spcAft>
                          <a:spcPts val="0"/>
                        </a:spcAft>
                      </a:pPr>
                      <a:r>
                        <a:rPr lang="en-US" sz="900">
                          <a:effectLst/>
                        </a:rPr>
                        <a:t>83000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endParaRPr lang="en-US"/>
                    </a:p>
                  </a:txBody>
                  <a:tcPr/>
                </a:tc>
                <a:tc gridSpan="2">
                  <a:txBody>
                    <a:bodyPr/>
                    <a:lstStyle/>
                    <a:p>
                      <a:pPr marL="0" marR="0">
                        <a:lnSpc>
                          <a:spcPct val="107000"/>
                        </a:lnSpc>
                        <a:spcBef>
                          <a:spcPts val="0"/>
                        </a:spcBef>
                        <a:spcAft>
                          <a:spcPts val="0"/>
                        </a:spcAft>
                      </a:pPr>
                      <a:r>
                        <a:rPr lang="en-US" sz="900" dirty="0">
                          <a:effectLst/>
                        </a:rPr>
                        <a:t>19590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tc hMerge="1">
                  <a:txBody>
                    <a:bodyPr/>
                    <a:lstStyle/>
                    <a:p>
                      <a:pPr marL="0" marR="0">
                        <a:lnSpc>
                          <a:spcPct val="107000"/>
                        </a:lnSpc>
                        <a:spcBef>
                          <a:spcPts val="0"/>
                        </a:spcBef>
                        <a:spcAft>
                          <a:spcPts val="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503" marR="42503" marT="0" marB="0"/>
                </a:tc>
                <a:extLst>
                  <a:ext uri="{0D108BD9-81ED-4DB2-BD59-A6C34878D82A}">
                    <a16:rowId xmlns:a16="http://schemas.microsoft.com/office/drawing/2014/main" val="1820975996"/>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117b53b5ae0_10_104"/>
          <p:cNvSpPr txBox="1">
            <a:spLocks noGrp="1"/>
          </p:cNvSpPr>
          <p:nvPr>
            <p:ph type="title"/>
          </p:nvPr>
        </p:nvSpPr>
        <p:spPr>
          <a:xfrm>
            <a:off x="169420" y="206578"/>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smtClean="0">
                <a:latin typeface="Times New Roman"/>
                <a:ea typeface="Times New Roman"/>
                <a:cs typeface="Times New Roman"/>
                <a:sym typeface="Times New Roman"/>
              </a:rPr>
              <a:t>Data Visualization for TMT </a:t>
            </a:r>
            <a:endParaRPr sz="3200" b="1" dirty="0">
              <a:latin typeface="Times New Roman"/>
              <a:ea typeface="Times New Roman"/>
              <a:cs typeface="Times New Roman"/>
              <a:sym typeface="Times New Roman"/>
            </a:endParaRPr>
          </a:p>
        </p:txBody>
      </p:sp>
      <p:pic>
        <p:nvPicPr>
          <p:cNvPr id="245" name="Google Shape;245;g117b53b5ae0_10_104"/>
          <p:cNvPicPr preferRelativeResize="0"/>
          <p:nvPr/>
        </p:nvPicPr>
        <p:blipFill rotWithShape="1">
          <a:blip r:embed="rId3">
            <a:alphaModFix/>
          </a:blip>
          <a:srcRect/>
          <a:stretch/>
        </p:blipFill>
        <p:spPr>
          <a:xfrm>
            <a:off x="9580951" y="5971862"/>
            <a:ext cx="2592012" cy="805375"/>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196" y="949324"/>
            <a:ext cx="10535055" cy="51012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242944" y="192204"/>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Project Leadership</a:t>
            </a:r>
            <a:endParaRPr b="1">
              <a:latin typeface="Times New Roman"/>
              <a:ea typeface="Times New Roman"/>
              <a:cs typeface="Times New Roman"/>
              <a:sym typeface="Times New Roman"/>
            </a:endParaRPr>
          </a:p>
        </p:txBody>
      </p:sp>
      <p:sp>
        <p:nvSpPr>
          <p:cNvPr id="115" name="Google Shape;115;p4"/>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116" name="Google Shape;116;p4"/>
          <p:cNvPicPr preferRelativeResize="0"/>
          <p:nvPr/>
        </p:nvPicPr>
        <p:blipFill rotWithShape="1">
          <a:blip r:embed="rId3">
            <a:alphaModFix/>
          </a:blip>
          <a:srcRect/>
          <a:stretch/>
        </p:blipFill>
        <p:spPr>
          <a:xfrm>
            <a:off x="9915533" y="6151968"/>
            <a:ext cx="2276467" cy="706033"/>
          </a:xfrm>
          <a:prstGeom prst="rect">
            <a:avLst/>
          </a:prstGeom>
          <a:noFill/>
          <a:ln>
            <a:noFill/>
          </a:ln>
        </p:spPr>
      </p:pic>
      <p:pic>
        <p:nvPicPr>
          <p:cNvPr id="117" name="Google Shape;117;p4"/>
          <p:cNvPicPr preferRelativeResize="0"/>
          <p:nvPr/>
        </p:nvPicPr>
        <p:blipFill rotWithShape="1">
          <a:blip r:embed="rId4">
            <a:alphaModFix/>
          </a:blip>
          <a:srcRect/>
          <a:stretch/>
        </p:blipFill>
        <p:spPr>
          <a:xfrm>
            <a:off x="500400" y="1329459"/>
            <a:ext cx="1372825" cy="1353769"/>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sp>
        <p:nvSpPr>
          <p:cNvPr id="118" name="Google Shape;118;p4"/>
          <p:cNvSpPr/>
          <p:nvPr/>
        </p:nvSpPr>
        <p:spPr>
          <a:xfrm>
            <a:off x="2035714" y="1463041"/>
            <a:ext cx="4012389" cy="1107056"/>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0" marR="0" lvl="0" indent="0" algn="l" rtl="0">
              <a:lnSpc>
                <a:spcPct val="100000"/>
              </a:lnSpc>
              <a:spcBef>
                <a:spcPts val="0"/>
              </a:spcBef>
              <a:spcAft>
                <a:spcPts val="0"/>
              </a:spcAft>
              <a:buNone/>
            </a:pPr>
            <a:r>
              <a:rPr lang="en-US" sz="2000" b="0" i="0" u="none" strike="noStrike" cap="none" dirty="0" err="1">
                <a:solidFill>
                  <a:srgbClr val="000000"/>
                </a:solidFill>
                <a:latin typeface="Times New Roman"/>
                <a:ea typeface="Times New Roman"/>
                <a:cs typeface="Times New Roman"/>
                <a:sym typeface="Times New Roman"/>
              </a:rPr>
              <a:t>Sharat</a:t>
            </a:r>
            <a:r>
              <a:rPr lang="en-US" sz="2000" b="0" i="0" u="none" strike="noStrike" cap="none" dirty="0">
                <a:solidFill>
                  <a:srgbClr val="000000"/>
                </a:solidFill>
                <a:latin typeface="Times New Roman"/>
                <a:ea typeface="Times New Roman"/>
                <a:cs typeface="Times New Roman"/>
                <a:sym typeface="Times New Roman"/>
              </a:rPr>
              <a:t> </a:t>
            </a:r>
            <a:r>
              <a:rPr lang="en-US" sz="2000" b="0" i="0" u="none" strike="noStrike" cap="none" dirty="0" err="1">
                <a:solidFill>
                  <a:srgbClr val="000000"/>
                </a:solidFill>
                <a:latin typeface="Times New Roman"/>
                <a:ea typeface="Times New Roman"/>
                <a:cs typeface="Times New Roman"/>
                <a:sym typeface="Times New Roman"/>
              </a:rPr>
              <a:t>Manikonda</a:t>
            </a:r>
            <a:endParaRPr sz="20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900" b="0" i="0" u="none" strike="noStrike" cap="none" dirty="0">
                <a:solidFill>
                  <a:srgbClr val="000000"/>
                </a:solidFill>
                <a:latin typeface="Times New Roman"/>
                <a:ea typeface="Times New Roman"/>
                <a:cs typeface="Times New Roman"/>
                <a:sym typeface="Times New Roman"/>
              </a:rPr>
              <a:t>Director at </a:t>
            </a:r>
            <a:r>
              <a:rPr lang="en-US" sz="1900" b="0" i="0" u="none" strike="noStrike" cap="none" dirty="0" err="1">
                <a:solidFill>
                  <a:srgbClr val="000000"/>
                </a:solidFill>
                <a:latin typeface="Times New Roman"/>
                <a:ea typeface="Times New Roman"/>
                <a:cs typeface="Times New Roman"/>
                <a:sym typeface="Times New Roman"/>
              </a:rPr>
              <a:t>Innodatatics</a:t>
            </a:r>
            <a:r>
              <a:rPr lang="en-US" sz="1900" b="0" i="0" u="none" strike="noStrike" cap="none" dirty="0">
                <a:solidFill>
                  <a:srgbClr val="000000"/>
                </a:solidFill>
                <a:latin typeface="Times New Roman"/>
                <a:ea typeface="Times New Roman"/>
                <a:cs typeface="Times New Roman"/>
                <a:sym typeface="Times New Roman"/>
              </a:rPr>
              <a:t> and Sponsor</a:t>
            </a:r>
            <a:endParaRPr sz="19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400" b="1" i="0" u="sng" strike="noStrike" cap="none" dirty="0">
                <a:solidFill>
                  <a:srgbClr val="2E75B5"/>
                </a:solidFill>
                <a:latin typeface="Times New Roman"/>
                <a:ea typeface="Times New Roman"/>
                <a:cs typeface="Times New Roman"/>
                <a:sym typeface="Times New Roman"/>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linkedin.com/in/</a:t>
            </a:r>
            <a:r>
              <a:rPr lang="en-US" sz="1400" b="1" i="0" u="sng" strike="noStrike" cap="none" dirty="0" err="1">
                <a:solidFill>
                  <a:srgbClr val="2E75B5"/>
                </a:solidFill>
                <a:latin typeface="Times New Roman"/>
                <a:ea typeface="Times New Roman"/>
                <a:cs typeface="Times New Roman"/>
                <a:sym typeface="Times New Roman"/>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sharat-chandra</a:t>
            </a:r>
            <a:endParaRPr sz="1400" b="1" i="0" u="none" strike="noStrike" cap="none" dirty="0">
              <a:solidFill>
                <a:srgbClr val="2E75B5"/>
              </a:solidFill>
              <a:latin typeface="Times New Roman"/>
              <a:ea typeface="Times New Roman"/>
              <a:cs typeface="Times New Roman"/>
              <a:sym typeface="Times New Roman"/>
            </a:endParaRPr>
          </a:p>
        </p:txBody>
      </p:sp>
      <p:pic>
        <p:nvPicPr>
          <p:cNvPr id="2" name="Picture 1"/>
          <p:cNvPicPr>
            <a:picLocks noChangeAspect="1"/>
          </p:cNvPicPr>
          <p:nvPr/>
        </p:nvPicPr>
        <p:blipFill>
          <a:blip r:embed="rId6">
            <a:alphaModFix/>
            <a:extLst>
              <a:ext uri="{28A0092B-C50C-407E-A947-70E740481C1C}">
                <a14:useLocalDpi xmlns:a14="http://schemas.microsoft.com/office/drawing/2010/main" val="0"/>
              </a:ext>
            </a:extLst>
          </a:blip>
          <a:stretch>
            <a:fillRect/>
          </a:stretch>
        </p:blipFill>
        <p:spPr>
          <a:xfrm>
            <a:off x="6643255" y="1463041"/>
            <a:ext cx="1268678" cy="1268678"/>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sp>
        <p:nvSpPr>
          <p:cNvPr id="9" name="Google Shape;118;p4"/>
          <p:cNvSpPr/>
          <p:nvPr/>
        </p:nvSpPr>
        <p:spPr>
          <a:xfrm>
            <a:off x="8120620" y="1433822"/>
            <a:ext cx="3589825" cy="1249406"/>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lvl="0"/>
            <a:r>
              <a:rPr lang="en-US" b="1" dirty="0"/>
              <a:t>Bharani Kumar </a:t>
            </a:r>
            <a:r>
              <a:rPr lang="en-US" b="1" dirty="0" err="1" smtClean="0"/>
              <a:t>Depuru</a:t>
            </a:r>
            <a:endParaRPr lang="en-US" b="1" dirty="0" smtClean="0"/>
          </a:p>
          <a:p>
            <a:pPr lvl="0"/>
            <a:r>
              <a:rPr lang="en-US" sz="1900" dirty="0">
                <a:latin typeface="Times New Roman"/>
                <a:ea typeface="Times New Roman"/>
                <a:cs typeface="Times New Roman"/>
                <a:sym typeface="Times New Roman"/>
              </a:rPr>
              <a:t>Director at </a:t>
            </a:r>
            <a:r>
              <a:rPr lang="en-US" sz="1900" dirty="0" err="1">
                <a:latin typeface="Times New Roman"/>
                <a:ea typeface="Times New Roman"/>
                <a:cs typeface="Times New Roman"/>
                <a:sym typeface="Times New Roman"/>
              </a:rPr>
              <a:t>Innodatatics</a:t>
            </a:r>
            <a:endParaRPr lang="en-US" sz="1900" dirty="0">
              <a:latin typeface="Times New Roman"/>
              <a:ea typeface="Times New Roman"/>
              <a:cs typeface="Times New Roman"/>
            </a:endParaRPr>
          </a:p>
          <a:p>
            <a:pPr lvl="0"/>
            <a:r>
              <a:rPr lang="en-US" b="1" u="sng" dirty="0">
                <a:solidFill>
                  <a:srgbClr val="2E75B5"/>
                </a:solidFill>
                <a:latin typeface="Times New Roman"/>
                <a:ea typeface="Times New Roman"/>
                <a:cs typeface="Times New Roman"/>
                <a:sym typeface="Times New Roman"/>
              </a:rPr>
              <a:t>https://www.linkedin.com/in/bharanikumardepuru/</a:t>
            </a:r>
            <a:endParaRPr b="1" u="sng" dirty="0">
              <a:solidFill>
                <a:srgbClr val="2E75B5"/>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smtClean="0">
                <a:latin typeface="Times New Roman"/>
                <a:ea typeface="Times New Roman"/>
                <a:cs typeface="Times New Roman"/>
                <a:sym typeface="Times New Roman"/>
              </a:rPr>
              <a:t>Challenges </a:t>
            </a:r>
            <a:endParaRPr dirty="0"/>
          </a:p>
        </p:txBody>
      </p:sp>
      <p:pic>
        <p:nvPicPr>
          <p:cNvPr id="286" name="Google Shape;286;p3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 name="TextBox 1"/>
          <p:cNvSpPr txBox="1"/>
          <p:nvPr/>
        </p:nvSpPr>
        <p:spPr>
          <a:xfrm>
            <a:off x="394855" y="1143000"/>
            <a:ext cx="6989618" cy="2154436"/>
          </a:xfrm>
          <a:prstGeom prst="rect">
            <a:avLst/>
          </a:prstGeom>
          <a:noFill/>
        </p:spPr>
        <p:txBody>
          <a:bodyPr wrap="square" rtlCol="0">
            <a:spAutoFit/>
          </a:bodyPr>
          <a:lstStyle/>
          <a:p>
            <a:pPr marL="285750" indent="-285750">
              <a:buClr>
                <a:schemeClr val="accent2"/>
              </a:buClr>
              <a:buFont typeface="Wingdings" panose="05000000000000000000" pitchFamily="2" charset="2"/>
              <a:buChar char="v"/>
            </a:pPr>
            <a:r>
              <a:rPr lang="en-US" sz="2000" dirty="0" smtClean="0"/>
              <a:t>The Measure challenge was to getting error while importing dataset into the PostgreSQL due to date column.</a:t>
            </a:r>
          </a:p>
          <a:p>
            <a:pPr marL="285750" indent="-285750">
              <a:buClr>
                <a:schemeClr val="accent2"/>
              </a:buClr>
              <a:buFont typeface="Wingdings" panose="05000000000000000000" pitchFamily="2" charset="2"/>
              <a:buChar char="v"/>
            </a:pPr>
            <a:r>
              <a:rPr lang="en-US" sz="2000" dirty="0" smtClean="0"/>
              <a:t>Connecting PostgreSQL server to Power BI Desktop is challenging due to server connection issue.</a:t>
            </a:r>
          </a:p>
          <a:p>
            <a:pPr marL="285750" indent="-285750">
              <a:buClr>
                <a:schemeClr val="accent2"/>
              </a:buClr>
              <a:buFont typeface="Wingdings" panose="05000000000000000000" pitchFamily="2" charset="2"/>
              <a:buChar char="v"/>
            </a:pPr>
            <a:r>
              <a:rPr lang="en-US" sz="2000" dirty="0" smtClean="0"/>
              <a:t>Installation of module in python tool was difficult.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smtClean="0">
                <a:latin typeface="Times New Roman"/>
                <a:ea typeface="Times New Roman"/>
                <a:cs typeface="Times New Roman"/>
                <a:sym typeface="Times New Roman"/>
              </a:rPr>
              <a:t>Future Scopes</a:t>
            </a:r>
            <a:endParaRPr dirty="0"/>
          </a:p>
        </p:txBody>
      </p:sp>
      <p:sp>
        <p:nvSpPr>
          <p:cNvPr id="293" name="Google Shape;293;p48"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294" name="Google Shape;294;p48"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295" name="Google Shape;295;p48"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296" name="Google Shape;296;p48"/>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 name="TextBox 1"/>
          <p:cNvSpPr txBox="1"/>
          <p:nvPr/>
        </p:nvSpPr>
        <p:spPr>
          <a:xfrm>
            <a:off x="374073" y="1087582"/>
            <a:ext cx="10571018" cy="2554545"/>
          </a:xfrm>
          <a:prstGeom prst="rect">
            <a:avLst/>
          </a:prstGeom>
          <a:noFill/>
        </p:spPr>
        <p:txBody>
          <a:bodyPr wrap="square" rtlCol="0">
            <a:spAutoFit/>
          </a:bodyPr>
          <a:lstStyle/>
          <a:p>
            <a:pPr marL="285750" indent="-285750">
              <a:buClr>
                <a:schemeClr val="accent2"/>
              </a:buClr>
              <a:buFont typeface="Wingdings" panose="05000000000000000000" pitchFamily="2" charset="2"/>
              <a:buChar char="v"/>
            </a:pPr>
            <a:r>
              <a:rPr lang="en-US" sz="2000" dirty="0" smtClean="0"/>
              <a:t>Optimize inventory management by using demand forecasting models to ensure optimal stock levels and minimize holding costs.</a:t>
            </a:r>
          </a:p>
          <a:p>
            <a:pPr marL="285750" indent="-285750">
              <a:buClr>
                <a:schemeClr val="accent2"/>
              </a:buClr>
              <a:buFont typeface="Wingdings" panose="05000000000000000000" pitchFamily="2" charset="2"/>
              <a:buChar char="v"/>
            </a:pPr>
            <a:r>
              <a:rPr lang="en-US" sz="2000" dirty="0" smtClean="0"/>
              <a:t>Implement a customer feedback system to gather insight on product quality, customer satisfaction, and areas for improvement.</a:t>
            </a:r>
          </a:p>
          <a:p>
            <a:pPr marL="285750" indent="-285750">
              <a:buClr>
                <a:schemeClr val="accent2"/>
              </a:buClr>
              <a:buFont typeface="Wingdings" panose="05000000000000000000" pitchFamily="2" charset="2"/>
              <a:buChar char="v"/>
            </a:pPr>
            <a:r>
              <a:rPr lang="en-US" sz="2000" dirty="0" smtClean="0"/>
              <a:t>Leverage digital marketing channels and social media platforms to expand the customer base and reach a wider audience.</a:t>
            </a:r>
          </a:p>
          <a:p>
            <a:pPr marL="285750" indent="-285750">
              <a:buClr>
                <a:schemeClr val="accent2"/>
              </a:buClr>
              <a:buFont typeface="Wingdings" panose="05000000000000000000" pitchFamily="2" charset="2"/>
              <a:buChar char="v"/>
            </a:pPr>
            <a:r>
              <a:rPr lang="en-US" sz="2000" dirty="0" smtClean="0"/>
              <a:t>Explore cross- selling and upselling opportunities by analyzing customer purchase patterns and preferences to maximize revenue from existing customers.</a:t>
            </a: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pic>
        <p:nvPicPr>
          <p:cNvPr id="424" name="Google Shape;424;p60"/>
          <p:cNvPicPr preferRelativeResize="0"/>
          <p:nvPr/>
        </p:nvPicPr>
        <p:blipFill rotWithShape="1">
          <a:blip r:embed="rId3">
            <a:alphaModFix/>
          </a:blip>
          <a:srcRect/>
          <a:stretch/>
        </p:blipFill>
        <p:spPr>
          <a:xfrm>
            <a:off x="9915533" y="6151969"/>
            <a:ext cx="2276467" cy="706033"/>
          </a:xfrm>
          <a:prstGeom prst="rect">
            <a:avLst/>
          </a:prstGeom>
          <a:noFill/>
          <a:ln>
            <a:noFill/>
          </a:ln>
        </p:spPr>
      </p:pic>
      <p:cxnSp>
        <p:nvCxnSpPr>
          <p:cNvPr id="425" name="Google Shape;425;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426" name="Google Shape;426;p60" descr="Attitudes 2 Animal Cognition Survey – The Anthrozoologist"/>
          <p:cNvPicPr preferRelativeResize="0"/>
          <p:nvPr/>
        </p:nvPicPr>
        <p:blipFill rotWithShape="1">
          <a:blip r:embed="rId4">
            <a:alphaModFix/>
          </a:blip>
          <a:srcRect/>
          <a:stretch/>
        </p:blipFill>
        <p:spPr>
          <a:xfrm>
            <a:off x="3110415" y="272435"/>
            <a:ext cx="5971172" cy="59711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title"/>
          </p:nvPr>
        </p:nvSpPr>
        <p:spPr>
          <a:xfrm>
            <a:off x="260685" y="177860"/>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Team Members</a:t>
            </a:r>
            <a:endParaRPr b="1">
              <a:latin typeface="Times New Roman"/>
              <a:ea typeface="Times New Roman"/>
              <a:cs typeface="Times New Roman"/>
              <a:sym typeface="Times New Roman"/>
            </a:endParaRPr>
          </a:p>
        </p:txBody>
      </p:sp>
      <p:pic>
        <p:nvPicPr>
          <p:cNvPr id="126" name="Google Shape;126;p5"/>
          <p:cNvPicPr preferRelativeResize="0"/>
          <p:nvPr/>
        </p:nvPicPr>
        <p:blipFill rotWithShape="1">
          <a:blip r:embed="rId3">
            <a:alphaModFix/>
          </a:blip>
          <a:srcRect/>
          <a:stretch/>
        </p:blipFill>
        <p:spPr>
          <a:xfrm>
            <a:off x="9915533" y="6151968"/>
            <a:ext cx="2276467" cy="706033"/>
          </a:xfrm>
          <a:prstGeom prst="rect">
            <a:avLst/>
          </a:prstGeom>
          <a:noFill/>
          <a:ln>
            <a:noFill/>
          </a:ln>
        </p:spPr>
      </p:pic>
      <p:sp>
        <p:nvSpPr>
          <p:cNvPr id="128" name="Google Shape;128;p5"/>
          <p:cNvSpPr txBox="1"/>
          <p:nvPr/>
        </p:nvSpPr>
        <p:spPr>
          <a:xfrm>
            <a:off x="6775269" y="2656114"/>
            <a:ext cx="3204754" cy="910046"/>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None/>
            </a:pPr>
            <a:r>
              <a:rPr lang="en-US" sz="1900" b="0" i="0" u="none" strike="noStrike" cap="none">
                <a:solidFill>
                  <a:srgbClr val="000000"/>
                </a:solidFill>
                <a:latin typeface="Arial"/>
                <a:ea typeface="Arial"/>
                <a:cs typeface="Arial"/>
                <a:sym typeface="Arial"/>
              </a:rPr>
              <a:t/>
            </a: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29" name="Google Shape;129;p5"/>
          <p:cNvSpPr txBox="1"/>
          <p:nvPr/>
        </p:nvSpPr>
        <p:spPr>
          <a:xfrm>
            <a:off x="361406" y="1578952"/>
            <a:ext cx="9862093" cy="553927"/>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r>
              <a:rPr lang="en-US" sz="1600" b="1" i="0" u="none" strike="noStrike" cap="none" dirty="0">
                <a:solidFill>
                  <a:schemeClr val="dk1"/>
                </a:solidFill>
                <a:sym typeface="Arial"/>
              </a:rPr>
              <a:t>Name</a:t>
            </a:r>
            <a:r>
              <a:rPr lang="en-US" sz="1600" b="1" i="0" u="none" strike="noStrike" cap="none" dirty="0" smtClean="0">
                <a:solidFill>
                  <a:schemeClr val="dk1"/>
                </a:solidFill>
                <a:sym typeface="Arial"/>
              </a:rPr>
              <a:t>: Krishna </a:t>
            </a:r>
            <a:r>
              <a:rPr lang="en-US" sz="1600" b="1" i="0" u="none" strike="noStrike" cap="none" dirty="0" err="1" smtClean="0">
                <a:solidFill>
                  <a:schemeClr val="dk1"/>
                </a:solidFill>
                <a:sym typeface="Arial"/>
              </a:rPr>
              <a:t>Vishwakarma</a:t>
            </a:r>
            <a:endParaRPr sz="1600" dirty="0"/>
          </a:p>
          <a:p>
            <a:pPr lvl="0" algn="ctr"/>
            <a:r>
              <a:rPr lang="en-US" sz="1200" b="1" u="sng" dirty="0">
                <a:solidFill>
                  <a:srgbClr val="0070C0"/>
                </a:solidFill>
              </a:rPr>
              <a:t>https://www.linkedin.com/in/krishna-vishwakarma-1b75aa247/</a:t>
            </a:r>
            <a:endParaRPr sz="1900" b="0" i="0" u="none" strike="noStrike" cap="none" dirty="0">
              <a:solidFill>
                <a:srgbClr val="000000"/>
              </a:solidFill>
              <a:latin typeface="Arial"/>
              <a:ea typeface="Arial"/>
              <a:cs typeface="Arial"/>
              <a:sym typeface="Arial"/>
            </a:endParaRPr>
          </a:p>
        </p:txBody>
      </p:sp>
      <p:sp>
        <p:nvSpPr>
          <p:cNvPr id="132" name="Google Shape;132;p5"/>
          <p:cNvSpPr txBox="1"/>
          <p:nvPr/>
        </p:nvSpPr>
        <p:spPr>
          <a:xfrm>
            <a:off x="8138162" y="5248612"/>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None/>
            </a:pPr>
            <a:r>
              <a:rPr lang="en-US" sz="1900" b="0" i="0" u="none" strike="noStrike" cap="none">
                <a:solidFill>
                  <a:srgbClr val="000000"/>
                </a:solidFill>
                <a:latin typeface="Arial"/>
                <a:ea typeface="Arial"/>
                <a:cs typeface="Arial"/>
                <a:sym typeface="Arial"/>
              </a:rPr>
              <a:t/>
            </a: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3" name="Google Shape;133;p5"/>
          <p:cNvSpPr txBox="1"/>
          <p:nvPr/>
        </p:nvSpPr>
        <p:spPr>
          <a:xfrm>
            <a:off x="8151225" y="5300864"/>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None/>
            </a:pPr>
            <a:r>
              <a:rPr lang="en-US" sz="1900" b="0" i="0" u="none" strike="noStrike" cap="none">
                <a:solidFill>
                  <a:srgbClr val="000000"/>
                </a:solidFill>
                <a:latin typeface="Arial"/>
                <a:ea typeface="Arial"/>
                <a:cs typeface="Arial"/>
                <a:sym typeface="Arial"/>
              </a:rPr>
              <a:t/>
            </a: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gf3a8d4be09_2_180"/>
          <p:cNvSpPr txBox="1">
            <a:spLocks noGrp="1"/>
          </p:cNvSpPr>
          <p:nvPr>
            <p:ph type="title"/>
          </p:nvPr>
        </p:nvSpPr>
        <p:spPr>
          <a:xfrm>
            <a:off x="163285" y="172012"/>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156" name="Google Shape;156;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pic>
        <p:nvPicPr>
          <p:cNvPr id="157" name="Google Shape;157;gf3a8d4be09_2_180"/>
          <p:cNvPicPr preferRelativeResize="0"/>
          <p:nvPr/>
        </p:nvPicPr>
        <p:blipFill rotWithShape="1">
          <a:blip r:embed="rId3">
            <a:alphaModFix/>
          </a:blip>
          <a:srcRect/>
          <a:stretch/>
        </p:blipFill>
        <p:spPr>
          <a:xfrm>
            <a:off x="9599989" y="6038978"/>
            <a:ext cx="2592012" cy="805375"/>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835208947"/>
              </p:ext>
            </p:extLst>
          </p:nvPr>
        </p:nvGraphicFramePr>
        <p:xfrm>
          <a:off x="342900" y="1148205"/>
          <a:ext cx="8128000" cy="44500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007459346"/>
                    </a:ext>
                  </a:extLst>
                </a:gridCol>
              </a:tblGrid>
              <a:tr h="370840">
                <a:tc>
                  <a:txBody>
                    <a:bodyPr/>
                    <a:lstStyle/>
                    <a:p>
                      <a:pPr marL="285750" indent="-285750">
                        <a:buFont typeface="Wingdings" panose="05000000000000000000" pitchFamily="2" charset="2"/>
                        <a:buChar char="Ø"/>
                      </a:pPr>
                      <a:r>
                        <a:rPr lang="en-US" dirty="0" smtClean="0"/>
                        <a:t>Project Overview and Scope</a:t>
                      </a:r>
                    </a:p>
                  </a:txBody>
                  <a:tcPr/>
                </a:tc>
                <a:extLst>
                  <a:ext uri="{0D108BD9-81ED-4DB2-BD59-A6C34878D82A}">
                    <a16:rowId xmlns:a16="http://schemas.microsoft.com/office/drawing/2014/main" val="3174153252"/>
                  </a:ext>
                </a:extLst>
              </a:tr>
              <a:tr h="370840">
                <a:tc>
                  <a:txBody>
                    <a:bodyPr/>
                    <a:lstStyle/>
                    <a:p>
                      <a:pPr marL="285750" indent="-285750">
                        <a:buFont typeface="Wingdings" panose="05000000000000000000" pitchFamily="2" charset="2"/>
                        <a:buChar char="Ø"/>
                      </a:pPr>
                      <a:r>
                        <a:rPr lang="en-US" dirty="0" smtClean="0"/>
                        <a:t>Project Goals and Objectives </a:t>
                      </a:r>
                    </a:p>
                  </a:txBody>
                  <a:tcPr/>
                </a:tc>
                <a:extLst>
                  <a:ext uri="{0D108BD9-81ED-4DB2-BD59-A6C34878D82A}">
                    <a16:rowId xmlns:a16="http://schemas.microsoft.com/office/drawing/2014/main" val="371071172"/>
                  </a:ext>
                </a:extLst>
              </a:tr>
              <a:tr h="370840">
                <a:tc>
                  <a:txBody>
                    <a:bodyPr/>
                    <a:lstStyle/>
                    <a:p>
                      <a:pPr marL="285750" indent="-285750">
                        <a:buFont typeface="Wingdings" panose="05000000000000000000" pitchFamily="2" charset="2"/>
                        <a:buChar char="Ø"/>
                      </a:pPr>
                      <a:r>
                        <a:rPr lang="en-US" dirty="0" smtClean="0"/>
                        <a:t>CRISP – ML(Q) Methodology</a:t>
                      </a:r>
                      <a:endParaRPr lang="en-US" dirty="0"/>
                    </a:p>
                  </a:txBody>
                  <a:tcPr/>
                </a:tc>
                <a:extLst>
                  <a:ext uri="{0D108BD9-81ED-4DB2-BD59-A6C34878D82A}">
                    <a16:rowId xmlns:a16="http://schemas.microsoft.com/office/drawing/2014/main" val="3320704630"/>
                  </a:ext>
                </a:extLst>
              </a:tr>
              <a:tr h="370840">
                <a:tc>
                  <a:txBody>
                    <a:bodyPr/>
                    <a:lstStyle/>
                    <a:p>
                      <a:pPr marL="285750" indent="-285750">
                        <a:buFont typeface="Wingdings" panose="05000000000000000000" pitchFamily="2" charset="2"/>
                        <a:buChar char="Ø"/>
                      </a:pPr>
                      <a:r>
                        <a:rPr lang="en-US" dirty="0" smtClean="0"/>
                        <a:t>Technical stacks</a:t>
                      </a:r>
                      <a:endParaRPr lang="en-US" dirty="0"/>
                    </a:p>
                  </a:txBody>
                  <a:tcPr/>
                </a:tc>
                <a:extLst>
                  <a:ext uri="{0D108BD9-81ED-4DB2-BD59-A6C34878D82A}">
                    <a16:rowId xmlns:a16="http://schemas.microsoft.com/office/drawing/2014/main" val="879052683"/>
                  </a:ext>
                </a:extLst>
              </a:tr>
              <a:tr h="370840">
                <a:tc>
                  <a:txBody>
                    <a:bodyPr/>
                    <a:lstStyle/>
                    <a:p>
                      <a:pPr marL="285750" indent="-285750">
                        <a:buFont typeface="Wingdings" panose="05000000000000000000" pitchFamily="2" charset="2"/>
                        <a:buChar char="Ø"/>
                      </a:pPr>
                      <a:r>
                        <a:rPr lang="en-US" dirty="0" smtClean="0"/>
                        <a:t>Project Architecture</a:t>
                      </a:r>
                      <a:endParaRPr lang="en-US" dirty="0"/>
                    </a:p>
                  </a:txBody>
                  <a:tcPr/>
                </a:tc>
                <a:extLst>
                  <a:ext uri="{0D108BD9-81ED-4DB2-BD59-A6C34878D82A}">
                    <a16:rowId xmlns:a16="http://schemas.microsoft.com/office/drawing/2014/main" val="72268831"/>
                  </a:ext>
                </a:extLst>
              </a:tr>
              <a:tr h="370840">
                <a:tc>
                  <a:txBody>
                    <a:bodyPr/>
                    <a:lstStyle/>
                    <a:p>
                      <a:pPr marL="285750" indent="-285750">
                        <a:buFont typeface="Wingdings" panose="05000000000000000000" pitchFamily="2" charset="2"/>
                        <a:buChar char="Ø"/>
                      </a:pPr>
                      <a:r>
                        <a:rPr lang="en-US" dirty="0" smtClean="0"/>
                        <a:t>Data Collection and Understanding</a:t>
                      </a:r>
                      <a:endParaRPr lang="en-US" dirty="0"/>
                    </a:p>
                  </a:txBody>
                  <a:tcPr/>
                </a:tc>
                <a:extLst>
                  <a:ext uri="{0D108BD9-81ED-4DB2-BD59-A6C34878D82A}">
                    <a16:rowId xmlns:a16="http://schemas.microsoft.com/office/drawing/2014/main" val="2280580641"/>
                  </a:ext>
                </a:extLst>
              </a:tr>
              <a:tr h="370840">
                <a:tc>
                  <a:txBody>
                    <a:bodyPr/>
                    <a:lstStyle/>
                    <a:p>
                      <a:pPr marL="285750" indent="-285750">
                        <a:buFont typeface="Wingdings" panose="05000000000000000000" pitchFamily="2" charset="2"/>
                        <a:buChar char="Ø"/>
                      </a:pPr>
                      <a:r>
                        <a:rPr lang="en-US" dirty="0" smtClean="0"/>
                        <a:t>Data Dictionary</a:t>
                      </a:r>
                      <a:endParaRPr lang="en-US" dirty="0"/>
                    </a:p>
                  </a:txBody>
                  <a:tcPr/>
                </a:tc>
                <a:extLst>
                  <a:ext uri="{0D108BD9-81ED-4DB2-BD59-A6C34878D82A}">
                    <a16:rowId xmlns:a16="http://schemas.microsoft.com/office/drawing/2014/main" val="782684903"/>
                  </a:ext>
                </a:extLst>
              </a:tr>
              <a:tr h="370840">
                <a:tc>
                  <a:txBody>
                    <a:bodyPr/>
                    <a:lstStyle/>
                    <a:p>
                      <a:pPr marL="285750" indent="-285750">
                        <a:buFont typeface="Wingdings" panose="05000000000000000000" pitchFamily="2" charset="2"/>
                        <a:buChar char="Ø"/>
                      </a:pPr>
                      <a:r>
                        <a:rPr lang="en-US" dirty="0" smtClean="0"/>
                        <a:t>System Requirement</a:t>
                      </a:r>
                      <a:endParaRPr lang="en-US" dirty="0"/>
                    </a:p>
                  </a:txBody>
                  <a:tcPr/>
                </a:tc>
                <a:extLst>
                  <a:ext uri="{0D108BD9-81ED-4DB2-BD59-A6C34878D82A}">
                    <a16:rowId xmlns:a16="http://schemas.microsoft.com/office/drawing/2014/main" val="3791949183"/>
                  </a:ext>
                </a:extLst>
              </a:tr>
              <a:tr h="370840">
                <a:tc>
                  <a:txBody>
                    <a:bodyPr/>
                    <a:lstStyle/>
                    <a:p>
                      <a:pPr marL="285750" indent="-285750">
                        <a:buFont typeface="Wingdings" panose="05000000000000000000" pitchFamily="2" charset="2"/>
                        <a:buChar char="Ø"/>
                      </a:pPr>
                      <a:r>
                        <a:rPr lang="en-US" dirty="0" smtClean="0"/>
                        <a:t>EDA (Exploratory Data Analysis)</a:t>
                      </a:r>
                      <a:endParaRPr lang="en-US" dirty="0"/>
                    </a:p>
                  </a:txBody>
                  <a:tcPr/>
                </a:tc>
                <a:extLst>
                  <a:ext uri="{0D108BD9-81ED-4DB2-BD59-A6C34878D82A}">
                    <a16:rowId xmlns:a16="http://schemas.microsoft.com/office/drawing/2014/main" val="148249620"/>
                  </a:ext>
                </a:extLst>
              </a:tr>
              <a:tr h="370840">
                <a:tc>
                  <a:txBody>
                    <a:bodyPr/>
                    <a:lstStyle/>
                    <a:p>
                      <a:pPr marL="285750" indent="-285750">
                        <a:buFont typeface="Wingdings" panose="05000000000000000000" pitchFamily="2" charset="2"/>
                        <a:buChar char="Ø"/>
                      </a:pPr>
                      <a:r>
                        <a:rPr lang="en-US" dirty="0" smtClean="0"/>
                        <a:t>Data Visualization for TMT</a:t>
                      </a:r>
                      <a:endParaRPr lang="en-US" dirty="0"/>
                    </a:p>
                  </a:txBody>
                  <a:tcPr/>
                </a:tc>
                <a:extLst>
                  <a:ext uri="{0D108BD9-81ED-4DB2-BD59-A6C34878D82A}">
                    <a16:rowId xmlns:a16="http://schemas.microsoft.com/office/drawing/2014/main" val="3448515454"/>
                  </a:ext>
                </a:extLst>
              </a:tr>
              <a:tr h="370840">
                <a:tc>
                  <a:txBody>
                    <a:bodyPr/>
                    <a:lstStyle/>
                    <a:p>
                      <a:pPr marL="285750" indent="-285750">
                        <a:buFont typeface="Wingdings" panose="05000000000000000000" pitchFamily="2" charset="2"/>
                        <a:buChar char="Ø"/>
                      </a:pPr>
                      <a:r>
                        <a:rPr lang="en-US" dirty="0" smtClean="0"/>
                        <a:t>Challenges</a:t>
                      </a:r>
                      <a:endParaRPr lang="en-US" dirty="0"/>
                    </a:p>
                  </a:txBody>
                  <a:tcPr/>
                </a:tc>
                <a:extLst>
                  <a:ext uri="{0D108BD9-81ED-4DB2-BD59-A6C34878D82A}">
                    <a16:rowId xmlns:a16="http://schemas.microsoft.com/office/drawing/2014/main" val="438165345"/>
                  </a:ext>
                </a:extLst>
              </a:tr>
              <a:tr h="370840">
                <a:tc>
                  <a:txBody>
                    <a:bodyPr/>
                    <a:lstStyle/>
                    <a:p>
                      <a:pPr marL="285750" indent="-285750">
                        <a:buFont typeface="Wingdings" panose="05000000000000000000" pitchFamily="2" charset="2"/>
                        <a:buChar char="Ø"/>
                      </a:pPr>
                      <a:r>
                        <a:rPr lang="en-US" dirty="0" smtClean="0"/>
                        <a:t>Future Scope</a:t>
                      </a:r>
                      <a:endParaRPr lang="en-US" dirty="0"/>
                    </a:p>
                  </a:txBody>
                  <a:tcPr/>
                </a:tc>
                <a:extLst>
                  <a:ext uri="{0D108BD9-81ED-4DB2-BD59-A6C34878D82A}">
                    <a16:rowId xmlns:a16="http://schemas.microsoft.com/office/drawing/2014/main" val="398337303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pic>
        <p:nvPicPr>
          <p:cNvPr id="163" name="Google Shape;163;gf3a8d4be09_2_9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 name="TextBox 1"/>
          <p:cNvSpPr txBox="1"/>
          <p:nvPr/>
        </p:nvSpPr>
        <p:spPr>
          <a:xfrm>
            <a:off x="655782" y="189346"/>
            <a:ext cx="10693400" cy="584775"/>
          </a:xfrm>
          <a:prstGeom prst="rect">
            <a:avLst/>
          </a:prstGeom>
          <a:noFill/>
        </p:spPr>
        <p:txBody>
          <a:bodyPr wrap="square" rtlCol="0">
            <a:spAutoFit/>
          </a:bodyPr>
          <a:lstStyle/>
          <a:p>
            <a:r>
              <a:rPr lang="en-US" sz="3200" b="1" dirty="0">
                <a:solidFill>
                  <a:schemeClr val="dk1"/>
                </a:solidFill>
                <a:latin typeface="Times New Roman"/>
                <a:ea typeface="Times New Roman"/>
                <a:cs typeface="Times New Roman"/>
                <a:sym typeface="Georgia"/>
              </a:rPr>
              <a:t>Project Overview</a:t>
            </a:r>
          </a:p>
        </p:txBody>
      </p:sp>
      <p:sp>
        <p:nvSpPr>
          <p:cNvPr id="3" name="TextBox 2"/>
          <p:cNvSpPr txBox="1"/>
          <p:nvPr/>
        </p:nvSpPr>
        <p:spPr>
          <a:xfrm>
            <a:off x="406400" y="1879600"/>
            <a:ext cx="5676900" cy="2246769"/>
          </a:xfrm>
          <a:prstGeom prst="rect">
            <a:avLst/>
          </a:prstGeom>
          <a:noFill/>
        </p:spPr>
        <p:txBody>
          <a:bodyPr wrap="square" rtlCol="0">
            <a:spAutoFit/>
          </a:bodyPr>
          <a:lstStyle/>
          <a:p>
            <a:r>
              <a:rPr lang="en-US" sz="2000" dirty="0" smtClean="0"/>
              <a:t>The project undertaken during the financial year 2017 – 2023 it involves the collaboration of multiple contractors who have participated and shown interest in procuring materials for various customers. The material used in the project </a:t>
            </a:r>
            <a:r>
              <a:rPr lang="en-US" sz="2000" dirty="0" err="1" smtClean="0"/>
              <a:t>exbition</a:t>
            </a:r>
            <a:r>
              <a:rPr lang="en-US" sz="2000" dirty="0" smtClean="0"/>
              <a:t> diverse specification, including different diameter and grades with length </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pic>
        <p:nvPicPr>
          <p:cNvPr id="163" name="Google Shape;163;gf3a8d4be09_2_9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 name="TextBox 1"/>
          <p:cNvSpPr txBox="1"/>
          <p:nvPr/>
        </p:nvSpPr>
        <p:spPr>
          <a:xfrm>
            <a:off x="406400" y="182000"/>
            <a:ext cx="10706100" cy="584775"/>
          </a:xfrm>
          <a:prstGeom prst="rect">
            <a:avLst/>
          </a:prstGeom>
          <a:noFill/>
        </p:spPr>
        <p:txBody>
          <a:bodyPr wrap="square" rtlCol="0">
            <a:spAutoFit/>
          </a:bodyPr>
          <a:lstStyle/>
          <a:p>
            <a:r>
              <a:rPr lang="en-US" sz="3200" b="1" dirty="0">
                <a:solidFill>
                  <a:schemeClr val="dk1"/>
                </a:solidFill>
                <a:latin typeface="Times New Roman"/>
                <a:ea typeface="Times New Roman"/>
                <a:cs typeface="Times New Roman"/>
              </a:rPr>
              <a:t>Business Problem</a:t>
            </a:r>
          </a:p>
        </p:txBody>
      </p:sp>
      <p:sp>
        <p:nvSpPr>
          <p:cNvPr id="3" name="TextBox 2"/>
          <p:cNvSpPr txBox="1"/>
          <p:nvPr/>
        </p:nvSpPr>
        <p:spPr>
          <a:xfrm>
            <a:off x="406400" y="1143000"/>
            <a:ext cx="9893300" cy="1938992"/>
          </a:xfrm>
          <a:prstGeom prst="rect">
            <a:avLst/>
          </a:prstGeom>
          <a:noFill/>
        </p:spPr>
        <p:txBody>
          <a:bodyPr wrap="square" rtlCol="0">
            <a:spAutoFit/>
          </a:bodyPr>
          <a:lstStyle/>
          <a:p>
            <a:r>
              <a:rPr lang="en-US" sz="2000" dirty="0"/>
              <a:t>A lot of offcuts of steel rods are underutilized. Eventually these are sold as scrap leading to loss of revenue. Understanding </a:t>
            </a:r>
            <a:r>
              <a:rPr lang="en-US" sz="2000" dirty="0" smtClean="0"/>
              <a:t>the sales performance and pattern within the specified period of 6 years . The company needs to identify customers and their contribution to sale, evaluate the performance of different products grade, type and comprehend customer preferences for specific diameter and type(500D, 550D). So company aims to identify growth opportunity and area for improvement.</a:t>
            </a:r>
            <a:endParaRPr lang="en-US" sz="2000" dirty="0"/>
          </a:p>
        </p:txBody>
      </p:sp>
      <p:graphicFrame>
        <p:nvGraphicFramePr>
          <p:cNvPr id="6" name="Table 6">
            <a:extLst>
              <a:ext uri="{FF2B5EF4-FFF2-40B4-BE49-F238E27FC236}">
                <a16:creationId xmlns:a16="http://schemas.microsoft.com/office/drawing/2014/main" id="{99EC6949-6DAD-9B6C-327B-905CA1B09C08}"/>
              </a:ext>
            </a:extLst>
          </p:cNvPr>
          <p:cNvGraphicFramePr>
            <a:graphicFrameLocks noGrp="1"/>
          </p:cNvGraphicFramePr>
          <p:nvPr>
            <p:extLst>
              <p:ext uri="{D42A27DB-BD31-4B8C-83A1-F6EECF244321}">
                <p14:modId xmlns:p14="http://schemas.microsoft.com/office/powerpoint/2010/main" val="3883983000"/>
              </p:ext>
            </p:extLst>
          </p:nvPr>
        </p:nvGraphicFramePr>
        <p:xfrm>
          <a:off x="589351" y="3689604"/>
          <a:ext cx="8991600" cy="1437260"/>
        </p:xfrm>
        <a:graphic>
          <a:graphicData uri="http://schemas.openxmlformats.org/drawingml/2006/table">
            <a:tbl>
              <a:tblPr firstRow="1" bandRow="1">
                <a:tableStyleId>{93296810-A885-4BE3-A3E7-6D5BEEA58F35}</a:tableStyleId>
              </a:tblPr>
              <a:tblGrid>
                <a:gridCol w="4495800">
                  <a:extLst>
                    <a:ext uri="{9D8B030D-6E8A-4147-A177-3AD203B41FA5}">
                      <a16:colId xmlns:a16="http://schemas.microsoft.com/office/drawing/2014/main" val="3304161847"/>
                    </a:ext>
                  </a:extLst>
                </a:gridCol>
                <a:gridCol w="4495800">
                  <a:extLst>
                    <a:ext uri="{9D8B030D-6E8A-4147-A177-3AD203B41FA5}">
                      <a16:colId xmlns:a16="http://schemas.microsoft.com/office/drawing/2014/main" val="1994021181"/>
                    </a:ext>
                  </a:extLst>
                </a:gridCol>
              </a:tblGrid>
              <a:tr h="35234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u="none" strike="noStrike" cap="none" dirty="0">
                          <a:solidFill>
                            <a:srgbClr val="000000"/>
                          </a:solidFill>
                          <a:latin typeface="Arial"/>
                          <a:ea typeface="Arial"/>
                          <a:cs typeface="Arial"/>
                          <a:sym typeface="Times New Roman"/>
                        </a:rPr>
                        <a:t>Objective</a:t>
                      </a:r>
                      <a:endParaRPr lang="en-IN" sz="2000" b="1" i="0" u="none" strike="noStrike" cap="none" dirty="0">
                        <a:solidFill>
                          <a:srgbClr val="000000"/>
                        </a:solidFill>
                        <a:latin typeface="Arial"/>
                        <a:ea typeface="Arial"/>
                        <a:cs typeface="Arial"/>
                        <a:sym typeface="Arial"/>
                      </a:endParaRPr>
                    </a:p>
                  </a:txBody>
                  <a:tcPr>
                    <a:noFill/>
                  </a:tcPr>
                </a:tc>
                <a:tc>
                  <a:txBody>
                    <a:bodyPr/>
                    <a:lstStyle/>
                    <a:p>
                      <a:r>
                        <a:rPr lang="en-IN" sz="2000" b="1" i="0" u="none" strike="noStrike" cap="none" dirty="0">
                          <a:solidFill>
                            <a:srgbClr val="000000"/>
                          </a:solidFill>
                          <a:latin typeface="Arial"/>
                          <a:ea typeface="Arial"/>
                          <a:cs typeface="Arial"/>
                          <a:sym typeface="Arial"/>
                        </a:rPr>
                        <a:t>Constraints</a:t>
                      </a:r>
                    </a:p>
                  </a:txBody>
                  <a:tcPr>
                    <a:noFill/>
                  </a:tcPr>
                </a:tc>
                <a:extLst>
                  <a:ext uri="{0D108BD9-81ED-4DB2-BD59-A6C34878D82A}">
                    <a16:rowId xmlns:a16="http://schemas.microsoft.com/office/drawing/2014/main" val="4054792125"/>
                  </a:ext>
                </a:extLst>
              </a:tr>
              <a:tr h="1041020">
                <a:tc>
                  <a:txBody>
                    <a:bodyPr/>
                    <a:lstStyle/>
                    <a:p>
                      <a:pPr marL="285750" indent="-285750">
                        <a:buFont typeface="Arial" panose="020B0604020202020204" pitchFamily="34" charset="0"/>
                        <a:buChar char="•"/>
                      </a:pPr>
                      <a:r>
                        <a:rPr lang="en-US" sz="2000" b="0" i="0" u="none" strike="noStrike" cap="none" dirty="0" smtClean="0">
                          <a:solidFill>
                            <a:srgbClr val="000000"/>
                          </a:solidFill>
                          <a:latin typeface="Arial"/>
                          <a:ea typeface="Arial"/>
                          <a:cs typeface="Arial"/>
                          <a:sym typeface="Arial"/>
                        </a:rPr>
                        <a:t>Maximize utilization of offcuts &amp; inventory.</a:t>
                      </a:r>
                      <a:endParaRPr lang="en-US" sz="2000" b="0" i="0" u="none" strike="noStrike" cap="none" dirty="0">
                        <a:solidFill>
                          <a:srgbClr val="000000"/>
                        </a:solidFill>
                        <a:latin typeface="Arial"/>
                        <a:ea typeface="Arial"/>
                        <a:cs typeface="Arial"/>
                        <a:sym typeface="Arial"/>
                      </a:endParaRPr>
                    </a:p>
                  </a:txBody>
                  <a:tcPr/>
                </a:tc>
                <a:tc>
                  <a:txBody>
                    <a:bodyPr/>
                    <a:lstStyle/>
                    <a:p>
                      <a:pPr marL="285750" indent="-285750">
                        <a:buFont typeface="Arial" panose="020B0604020202020204" pitchFamily="34" charset="0"/>
                        <a:buChar char="•"/>
                      </a:pPr>
                      <a:r>
                        <a:rPr lang="en-US" sz="2000" b="0" i="0" u="none" strike="noStrike" cap="none" dirty="0" smtClean="0">
                          <a:solidFill>
                            <a:srgbClr val="000000"/>
                          </a:solidFill>
                          <a:latin typeface="Arial"/>
                          <a:ea typeface="Arial"/>
                          <a:cs typeface="Arial"/>
                          <a:sym typeface="Arial"/>
                        </a:rPr>
                        <a:t>Minimize the manual calculations on using inventory.</a:t>
                      </a:r>
                      <a:endParaRPr lang="en-IN" sz="2000" b="0" i="0" u="none" strike="noStrike" cap="none" dirty="0">
                        <a:solidFill>
                          <a:srgbClr val="000000"/>
                        </a:solidFill>
                        <a:latin typeface="Arial"/>
                        <a:ea typeface="Arial"/>
                        <a:cs typeface="Arial"/>
                        <a:sym typeface="Arial"/>
                      </a:endParaRPr>
                    </a:p>
                  </a:txBody>
                  <a:tcPr/>
                </a:tc>
                <a:extLst>
                  <a:ext uri="{0D108BD9-81ED-4DB2-BD59-A6C34878D82A}">
                    <a16:rowId xmlns:a16="http://schemas.microsoft.com/office/drawing/2014/main" val="3898391997"/>
                  </a:ext>
                </a:extLst>
              </a:tr>
            </a:tbl>
          </a:graphicData>
        </a:graphic>
      </p:graphicFrame>
    </p:spTree>
    <p:extLst>
      <p:ext uri="{BB962C8B-B14F-4D97-AF65-F5344CB8AC3E}">
        <p14:creationId xmlns:p14="http://schemas.microsoft.com/office/powerpoint/2010/main" val="3426161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2"/>
          <p:cNvSpPr txBox="1">
            <a:spLocks noGrp="1"/>
          </p:cNvSpPr>
          <p:nvPr>
            <p:ph type="title"/>
          </p:nvPr>
        </p:nvSpPr>
        <p:spPr>
          <a:xfrm>
            <a:off x="-1" y="24380"/>
            <a:ext cx="12172963" cy="535440"/>
          </a:xfrm>
          <a:prstGeom prst="rect">
            <a:avLst/>
          </a:prstGeom>
          <a:solidFill>
            <a:schemeClr val="bg2">
              <a:lumMod val="40000"/>
              <a:lumOff val="60000"/>
            </a:schemeClr>
          </a:solid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dirty="0" smtClean="0">
                <a:latin typeface="Times New Roman"/>
                <a:ea typeface="Times New Roman"/>
                <a:cs typeface="Times New Roman"/>
                <a:sym typeface="Times New Roman"/>
              </a:rPr>
              <a:t>Project Goals and Objectives</a:t>
            </a:r>
            <a:endParaRPr sz="3200" b="1" dirty="0">
              <a:latin typeface="Times New Roman"/>
              <a:ea typeface="Times New Roman"/>
              <a:cs typeface="Times New Roman"/>
              <a:sym typeface="Times New Roman"/>
            </a:endParaRPr>
          </a:p>
        </p:txBody>
      </p:sp>
      <p:pic>
        <p:nvPicPr>
          <p:cNvPr id="170" name="Google Shape;170;p12"/>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3" name="TextBox 2"/>
          <p:cNvSpPr txBox="1"/>
          <p:nvPr/>
        </p:nvSpPr>
        <p:spPr>
          <a:xfrm>
            <a:off x="435583" y="1187678"/>
            <a:ext cx="4597400" cy="3170099"/>
          </a:xfrm>
          <a:prstGeom prst="rect">
            <a:avLst/>
          </a:prstGeom>
          <a:noFill/>
        </p:spPr>
        <p:txBody>
          <a:bodyPr wrap="square" rtlCol="0">
            <a:spAutoFit/>
          </a:bodyPr>
          <a:lstStyle/>
          <a:p>
            <a:r>
              <a:rPr lang="en-US" sz="2000" dirty="0"/>
              <a:t>Goals</a:t>
            </a:r>
          </a:p>
          <a:p>
            <a:endParaRPr lang="en-US" sz="2000" dirty="0"/>
          </a:p>
          <a:p>
            <a:endParaRPr lang="en-US" sz="2000" dirty="0"/>
          </a:p>
          <a:p>
            <a:pPr marL="285750" indent="-285750">
              <a:buFont typeface="Arial" panose="020B0604020202020204" pitchFamily="34" charset="0"/>
              <a:buChar char="•"/>
            </a:pPr>
            <a:r>
              <a:rPr lang="en-US" sz="2000" dirty="0"/>
              <a:t>Optimize the utilization of offcuts and inventory of steel rods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Effective Resource Utilization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Minimize scrap losses</a:t>
            </a:r>
          </a:p>
        </p:txBody>
      </p:sp>
      <p:sp>
        <p:nvSpPr>
          <p:cNvPr id="4" name="TextBox 3"/>
          <p:cNvSpPr txBox="1"/>
          <p:nvPr/>
        </p:nvSpPr>
        <p:spPr>
          <a:xfrm>
            <a:off x="5574760" y="1187678"/>
            <a:ext cx="5511800" cy="4708981"/>
          </a:xfrm>
          <a:prstGeom prst="rect">
            <a:avLst/>
          </a:prstGeom>
          <a:noFill/>
        </p:spPr>
        <p:txBody>
          <a:bodyPr wrap="square" rtlCol="0">
            <a:spAutoFit/>
          </a:bodyPr>
          <a:lstStyle/>
          <a:p>
            <a:r>
              <a:rPr lang="en-US" sz="2000" dirty="0"/>
              <a:t>Objectives</a:t>
            </a:r>
          </a:p>
          <a:p>
            <a:endParaRPr lang="en-US" sz="2000" dirty="0"/>
          </a:p>
          <a:p>
            <a:pPr marL="285750" indent="-285750">
              <a:buFont typeface="Arial" panose="020B0604020202020204" pitchFamily="34" charset="0"/>
              <a:buChar char="•"/>
            </a:pPr>
            <a:r>
              <a:rPr lang="en-US" sz="2000" dirty="0"/>
              <a:t>Monitored and </a:t>
            </a:r>
            <a:r>
              <a:rPr lang="en-US" sz="2000" dirty="0" smtClean="0"/>
              <a:t>analyzed </a:t>
            </a:r>
            <a:r>
              <a:rPr lang="en-US" sz="2000" dirty="0"/>
              <a:t>the rates of materials bought by contractors. Cost effective options for materials within each diameter group.</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Quantity and length requirements of materials based on diameter. Optimized the quantity and length of materials to minimize the waste.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Performance of contractors in terms of rates, quantities and timely nature of orders. Analyzing trends in material in usage, costs </a:t>
            </a:r>
          </a:p>
        </p:txBody>
      </p:sp>
      <p:cxnSp>
        <p:nvCxnSpPr>
          <p:cNvPr id="5" name="Straight Connector 4"/>
          <p:cNvCxnSpPr/>
          <p:nvPr/>
        </p:nvCxnSpPr>
        <p:spPr>
          <a:xfrm flipH="1">
            <a:off x="5175115" y="671209"/>
            <a:ext cx="19455" cy="6186791"/>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80" name="Google Shape;180;p7"/>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15" name="Teardrop 14"/>
          <p:cNvSpPr/>
          <p:nvPr/>
        </p:nvSpPr>
        <p:spPr>
          <a:xfrm rot="2776579">
            <a:off x="178919" y="2438268"/>
            <a:ext cx="2403988" cy="2256503"/>
          </a:xfrm>
          <a:prstGeom prst="teardrop">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pic>
        <p:nvPicPr>
          <p:cNvPr id="16" name="Google Shape;186;p14"/>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17" name="Google Shape;178;p14"/>
          <p:cNvSpPr txBox="1">
            <a:spLocks noGrp="1"/>
          </p:cNvSpPr>
          <p:nvPr>
            <p:ph type="title"/>
          </p:nvPr>
        </p:nvSpPr>
        <p:spPr>
          <a:xfrm>
            <a:off x="212022" y="54534"/>
            <a:ext cx="11960941" cy="1255637"/>
          </a:xfrm>
          <a:prstGeom prst="rect">
            <a:avLst/>
          </a:prstGeom>
          <a:solidFill>
            <a:schemeClr val="bg2">
              <a:lumMod val="40000"/>
              <a:lumOff val="60000"/>
            </a:schemeClr>
          </a:solidFill>
          <a:ln/>
        </p:spPr>
        <p:style>
          <a:lnRef idx="3">
            <a:schemeClr val="lt1"/>
          </a:lnRef>
          <a:fillRef idx="1">
            <a:schemeClr val="accent6"/>
          </a:fillRef>
          <a:effectRef idx="1">
            <a:schemeClr val="accent6"/>
          </a:effectRef>
          <a:fontRef idx="minor">
            <a:schemeClr val="lt1"/>
          </a:fontRef>
        </p:style>
        <p:txBody>
          <a:bodyPr spcFirstLastPara="1" wrap="square" lIns="91400" tIns="45675" rIns="91400" bIns="45675" anchor="ctr" anchorCtr="0">
            <a:spAutoFit/>
          </a:bodyPr>
          <a:lstStyle/>
          <a:p>
            <a:pPr>
              <a:buSzPts val="1200"/>
            </a:pPr>
            <a:r>
              <a:rPr lang="en-US" sz="2800" b="1" dirty="0">
                <a:solidFill>
                  <a:schemeClr val="tx1"/>
                </a:solidFill>
                <a:latin typeface="Bookman Old Style" panose="02050604050505020204" pitchFamily="18" charset="0"/>
                <a:ea typeface="Times New Roman"/>
                <a:cs typeface="Times New Roman"/>
                <a:sym typeface="Times New Roman"/>
              </a:rPr>
              <a:t>CRISP-ML(Q) Methodology – </a:t>
            </a:r>
            <a:r>
              <a:rPr lang="en-US" sz="2800" b="1" dirty="0">
                <a:solidFill>
                  <a:schemeClr val="bg1"/>
                </a:solidFill>
                <a:latin typeface="Bookman Old Style" panose="02050604050505020204" pitchFamily="18" charset="0"/>
                <a:ea typeface="Times New Roman"/>
                <a:cs typeface="Times New Roman"/>
                <a:sym typeface="Times New Roman"/>
              </a:rPr>
              <a:t/>
            </a:r>
            <a:br>
              <a:rPr lang="en-US" sz="2800" b="1" dirty="0">
                <a:solidFill>
                  <a:schemeClr val="bg1"/>
                </a:solidFill>
                <a:latin typeface="Bookman Old Style" panose="02050604050505020204" pitchFamily="18" charset="0"/>
                <a:ea typeface="Times New Roman"/>
                <a:cs typeface="Times New Roman"/>
                <a:sym typeface="Times New Roman"/>
              </a:rPr>
            </a:br>
            <a:r>
              <a:rPr lang="en-US" sz="2800" b="1" dirty="0">
                <a:solidFill>
                  <a:srgbClr val="002060"/>
                </a:solidFill>
                <a:latin typeface="Bookman Old Style" panose="02050604050505020204" pitchFamily="18" charset="0"/>
                <a:cs typeface="Times New Roman" panose="02020603050405020304" pitchFamily="18" charset="0"/>
              </a:rPr>
              <a:t>Cross Industry Standard Process for Machine Learning with Quality</a:t>
            </a:r>
            <a:endParaRPr sz="2800" b="1" dirty="0">
              <a:solidFill>
                <a:srgbClr val="002060"/>
              </a:solidFill>
              <a:latin typeface="Bookman Old Style" panose="02050604050505020204" pitchFamily="18" charset="0"/>
              <a:ea typeface="Times New Roman"/>
              <a:cs typeface="Times New Roman"/>
              <a:sym typeface="Times New Roman"/>
            </a:endParaRPr>
          </a:p>
        </p:txBody>
      </p:sp>
      <p:sp>
        <p:nvSpPr>
          <p:cNvPr id="18" name="Teardrop 17"/>
          <p:cNvSpPr/>
          <p:nvPr/>
        </p:nvSpPr>
        <p:spPr>
          <a:xfrm rot="2776579">
            <a:off x="178919" y="2438268"/>
            <a:ext cx="2403988" cy="2256503"/>
          </a:xfrm>
          <a:prstGeom prst="teardrop">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9" name="TextBox 18"/>
          <p:cNvSpPr txBox="1"/>
          <p:nvPr/>
        </p:nvSpPr>
        <p:spPr>
          <a:xfrm>
            <a:off x="577552" y="2916377"/>
            <a:ext cx="1880420" cy="1477328"/>
          </a:xfrm>
          <a:prstGeom prst="rect">
            <a:avLst/>
          </a:prstGeom>
          <a:noFill/>
        </p:spPr>
        <p:txBody>
          <a:bodyPr wrap="square" rtlCol="0">
            <a:spAutoFit/>
          </a:bodyPr>
          <a:lstStyle/>
          <a:p>
            <a:r>
              <a:rPr lang="en-US" dirty="0" smtClean="0"/>
              <a:t>1(a) – Understand business problem and charter </a:t>
            </a:r>
          </a:p>
          <a:p>
            <a:r>
              <a:rPr lang="en-US" dirty="0" smtClean="0"/>
              <a:t>(b) – data understanding</a:t>
            </a:r>
            <a:endParaRPr lang="en-US" dirty="0"/>
          </a:p>
        </p:txBody>
      </p:sp>
      <p:sp>
        <p:nvSpPr>
          <p:cNvPr id="20" name="Teardrop 19"/>
          <p:cNvSpPr/>
          <p:nvPr/>
        </p:nvSpPr>
        <p:spPr>
          <a:xfrm rot="1747014">
            <a:off x="3045046" y="2558216"/>
            <a:ext cx="2598393" cy="2161164"/>
          </a:xfrm>
          <a:prstGeom prst="teardrop">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TextBox 20"/>
          <p:cNvSpPr txBox="1"/>
          <p:nvPr/>
        </p:nvSpPr>
        <p:spPr>
          <a:xfrm>
            <a:off x="3435419" y="3055995"/>
            <a:ext cx="2035278" cy="738664"/>
          </a:xfrm>
          <a:prstGeom prst="rect">
            <a:avLst/>
          </a:prstGeom>
          <a:noFill/>
        </p:spPr>
        <p:txBody>
          <a:bodyPr wrap="square" rtlCol="0">
            <a:spAutoFit/>
          </a:bodyPr>
          <a:lstStyle/>
          <a:p>
            <a:r>
              <a:rPr lang="en-US" dirty="0" smtClean="0"/>
              <a:t>2 -Data collection / Data understanding / Data dictionary </a:t>
            </a:r>
            <a:endParaRPr lang="en-US" dirty="0"/>
          </a:p>
        </p:txBody>
      </p:sp>
      <p:sp>
        <p:nvSpPr>
          <p:cNvPr id="22" name="Teardrop 21"/>
          <p:cNvSpPr/>
          <p:nvPr/>
        </p:nvSpPr>
        <p:spPr>
          <a:xfrm rot="1747014">
            <a:off x="6029833" y="2485937"/>
            <a:ext cx="2598393" cy="2161164"/>
          </a:xfrm>
          <a:prstGeom prst="teardrop">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 name="TextBox 22"/>
          <p:cNvSpPr txBox="1"/>
          <p:nvPr/>
        </p:nvSpPr>
        <p:spPr>
          <a:xfrm>
            <a:off x="6469935" y="3003083"/>
            <a:ext cx="1718187" cy="738664"/>
          </a:xfrm>
          <a:prstGeom prst="rect">
            <a:avLst/>
          </a:prstGeom>
          <a:noFill/>
        </p:spPr>
        <p:txBody>
          <a:bodyPr wrap="square" rtlCol="0">
            <a:spAutoFit/>
          </a:bodyPr>
          <a:lstStyle/>
          <a:p>
            <a:r>
              <a:rPr lang="en-US" dirty="0" smtClean="0"/>
              <a:t>3-Data preprocessing / EDA</a:t>
            </a:r>
            <a:endParaRPr lang="en-US" dirty="0"/>
          </a:p>
        </p:txBody>
      </p:sp>
      <p:sp>
        <p:nvSpPr>
          <p:cNvPr id="24" name="Teardrop 23"/>
          <p:cNvSpPr/>
          <p:nvPr/>
        </p:nvSpPr>
        <p:spPr>
          <a:xfrm rot="1747014">
            <a:off x="9014617" y="2437078"/>
            <a:ext cx="2598393" cy="2161164"/>
          </a:xfrm>
          <a:prstGeom prst="teardrop">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5" name="TextBox 24"/>
          <p:cNvSpPr txBox="1"/>
          <p:nvPr/>
        </p:nvSpPr>
        <p:spPr>
          <a:xfrm>
            <a:off x="9509784" y="2875702"/>
            <a:ext cx="1812178" cy="738664"/>
          </a:xfrm>
          <a:prstGeom prst="rect">
            <a:avLst/>
          </a:prstGeom>
          <a:noFill/>
        </p:spPr>
        <p:txBody>
          <a:bodyPr wrap="square" rtlCol="0">
            <a:spAutoFit/>
          </a:bodyPr>
          <a:lstStyle/>
          <a:p>
            <a:r>
              <a:rPr lang="en-US" dirty="0" smtClean="0"/>
              <a:t>4-Data Visualization / Dashboard / Analysis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185" name="Google Shape;185;p14"/>
          <p:cNvSpPr txBox="1">
            <a:spLocks noGrp="1"/>
          </p:cNvSpPr>
          <p:nvPr>
            <p:ph type="title"/>
          </p:nvPr>
        </p:nvSpPr>
        <p:spPr>
          <a:xfrm>
            <a:off x="194992" y="192071"/>
            <a:ext cx="104601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1200"/>
              <a:buNone/>
            </a:pPr>
            <a:r>
              <a:rPr lang="en-US" sz="3200" b="1" dirty="0" smtClean="0">
                <a:latin typeface="Times New Roman"/>
                <a:ea typeface="Times New Roman"/>
                <a:cs typeface="Times New Roman"/>
                <a:sym typeface="Times New Roman"/>
              </a:rPr>
              <a:t>Technical Stacks</a:t>
            </a:r>
            <a:endParaRPr sz="3200" b="1" dirty="0">
              <a:latin typeface="Times New Roman"/>
              <a:ea typeface="Times New Roman"/>
              <a:cs typeface="Times New Roman"/>
              <a:sym typeface="Times New Roman"/>
            </a:endParaRPr>
          </a:p>
        </p:txBody>
      </p:sp>
      <p:pic>
        <p:nvPicPr>
          <p:cNvPr id="186" name="Google Shape;186;p14"/>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 name="Round Diagonal Corner Rectangle 1"/>
          <p:cNvSpPr/>
          <p:nvPr/>
        </p:nvSpPr>
        <p:spPr>
          <a:xfrm>
            <a:off x="194992" y="1650999"/>
            <a:ext cx="2315116" cy="3924301"/>
          </a:xfrm>
          <a:prstGeom prst="round2DiagRect">
            <a:avLst>
              <a:gd name="adj1" fmla="val 16667"/>
              <a:gd name="adj2" fmla="val 1695"/>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 name="TextBox 3"/>
          <p:cNvSpPr txBox="1"/>
          <p:nvPr/>
        </p:nvSpPr>
        <p:spPr>
          <a:xfrm>
            <a:off x="1066800" y="2032000"/>
            <a:ext cx="1443308" cy="307777"/>
          </a:xfrm>
          <a:prstGeom prst="rect">
            <a:avLst/>
          </a:prstGeom>
          <a:noFill/>
        </p:spPr>
        <p:txBody>
          <a:bodyPr wrap="square" rtlCol="0">
            <a:spAutoFit/>
          </a:bodyPr>
          <a:lstStyle/>
          <a:p>
            <a:r>
              <a:rPr lang="en-US" dirty="0" smtClean="0">
                <a:solidFill>
                  <a:schemeClr val="accent6">
                    <a:lumMod val="50000"/>
                  </a:schemeClr>
                </a:solidFill>
              </a:rPr>
              <a:t>Dataset</a:t>
            </a:r>
            <a:endParaRPr lang="en-US" dirty="0">
              <a:solidFill>
                <a:schemeClr val="accent6">
                  <a:lumMod val="50000"/>
                </a:schemeClr>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931" y="3136551"/>
            <a:ext cx="1319555" cy="1245295"/>
          </a:xfrm>
          <a:prstGeom prst="rect">
            <a:avLst/>
          </a:prstGeom>
        </p:spPr>
      </p:pic>
      <p:sp>
        <p:nvSpPr>
          <p:cNvPr id="8" name="Round Diagonal Corner Rectangle 7"/>
          <p:cNvSpPr/>
          <p:nvPr/>
        </p:nvSpPr>
        <p:spPr>
          <a:xfrm>
            <a:off x="3117344" y="1598717"/>
            <a:ext cx="2307698" cy="3976582"/>
          </a:xfrm>
          <a:prstGeom prst="round2DiagRect">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TextBox 8"/>
          <p:cNvSpPr txBox="1"/>
          <p:nvPr/>
        </p:nvSpPr>
        <p:spPr>
          <a:xfrm>
            <a:off x="3394893" y="2135088"/>
            <a:ext cx="1752600" cy="307777"/>
          </a:xfrm>
          <a:prstGeom prst="rect">
            <a:avLst/>
          </a:prstGeom>
          <a:noFill/>
        </p:spPr>
        <p:txBody>
          <a:bodyPr wrap="square" rtlCol="0">
            <a:spAutoFit/>
          </a:bodyPr>
          <a:lstStyle/>
          <a:p>
            <a:r>
              <a:rPr lang="en-US" dirty="0" err="1" smtClean="0">
                <a:solidFill>
                  <a:schemeClr val="accent6">
                    <a:lumMod val="50000"/>
                  </a:schemeClr>
                </a:solidFill>
              </a:rPr>
              <a:t>Datasbase</a:t>
            </a:r>
            <a:r>
              <a:rPr lang="en-US" dirty="0" smtClean="0">
                <a:solidFill>
                  <a:schemeClr val="accent6">
                    <a:lumMod val="50000"/>
                  </a:schemeClr>
                </a:solidFill>
              </a:rPr>
              <a:t> Server</a:t>
            </a:r>
            <a:endParaRPr lang="en-US" dirty="0">
              <a:solidFill>
                <a:schemeClr val="accent6">
                  <a:lumMod val="50000"/>
                </a:schemeClr>
              </a:solidFill>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2906" y="3175000"/>
            <a:ext cx="1924587" cy="1091461"/>
          </a:xfrm>
          <a:prstGeom prst="rect">
            <a:avLst/>
          </a:prstGeom>
        </p:spPr>
      </p:pic>
      <p:sp>
        <p:nvSpPr>
          <p:cNvPr id="12" name="Round Diagonal Corner Rectangle 11"/>
          <p:cNvSpPr/>
          <p:nvPr/>
        </p:nvSpPr>
        <p:spPr>
          <a:xfrm>
            <a:off x="6032278" y="1624857"/>
            <a:ext cx="2315116" cy="3924301"/>
          </a:xfrm>
          <a:prstGeom prst="round2DiagRect">
            <a:avLst>
              <a:gd name="adj1" fmla="val 16667"/>
              <a:gd name="adj2" fmla="val 1695"/>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4" name="Round Diagonal Corner Rectangle 13"/>
          <p:cNvSpPr/>
          <p:nvPr/>
        </p:nvSpPr>
        <p:spPr>
          <a:xfrm>
            <a:off x="9218680" y="1650999"/>
            <a:ext cx="2315116" cy="3924301"/>
          </a:xfrm>
          <a:prstGeom prst="round2DiagRect">
            <a:avLst>
              <a:gd name="adj1" fmla="val 16667"/>
              <a:gd name="adj2" fmla="val 1695"/>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6" name="TextBox 15"/>
          <p:cNvSpPr txBox="1"/>
          <p:nvPr/>
        </p:nvSpPr>
        <p:spPr>
          <a:xfrm>
            <a:off x="6335131" y="2135087"/>
            <a:ext cx="1752600" cy="307777"/>
          </a:xfrm>
          <a:prstGeom prst="rect">
            <a:avLst/>
          </a:prstGeom>
          <a:noFill/>
        </p:spPr>
        <p:txBody>
          <a:bodyPr wrap="square" rtlCol="0">
            <a:spAutoFit/>
          </a:bodyPr>
          <a:lstStyle/>
          <a:p>
            <a:r>
              <a:rPr lang="en-US" dirty="0" smtClean="0">
                <a:solidFill>
                  <a:schemeClr val="accent6">
                    <a:lumMod val="50000"/>
                  </a:schemeClr>
                </a:solidFill>
              </a:rPr>
              <a:t>          EDA</a:t>
            </a:r>
            <a:endParaRPr lang="en-US" dirty="0">
              <a:solidFill>
                <a:schemeClr val="accent6">
                  <a:lumMod val="50000"/>
                </a:schemeClr>
              </a:solidFill>
            </a:endParaRP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17788" y="3175000"/>
            <a:ext cx="1627079" cy="1168399"/>
          </a:xfrm>
          <a:prstGeom prst="rect">
            <a:avLst/>
          </a:prstGeom>
        </p:spPr>
      </p:pic>
      <p:sp>
        <p:nvSpPr>
          <p:cNvPr id="18" name="TextBox 17"/>
          <p:cNvSpPr txBox="1"/>
          <p:nvPr/>
        </p:nvSpPr>
        <p:spPr>
          <a:xfrm>
            <a:off x="9499938" y="2185888"/>
            <a:ext cx="1752600" cy="307777"/>
          </a:xfrm>
          <a:prstGeom prst="rect">
            <a:avLst/>
          </a:prstGeom>
          <a:noFill/>
        </p:spPr>
        <p:txBody>
          <a:bodyPr wrap="square" rtlCol="0">
            <a:spAutoFit/>
          </a:bodyPr>
          <a:lstStyle/>
          <a:p>
            <a:r>
              <a:rPr lang="en-US" dirty="0" smtClean="0">
                <a:solidFill>
                  <a:schemeClr val="accent6">
                    <a:lumMod val="50000"/>
                  </a:schemeClr>
                </a:solidFill>
              </a:rPr>
              <a:t>Data Visualization</a:t>
            </a:r>
            <a:endParaRPr lang="en-US" dirty="0">
              <a:solidFill>
                <a:schemeClr val="accent6">
                  <a:lumMod val="50000"/>
                </a:schemeClr>
              </a:solidFill>
            </a:endParaRPr>
          </a:p>
        </p:txBody>
      </p:sp>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82206" y="3028554"/>
            <a:ext cx="1856288" cy="13148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TotalTime>
  <Words>1228</Words>
  <Application>Microsoft Office PowerPoint</Application>
  <PresentationFormat>Widescreen</PresentationFormat>
  <Paragraphs>254</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Calibri</vt:lpstr>
      <vt:lpstr>Georgia</vt:lpstr>
      <vt:lpstr>Arial</vt:lpstr>
      <vt:lpstr>Wingdings</vt:lpstr>
      <vt:lpstr>Times New Roman</vt:lpstr>
      <vt:lpstr>Bookman Old Style</vt:lpstr>
      <vt:lpstr>Office Theme</vt:lpstr>
      <vt:lpstr>PowerPoint Presentation</vt:lpstr>
      <vt:lpstr>Project Leadership</vt:lpstr>
      <vt:lpstr>Team Members</vt:lpstr>
      <vt:lpstr>Contents</vt:lpstr>
      <vt:lpstr>PowerPoint Presentation</vt:lpstr>
      <vt:lpstr>PowerPoint Presentation</vt:lpstr>
      <vt:lpstr>Project Goals and Objectives</vt:lpstr>
      <vt:lpstr>CRISP-ML(Q) Methodology –  Cross Industry Standard Process for Machine Learning with Quality</vt:lpstr>
      <vt:lpstr>Technical Stacks</vt:lpstr>
      <vt:lpstr>Project Architecture</vt:lpstr>
      <vt:lpstr>Data Collection and Understanding</vt:lpstr>
      <vt:lpstr>Data  Information </vt:lpstr>
      <vt:lpstr>Data Dictionary </vt:lpstr>
      <vt:lpstr>Data Dictionary </vt:lpstr>
      <vt:lpstr>System Requirements </vt:lpstr>
      <vt:lpstr>EDA(Exploratory Data Analysis)</vt:lpstr>
      <vt:lpstr>Missing Values Observation </vt:lpstr>
      <vt:lpstr>Data Description </vt:lpstr>
      <vt:lpstr>Data Visualization for TMT </vt:lpstr>
      <vt:lpstr>Challenges </vt:lpstr>
      <vt:lpstr>Future Scopes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Mein Chiccha</cp:lastModifiedBy>
  <cp:revision>46</cp:revision>
  <dcterms:created xsi:type="dcterms:W3CDTF">2022-02-16T01:47:29Z</dcterms:created>
  <dcterms:modified xsi:type="dcterms:W3CDTF">2023-06-02T18:57:24Z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