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handoutMasterIdLst>
    <p:handoutMasterId r:id="rId15"/>
  </p:handoutMasterIdLst>
  <p:sldIdLst>
    <p:sldId id="256" r:id="rId3"/>
    <p:sldId id="265" r:id="rId4"/>
    <p:sldId id="266" r:id="rId5"/>
    <p:sldId id="267" r:id="rId6"/>
    <p:sldId id="272" r:id="rId7"/>
    <p:sldId id="269" r:id="rId8"/>
    <p:sldId id="278" r:id="rId9"/>
    <p:sldId id="270" r:id="rId10"/>
    <p:sldId id="276" r:id="rId11"/>
    <p:sldId id="27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1/21/2016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1/21/2016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3475165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1/21/2016</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TRAFFIC SYSTEM</a:t>
            </a:r>
            <a:endParaRPr dirty="0"/>
          </a:p>
        </p:txBody>
      </p:sp>
      <p:sp>
        <p:nvSpPr>
          <p:cNvPr id="3" name="Subtitle 2"/>
          <p:cNvSpPr>
            <a:spLocks noGrp="1"/>
          </p:cNvSpPr>
          <p:nvPr>
            <p:ph type="subTitle" idx="1"/>
          </p:nvPr>
        </p:nvSpPr>
        <p:spPr/>
        <p:txBody>
          <a:bodyPr/>
          <a:lstStyle/>
          <a:p>
            <a:r>
              <a:rPr lang="en-US" dirty="0" smtClean="0"/>
              <a:t>A STEP TOWARDS SMARTER WORLD</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28600" y="381000"/>
            <a:ext cx="11658600" cy="5570756"/>
          </a:xfrm>
          <a:prstGeom prst="rect">
            <a:avLst/>
          </a:prstGeom>
          <a:noFill/>
        </p:spPr>
        <p:txBody>
          <a:bodyPr wrap="square" rtlCol="0">
            <a:spAutoFit/>
          </a:bodyPr>
          <a:lstStyle/>
          <a:p>
            <a:r>
              <a:rPr lang="en-US" sz="7200" dirty="0" smtClean="0">
                <a:solidFill>
                  <a:srgbClr val="FF0000"/>
                </a:solidFill>
              </a:rPr>
              <a:t>ADVANTAGES</a:t>
            </a:r>
          </a:p>
          <a:p>
            <a:endParaRPr lang="en-US" sz="2000" dirty="0" smtClean="0">
              <a:solidFill>
                <a:srgbClr val="FF0000"/>
              </a:solidFill>
            </a:endParaRPr>
          </a:p>
          <a:p>
            <a:pPr marL="857250" indent="-857250">
              <a:buFont typeface="Wingdings" panose="05000000000000000000" pitchFamily="2" charset="2"/>
              <a:buChar char="Ø"/>
            </a:pPr>
            <a:r>
              <a:rPr lang="en-US" sz="2400" dirty="0" smtClean="0">
                <a:solidFill>
                  <a:srgbClr val="FF0000"/>
                </a:solidFill>
              </a:rPr>
              <a:t>REDUCES HUMAN AND ECONOMICAL LOSSES.</a:t>
            </a:r>
          </a:p>
          <a:p>
            <a:pPr marL="857250" indent="-857250">
              <a:buFont typeface="Wingdings" panose="05000000000000000000" pitchFamily="2" charset="2"/>
              <a:buChar char="Ø"/>
            </a:pPr>
            <a:endParaRPr lang="en-US" sz="2400" dirty="0">
              <a:solidFill>
                <a:srgbClr val="FF0000"/>
              </a:solidFill>
            </a:endParaRPr>
          </a:p>
          <a:p>
            <a:pPr marL="857250" indent="-857250">
              <a:buFont typeface="Wingdings" panose="05000000000000000000" pitchFamily="2" charset="2"/>
              <a:buChar char="Ø"/>
            </a:pPr>
            <a:r>
              <a:rPr lang="en-US" sz="2400" dirty="0" smtClean="0">
                <a:solidFill>
                  <a:srgbClr val="FF0000"/>
                </a:solidFill>
              </a:rPr>
              <a:t>	SMART TRAFFIC LAWS ENFORCER.</a:t>
            </a:r>
          </a:p>
          <a:p>
            <a:pPr marL="857250" indent="-857250">
              <a:buFont typeface="Wingdings" panose="05000000000000000000" pitchFamily="2" charset="2"/>
              <a:buChar char="Ø"/>
            </a:pPr>
            <a:endParaRPr lang="en-US" sz="2400" dirty="0">
              <a:solidFill>
                <a:srgbClr val="FF0000"/>
              </a:solidFill>
            </a:endParaRPr>
          </a:p>
          <a:p>
            <a:pPr marL="857250" indent="-857250">
              <a:buFont typeface="Wingdings" panose="05000000000000000000" pitchFamily="2" charset="2"/>
              <a:buChar char="Ø"/>
            </a:pPr>
            <a:r>
              <a:rPr lang="en-US" sz="2400" dirty="0" smtClean="0">
                <a:solidFill>
                  <a:srgbClr val="FF0000"/>
                </a:solidFill>
              </a:rPr>
              <a:t>EASY TO IMPLEMENT.</a:t>
            </a:r>
          </a:p>
          <a:p>
            <a:pPr marL="857250" indent="-857250">
              <a:buFont typeface="Wingdings" panose="05000000000000000000" pitchFamily="2" charset="2"/>
              <a:buChar char="Ø"/>
            </a:pPr>
            <a:endParaRPr lang="en-US" sz="2400" dirty="0">
              <a:solidFill>
                <a:srgbClr val="FF0000"/>
              </a:solidFill>
            </a:endParaRPr>
          </a:p>
          <a:p>
            <a:pPr marL="857250" indent="-857250">
              <a:buFont typeface="Wingdings" panose="05000000000000000000" pitchFamily="2" charset="2"/>
              <a:buChar char="Ø"/>
            </a:pPr>
            <a:r>
              <a:rPr lang="en-US" sz="2400" dirty="0" smtClean="0">
                <a:solidFill>
                  <a:srgbClr val="FF0000"/>
                </a:solidFill>
              </a:rPr>
              <a:t>LESS PRONE TO ERRORS  .</a:t>
            </a:r>
          </a:p>
          <a:p>
            <a:pPr marL="857250" indent="-857250">
              <a:buFont typeface="Wingdings" panose="05000000000000000000" pitchFamily="2" charset="2"/>
              <a:buChar char="Ø"/>
            </a:pPr>
            <a:endParaRPr lang="en-US" sz="2400" dirty="0">
              <a:solidFill>
                <a:srgbClr val="FF0000"/>
              </a:solidFill>
            </a:endParaRPr>
          </a:p>
          <a:p>
            <a:pPr marL="857250" indent="-857250">
              <a:buFont typeface="Wingdings" panose="05000000000000000000" pitchFamily="2" charset="2"/>
              <a:buChar char="Ø"/>
            </a:pPr>
            <a:endParaRPr lang="en-US" sz="2400" dirty="0" smtClean="0">
              <a:solidFill>
                <a:srgbClr val="FF0000"/>
              </a:solidFill>
            </a:endParaRPr>
          </a:p>
          <a:p>
            <a:pPr marL="857250" indent="-857250">
              <a:buFont typeface="Wingdings" panose="05000000000000000000" pitchFamily="2" charset="2"/>
              <a:buChar char="Ø"/>
            </a:pPr>
            <a:endParaRPr lang="en-US" sz="2400" dirty="0">
              <a:solidFill>
                <a:srgbClr val="FF0000"/>
              </a:solidFill>
            </a:endParaRPr>
          </a:p>
          <a:p>
            <a:pPr marL="857250" indent="-857250">
              <a:buFont typeface="Wingdings" panose="05000000000000000000" pitchFamily="2" charset="2"/>
              <a:buChar char="Ø"/>
            </a:pPr>
            <a:endParaRPr lang="en-US" sz="2400" dirty="0">
              <a:solidFill>
                <a:srgbClr val="FF0000"/>
              </a:solidFill>
            </a:endParaRPr>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9" name="TextBox 8"/>
          <p:cNvSpPr txBox="1"/>
          <p:nvPr/>
        </p:nvSpPr>
        <p:spPr>
          <a:xfrm>
            <a:off x="457200" y="609600"/>
            <a:ext cx="11506200" cy="646331"/>
          </a:xfrm>
          <a:prstGeom prst="rect">
            <a:avLst/>
          </a:prstGeom>
          <a:noFill/>
        </p:spPr>
        <p:txBody>
          <a:bodyPr wrap="square" rtlCol="0">
            <a:spAutoFit/>
          </a:bodyPr>
          <a:lstStyle/>
          <a:p>
            <a:r>
              <a:rPr lang="en-US" dirty="0" smtClean="0">
                <a:solidFill>
                  <a:srgbClr val="002060"/>
                </a:solidFill>
              </a:rPr>
              <a:t>REFERENCES</a:t>
            </a:r>
          </a:p>
          <a:p>
            <a:pPr marL="285750" indent="-285750">
              <a:buFont typeface="Arial" panose="020B0604020202020204" pitchFamily="34" charset="0"/>
              <a:buChar char="•"/>
            </a:pPr>
            <a:r>
              <a:rPr lang="en-US" dirty="0">
                <a:solidFill>
                  <a:srgbClr val="002060"/>
                </a:solidFill>
              </a:rPr>
              <a:t>http://www.ioaindia.org/ROADTRAFFICACCIDENTS.pdf</a:t>
            </a:r>
          </a:p>
        </p:txBody>
      </p:sp>
    </p:spTree>
    <p:extLst>
      <p:ext uri="{BB962C8B-B14F-4D97-AF65-F5344CB8AC3E}">
        <p14:creationId xmlns:p14="http://schemas.microsoft.com/office/powerpoint/2010/main" val="147584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762000" y="457200"/>
            <a:ext cx="9906000" cy="1143000"/>
          </a:xfrm>
        </p:spPr>
        <p:txBody>
          <a:bodyPr>
            <a:normAutofit/>
          </a:bodyPr>
          <a:lstStyle/>
          <a:p>
            <a:r>
              <a:rPr lang="en-US" sz="7200" dirty="0" smtClean="0">
                <a:solidFill>
                  <a:srgbClr val="FF0000"/>
                </a:solidFill>
              </a:rPr>
              <a:t>NEED</a:t>
            </a:r>
            <a:endParaRPr sz="7200" dirty="0">
              <a:solidFill>
                <a:srgbClr val="FF0000"/>
              </a:solidFill>
            </a:endParaRPr>
          </a:p>
        </p:txBody>
      </p:sp>
      <p:sp>
        <p:nvSpPr>
          <p:cNvPr id="14" name="Content Placeholder 13"/>
          <p:cNvSpPr>
            <a:spLocks noGrp="1"/>
          </p:cNvSpPr>
          <p:nvPr>
            <p:ph idx="1"/>
          </p:nvPr>
        </p:nvSpPr>
        <p:spPr>
          <a:xfrm>
            <a:off x="762000" y="1828800"/>
            <a:ext cx="10820400" cy="4724400"/>
          </a:xfrm>
        </p:spPr>
        <p:txBody>
          <a:bodyPr/>
          <a:lstStyle/>
          <a:p>
            <a:pPr marL="0" indent="0">
              <a:buClr>
                <a:srgbClr val="FF0000"/>
              </a:buClr>
              <a:buNone/>
            </a:pPr>
            <a:r>
              <a:rPr lang="en-US" dirty="0">
                <a:solidFill>
                  <a:srgbClr val="002060"/>
                </a:solidFill>
              </a:rPr>
              <a:t>Road traffic accidents kill more than 120 lakh people and injure more than 50 </a:t>
            </a:r>
            <a:r>
              <a:rPr lang="en-US" dirty="0" err="1">
                <a:solidFill>
                  <a:srgbClr val="002060"/>
                </a:solidFill>
              </a:rPr>
              <a:t>Crore</a:t>
            </a:r>
            <a:r>
              <a:rPr lang="en-US" dirty="0">
                <a:solidFill>
                  <a:srgbClr val="002060"/>
                </a:solidFill>
              </a:rPr>
              <a:t> people worldwide every year. Everyday about 6600 deaths and 3300 serious injuries occur due to RTAs. The global annual cost due to RTA s is a whopping 2,30,000 million US dollars. Unfortunately India has the dubious distinction of having the worst record of road safety in the world. </a:t>
            </a:r>
            <a:endParaRPr lang="en-US" dirty="0" smtClean="0">
              <a:solidFill>
                <a:srgbClr val="002060"/>
              </a:solidFill>
            </a:endParaRPr>
          </a:p>
          <a:p>
            <a:pPr marL="0" indent="0">
              <a:buClr>
                <a:srgbClr val="FF0000"/>
              </a:buClr>
              <a:buNone/>
            </a:pPr>
            <a:r>
              <a:rPr lang="en-US" sz="2400" dirty="0" smtClean="0">
                <a:solidFill>
                  <a:srgbClr val="FF0000"/>
                </a:solidFill>
              </a:rPr>
              <a:t>SOME ALARMING STATISTICS FOR INDIA</a:t>
            </a:r>
          </a:p>
          <a:p>
            <a:pPr>
              <a:buClr>
                <a:srgbClr val="FF0000"/>
              </a:buClr>
            </a:pPr>
            <a:r>
              <a:rPr lang="en-US" dirty="0">
                <a:solidFill>
                  <a:srgbClr val="002060"/>
                </a:solidFill>
              </a:rPr>
              <a:t>In India, 1,20,000 people die and 12,70,000 sustain serious injuries every year in Road Traffic Accidents. </a:t>
            </a:r>
            <a:endParaRPr lang="en-US" dirty="0" smtClean="0">
              <a:solidFill>
                <a:srgbClr val="002060"/>
              </a:solidFill>
            </a:endParaRPr>
          </a:p>
          <a:p>
            <a:pPr>
              <a:buClr>
                <a:srgbClr val="FF0000"/>
              </a:buClr>
            </a:pPr>
            <a:r>
              <a:rPr lang="en-US" dirty="0">
                <a:solidFill>
                  <a:srgbClr val="002060"/>
                </a:solidFill>
              </a:rPr>
              <a:t> </a:t>
            </a:r>
            <a:r>
              <a:rPr lang="en-US" dirty="0" smtClean="0">
                <a:solidFill>
                  <a:srgbClr val="002060"/>
                </a:solidFill>
              </a:rPr>
              <a:t>There </a:t>
            </a:r>
            <a:r>
              <a:rPr lang="en-US" dirty="0">
                <a:solidFill>
                  <a:srgbClr val="002060"/>
                </a:solidFill>
              </a:rPr>
              <a:t>is one death on the Indian road every six minutes and this is expected to escalate to one death every three minutes by 2020 </a:t>
            </a:r>
            <a:endParaRPr lang="en-US" dirty="0" smtClean="0">
              <a:solidFill>
                <a:srgbClr val="002060"/>
              </a:solidFill>
            </a:endParaRPr>
          </a:p>
          <a:p>
            <a:pPr>
              <a:buClr>
                <a:srgbClr val="FF0000"/>
              </a:buClr>
            </a:pPr>
            <a:r>
              <a:rPr lang="en-US" dirty="0">
                <a:solidFill>
                  <a:srgbClr val="002060"/>
                </a:solidFill>
              </a:rPr>
              <a:t>India accounts for about 10% of road accident fatalities </a:t>
            </a:r>
            <a:r>
              <a:rPr lang="en-US" dirty="0" smtClean="0">
                <a:solidFill>
                  <a:srgbClr val="002060"/>
                </a:solidFill>
              </a:rPr>
              <a:t>worldwide.</a:t>
            </a:r>
          </a:p>
          <a:p>
            <a:pPr marL="0" indent="0">
              <a:buClr>
                <a:srgbClr val="FF0000"/>
              </a:buClr>
              <a:buNone/>
            </a:pPr>
            <a:endParaRPr dirty="0">
              <a:solidFill>
                <a:srgbClr val="FF0000"/>
              </a:solidFill>
            </a:endParaRPr>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solidFill>
                  <a:srgbClr val="FF0000"/>
                </a:solidFill>
              </a:rPr>
              <a:t>OBJECTIVE</a:t>
            </a:r>
            <a:endParaRPr sz="72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dirty="0">
                <a:solidFill>
                  <a:srgbClr val="002060"/>
                </a:solidFill>
              </a:rPr>
              <a:t>TO DESIGN </a:t>
            </a:r>
            <a:r>
              <a:rPr lang="en-US" dirty="0" smtClean="0">
                <a:solidFill>
                  <a:srgbClr val="002060"/>
                </a:solidFill>
              </a:rPr>
              <a:t> </a:t>
            </a:r>
            <a:r>
              <a:rPr lang="en-US" dirty="0">
                <a:solidFill>
                  <a:srgbClr val="002060"/>
                </a:solidFill>
              </a:rPr>
              <a:t>SMART TRAFFIC LIGHTS THAT WILL REDUCE THE CHANCES OF TRAFFIC RULE VIOLATION AND KEEP RECORD OF VIOLATORS AS </a:t>
            </a:r>
            <a:r>
              <a:rPr lang="en-US" dirty="0" smtClean="0">
                <a:solidFill>
                  <a:srgbClr val="002060"/>
                </a:solidFill>
              </a:rPr>
              <a:t>WELL WHICH IS </a:t>
            </a:r>
            <a:r>
              <a:rPr lang="en-US" dirty="0">
                <a:solidFill>
                  <a:srgbClr val="002060"/>
                </a:solidFill>
              </a:rPr>
              <a:t>COST EFFECTIVE AND RELIABLE. </a:t>
            </a:r>
            <a:endParaRPr lang="en-US" dirty="0" smtClean="0">
              <a:solidFill>
                <a:srgbClr val="002060"/>
              </a:solidFill>
            </a:endParaRPr>
          </a:p>
          <a:p>
            <a:pPr>
              <a:buClr>
                <a:srgbClr val="FF0000"/>
              </a:buClr>
            </a:pPr>
            <a:r>
              <a:rPr lang="en-US" dirty="0" smtClean="0">
                <a:solidFill>
                  <a:srgbClr val="002060"/>
                </a:solidFill>
              </a:rPr>
              <a:t>BEST SUITED TO INDIA’S TRAFFIC SYSTEM.</a:t>
            </a:r>
          </a:p>
          <a:p>
            <a:pPr>
              <a:buClr>
                <a:srgbClr val="FF0000"/>
              </a:buClr>
            </a:pPr>
            <a:r>
              <a:rPr lang="en-US" dirty="0" smtClean="0">
                <a:solidFill>
                  <a:srgbClr val="002060"/>
                </a:solidFill>
              </a:rPr>
              <a:t>EFFECTIVE USE OF HUMAN RESOURCES.</a:t>
            </a:r>
            <a:endParaRPr lang="en-US" dirty="0">
              <a:solidFill>
                <a:srgbClr val="002060"/>
              </a:solidFill>
            </a:endParaRPr>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058400" cy="1219200"/>
          </a:xfrm>
        </p:spPr>
        <p:txBody>
          <a:bodyPr>
            <a:normAutofit/>
          </a:bodyPr>
          <a:lstStyle/>
          <a:p>
            <a:r>
              <a:rPr lang="en-US" sz="7200" dirty="0" smtClean="0">
                <a:solidFill>
                  <a:srgbClr val="FF0000"/>
                </a:solidFill>
              </a:rPr>
              <a:t>FEATURES</a:t>
            </a:r>
            <a:endParaRPr sz="7200" dirty="0">
              <a:solidFill>
                <a:srgbClr val="FF0000"/>
              </a:solidFill>
            </a:endParaRPr>
          </a:p>
        </p:txBody>
      </p:sp>
      <p:sp>
        <p:nvSpPr>
          <p:cNvPr id="4" name="Content Placeholder 3"/>
          <p:cNvSpPr>
            <a:spLocks noGrp="1"/>
          </p:cNvSpPr>
          <p:nvPr>
            <p:ph sz="half" idx="2"/>
          </p:nvPr>
        </p:nvSpPr>
        <p:spPr>
          <a:xfrm>
            <a:off x="609600" y="1371600"/>
            <a:ext cx="11353800" cy="5105400"/>
          </a:xfrm>
        </p:spPr>
        <p:txBody>
          <a:bodyPr>
            <a:normAutofit/>
          </a:bodyPr>
          <a:lstStyle/>
          <a:p>
            <a:pPr>
              <a:buClr>
                <a:srgbClr val="FF0000"/>
              </a:buClr>
            </a:pPr>
            <a:r>
              <a:rPr lang="en-US" sz="2400" b="1" dirty="0">
                <a:solidFill>
                  <a:srgbClr val="FF0000"/>
                </a:solidFill>
              </a:rPr>
              <a:t>RELIABLE (</a:t>
            </a:r>
            <a:r>
              <a:rPr lang="en-US" sz="2400" b="1" dirty="0" smtClean="0">
                <a:solidFill>
                  <a:srgbClr val="FF0000"/>
                </a:solidFill>
              </a:rPr>
              <a:t>MICROCONTROLLER’S </a:t>
            </a:r>
            <a:r>
              <a:rPr lang="en-US" sz="2400" b="1" dirty="0">
                <a:solidFill>
                  <a:srgbClr val="FF0000"/>
                </a:solidFill>
              </a:rPr>
              <a:t>BRAIN) </a:t>
            </a:r>
            <a:r>
              <a:rPr lang="en-US" sz="2400" b="1" dirty="0" smtClean="0">
                <a:solidFill>
                  <a:srgbClr val="FF0000"/>
                </a:solidFill>
              </a:rPr>
              <a:t>:</a:t>
            </a:r>
            <a:r>
              <a:rPr lang="en-US" sz="2400" dirty="0" smtClean="0">
                <a:solidFill>
                  <a:srgbClr val="FF0000"/>
                </a:solidFill>
              </a:rPr>
              <a:t>                                                          </a:t>
            </a:r>
            <a:r>
              <a:rPr lang="en-US" dirty="0" smtClean="0">
                <a:solidFill>
                  <a:srgbClr val="002060"/>
                </a:solidFill>
              </a:rPr>
              <a:t>UNDOUBTEDLY </a:t>
            </a:r>
            <a:r>
              <a:rPr lang="en-US" dirty="0">
                <a:solidFill>
                  <a:srgbClr val="002060"/>
                </a:solidFill>
              </a:rPr>
              <a:t>USE OF MICROPROCESSORS IN DAILY </a:t>
            </a:r>
            <a:r>
              <a:rPr lang="en-US" dirty="0" smtClean="0">
                <a:solidFill>
                  <a:srgbClr val="002060"/>
                </a:solidFill>
              </a:rPr>
              <a:t>USED </a:t>
            </a:r>
            <a:r>
              <a:rPr lang="en-US" dirty="0">
                <a:solidFill>
                  <a:srgbClr val="002060"/>
                </a:solidFill>
              </a:rPr>
              <a:t>CONTRIVANCE LIKE MICROWAVE OVENS ,WASHING MACHINE,BIKES,CARS IS THE RESULT OF IMMEDIATE,ACCURATE,INTELLIGENT AND CONSISTENT RESPONSE OF THE MICROPROCESSOR /MICROCONTROLLERS WHICH ACT AS CPU IN THESE DEVICES</a:t>
            </a:r>
            <a:r>
              <a:rPr lang="en-US" dirty="0" smtClean="0">
                <a:solidFill>
                  <a:srgbClr val="002060"/>
                </a:solidFill>
              </a:rPr>
              <a:t>.</a:t>
            </a:r>
          </a:p>
          <a:p>
            <a:pPr>
              <a:buClr>
                <a:srgbClr val="FF0000"/>
              </a:buClr>
            </a:pPr>
            <a:r>
              <a:rPr lang="en-US" sz="2400" b="1" dirty="0">
                <a:solidFill>
                  <a:srgbClr val="FF0000"/>
                </a:solidFill>
              </a:rPr>
              <a:t>OPERATES IN REAL TIME (FASTER RESPONSE) </a:t>
            </a:r>
            <a:r>
              <a:rPr lang="en-US" sz="2400" b="1" dirty="0" smtClean="0">
                <a:solidFill>
                  <a:srgbClr val="FF0000"/>
                </a:solidFill>
              </a:rPr>
              <a:t>:                                                                </a:t>
            </a:r>
            <a:r>
              <a:rPr lang="en-US" dirty="0" smtClean="0">
                <a:solidFill>
                  <a:srgbClr val="002060"/>
                </a:solidFill>
              </a:rPr>
              <a:t>HASTY </a:t>
            </a:r>
            <a:r>
              <a:rPr lang="en-US" dirty="0">
                <a:solidFill>
                  <a:srgbClr val="002060"/>
                </a:solidFill>
              </a:rPr>
              <a:t>COMEBACK FROM  MICROPROCESSOR REDUCES CHANCES OF DELAY</a:t>
            </a:r>
            <a:r>
              <a:rPr lang="en-US" dirty="0" smtClean="0">
                <a:solidFill>
                  <a:srgbClr val="002060"/>
                </a:solidFill>
              </a:rPr>
              <a:t>.</a:t>
            </a:r>
          </a:p>
          <a:p>
            <a:pPr>
              <a:buClr>
                <a:srgbClr val="FF0000"/>
              </a:buClr>
            </a:pPr>
            <a:r>
              <a:rPr lang="en-US" sz="2400" b="1" dirty="0">
                <a:solidFill>
                  <a:srgbClr val="FF0000"/>
                </a:solidFill>
              </a:rPr>
              <a:t>LOW POWER CONSUMPTION </a:t>
            </a:r>
            <a:r>
              <a:rPr lang="en-US" sz="2400" b="1" dirty="0" smtClean="0">
                <a:solidFill>
                  <a:srgbClr val="FF0000"/>
                </a:solidFill>
              </a:rPr>
              <a:t>:                                                                                          </a:t>
            </a:r>
            <a:r>
              <a:rPr lang="en-US" dirty="0" smtClean="0">
                <a:solidFill>
                  <a:srgbClr val="002060"/>
                </a:solidFill>
              </a:rPr>
              <a:t>REQUIRES  </a:t>
            </a:r>
            <a:r>
              <a:rPr lang="en-US" dirty="0">
                <a:solidFill>
                  <a:srgbClr val="002060"/>
                </a:solidFill>
              </a:rPr>
              <a:t>10V TO 12V DC FOR ITS OPERATION (SHOCK LESS</a:t>
            </a:r>
            <a:r>
              <a:rPr lang="en-US" dirty="0" smtClean="0">
                <a:solidFill>
                  <a:srgbClr val="002060"/>
                </a:solidFill>
              </a:rPr>
              <a:t>).</a:t>
            </a:r>
          </a:p>
          <a:p>
            <a:pPr>
              <a:buClr>
                <a:srgbClr val="FF0000"/>
              </a:buClr>
            </a:pPr>
            <a:r>
              <a:rPr lang="en-US" sz="2400" b="1" dirty="0" smtClean="0">
                <a:solidFill>
                  <a:srgbClr val="FF0000"/>
                </a:solidFill>
              </a:rPr>
              <a:t>SELF MONITERING AND </a:t>
            </a:r>
            <a:r>
              <a:rPr lang="en-US" sz="2400" b="1" dirty="0">
                <a:solidFill>
                  <a:srgbClr val="FF0000"/>
                </a:solidFill>
              </a:rPr>
              <a:t>CONTROLLING(AUTOMATIC</a:t>
            </a:r>
            <a:r>
              <a:rPr lang="en-US" sz="2400" b="1" dirty="0" smtClean="0">
                <a:solidFill>
                  <a:srgbClr val="FF0000"/>
                </a:solidFill>
              </a:rPr>
              <a:t>):                                           </a:t>
            </a:r>
            <a:r>
              <a:rPr lang="en-US" dirty="0" smtClean="0">
                <a:solidFill>
                  <a:srgbClr val="002060"/>
                </a:solidFill>
              </a:rPr>
              <a:t>PRESENCE OF MICROCONTROLLER MAKES AN INTELLIGENT DEVICE.</a:t>
            </a:r>
          </a:p>
          <a:p>
            <a:pPr>
              <a:buClr>
                <a:srgbClr val="FF0000"/>
              </a:buClr>
            </a:pPr>
            <a:r>
              <a:rPr lang="en-US" sz="2400" b="1" dirty="0">
                <a:solidFill>
                  <a:srgbClr val="FF0000"/>
                </a:solidFill>
              </a:rPr>
              <a:t>COST EFFECTIVE </a:t>
            </a:r>
            <a:r>
              <a:rPr lang="en-US" sz="2400" b="1" dirty="0" smtClean="0">
                <a:solidFill>
                  <a:srgbClr val="FF0000"/>
                </a:solidFill>
              </a:rPr>
              <a:t>:                                                                                                                   </a:t>
            </a:r>
            <a:r>
              <a:rPr lang="en-US" sz="2400" dirty="0" smtClean="0">
                <a:solidFill>
                  <a:srgbClr val="002060"/>
                </a:solidFill>
              </a:rPr>
              <a:t>REDUCED WIRING AND LOW MAINTAINANCE </a:t>
            </a:r>
            <a:endParaRPr lang="en-US" sz="3600" dirty="0">
              <a:solidFill>
                <a:srgbClr val="FF0000"/>
              </a:solidFill>
            </a:endParaRPr>
          </a:p>
          <a:p>
            <a:pPr>
              <a:buClr>
                <a:srgbClr val="FF0000"/>
              </a:buClr>
            </a:pPr>
            <a:endParaRPr lang="en-US" sz="3600" dirty="0">
              <a:solidFill>
                <a:srgbClr val="FF0000"/>
              </a:solidFill>
            </a:endParaRPr>
          </a:p>
          <a:p>
            <a:pPr>
              <a:buClr>
                <a:srgbClr val="FF0000"/>
              </a:buClr>
            </a:pPr>
            <a:endParaRPr lang="en-US" sz="3600" dirty="0" smtClean="0">
              <a:solidFill>
                <a:srgbClr val="FF0000"/>
              </a:solidFill>
            </a:endParaRPr>
          </a:p>
        </p:txBody>
      </p:sp>
    </p:spTree>
    <p:extLst>
      <p:ext uri="{BB962C8B-B14F-4D97-AF65-F5344CB8AC3E}">
        <p14:creationId xmlns:p14="http://schemas.microsoft.com/office/powerpoint/2010/main" val="4145261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11582400" cy="1143000"/>
          </a:xfrm>
        </p:spPr>
        <p:txBody>
          <a:bodyPr>
            <a:normAutofit/>
          </a:bodyPr>
          <a:lstStyle/>
          <a:p>
            <a:r>
              <a:rPr lang="en-US" sz="7200" dirty="0" smtClean="0">
                <a:solidFill>
                  <a:srgbClr val="FF0000"/>
                </a:solidFill>
              </a:rPr>
              <a:t>TECHNOLOGY PLATFORM</a:t>
            </a:r>
            <a:endParaRPr sz="7200" dirty="0">
              <a:solidFill>
                <a:srgbClr val="FF0000"/>
              </a:solidFill>
            </a:endParaRPr>
          </a:p>
        </p:txBody>
      </p:sp>
      <p:sp>
        <p:nvSpPr>
          <p:cNvPr id="3" name="TextBox 2"/>
          <p:cNvSpPr txBox="1"/>
          <p:nvPr/>
        </p:nvSpPr>
        <p:spPr>
          <a:xfrm>
            <a:off x="381000" y="1608406"/>
            <a:ext cx="11125200" cy="5262979"/>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sz="2400" dirty="0">
                <a:solidFill>
                  <a:srgbClr val="002060"/>
                </a:solidFill>
              </a:rPr>
              <a:t>The most reliable, fast, accurate and robust digital technology is used here for designing of solution. It uses a brain of 8-bit Microcontroller technology</a:t>
            </a:r>
            <a:r>
              <a:rPr lang="en-US" sz="2400" dirty="0" smtClean="0">
                <a:solidFill>
                  <a:srgbClr val="002060"/>
                </a:solidFill>
              </a:rPr>
              <a:t>.</a:t>
            </a:r>
          </a:p>
          <a:p>
            <a:pPr marL="285750" indent="-285750">
              <a:buClr>
                <a:srgbClr val="FF0000"/>
              </a:buClr>
              <a:buFont typeface="Wingdings" panose="05000000000000000000" pitchFamily="2" charset="2"/>
              <a:buChar char="Ø"/>
            </a:pPr>
            <a:endParaRPr lang="en-US" sz="2400" dirty="0">
              <a:solidFill>
                <a:srgbClr val="002060"/>
              </a:solidFill>
            </a:endParaRPr>
          </a:p>
          <a:p>
            <a:pPr marL="285750" indent="-285750">
              <a:buClr>
                <a:srgbClr val="FF0000"/>
              </a:buClr>
              <a:buFont typeface="Wingdings" panose="05000000000000000000" pitchFamily="2" charset="2"/>
              <a:buChar char="Ø"/>
            </a:pPr>
            <a:r>
              <a:rPr lang="en-US" sz="2400" dirty="0" smtClean="0">
                <a:solidFill>
                  <a:srgbClr val="002060"/>
                </a:solidFill>
              </a:rPr>
              <a:t>PIC16F887 Microcontroller is used.</a:t>
            </a:r>
          </a:p>
          <a:p>
            <a:pPr>
              <a:buClr>
                <a:srgbClr val="FF0000"/>
              </a:buClr>
            </a:pPr>
            <a:endParaRPr lang="en-US" sz="2400" dirty="0" smtClean="0">
              <a:solidFill>
                <a:srgbClr val="002060"/>
              </a:solidFill>
            </a:endParaRPr>
          </a:p>
          <a:p>
            <a:pPr marL="285750" indent="-285750">
              <a:buClr>
                <a:srgbClr val="FF0000"/>
              </a:buClr>
              <a:buFont typeface="Wingdings" panose="05000000000000000000" pitchFamily="2" charset="2"/>
              <a:buChar char="Ø"/>
            </a:pPr>
            <a:r>
              <a:rPr lang="en-US" sz="2400" dirty="0" smtClean="0">
                <a:solidFill>
                  <a:srgbClr val="002060"/>
                </a:solidFill>
              </a:rPr>
              <a:t>Embedded C Language </a:t>
            </a:r>
            <a:r>
              <a:rPr lang="en-US" sz="2400" dirty="0">
                <a:solidFill>
                  <a:srgbClr val="002060"/>
                </a:solidFill>
              </a:rPr>
              <a:t>is to be used for accomplishment of the </a:t>
            </a:r>
            <a:r>
              <a:rPr lang="en-US" sz="2400" dirty="0" smtClean="0">
                <a:solidFill>
                  <a:srgbClr val="002060"/>
                </a:solidFill>
              </a:rPr>
              <a:t>goal.</a:t>
            </a:r>
          </a:p>
          <a:p>
            <a:pPr>
              <a:buClr>
                <a:srgbClr val="FF0000"/>
              </a:buClr>
            </a:pPr>
            <a:endParaRPr lang="en-US" sz="2400" dirty="0" smtClean="0">
              <a:solidFill>
                <a:srgbClr val="002060"/>
              </a:solidFill>
            </a:endParaRPr>
          </a:p>
          <a:p>
            <a:pPr marL="285750" indent="-285750">
              <a:buClr>
                <a:srgbClr val="FF0000"/>
              </a:buClr>
              <a:buFont typeface="Wingdings" panose="05000000000000000000" pitchFamily="2" charset="2"/>
              <a:buChar char="Ø"/>
            </a:pPr>
            <a:r>
              <a:rPr lang="en-US" sz="2400" dirty="0">
                <a:solidFill>
                  <a:srgbClr val="002060"/>
                </a:solidFill>
              </a:rPr>
              <a:t>Real time sensors are employed to yield better performance of the designed </a:t>
            </a:r>
            <a:r>
              <a:rPr lang="en-US" sz="2400" dirty="0" smtClean="0">
                <a:solidFill>
                  <a:srgbClr val="002060"/>
                </a:solidFill>
              </a:rPr>
              <a:t>solution.</a:t>
            </a:r>
          </a:p>
          <a:p>
            <a:pPr marL="285750" indent="-285750">
              <a:buClr>
                <a:srgbClr val="FF0000"/>
              </a:buClr>
              <a:buFont typeface="Wingdings" panose="05000000000000000000" pitchFamily="2" charset="2"/>
              <a:buChar char="Ø"/>
            </a:pPr>
            <a:endParaRPr lang="en-US" sz="2400" dirty="0" smtClean="0">
              <a:solidFill>
                <a:srgbClr val="002060"/>
              </a:solidFill>
            </a:endParaRPr>
          </a:p>
          <a:p>
            <a:pPr marL="285750" indent="-285750">
              <a:buClr>
                <a:srgbClr val="FF0000"/>
              </a:buClr>
              <a:buFont typeface="Wingdings" panose="05000000000000000000" pitchFamily="2" charset="2"/>
              <a:buChar char="Ø"/>
            </a:pPr>
            <a:r>
              <a:rPr lang="en-US" sz="2400" dirty="0" smtClean="0">
                <a:solidFill>
                  <a:srgbClr val="002060"/>
                </a:solidFill>
              </a:rPr>
              <a:t>Single PCB (Printed Circuit Board) is used.</a:t>
            </a:r>
          </a:p>
          <a:p>
            <a:pPr marL="285750" indent="-285750">
              <a:buClr>
                <a:srgbClr val="FF0000"/>
              </a:buClr>
              <a:buFont typeface="Wingdings" panose="05000000000000000000" pitchFamily="2" charset="2"/>
              <a:buChar char="Ø"/>
            </a:pPr>
            <a:endParaRPr lang="en-US" sz="2400" dirty="0">
              <a:solidFill>
                <a:srgbClr val="002060"/>
              </a:solidFill>
            </a:endParaRPr>
          </a:p>
          <a:p>
            <a:pPr marL="285750" indent="-285750">
              <a:buClr>
                <a:srgbClr val="FF0000"/>
              </a:buClr>
              <a:buFont typeface="Wingdings" panose="05000000000000000000" pitchFamily="2" charset="2"/>
              <a:buChar char="Ø"/>
            </a:pPr>
            <a:r>
              <a:rPr lang="en-US" sz="2400" dirty="0">
                <a:solidFill>
                  <a:srgbClr val="002060"/>
                </a:solidFill>
              </a:rPr>
              <a:t>Textual interfacing by means of LCD </a:t>
            </a:r>
            <a:r>
              <a:rPr lang="en-US" sz="2400" dirty="0" smtClean="0">
                <a:solidFill>
                  <a:srgbClr val="002060"/>
                </a:solidFill>
              </a:rPr>
              <a:t>.</a:t>
            </a:r>
          </a:p>
          <a:p>
            <a:pPr marL="285750" indent="-285750">
              <a:buClr>
                <a:srgbClr val="FF0000"/>
              </a:buClr>
              <a:buFont typeface="Wingdings" panose="05000000000000000000" pitchFamily="2" charset="2"/>
              <a:buChar char="Ø"/>
            </a:pPr>
            <a:endParaRPr lang="en-US" sz="2400" dirty="0">
              <a:solidFill>
                <a:srgbClr val="002060"/>
              </a:solidFill>
            </a:endParaRPr>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10287000" cy="1143000"/>
          </a:xfrm>
        </p:spPr>
        <p:txBody>
          <a:bodyPr>
            <a:normAutofit/>
          </a:bodyPr>
          <a:lstStyle/>
          <a:p>
            <a:r>
              <a:rPr lang="en-US" sz="7200" dirty="0" smtClean="0">
                <a:solidFill>
                  <a:srgbClr val="FF0000"/>
                </a:solidFill>
              </a:rPr>
              <a:t>WORKING:</a:t>
            </a:r>
            <a:endParaRPr sz="7200" dirty="0">
              <a:solidFill>
                <a:srgbClr val="FF0000"/>
              </a:solidFill>
            </a:endParaRPr>
          </a:p>
        </p:txBody>
      </p:sp>
      <p:sp>
        <p:nvSpPr>
          <p:cNvPr id="3" name="Content Placeholder 2"/>
          <p:cNvSpPr>
            <a:spLocks noGrp="1"/>
          </p:cNvSpPr>
          <p:nvPr>
            <p:ph idx="1"/>
          </p:nvPr>
        </p:nvSpPr>
        <p:spPr>
          <a:xfrm>
            <a:off x="457200" y="1828800"/>
            <a:ext cx="10210800" cy="4267200"/>
          </a:xfrm>
        </p:spPr>
        <p:txBody>
          <a:bodyPr>
            <a:normAutofit fontScale="92500" lnSpcReduction="10000"/>
          </a:bodyPr>
          <a:lstStyle/>
          <a:p>
            <a:pPr marL="0" indent="0">
              <a:buNone/>
            </a:pPr>
            <a:r>
              <a:rPr lang="en-US" sz="2400" dirty="0">
                <a:solidFill>
                  <a:srgbClr val="002060"/>
                </a:solidFill>
              </a:rPr>
              <a:t>WHENEVER </a:t>
            </a:r>
            <a:r>
              <a:rPr lang="en-US" sz="2400" dirty="0" smtClean="0">
                <a:solidFill>
                  <a:srgbClr val="002060"/>
                </a:solidFill>
              </a:rPr>
              <a:t>THE TRAFFIC LIGHTS GOES  </a:t>
            </a:r>
            <a:r>
              <a:rPr lang="en-US" sz="2400" dirty="0">
                <a:solidFill>
                  <a:srgbClr val="002060"/>
                </a:solidFill>
              </a:rPr>
              <a:t>RED </a:t>
            </a:r>
            <a:r>
              <a:rPr lang="en-US" sz="2400" dirty="0" smtClean="0">
                <a:solidFill>
                  <a:srgbClr val="002060"/>
                </a:solidFill>
              </a:rPr>
              <a:t> </a:t>
            </a:r>
            <a:r>
              <a:rPr lang="en-US" sz="2400" dirty="0">
                <a:solidFill>
                  <a:srgbClr val="002060"/>
                </a:solidFill>
              </a:rPr>
              <a:t>,THE MICROCONTROLLER WILL </a:t>
            </a:r>
            <a:r>
              <a:rPr lang="en-US" sz="2400" dirty="0" smtClean="0">
                <a:solidFill>
                  <a:srgbClr val="002060"/>
                </a:solidFill>
              </a:rPr>
              <a:t>ACTIVATE/RUN THE RFID SENSOR (RADIO FREQUENCY IDENTIFICATION) AND WHEN ANY VEHICLE CROSSES </a:t>
            </a:r>
            <a:r>
              <a:rPr lang="en-US" sz="2400" dirty="0">
                <a:solidFill>
                  <a:srgbClr val="002060"/>
                </a:solidFill>
              </a:rPr>
              <a:t>OR </a:t>
            </a:r>
            <a:r>
              <a:rPr lang="en-US" sz="2400" dirty="0" smtClean="0">
                <a:solidFill>
                  <a:srgbClr val="002060"/>
                </a:solidFill>
              </a:rPr>
              <a:t>RUNS THE RED LIGHT,ALL ITS DETAILS INCLUDING REGISTRATION NUMBER,REGISTERED NAME ETC WILL GET RECORDED .THIS DATA CAN LATER BE USED TO TAKE ACTION AGAINST THE SAME.THE RFID SENSOR KEEPS ON RUNNING TILL THE TRAFFIC LIGHT IS RED .IT WILL GO OFF FOR THE REST OF THE TIME . </a:t>
            </a:r>
          </a:p>
          <a:p>
            <a:pPr marL="0" indent="0">
              <a:buNone/>
            </a:pPr>
            <a:r>
              <a:rPr lang="en-US" sz="3600" b="1" dirty="0" smtClean="0">
                <a:solidFill>
                  <a:srgbClr val="FF0000"/>
                </a:solidFill>
              </a:rPr>
              <a:t>HARDWARE USED:</a:t>
            </a:r>
          </a:p>
          <a:p>
            <a:pPr marL="0" indent="0">
              <a:buNone/>
            </a:pPr>
            <a:r>
              <a:rPr lang="en-US" sz="2400" dirty="0" smtClean="0">
                <a:solidFill>
                  <a:srgbClr val="002060"/>
                </a:solidFill>
              </a:rPr>
              <a:t>PIC16F887-MICROCONTROLLER</a:t>
            </a:r>
            <a:r>
              <a:rPr lang="en-US" sz="2400" dirty="0">
                <a:solidFill>
                  <a:srgbClr val="002060"/>
                </a:solidFill>
              </a:rPr>
              <a:t>, SWITCHES, LCD, BUZZER, LEDs, </a:t>
            </a:r>
            <a:r>
              <a:rPr lang="en-US" sz="2400" dirty="0" smtClean="0">
                <a:solidFill>
                  <a:srgbClr val="002060"/>
                </a:solidFill>
              </a:rPr>
              <a:t>DIODES ,BIPOLAR TRANSISTOR BC547, RESISTERS ,CRYSTAL OSCILLATOR and </a:t>
            </a:r>
            <a:r>
              <a:rPr lang="en-US" sz="2400" dirty="0">
                <a:solidFill>
                  <a:srgbClr val="002060"/>
                </a:solidFill>
              </a:rPr>
              <a:t>RF TRANSMITTER-RECEIVER MODULES</a:t>
            </a:r>
          </a:p>
          <a:p>
            <a:pPr marL="0" indent="0">
              <a:buNone/>
            </a:pPr>
            <a:r>
              <a:rPr lang="en-US" sz="2400" b="1" dirty="0">
                <a:solidFill>
                  <a:srgbClr val="002060"/>
                </a:solidFill>
              </a:rPr>
              <a:t>	</a:t>
            </a:r>
            <a:endParaRPr lang="en-US" sz="2400" dirty="0">
              <a:solidFill>
                <a:srgbClr val="002060"/>
              </a:solidFill>
            </a:endParaRPr>
          </a:p>
          <a:p>
            <a:pPr marL="0" indent="0">
              <a:buNone/>
            </a:pPr>
            <a:endParaRPr lang="en-US" sz="2400" dirty="0">
              <a:solidFill>
                <a:srgbClr val="002060"/>
              </a:solidFill>
            </a:endParaRPr>
          </a:p>
        </p:txBody>
      </p:sp>
    </p:spTree>
    <p:extLst>
      <p:ext uri="{BB962C8B-B14F-4D97-AF65-F5344CB8AC3E}">
        <p14:creationId xmlns:p14="http://schemas.microsoft.com/office/powerpoint/2010/main" val="1153027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0439400" cy="1143000"/>
          </a:xfrm>
        </p:spPr>
        <p:txBody>
          <a:bodyPr>
            <a:normAutofit/>
          </a:bodyPr>
          <a:lstStyle/>
          <a:p>
            <a:r>
              <a:rPr lang="en-US" sz="7200" dirty="0" smtClean="0">
                <a:solidFill>
                  <a:srgbClr val="FF0000"/>
                </a:solidFill>
              </a:rPr>
              <a:t>CIRCUIT USED</a:t>
            </a:r>
            <a:endParaRPr lang="en-US" sz="7200"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66565"/>
            <a:ext cx="9906000" cy="4910435"/>
          </a:xfrm>
        </p:spPr>
      </p:pic>
    </p:spTree>
    <p:extLst>
      <p:ext uri="{BB962C8B-B14F-4D97-AF65-F5344CB8AC3E}">
        <p14:creationId xmlns:p14="http://schemas.microsoft.com/office/powerpoint/2010/main" val="514274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11430000" cy="1066800"/>
          </a:xfrm>
        </p:spPr>
        <p:txBody>
          <a:bodyPr/>
          <a:lstStyle/>
          <a:p>
            <a:r>
              <a:rPr lang="en-US" b="1" dirty="0" smtClean="0">
                <a:solidFill>
                  <a:srgbClr val="FF0000"/>
                </a:solidFill>
              </a:rPr>
              <a:t>BLOCK DIAGRAM</a:t>
            </a:r>
            <a:endParaRPr b="1" dirty="0">
              <a:solidFill>
                <a:srgbClr val="FF0000"/>
              </a:solidFill>
            </a:endParaRPr>
          </a:p>
        </p:txBody>
      </p:sp>
      <p:sp>
        <p:nvSpPr>
          <p:cNvPr id="3" name="Text Placeholder 2"/>
          <p:cNvSpPr>
            <a:spLocks noGrp="1"/>
          </p:cNvSpPr>
          <p:nvPr>
            <p:ph type="body" idx="1"/>
          </p:nvPr>
        </p:nvSpPr>
        <p:spPr>
          <a:xfrm>
            <a:off x="457200" y="1447801"/>
            <a:ext cx="11430000" cy="5295900"/>
          </a:xfrm>
        </p:spPr>
        <p:txBody>
          <a:bodyPr/>
          <a:lstStyle/>
          <a:p>
            <a:endParaRPr dirty="0"/>
          </a:p>
        </p:txBody>
      </p:sp>
      <p:sp>
        <p:nvSpPr>
          <p:cNvPr id="247" name="Rectangle 246"/>
          <p:cNvSpPr/>
          <p:nvPr/>
        </p:nvSpPr>
        <p:spPr>
          <a:xfrm>
            <a:off x="4800600" y="2438400"/>
            <a:ext cx="22860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MICROCONTROLLER</a:t>
            </a:r>
            <a:endParaRPr lang="en-US" dirty="0">
              <a:solidFill>
                <a:srgbClr val="FF0000"/>
              </a:solidFill>
            </a:endParaRPr>
          </a:p>
        </p:txBody>
      </p:sp>
      <p:pic>
        <p:nvPicPr>
          <p:cNvPr id="248" name="Picture 247"/>
          <p:cNvPicPr/>
          <p:nvPr/>
        </p:nvPicPr>
        <p:blipFill>
          <a:blip r:embed="rId2">
            <a:extLst>
              <a:ext uri="{28A0092B-C50C-407E-A947-70E740481C1C}">
                <a14:useLocalDpi xmlns:a14="http://schemas.microsoft.com/office/drawing/2010/main" val="0"/>
              </a:ext>
            </a:extLst>
          </a:blip>
          <a:stretch>
            <a:fillRect/>
          </a:stretch>
        </p:blipFill>
        <p:spPr>
          <a:xfrm>
            <a:off x="1447800" y="2438400"/>
            <a:ext cx="1676400" cy="2285999"/>
          </a:xfrm>
          <a:prstGeom prst="rect">
            <a:avLst/>
          </a:prstGeom>
        </p:spPr>
      </p:pic>
      <p:sp>
        <p:nvSpPr>
          <p:cNvPr id="249" name="Rectangle 248"/>
          <p:cNvSpPr/>
          <p:nvPr/>
        </p:nvSpPr>
        <p:spPr>
          <a:xfrm>
            <a:off x="8534400" y="2438400"/>
            <a:ext cx="2286000" cy="2285999"/>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RFID SENSOR</a:t>
            </a:r>
            <a:endParaRPr lang="en-US" dirty="0">
              <a:solidFill>
                <a:srgbClr val="FF0000"/>
              </a:solidFill>
            </a:endParaRPr>
          </a:p>
        </p:txBody>
      </p:sp>
      <p:sp>
        <p:nvSpPr>
          <p:cNvPr id="250" name="Right Arrow 249"/>
          <p:cNvSpPr/>
          <p:nvPr/>
        </p:nvSpPr>
        <p:spPr>
          <a:xfrm>
            <a:off x="3429000" y="3276600"/>
            <a:ext cx="762000" cy="5334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381500" y="5448301"/>
            <a:ext cx="3124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p:cNvSpPr/>
          <p:nvPr/>
        </p:nvSpPr>
        <p:spPr>
          <a:xfrm>
            <a:off x="7429500" y="3276600"/>
            <a:ext cx="762000" cy="533400"/>
          </a:xfrm>
          <a:prstGeom prst="lef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5715000" y="4876800"/>
            <a:ext cx="533400" cy="457200"/>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81600" y="5867400"/>
            <a:ext cx="1600200" cy="369332"/>
          </a:xfrm>
          <a:prstGeom prst="rect">
            <a:avLst/>
          </a:prstGeom>
          <a:noFill/>
        </p:spPr>
        <p:txBody>
          <a:bodyPr wrap="square" rtlCol="0">
            <a:spAutoFit/>
          </a:bodyPr>
          <a:lstStyle/>
          <a:p>
            <a:r>
              <a:rPr lang="en-US" dirty="0" smtClean="0"/>
              <a:t>        </a:t>
            </a:r>
            <a:r>
              <a:rPr lang="en-US" dirty="0" smtClean="0">
                <a:solidFill>
                  <a:srgbClr val="FF0000"/>
                </a:solidFill>
              </a:rPr>
              <a:t>LCD</a:t>
            </a:r>
            <a:r>
              <a:rPr lang="en-US" dirty="0" smtClean="0"/>
              <a:t> </a:t>
            </a:r>
            <a:endParaRPr lang="en-US" dirty="0"/>
          </a:p>
        </p:txBody>
      </p:sp>
      <p:sp>
        <p:nvSpPr>
          <p:cNvPr id="8" name="TextBox 7"/>
          <p:cNvSpPr txBox="1"/>
          <p:nvPr/>
        </p:nvSpPr>
        <p:spPr>
          <a:xfrm>
            <a:off x="1371600" y="2057400"/>
            <a:ext cx="2057400" cy="381000"/>
          </a:xfrm>
          <a:prstGeom prst="rect">
            <a:avLst/>
          </a:prstGeom>
          <a:noFill/>
        </p:spPr>
        <p:txBody>
          <a:bodyPr wrap="square" rtlCol="0">
            <a:spAutoFit/>
          </a:bodyPr>
          <a:lstStyle/>
          <a:p>
            <a:r>
              <a:rPr lang="en-US" dirty="0" smtClean="0">
                <a:solidFill>
                  <a:srgbClr val="FF0000"/>
                </a:solidFill>
              </a:rPr>
              <a:t>TRAFFIC LIGHT</a:t>
            </a:r>
            <a:endParaRPr lang="en-US" dirty="0">
              <a:solidFill>
                <a:srgbClr val="FF0000"/>
              </a:solidFill>
            </a:endParaRPr>
          </a:p>
        </p:txBody>
      </p:sp>
    </p:spTree>
    <p:extLst>
      <p:ext uri="{BB962C8B-B14F-4D97-AF65-F5344CB8AC3E}">
        <p14:creationId xmlns:p14="http://schemas.microsoft.com/office/powerpoint/2010/main" val="3444435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700" y="140732"/>
            <a:ext cx="11430000" cy="685800"/>
          </a:xfrm>
        </p:spPr>
        <p:txBody>
          <a:bodyPr>
            <a:normAutofit fontScale="90000"/>
          </a:bodyPr>
          <a:lstStyle/>
          <a:p>
            <a:r>
              <a:rPr lang="en-US" dirty="0" smtClean="0">
                <a:solidFill>
                  <a:srgbClr val="FF0000"/>
                </a:solidFill>
              </a:rPr>
              <a:t>CONTROL FLOW</a:t>
            </a:r>
            <a:endParaRPr lang="en-US" dirty="0">
              <a:solidFill>
                <a:srgbClr val="FF0000"/>
              </a:solidFill>
            </a:endParaRPr>
          </a:p>
        </p:txBody>
      </p:sp>
      <p:sp>
        <p:nvSpPr>
          <p:cNvPr id="3" name="Text Placeholder 2"/>
          <p:cNvSpPr>
            <a:spLocks noGrp="1"/>
          </p:cNvSpPr>
          <p:nvPr>
            <p:ph type="body" idx="1"/>
          </p:nvPr>
        </p:nvSpPr>
        <p:spPr>
          <a:xfrm>
            <a:off x="304800" y="914400"/>
            <a:ext cx="11430000" cy="5562599"/>
          </a:xfrm>
        </p:spPr>
        <p:txBody>
          <a:bodyPr/>
          <a:lstStyle/>
          <a:p>
            <a:endParaRPr lang="en-US" dirty="0"/>
          </a:p>
        </p:txBody>
      </p:sp>
      <p:sp>
        <p:nvSpPr>
          <p:cNvPr id="4" name="Oval 3"/>
          <p:cNvSpPr/>
          <p:nvPr/>
        </p:nvSpPr>
        <p:spPr>
          <a:xfrm>
            <a:off x="5105400" y="990600"/>
            <a:ext cx="1600200" cy="135993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p:cNvSpPr/>
          <p:nvPr/>
        </p:nvSpPr>
        <p:spPr>
          <a:xfrm>
            <a:off x="5105400" y="2779931"/>
            <a:ext cx="1600200" cy="11062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4" idx="4"/>
            <a:endCxn id="5" idx="0"/>
          </p:cNvCxnSpPr>
          <p:nvPr/>
        </p:nvCxnSpPr>
        <p:spPr>
          <a:xfrm>
            <a:off x="5905500" y="2350531"/>
            <a:ext cx="0" cy="429400"/>
          </a:xfrm>
          <a:prstGeom prst="straightConnector1">
            <a:avLst/>
          </a:prstGeom>
          <a:ln>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524000" y="4191000"/>
            <a:ext cx="8610600" cy="76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a:off x="5905500" y="3886199"/>
            <a:ext cx="0" cy="3048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524000" y="4267200"/>
            <a:ext cx="0" cy="3810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905500" y="4191000"/>
            <a:ext cx="0" cy="4572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0134600" y="4191000"/>
            <a:ext cx="0" cy="3048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0600" y="4267200"/>
            <a:ext cx="1612427" cy="369332"/>
          </a:xfrm>
          <a:prstGeom prst="rect">
            <a:avLst/>
          </a:prstGeom>
          <a:noFill/>
        </p:spPr>
        <p:txBody>
          <a:bodyPr wrap="square" rtlCol="0">
            <a:spAutoFit/>
          </a:bodyPr>
          <a:lstStyle/>
          <a:p>
            <a:r>
              <a:rPr lang="en-US" dirty="0" smtClean="0">
                <a:solidFill>
                  <a:srgbClr val="FF0000"/>
                </a:solidFill>
              </a:rPr>
              <a:t>RED LIGHT</a:t>
            </a:r>
            <a:endParaRPr lang="en-US" dirty="0">
              <a:solidFill>
                <a:srgbClr val="FF0000"/>
              </a:solidFill>
            </a:endParaRPr>
          </a:p>
        </p:txBody>
      </p:sp>
      <p:sp>
        <p:nvSpPr>
          <p:cNvPr id="28" name="Rectangle 27"/>
          <p:cNvSpPr/>
          <p:nvPr/>
        </p:nvSpPr>
        <p:spPr>
          <a:xfrm>
            <a:off x="762000" y="4648200"/>
            <a:ext cx="1752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105400" y="4648200"/>
            <a:ext cx="1752600" cy="1228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296400" y="4495800"/>
            <a:ext cx="1676400" cy="1332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914900" y="4191000"/>
            <a:ext cx="2095499" cy="369332"/>
          </a:xfrm>
          <a:prstGeom prst="rect">
            <a:avLst/>
          </a:prstGeom>
          <a:noFill/>
        </p:spPr>
        <p:txBody>
          <a:bodyPr wrap="square" rtlCol="0">
            <a:spAutoFit/>
          </a:bodyPr>
          <a:lstStyle/>
          <a:p>
            <a:r>
              <a:rPr lang="en-US" dirty="0" smtClean="0">
                <a:solidFill>
                  <a:srgbClr val="FF0000"/>
                </a:solidFill>
              </a:rPr>
              <a:t>YELLOW   LIGHT</a:t>
            </a:r>
            <a:endParaRPr lang="en-US" dirty="0">
              <a:solidFill>
                <a:srgbClr val="FF0000"/>
              </a:solidFill>
            </a:endParaRPr>
          </a:p>
        </p:txBody>
      </p:sp>
      <p:sp>
        <p:nvSpPr>
          <p:cNvPr id="32" name="TextBox 31"/>
          <p:cNvSpPr txBox="1"/>
          <p:nvPr/>
        </p:nvSpPr>
        <p:spPr>
          <a:xfrm>
            <a:off x="9296400" y="4191000"/>
            <a:ext cx="1981200" cy="369332"/>
          </a:xfrm>
          <a:prstGeom prst="rect">
            <a:avLst/>
          </a:prstGeom>
          <a:noFill/>
        </p:spPr>
        <p:txBody>
          <a:bodyPr wrap="square" rtlCol="0">
            <a:spAutoFit/>
          </a:bodyPr>
          <a:lstStyle/>
          <a:p>
            <a:r>
              <a:rPr lang="en-US" dirty="0" smtClean="0">
                <a:solidFill>
                  <a:srgbClr val="FF0000"/>
                </a:solidFill>
              </a:rPr>
              <a:t>GREEN   LIGHT</a:t>
            </a:r>
            <a:endParaRPr lang="en-US" dirty="0">
              <a:solidFill>
                <a:srgbClr val="FF0000"/>
              </a:solidFill>
            </a:endParaRPr>
          </a:p>
        </p:txBody>
      </p:sp>
      <p:sp>
        <p:nvSpPr>
          <p:cNvPr id="37" name="TextBox 36"/>
          <p:cNvSpPr txBox="1"/>
          <p:nvPr/>
        </p:nvSpPr>
        <p:spPr>
          <a:xfrm>
            <a:off x="5105400" y="1676400"/>
            <a:ext cx="1600200" cy="646331"/>
          </a:xfrm>
          <a:prstGeom prst="rect">
            <a:avLst/>
          </a:prstGeom>
          <a:noFill/>
        </p:spPr>
        <p:txBody>
          <a:bodyPr wrap="square" rtlCol="0">
            <a:spAutoFit/>
          </a:bodyPr>
          <a:lstStyle/>
          <a:p>
            <a:r>
              <a:rPr lang="en-US" dirty="0" smtClean="0">
                <a:solidFill>
                  <a:srgbClr val="FF0000"/>
                </a:solidFill>
              </a:rPr>
              <a:t>START THE                                 DEVICE</a:t>
            </a:r>
            <a:endParaRPr lang="en-US" dirty="0">
              <a:solidFill>
                <a:srgbClr val="FF0000"/>
              </a:solidFill>
            </a:endParaRPr>
          </a:p>
        </p:txBody>
      </p:sp>
      <p:sp>
        <p:nvSpPr>
          <p:cNvPr id="40" name="TextBox 39"/>
          <p:cNvSpPr txBox="1"/>
          <p:nvPr/>
        </p:nvSpPr>
        <p:spPr>
          <a:xfrm>
            <a:off x="4914900" y="3200399"/>
            <a:ext cx="2324100" cy="646331"/>
          </a:xfrm>
          <a:prstGeom prst="rect">
            <a:avLst/>
          </a:prstGeom>
          <a:noFill/>
        </p:spPr>
        <p:txBody>
          <a:bodyPr wrap="square" rtlCol="0">
            <a:spAutoFit/>
          </a:bodyPr>
          <a:lstStyle/>
          <a:p>
            <a:r>
              <a:rPr lang="en-US" dirty="0" smtClean="0">
                <a:solidFill>
                  <a:srgbClr val="FF0000"/>
                </a:solidFill>
              </a:rPr>
              <a:t>CHECKS THE TRAFFIC 	LIGHT</a:t>
            </a:r>
            <a:endParaRPr lang="en-US" dirty="0">
              <a:solidFill>
                <a:srgbClr val="FF0000"/>
              </a:solidFill>
            </a:endParaRPr>
          </a:p>
        </p:txBody>
      </p:sp>
      <p:sp>
        <p:nvSpPr>
          <p:cNvPr id="43" name="TextBox 42"/>
          <p:cNvSpPr txBox="1"/>
          <p:nvPr/>
        </p:nvSpPr>
        <p:spPr>
          <a:xfrm>
            <a:off x="990600" y="4953000"/>
            <a:ext cx="1295400" cy="923330"/>
          </a:xfrm>
          <a:prstGeom prst="rect">
            <a:avLst/>
          </a:prstGeom>
          <a:noFill/>
        </p:spPr>
        <p:txBody>
          <a:bodyPr wrap="square" rtlCol="0">
            <a:spAutoFit/>
          </a:bodyPr>
          <a:lstStyle/>
          <a:p>
            <a:r>
              <a:rPr lang="en-US" dirty="0" smtClean="0">
                <a:solidFill>
                  <a:srgbClr val="FF0000"/>
                </a:solidFill>
              </a:rPr>
              <a:t>TURN RFID SENSOR ON</a:t>
            </a:r>
            <a:endParaRPr lang="en-US" dirty="0">
              <a:solidFill>
                <a:srgbClr val="FF0000"/>
              </a:solidFill>
            </a:endParaRPr>
          </a:p>
        </p:txBody>
      </p:sp>
      <p:sp>
        <p:nvSpPr>
          <p:cNvPr id="44" name="TextBox 43"/>
          <p:cNvSpPr txBox="1"/>
          <p:nvPr/>
        </p:nvSpPr>
        <p:spPr>
          <a:xfrm>
            <a:off x="5334000" y="4904602"/>
            <a:ext cx="1219200" cy="923330"/>
          </a:xfrm>
          <a:prstGeom prst="rect">
            <a:avLst/>
          </a:prstGeom>
          <a:noFill/>
        </p:spPr>
        <p:txBody>
          <a:bodyPr wrap="square" rtlCol="0">
            <a:spAutoFit/>
          </a:bodyPr>
          <a:lstStyle/>
          <a:p>
            <a:r>
              <a:rPr lang="en-US" dirty="0" smtClean="0">
                <a:solidFill>
                  <a:srgbClr val="FF0000"/>
                </a:solidFill>
              </a:rPr>
              <a:t>RFID REMAINS OFF</a:t>
            </a:r>
            <a:endParaRPr lang="en-US" dirty="0">
              <a:solidFill>
                <a:srgbClr val="FF0000"/>
              </a:solidFill>
            </a:endParaRPr>
          </a:p>
        </p:txBody>
      </p:sp>
      <p:sp>
        <p:nvSpPr>
          <p:cNvPr id="46" name="TextBox 45"/>
          <p:cNvSpPr txBox="1"/>
          <p:nvPr/>
        </p:nvSpPr>
        <p:spPr>
          <a:xfrm>
            <a:off x="9525000" y="4904602"/>
            <a:ext cx="1143000" cy="923330"/>
          </a:xfrm>
          <a:prstGeom prst="rect">
            <a:avLst/>
          </a:prstGeom>
          <a:noFill/>
        </p:spPr>
        <p:txBody>
          <a:bodyPr wrap="square" rtlCol="0">
            <a:spAutoFit/>
          </a:bodyPr>
          <a:lstStyle/>
          <a:p>
            <a:r>
              <a:rPr lang="en-US">
                <a:solidFill>
                  <a:srgbClr val="FF0000"/>
                </a:solidFill>
              </a:rPr>
              <a:t>RFID REMAINS OFF</a:t>
            </a:r>
            <a:endParaRPr lang="en-US" dirty="0">
              <a:solidFill>
                <a:srgbClr val="FF0000"/>
              </a:solidFill>
            </a:endParaRPr>
          </a:p>
        </p:txBody>
      </p:sp>
      <p:cxnSp>
        <p:nvCxnSpPr>
          <p:cNvPr id="50" name="Straight Connector 49"/>
          <p:cNvCxnSpPr/>
          <p:nvPr/>
        </p:nvCxnSpPr>
        <p:spPr>
          <a:xfrm>
            <a:off x="381000" y="2667000"/>
            <a:ext cx="0" cy="251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1000" y="5181600"/>
            <a:ext cx="381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81000" y="2667000"/>
            <a:ext cx="55245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506200" y="2667000"/>
            <a:ext cx="0" cy="2237602"/>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H="1">
            <a:off x="10972800" y="4904602"/>
            <a:ext cx="533400"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H="1">
            <a:off x="5905500" y="2667000"/>
            <a:ext cx="5600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609600" y="2209800"/>
            <a:ext cx="3352800" cy="369332"/>
          </a:xfrm>
          <a:prstGeom prst="rect">
            <a:avLst/>
          </a:prstGeom>
          <a:noFill/>
        </p:spPr>
        <p:txBody>
          <a:bodyPr wrap="square" rtlCol="0">
            <a:spAutoFit/>
          </a:bodyPr>
          <a:lstStyle/>
          <a:p>
            <a:r>
              <a:rPr lang="en-US" dirty="0" smtClean="0">
                <a:solidFill>
                  <a:srgbClr val="FF0000"/>
                </a:solidFill>
              </a:rPr>
              <a:t>AFTER 45 SECONDS</a:t>
            </a:r>
            <a:endParaRPr lang="en-US" dirty="0">
              <a:solidFill>
                <a:srgbClr val="FF0000"/>
              </a:solidFill>
            </a:endParaRPr>
          </a:p>
        </p:txBody>
      </p:sp>
      <p:sp>
        <p:nvSpPr>
          <p:cNvPr id="64" name="TextBox 63"/>
          <p:cNvSpPr txBox="1"/>
          <p:nvPr/>
        </p:nvSpPr>
        <p:spPr>
          <a:xfrm>
            <a:off x="8132298" y="2262553"/>
            <a:ext cx="2453054" cy="369332"/>
          </a:xfrm>
          <a:prstGeom prst="rect">
            <a:avLst/>
          </a:prstGeom>
          <a:noFill/>
        </p:spPr>
        <p:txBody>
          <a:bodyPr wrap="square" rtlCol="0">
            <a:spAutoFit/>
          </a:bodyPr>
          <a:lstStyle/>
          <a:p>
            <a:r>
              <a:rPr lang="en-US" dirty="0" smtClean="0">
                <a:solidFill>
                  <a:srgbClr val="FF0000"/>
                </a:solidFill>
              </a:rPr>
              <a:t>AFTER 30 SECONDS</a:t>
            </a:r>
            <a:endParaRPr lang="en-US" dirty="0">
              <a:solidFill>
                <a:srgbClr val="FF0000"/>
              </a:solidFill>
            </a:endParaRPr>
          </a:p>
        </p:txBody>
      </p:sp>
      <p:cxnSp>
        <p:nvCxnSpPr>
          <p:cNvPr id="66" name="Straight Connector 65"/>
          <p:cNvCxnSpPr/>
          <p:nvPr/>
        </p:nvCxnSpPr>
        <p:spPr>
          <a:xfrm>
            <a:off x="4419600" y="2350531"/>
            <a:ext cx="0" cy="2945369"/>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a:off x="4419600" y="2350531"/>
            <a:ext cx="1485900" cy="87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a:off x="4419600" y="5262265"/>
            <a:ext cx="6858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rot="16200000">
            <a:off x="2971800" y="3529707"/>
            <a:ext cx="1981200" cy="369332"/>
          </a:xfrm>
          <a:prstGeom prst="rect">
            <a:avLst/>
          </a:prstGeom>
          <a:noFill/>
        </p:spPr>
        <p:txBody>
          <a:bodyPr wrap="square" rtlCol="0">
            <a:spAutoFit/>
          </a:bodyPr>
          <a:lstStyle/>
          <a:p>
            <a:r>
              <a:rPr lang="en-US" dirty="0" smtClean="0">
                <a:solidFill>
                  <a:srgbClr val="FF0000"/>
                </a:solidFill>
              </a:rPr>
              <a:t>AFTER 3 SECONDS</a:t>
            </a:r>
            <a:endParaRPr lang="en-US" dirty="0">
              <a:solidFill>
                <a:srgbClr val="FF0000"/>
              </a:solidFill>
            </a:endParaRPr>
          </a:p>
        </p:txBody>
      </p:sp>
    </p:spTree>
    <p:extLst>
      <p:ext uri="{BB962C8B-B14F-4D97-AF65-F5344CB8AC3E}">
        <p14:creationId xmlns:p14="http://schemas.microsoft.com/office/powerpoint/2010/main" val="218508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515</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Candara</vt:lpstr>
      <vt:lpstr>Consolas</vt:lpstr>
      <vt:lpstr>Wingdings</vt:lpstr>
      <vt:lpstr>Tech Computer 16x9</vt:lpstr>
      <vt:lpstr>SMART TRAFFIC SYSTEM</vt:lpstr>
      <vt:lpstr>NEED</vt:lpstr>
      <vt:lpstr>OBJECTIVE</vt:lpstr>
      <vt:lpstr>FEATURES</vt:lpstr>
      <vt:lpstr>TECHNOLOGY PLATFORM</vt:lpstr>
      <vt:lpstr>WORKING:</vt:lpstr>
      <vt:lpstr>CIRCUIT USED</vt:lpstr>
      <vt:lpstr>BLOCK DIAGRAM</vt:lpstr>
      <vt:lpstr>CONTROL FLOW</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2016-01-21T14:23:21Z</dcterms:created>
  <dcterms:modified xsi:type="dcterms:W3CDTF">2016-01-21T18:09:33Z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