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35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48B7D-FB15-490A-B00E-A6F88A52D54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B5C8E-04F3-4990-82A3-4C401A6FD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Entropy(s) P(yes)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P(yes) — P(no)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P(no)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 is the total sample space,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P(yes) is probability of yes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number of yes : number of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P(S) 0.5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Entropy(s) 1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contains all yes or all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P(S) : 1 or O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Entropy(s) 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5C8E-04F3-4990-82A3-4C401A6FD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0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3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3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48" y="804519"/>
            <a:ext cx="11295528" cy="1049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48" y="2015732"/>
            <a:ext cx="11295528" cy="3865115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06" y="330370"/>
            <a:ext cx="4220869" cy="309201"/>
          </a:xfrm>
        </p:spPr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412" y="329307"/>
            <a:ext cx="6987003" cy="309201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3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0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7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71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2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7227-BEEC-4B83-9DEA-9E5BB378255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8E3C6F-B271-43CD-9247-89AF7E7F8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4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talk about information 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847" y="2015732"/>
            <a:ext cx="1034022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>
                <a:ea typeface="新細明體" charset="-120"/>
              </a:rPr>
              <a:t>Information is measured in </a:t>
            </a:r>
            <a:r>
              <a:rPr lang="en-US" altLang="zh-TW" i="1" dirty="0">
                <a:ea typeface="新細明體" charset="-120"/>
              </a:rPr>
              <a:t>bits</a:t>
            </a:r>
            <a:endParaRPr lang="en-US" altLang="zh-TW" dirty="0">
              <a:ea typeface="新細明體" charset="-12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charset="-120"/>
              </a:rPr>
              <a:t>Given a probability distribution, the info required to predict an event is the distribution’s </a:t>
            </a:r>
            <a:r>
              <a:rPr lang="en-US" altLang="zh-TW" i="1" dirty="0">
                <a:ea typeface="新細明體" charset="-120"/>
              </a:rPr>
              <a:t>entropy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charset="-120"/>
              </a:rPr>
              <a:t>Entropy gives the information required in bits (this can involve fractions of bits!)</a:t>
            </a:r>
          </a:p>
          <a:p>
            <a:pPr>
              <a:spcAft>
                <a:spcPts val="1200"/>
              </a:spcAft>
            </a:pPr>
            <a:r>
              <a:rPr lang="en-US" altLang="zh-TW" dirty="0">
                <a:ea typeface="新細明體" charset="-120"/>
              </a:rPr>
              <a:t>Formula for computing the entropy</a:t>
            </a:r>
            <a:r>
              <a:rPr lang="en-US" altLang="zh-TW" dirty="0" smtClean="0">
                <a:ea typeface="新細明體" charset="-120"/>
              </a:rPr>
              <a:t>:</a:t>
            </a:r>
          </a:p>
          <a:p>
            <a:pPr>
              <a:spcAft>
                <a:spcPts val="1200"/>
              </a:spcAft>
            </a:pP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51915"/>
              </p:ext>
            </p:extLst>
          </p:nvPr>
        </p:nvGraphicFramePr>
        <p:xfrm>
          <a:off x="838200" y="3856556"/>
          <a:ext cx="10472600" cy="563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6781680" imgH="380880" progId="Equation.3">
                  <p:embed/>
                </p:oleObj>
              </mc:Choice>
              <mc:Fallback>
                <p:oleObj name="Equation" r:id="rId3" imgW="6781680" imgH="380880" progId="Equation.3">
                  <p:embed/>
                  <p:pic>
                    <p:nvPicPr>
                      <p:cNvPr id="243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56556"/>
                        <a:ext cx="10472600" cy="56304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from sunny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9200" y="2033142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ea typeface="新細明體" charset="-120"/>
              </a:rPr>
              <a:t>“</a:t>
            </a:r>
            <a:r>
              <a:rPr lang="en-US" altLang="zh-TW" dirty="0" smtClean="0">
                <a:ea typeface="新細明體" charset="-120"/>
              </a:rPr>
              <a:t>Outlook” = “Sunny”:</a:t>
            </a:r>
          </a:p>
          <a:p>
            <a:endParaRPr lang="en-US" altLang="zh-TW" dirty="0" smtClean="0">
              <a:ea typeface="新細明體" charset="-12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38289"/>
              </p:ext>
            </p:extLst>
          </p:nvPr>
        </p:nvGraphicFramePr>
        <p:xfrm>
          <a:off x="1517650" y="2724150"/>
          <a:ext cx="886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8864280" imgH="342720" progId="Equation.3">
                  <p:embed/>
                </p:oleObj>
              </mc:Choice>
              <mc:Fallback>
                <p:oleObj name="Equation" r:id="rId3" imgW="8864280" imgH="342720" progId="Equation.3">
                  <p:embed/>
                  <p:pic>
                    <p:nvPicPr>
                      <p:cNvPr id="244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724150"/>
                        <a:ext cx="8864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610546"/>
            <a:ext cx="2819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from sunny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9200" y="2033142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ea typeface="新細明體" charset="-120"/>
              </a:rPr>
              <a:t>“</a:t>
            </a:r>
            <a:r>
              <a:rPr lang="en-US" altLang="zh-TW" dirty="0" smtClean="0">
                <a:ea typeface="新細明體" charset="-120"/>
              </a:rPr>
              <a:t>Outlook” = “Sunny”: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“Outlook” = “Overcast”: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“Outlook” = “Rainy”: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Expected information for attribute:</a:t>
            </a: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7000" y="2362200"/>
          <a:ext cx="886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8864280" imgH="342720" progId="Equation.3">
                  <p:embed/>
                </p:oleObj>
              </mc:Choice>
              <mc:Fallback>
                <p:oleObj name="Equation" r:id="rId3" imgW="8864280" imgH="34272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362200"/>
                        <a:ext cx="8864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3350" y="3352800"/>
          <a:ext cx="657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6578280" imgH="342720" progId="Equation.3">
                  <p:embed/>
                </p:oleObj>
              </mc:Choice>
              <mc:Fallback>
                <p:oleObj name="Equation" r:id="rId5" imgW="6578280" imgH="342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352800"/>
                        <a:ext cx="657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7000" y="4419600"/>
          <a:ext cx="886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7" imgW="8864280" imgH="342720" progId="Equation.3">
                  <p:embed/>
                </p:oleObj>
              </mc:Choice>
              <mc:Fallback>
                <p:oleObj name="Equation" r:id="rId7" imgW="8864280" imgH="3427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419600"/>
                        <a:ext cx="8864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52400" y="5486400"/>
          <a:ext cx="805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9" imgW="8051760" imgH="342720" progId="Equation.3">
                  <p:embed/>
                </p:oleObj>
              </mc:Choice>
              <mc:Fallback>
                <p:oleObj name="Equation" r:id="rId9" imgW="8051760" imgH="34272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486400"/>
                        <a:ext cx="8051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334375" y="551815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1" imgW="1447560" imgH="279360" progId="Equation.3">
                  <p:embed/>
                </p:oleObj>
              </mc:Choice>
              <mc:Fallback>
                <p:oleObj name="Equation" r:id="rId11" imgW="1447560" imgH="27936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75" y="5518150"/>
                        <a:ext cx="1447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14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– What is the entropy of a fair coin?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2" descr="Image result for entropy distribution"/>
          <p:cNvSpPr>
            <a:spLocks noChangeAspect="1" noChangeArrowheads="1"/>
          </p:cNvSpPr>
          <p:nvPr/>
        </p:nvSpPr>
        <p:spPr bwMode="auto">
          <a:xfrm>
            <a:off x="650876" y="4833450"/>
            <a:ext cx="193054" cy="1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9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– What is the entropy of a coin with two heads?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2" descr="Image result for entropy distribution"/>
          <p:cNvSpPr>
            <a:spLocks noChangeAspect="1" noChangeArrowheads="1"/>
          </p:cNvSpPr>
          <p:nvPr/>
        </p:nvSpPr>
        <p:spPr bwMode="auto">
          <a:xfrm>
            <a:off x="650876" y="4833450"/>
            <a:ext cx="193054" cy="1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– What is the distribution of entropy for a fair coin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2" descr="Image result for entropy distribution"/>
          <p:cNvSpPr>
            <a:spLocks noChangeAspect="1" noChangeArrowheads="1"/>
          </p:cNvSpPr>
          <p:nvPr/>
        </p:nvSpPr>
        <p:spPr bwMode="auto">
          <a:xfrm>
            <a:off x="650876" y="4833450"/>
            <a:ext cx="193054" cy="1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6" y="2158512"/>
            <a:ext cx="4168774" cy="372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9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information gain</a:t>
            </a:r>
            <a:endParaRPr lang="en-US" dirty="0"/>
          </a:p>
        </p:txBody>
      </p:sp>
      <p:sp>
        <p:nvSpPr>
          <p:cNvPr id="6" name="AutoShape 2" descr="Image result for entropy distribution"/>
          <p:cNvSpPr>
            <a:spLocks noChangeAspect="1" noChangeArrowheads="1"/>
          </p:cNvSpPr>
          <p:nvPr/>
        </p:nvSpPr>
        <p:spPr bwMode="auto">
          <a:xfrm>
            <a:off x="650876" y="4833450"/>
            <a:ext cx="193054" cy="1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2833" y="2017713"/>
            <a:ext cx="7772400" cy="41148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ea typeface="新細明體" charset="-120"/>
              </a:rPr>
              <a:t>Information gain: information before splitting – information after splitting</a:t>
            </a:r>
          </a:p>
          <a:p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Information gain for attributes from weather data:</a:t>
            </a: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603049"/>
              </p:ext>
            </p:extLst>
          </p:nvPr>
        </p:nvGraphicFramePr>
        <p:xfrm>
          <a:off x="1981200" y="2889250"/>
          <a:ext cx="56499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4165560" imgH="203040" progId="Equation.3">
                  <p:embed/>
                </p:oleObj>
              </mc:Choice>
              <mc:Fallback>
                <p:oleObj name="Equation" r:id="rId3" imgW="4165560" imgH="203040" progId="Equation.3">
                  <p:embed/>
                  <p:pic>
                    <p:nvPicPr>
                      <p:cNvPr id="245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89250"/>
                        <a:ext cx="56499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383629"/>
              </p:ext>
            </p:extLst>
          </p:nvPr>
        </p:nvGraphicFramePr>
        <p:xfrm>
          <a:off x="2590800" y="3276600"/>
          <a:ext cx="146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5" imgW="1460160" imgH="279360" progId="Equation.3">
                  <p:embed/>
                </p:oleObj>
              </mc:Choice>
              <mc:Fallback>
                <p:oleObj name="Equation" r:id="rId5" imgW="1460160" imgH="279360" progId="Equation.3">
                  <p:embed/>
                  <p:pic>
                    <p:nvPicPr>
                      <p:cNvPr id="245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146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0887"/>
              </p:ext>
            </p:extLst>
          </p:nvPr>
        </p:nvGraphicFramePr>
        <p:xfrm>
          <a:off x="2743200" y="4267200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7" imgW="3530520" imgH="342720" progId="Equation.3">
                  <p:embed/>
                </p:oleObj>
              </mc:Choice>
              <mc:Fallback>
                <p:oleObj name="Equation" r:id="rId7" imgW="3530520" imgH="342720" progId="Equation.3">
                  <p:embed/>
                  <p:pic>
                    <p:nvPicPr>
                      <p:cNvPr id="245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3530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971338"/>
              </p:ext>
            </p:extLst>
          </p:nvPr>
        </p:nvGraphicFramePr>
        <p:xfrm>
          <a:off x="2743200" y="4724400"/>
          <a:ext cx="3879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9" imgW="4076640" imgH="342720" progId="Equation.3">
                  <p:embed/>
                </p:oleObj>
              </mc:Choice>
              <mc:Fallback>
                <p:oleObj name="Equation" r:id="rId9" imgW="4076640" imgH="342720" progId="Equation.3">
                  <p:embed/>
                  <p:pic>
                    <p:nvPicPr>
                      <p:cNvPr id="2457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38798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63332"/>
              </p:ext>
            </p:extLst>
          </p:nvPr>
        </p:nvGraphicFramePr>
        <p:xfrm>
          <a:off x="2736850" y="5181600"/>
          <a:ext cx="369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1" imgW="3695400" imgH="342720" progId="Equation.3">
                  <p:embed/>
                </p:oleObj>
              </mc:Choice>
              <mc:Fallback>
                <p:oleObj name="Equation" r:id="rId11" imgW="3695400" imgH="342720" progId="Equation.3">
                  <p:embed/>
                  <p:pic>
                    <p:nvPicPr>
                      <p:cNvPr id="245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5181600"/>
                        <a:ext cx="369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440680"/>
              </p:ext>
            </p:extLst>
          </p:nvPr>
        </p:nvGraphicFramePr>
        <p:xfrm>
          <a:off x="2743200" y="5638800"/>
          <a:ext cx="335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3" imgW="3352680" imgH="342720" progId="Equation.3">
                  <p:embed/>
                </p:oleObj>
              </mc:Choice>
              <mc:Fallback>
                <p:oleObj name="Equation" r:id="rId13" imgW="3352680" imgH="342720" progId="Equation.3">
                  <p:embed/>
                  <p:pic>
                    <p:nvPicPr>
                      <p:cNvPr id="245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335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07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information gain can be represented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6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848" y="2015732"/>
            <a:ext cx="636270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48" y="3339937"/>
            <a:ext cx="6867525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48" y="5118900"/>
            <a:ext cx="72580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8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Decision tree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5" y="2460172"/>
            <a:ext cx="43434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882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Alright, what is the downside of this </a:t>
            </a:r>
            <a:r>
              <a:rPr lang="en-US" dirty="0" err="1" smtClean="0"/>
              <a:t>algo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7846" y="2045904"/>
            <a:ext cx="98540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新細明體" charset="-120"/>
              </a:rPr>
              <a:t>Attributes </a:t>
            </a:r>
            <a:r>
              <a:rPr lang="en-US" altLang="zh-TW" sz="2800" dirty="0">
                <a:ea typeface="新細明體" charset="-120"/>
              </a:rPr>
              <a:t>with a large number of values (extreme case: </a:t>
            </a:r>
            <a:r>
              <a:rPr lang="en-US" altLang="zh-TW" sz="2800" dirty="0" smtClean="0">
                <a:ea typeface="新細明體" charset="-120"/>
              </a:rPr>
              <a:t>User ID, Partition Keys)</a:t>
            </a:r>
            <a:endParaRPr lang="en-US" altLang="zh-TW" sz="2800" dirty="0">
              <a:ea typeface="新細明體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 charset="-120"/>
              </a:rPr>
              <a:t>Subsets are more likely to be pure if there is a large number of values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zh-TW" sz="2800" dirty="0">
                <a:ea typeface="新細明體" charset="-120"/>
              </a:rPr>
              <a:t>Information gain is biased towards choosing attributes with a large number of values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zh-TW" sz="2800" dirty="0">
                <a:ea typeface="新細明體" charset="-120"/>
              </a:rPr>
              <a:t>This may result in </a:t>
            </a:r>
            <a:r>
              <a:rPr lang="en-US" altLang="zh-TW" sz="2800" i="1" dirty="0">
                <a:ea typeface="新細明體" charset="-120"/>
              </a:rPr>
              <a:t>overfitting</a:t>
            </a:r>
            <a:r>
              <a:rPr lang="en-US" altLang="zh-TW" sz="2800" dirty="0">
                <a:ea typeface="新細明體" charset="-120"/>
              </a:rPr>
              <a:t> (selection of an attribute that is non-optimal for prediction)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 charset="-120"/>
              </a:rPr>
              <a:t>Another problem: </a:t>
            </a:r>
            <a:r>
              <a:rPr lang="en-US" altLang="zh-TW" sz="2800" i="1" dirty="0">
                <a:ea typeface="新細明體" charset="-120"/>
              </a:rPr>
              <a:t>fragmentation</a:t>
            </a:r>
            <a:endParaRPr lang="en-US" altLang="zh-TW" sz="28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826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Decision Trees?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decision tree</a:t>
            </a:r>
            <a:r>
              <a:rPr lang="en-US" dirty="0"/>
              <a:t> is a flowchart-like structure in which each internal node represents a "test" on an attribute (e.g. whether a coin flip comes up heads or tails), each branch represents the outcome of the test, and each leaf node represents a class label (</a:t>
            </a:r>
            <a:r>
              <a:rPr lang="en-US" b="1" dirty="0"/>
              <a:t>decision</a:t>
            </a:r>
            <a:r>
              <a:rPr lang="en-US" dirty="0"/>
              <a:t> taken after computing all attributes).</a:t>
            </a:r>
          </a:p>
        </p:txBody>
      </p:sp>
    </p:spTree>
    <p:extLst>
      <p:ext uri="{BB962C8B-B14F-4D97-AF65-F5344CB8AC3E}">
        <p14:creationId xmlns:p14="http://schemas.microsoft.com/office/powerpoint/2010/main" val="18228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7846" y="2045904"/>
            <a:ext cx="9854084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i="1" dirty="0">
                <a:ea typeface="新細明體" charset="-120"/>
              </a:rPr>
              <a:t>Gain ratio</a:t>
            </a:r>
            <a:r>
              <a:rPr lang="en-US" altLang="zh-TW" sz="3200" dirty="0">
                <a:ea typeface="新細明體" charset="-120"/>
              </a:rPr>
              <a:t>: a modification of the information gain that reduces its bias on high-branch attributes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charset="-120"/>
              </a:rPr>
              <a:t>Gain ratio takes number and size of branches into account when choosing an attribute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charset="-120"/>
              </a:rPr>
              <a:t>It corrects </a:t>
            </a:r>
            <a:r>
              <a:rPr lang="en-US" altLang="zh-TW" sz="3200" dirty="0" smtClean="0">
                <a:ea typeface="新細明體" charset="-120"/>
              </a:rPr>
              <a:t>the </a:t>
            </a:r>
            <a:r>
              <a:rPr lang="en-US" altLang="zh-TW" sz="3200" dirty="0">
                <a:ea typeface="新細明體" charset="-120"/>
              </a:rPr>
              <a:t>information gain by taking the </a:t>
            </a:r>
            <a:r>
              <a:rPr lang="en-US" altLang="zh-TW" sz="3200" i="1" dirty="0">
                <a:ea typeface="新細明體" charset="-120"/>
              </a:rPr>
              <a:t>intrinsic information</a:t>
            </a:r>
            <a:r>
              <a:rPr lang="en-US" altLang="zh-TW" sz="3200" dirty="0">
                <a:ea typeface="新細明體" charset="-120"/>
              </a:rPr>
              <a:t> of a split into account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charset="-120"/>
              </a:rPr>
              <a:t>Also called split ratio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4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33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7846" y="2045904"/>
            <a:ext cx="9854084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i="1" dirty="0">
                <a:ea typeface="新細明體" charset="-120"/>
              </a:rPr>
              <a:t>Gain ratio</a:t>
            </a:r>
            <a:r>
              <a:rPr lang="en-US" altLang="zh-TW" sz="3200" dirty="0">
                <a:ea typeface="新細明體" charset="-120"/>
              </a:rPr>
              <a:t>: a modification of the information gain that reduces its bias on high-branch attributes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charset="-120"/>
              </a:rPr>
              <a:t>Gain ratio takes number and size of branches into account when choosing an attribute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charset="-120"/>
              </a:rPr>
              <a:t>It corrects </a:t>
            </a:r>
            <a:r>
              <a:rPr lang="en-US" altLang="zh-TW" sz="3200" dirty="0" smtClean="0">
                <a:ea typeface="新細明體" charset="-120"/>
              </a:rPr>
              <a:t>the </a:t>
            </a:r>
            <a:r>
              <a:rPr lang="en-US" altLang="zh-TW" sz="3200" dirty="0">
                <a:ea typeface="新細明體" charset="-120"/>
              </a:rPr>
              <a:t>information gain by taking the </a:t>
            </a:r>
            <a:r>
              <a:rPr lang="en-US" altLang="zh-TW" sz="3200" i="1" dirty="0">
                <a:ea typeface="新細明體" charset="-120"/>
              </a:rPr>
              <a:t>intrinsic information</a:t>
            </a:r>
            <a:r>
              <a:rPr lang="en-US" altLang="zh-TW" sz="3200" dirty="0">
                <a:ea typeface="新細明體" charset="-120"/>
              </a:rPr>
              <a:t> of a split into account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charset="-120"/>
              </a:rPr>
              <a:t>Also called split ratio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4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1076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342292" y="3453284"/>
            <a:ext cx="76200" cy="76200"/>
          </a:xfrm>
          <a:prstGeom prst="flowChartInternalStorag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27892" y="3681884"/>
            <a:ext cx="7086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27892" y="3605684"/>
            <a:ext cx="7162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997882"/>
              </p:ext>
            </p:extLst>
          </p:nvPr>
        </p:nvGraphicFramePr>
        <p:xfrm>
          <a:off x="1221642" y="3977159"/>
          <a:ext cx="54244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3517900" imgH="647700" progId="Equation.3">
                  <p:embed/>
                </p:oleObj>
              </mc:Choice>
              <mc:Fallback>
                <p:oleObj name="Equation" r:id="rId3" imgW="3517900" imgH="64770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642" y="3977159"/>
                        <a:ext cx="54244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600358"/>
              </p:ext>
            </p:extLst>
          </p:nvPr>
        </p:nvGraphicFramePr>
        <p:xfrm>
          <a:off x="1229580" y="5291609"/>
          <a:ext cx="57134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3683000" imgH="571500" progId="Equation.3">
                  <p:embed/>
                </p:oleObj>
              </mc:Choice>
              <mc:Fallback>
                <p:oleObj name="Equation" r:id="rId5" imgW="3683000" imgH="571500" progId="Equation.3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580" y="5291609"/>
                        <a:ext cx="57134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619980" y="2118197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charset="-120"/>
              </a:rPr>
              <a:t>Gain ratio should be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Large when data is evenly spread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Small when all data belong to one branch</a:t>
            </a:r>
          </a:p>
          <a:p>
            <a:r>
              <a:rPr lang="en-US" altLang="zh-TW" i="1" dirty="0" smtClean="0">
                <a:ea typeface="新細明體" charset="-120"/>
              </a:rPr>
              <a:t>Gain ratio</a:t>
            </a:r>
            <a:r>
              <a:rPr lang="en-US" altLang="zh-TW" dirty="0" smtClean="0">
                <a:ea typeface="新細明體" charset="-120"/>
              </a:rPr>
              <a:t> (Quinlan’86) normalizes info gain by this reduction. </a:t>
            </a:r>
          </a:p>
          <a:p>
            <a:pPr lvl="3"/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Gain ratio - </a:t>
            </a:r>
            <a:r>
              <a:rPr lang="en-US" altLang="zh-TW" dirty="0">
                <a:ea typeface="新細明體" charset="-120"/>
              </a:rPr>
              <a:t>Importance of attribute decreases as intrinsic information gets larger</a:t>
            </a:r>
            <a:r>
              <a:rPr lang="en-US" altLang="zh-TW" b="1" dirty="0">
                <a:ea typeface="新細明體" charset="-120"/>
              </a:rPr>
              <a:t/>
            </a:r>
            <a:br>
              <a:rPr lang="en-US" altLang="zh-TW" b="1" dirty="0">
                <a:ea typeface="新細明體" charset="-120"/>
              </a:rPr>
            </a:b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8" y="2017713"/>
            <a:ext cx="9669532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charset="-120"/>
              </a:rPr>
              <a:t>Imagine each of them to be individual days of a month then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 smtClean="0">
              <a:ea typeface="新細明體" charset="-12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Importance of attribute decreases as intrinsic information gets larger</a:t>
            </a:r>
          </a:p>
          <a:p>
            <a:r>
              <a:rPr lang="en-US" altLang="zh-TW" dirty="0" smtClean="0">
                <a:ea typeface="新細明體" charset="-120"/>
              </a:rPr>
              <a:t>Example of gain ratio: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Example: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624704"/>
              </p:ext>
            </p:extLst>
          </p:nvPr>
        </p:nvGraphicFramePr>
        <p:xfrm>
          <a:off x="2992438" y="2584450"/>
          <a:ext cx="447516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3" imgW="3162300" imgH="203200" progId="Equation.3">
                  <p:embed/>
                </p:oleObj>
              </mc:Choice>
              <mc:Fallback>
                <p:oleObj name="Equation" r:id="rId3" imgW="3162300" imgH="203200" progId="Equation.3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584450"/>
                        <a:ext cx="447516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958045"/>
              </p:ext>
            </p:extLst>
          </p:nvPr>
        </p:nvGraphicFramePr>
        <p:xfrm>
          <a:off x="1452562" y="4343400"/>
          <a:ext cx="7008149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5" imgW="6388100" imgH="787400" progId="Equation.3">
                  <p:embed/>
                </p:oleObj>
              </mc:Choice>
              <mc:Fallback>
                <p:oleObj name="Equation" r:id="rId5" imgW="6388100" imgH="787400" progId="Equation.3">
                  <p:embed/>
                  <p:pic>
                    <p:nvPicPr>
                      <p:cNvPr id="307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2" y="4343400"/>
                        <a:ext cx="7008149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003190"/>
              </p:ext>
            </p:extLst>
          </p:nvPr>
        </p:nvGraphicFramePr>
        <p:xfrm>
          <a:off x="2667000" y="5410200"/>
          <a:ext cx="50434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7" imgW="5295900" imgH="723900" progId="Equation.3">
                  <p:embed/>
                </p:oleObj>
              </mc:Choice>
              <mc:Fallback>
                <p:oleObj name="Equation" r:id="rId7" imgW="5295900" imgH="723900" progId="Equation.3">
                  <p:embed/>
                  <p:pic>
                    <p:nvPicPr>
                      <p:cNvPr id="307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50434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9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gain ratio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21700"/>
              </p:ext>
            </p:extLst>
          </p:nvPr>
        </p:nvGraphicFramePr>
        <p:xfrm>
          <a:off x="693336" y="2584938"/>
          <a:ext cx="6934200" cy="1470025"/>
        </p:xfrm>
        <a:graphic>
          <a:graphicData uri="http://schemas.openxmlformats.org/drawingml/2006/table">
            <a:tbl>
              <a:tblPr/>
              <a:tblGrid>
                <a:gridCol w="2154238">
                  <a:extLst>
                    <a:ext uri="{9D8B030D-6E8A-4147-A177-3AD203B41FA5}">
                      <a16:colId xmlns:a16="http://schemas.microsoft.com/office/drawing/2014/main" val="398088953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756130838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300806883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5524861"/>
                    </a:ext>
                  </a:extLst>
                </a:gridCol>
              </a:tblGrid>
              <a:tr h="30652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Outlook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Temperature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38580"/>
                  </a:ext>
                </a:extLst>
              </a:tr>
              <a:tr h="274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0.693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0.911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22944"/>
                  </a:ext>
                </a:extLst>
              </a:tr>
              <a:tr h="274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Gain: 0.940-0.693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0.247 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Gain: 0.940-0.911 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0.029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990818"/>
                  </a:ext>
                </a:extLst>
              </a:tr>
              <a:tr h="3096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Split info: info([5,4,5])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1.577  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Split info: info([4,6,4])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1.362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412903"/>
                  </a:ext>
                </a:extLst>
              </a:tr>
              <a:tr h="3049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 ratio: 0.247/1.577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0.156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 ratio: 0.029/1.362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0.021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049058"/>
                  </a:ext>
                </a:extLst>
              </a:tr>
            </a:tbl>
          </a:graphicData>
        </a:graphic>
      </p:graphicFrame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48069"/>
              </p:ext>
            </p:extLst>
          </p:nvPr>
        </p:nvGraphicFramePr>
        <p:xfrm>
          <a:off x="693336" y="4108938"/>
          <a:ext cx="6934200" cy="1470025"/>
        </p:xfrm>
        <a:graphic>
          <a:graphicData uri="http://schemas.openxmlformats.org/drawingml/2006/table">
            <a:tbl>
              <a:tblPr/>
              <a:tblGrid>
                <a:gridCol w="2154238">
                  <a:extLst>
                    <a:ext uri="{9D8B030D-6E8A-4147-A177-3AD203B41FA5}">
                      <a16:colId xmlns:a16="http://schemas.microsoft.com/office/drawing/2014/main" val="155768617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20379592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31049787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01683743"/>
                    </a:ext>
                  </a:extLst>
                </a:gridCol>
              </a:tblGrid>
              <a:tr h="30652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Humidity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Windy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55544"/>
                  </a:ext>
                </a:extLst>
              </a:tr>
              <a:tr h="274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0.788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0.892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82746"/>
                  </a:ext>
                </a:extLst>
              </a:tr>
              <a:tr h="274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Gain: 0.940-0.788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0.152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Gain: 0.940-0.892 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0.048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898742"/>
                  </a:ext>
                </a:extLst>
              </a:tr>
              <a:tr h="3096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Split info: info([7,7])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1.000  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Split info: info([8,6])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0.985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609124"/>
                  </a:ext>
                </a:extLst>
              </a:tr>
              <a:tr h="3049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 ratio: 0.152/1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0.152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Gain ratio: 0.048/0.985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charset="-120"/>
                        </a:rPr>
                        <a:t>0.049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63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159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Gain ratio the perfect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charset="-120"/>
              </a:rPr>
              <a:t>“</a:t>
            </a:r>
            <a:r>
              <a:rPr lang="en-US" altLang="zh-TW" dirty="0">
                <a:ea typeface="新細明體" charset="-120"/>
              </a:rPr>
              <a:t>Outlook” still comes out top</a:t>
            </a:r>
          </a:p>
          <a:p>
            <a:r>
              <a:rPr lang="en-US" altLang="zh-TW" dirty="0">
                <a:ea typeface="新細明體" charset="-120"/>
              </a:rPr>
              <a:t>However: </a:t>
            </a:r>
            <a:r>
              <a:rPr lang="en-US" altLang="zh-TW" dirty="0" smtClean="0">
                <a:ea typeface="新細明體" charset="-120"/>
              </a:rPr>
              <a:t>day of the month has </a:t>
            </a:r>
            <a:r>
              <a:rPr lang="en-US" altLang="zh-TW" dirty="0">
                <a:ea typeface="新細明體" charset="-120"/>
              </a:rPr>
              <a:t>greater gain ratio</a:t>
            </a:r>
          </a:p>
          <a:p>
            <a:pPr lvl="1"/>
            <a:r>
              <a:rPr lang="en-US" altLang="zh-TW" dirty="0">
                <a:ea typeface="新細明體" charset="-120"/>
              </a:rPr>
              <a:t>Standard fix: </a:t>
            </a:r>
            <a:r>
              <a:rPr lang="en-US" altLang="zh-TW" i="1" dirty="0">
                <a:ea typeface="新細明體" charset="-120"/>
              </a:rPr>
              <a:t>ad hoc</a:t>
            </a:r>
            <a:r>
              <a:rPr lang="en-US" altLang="zh-TW" dirty="0">
                <a:ea typeface="新細明體" charset="-120"/>
              </a:rPr>
              <a:t> test to prevent splitting on that type of attribute</a:t>
            </a:r>
          </a:p>
          <a:p>
            <a:r>
              <a:rPr lang="en-US" altLang="zh-TW" dirty="0">
                <a:ea typeface="新細明體" charset="-120"/>
              </a:rPr>
              <a:t>Problem with gain ratio: it may overcompensate</a:t>
            </a:r>
          </a:p>
          <a:p>
            <a:pPr lvl="1"/>
            <a:r>
              <a:rPr lang="en-US" altLang="zh-TW" dirty="0">
                <a:ea typeface="新細明體" charset="-120"/>
              </a:rPr>
              <a:t>May choose an attribute just because its intrinsic information is very low</a:t>
            </a:r>
          </a:p>
          <a:p>
            <a:pPr lvl="1"/>
            <a:r>
              <a:rPr lang="en-US" altLang="zh-TW" dirty="0">
                <a:ea typeface="新細明體" charset="-120"/>
              </a:rPr>
              <a:t>Standard fix: </a:t>
            </a:r>
          </a:p>
          <a:p>
            <a:pPr lvl="2"/>
            <a:r>
              <a:rPr lang="en-US" altLang="zh-TW" dirty="0">
                <a:ea typeface="新細明體" charset="-120"/>
              </a:rPr>
              <a:t>First, only consider attributes with greater than average information gain</a:t>
            </a:r>
          </a:p>
          <a:p>
            <a:pPr lvl="2"/>
            <a:r>
              <a:rPr lang="en-US" altLang="zh-TW" dirty="0">
                <a:ea typeface="新細明體" charset="-120"/>
              </a:rPr>
              <a:t>Then, compare them on gain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3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11145" y="1853754"/>
            <a:ext cx="77724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2000" dirty="0" smtClean="0">
                <a:ea typeface="新細明體" charset="-120"/>
              </a:rPr>
              <a:t>If a data set T contains examples from n classes, </a:t>
            </a:r>
            <a:r>
              <a:rPr lang="en-US" altLang="zh-TW" sz="2000" dirty="0" err="1" smtClean="0">
                <a:ea typeface="新細明體" charset="-120"/>
              </a:rPr>
              <a:t>gini</a:t>
            </a:r>
            <a:r>
              <a:rPr lang="en-US" altLang="zh-TW" sz="2000" dirty="0" smtClean="0">
                <a:ea typeface="新細明體" charset="-120"/>
              </a:rPr>
              <a:t> index, </a:t>
            </a:r>
            <a:r>
              <a:rPr lang="en-US" altLang="zh-TW" sz="2000" dirty="0" err="1" smtClean="0">
                <a:ea typeface="新細明體" charset="-120"/>
              </a:rPr>
              <a:t>gini</a:t>
            </a:r>
            <a:r>
              <a:rPr lang="en-US" altLang="zh-TW" sz="2000" dirty="0" smtClean="0">
                <a:ea typeface="新細明體" charset="-120"/>
              </a:rPr>
              <a:t>(T) is defined as</a:t>
            </a:r>
          </a:p>
          <a:p>
            <a:pPr eaLnBrk="1" hangingPunct="1"/>
            <a:endParaRPr lang="en-US" altLang="zh-TW" sz="2000" dirty="0" smtClean="0">
              <a:ea typeface="新細明體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where </a:t>
            </a:r>
            <a:r>
              <a:rPr lang="en-US" altLang="zh-TW" sz="2000" dirty="0" err="1" smtClean="0">
                <a:ea typeface="新細明體" charset="-120"/>
              </a:rPr>
              <a:t>pj</a:t>
            </a:r>
            <a:r>
              <a:rPr lang="en-US" altLang="zh-TW" sz="2000" dirty="0" smtClean="0">
                <a:ea typeface="新細明體" charset="-120"/>
              </a:rPr>
              <a:t> is the relative frequency of class j in T. </a:t>
            </a:r>
            <a:r>
              <a:rPr lang="en-US" altLang="zh-TW" sz="2000" dirty="0" err="1" smtClean="0">
                <a:ea typeface="新細明體" charset="-120"/>
              </a:rPr>
              <a:t>gini</a:t>
            </a:r>
            <a:r>
              <a:rPr lang="en-US" altLang="zh-TW" sz="2000" dirty="0" smtClean="0">
                <a:ea typeface="新細明體" charset="-120"/>
              </a:rPr>
              <a:t>(T) is minimized if the classes in T are skewed.</a:t>
            </a: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After splitting T into two subsets T1 and T2 with sizes N1 and N2, the </a:t>
            </a:r>
            <a:r>
              <a:rPr lang="en-US" altLang="zh-TW" sz="2000" dirty="0" err="1" smtClean="0">
                <a:ea typeface="新細明體" charset="-120"/>
              </a:rPr>
              <a:t>gini</a:t>
            </a:r>
            <a:r>
              <a:rPr lang="en-US" altLang="zh-TW" sz="2000" dirty="0" smtClean="0">
                <a:ea typeface="新細明體" charset="-120"/>
              </a:rPr>
              <a:t> index of the split data is defined as</a:t>
            </a:r>
          </a:p>
          <a:p>
            <a:pPr eaLnBrk="1" hangingPunct="1"/>
            <a:endParaRPr lang="en-US" altLang="zh-TW" sz="2000" dirty="0" smtClean="0">
              <a:ea typeface="新細明體" charset="-120"/>
            </a:endParaRPr>
          </a:p>
          <a:p>
            <a:pPr eaLnBrk="1" hangingPunct="1"/>
            <a:endParaRPr lang="en-US" altLang="zh-TW" sz="2000" dirty="0" smtClean="0">
              <a:ea typeface="新細明體" charset="-120"/>
            </a:endParaRPr>
          </a:p>
          <a:p>
            <a:pPr eaLnBrk="1" hangingPunct="1"/>
            <a:endParaRPr lang="en-US" altLang="zh-TW" sz="2000" dirty="0" smtClean="0">
              <a:ea typeface="新細明體" charset="-120"/>
            </a:endParaRP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The attribute providing smallest </a:t>
            </a:r>
            <a:r>
              <a:rPr lang="en-US" altLang="zh-TW" sz="2000" dirty="0" err="1" smtClean="0">
                <a:ea typeface="新細明體" charset="-120"/>
              </a:rPr>
              <a:t>ginisplit</a:t>
            </a:r>
            <a:r>
              <a:rPr lang="en-US" altLang="zh-TW" sz="2000" dirty="0" smtClean="0">
                <a:ea typeface="新細明體" charset="-120"/>
              </a:rPr>
              <a:t>(T) is chosen to split the node.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45" y="2463354"/>
            <a:ext cx="242887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45" y="4825554"/>
            <a:ext cx="5124450" cy="7826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188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vs c4.5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a typeface="新細明體" charset="-120"/>
              </a:rPr>
              <a:t>Algorithm for top-down induction of decision trees (“ID3”) was developed by Ross Quinlan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Gain ratio just one modification of this basic algorithm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Led to development of C4.5, which can deal with numeric attributes, missing values, and noisy data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24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Kappa statistic (or value) is a metric that compares an </a:t>
            </a:r>
            <a:r>
              <a:rPr lang="en-US" b="1" dirty="0"/>
              <a:t>Observed Accuracy</a:t>
            </a:r>
            <a:r>
              <a:rPr lang="en-US" dirty="0"/>
              <a:t> with an </a:t>
            </a:r>
            <a:r>
              <a:rPr lang="en-US" b="1" dirty="0"/>
              <a:t>Expected Accuracy</a:t>
            </a:r>
            <a:r>
              <a:rPr lang="en-US" dirty="0"/>
              <a:t> (random chance</a:t>
            </a:r>
            <a:r>
              <a:rPr lang="en-US" dirty="0" smtClean="0"/>
              <a:t>).</a:t>
            </a:r>
          </a:p>
          <a:p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takes into account random chance (agreement with a random classifier</a:t>
            </a:r>
            <a:r>
              <a:rPr lang="en-US" dirty="0" smtClean="0"/>
              <a:t>) - </a:t>
            </a:r>
            <a:r>
              <a:rPr lang="en-US" dirty="0"/>
              <a:t>an </a:t>
            </a:r>
            <a:r>
              <a:rPr lang="en-US" b="1" dirty="0"/>
              <a:t>Observed Accuracy</a:t>
            </a:r>
            <a:r>
              <a:rPr lang="en-US" dirty="0"/>
              <a:t> of 80% is a lot less impressive with an </a:t>
            </a:r>
            <a:r>
              <a:rPr lang="en-US" b="1" dirty="0"/>
              <a:t>Expected Accuracy</a:t>
            </a:r>
            <a:r>
              <a:rPr lang="en-US" dirty="0"/>
              <a:t> of 75% versus an </a:t>
            </a:r>
            <a:r>
              <a:rPr lang="en-US" b="1" dirty="0"/>
              <a:t>Expected Accuracy</a:t>
            </a:r>
            <a:r>
              <a:rPr lang="en-US" dirty="0"/>
              <a:t> of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76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 Statistic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64398"/>
              </p:ext>
            </p:extLst>
          </p:nvPr>
        </p:nvGraphicFramePr>
        <p:xfrm>
          <a:off x="546100" y="2016125"/>
          <a:ext cx="1129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550">
                  <a:extLst>
                    <a:ext uri="{9D8B030D-6E8A-4147-A177-3AD203B41FA5}">
                      <a16:colId xmlns:a16="http://schemas.microsoft.com/office/drawing/2014/main" val="4255956478"/>
                    </a:ext>
                  </a:extLst>
                </a:gridCol>
                <a:gridCol w="3765550">
                  <a:extLst>
                    <a:ext uri="{9D8B030D-6E8A-4147-A177-3AD203B41FA5}">
                      <a16:colId xmlns:a16="http://schemas.microsoft.com/office/drawing/2014/main" val="3676107736"/>
                    </a:ext>
                  </a:extLst>
                </a:gridCol>
                <a:gridCol w="3765550">
                  <a:extLst>
                    <a:ext uri="{9D8B030D-6E8A-4147-A177-3AD203B41FA5}">
                      <a16:colId xmlns:a16="http://schemas.microsoft.com/office/drawing/2014/main" val="369068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6039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3142" y="3466681"/>
            <a:ext cx="11189233" cy="1366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In supervised machine learning, one "rater" reflects </a:t>
            </a:r>
            <a:r>
              <a:rPr lang="en-US" i="1">
                <a:solidFill>
                  <a:schemeClr val="tx1"/>
                </a:solidFill>
              </a:rPr>
              <a:t>ground truth</a:t>
            </a:r>
            <a:r>
              <a:rPr lang="en-US">
                <a:solidFill>
                  <a:schemeClr val="tx1"/>
                </a:solidFill>
              </a:rPr>
              <a:t> (the actual values of each instance to be classified), obtained from labeled data, and the other "rater" is the </a:t>
            </a:r>
            <a:r>
              <a:rPr lang="en-US" i="1">
                <a:solidFill>
                  <a:schemeClr val="tx1"/>
                </a:solidFill>
              </a:rPr>
              <a:t>machine learning classifier</a:t>
            </a:r>
            <a:r>
              <a:rPr lang="en-US">
                <a:solidFill>
                  <a:schemeClr val="tx1"/>
                </a:solidFill>
              </a:rPr>
              <a:t> used to perform the classification. Ultimately it doesn't matter which is which to compute the kappa statistic, but for clarity's sake lets say that the columns reflect </a:t>
            </a:r>
            <a:r>
              <a:rPr lang="en-US" i="1">
                <a:solidFill>
                  <a:schemeClr val="tx1"/>
                </a:solidFill>
              </a:rPr>
              <a:t>ground truth</a:t>
            </a:r>
            <a:r>
              <a:rPr lang="en-US">
                <a:solidFill>
                  <a:schemeClr val="tx1"/>
                </a:solidFill>
              </a:rPr>
              <a:t> and the rows reflect the </a:t>
            </a:r>
            <a:r>
              <a:rPr lang="en-US" i="1">
                <a:solidFill>
                  <a:schemeClr val="tx1"/>
                </a:solidFill>
              </a:rPr>
              <a:t>machine learning classifier</a:t>
            </a:r>
            <a:r>
              <a:rPr lang="en-US">
                <a:solidFill>
                  <a:schemeClr val="tx1"/>
                </a:solidFill>
              </a:rPr>
              <a:t> classifications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0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I attend this lecture?</a:t>
            </a:r>
          </a:p>
          <a:p>
            <a:r>
              <a:rPr lang="en-US" dirty="0" smtClean="0"/>
              <a:t>Should I watch this movie?</a:t>
            </a:r>
          </a:p>
          <a:p>
            <a:r>
              <a:rPr lang="en-US" dirty="0" smtClean="0"/>
              <a:t>Will I graduate?</a:t>
            </a:r>
          </a:p>
          <a:p>
            <a:r>
              <a:rPr lang="en-US" dirty="0" smtClean="0"/>
              <a:t>Will it rain today?</a:t>
            </a:r>
          </a:p>
          <a:p>
            <a:r>
              <a:rPr lang="en-US" dirty="0" smtClean="0"/>
              <a:t>How do I unblock my credit card?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construct a decision tree?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6848" y="2240131"/>
            <a:ext cx="105307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• Strategy: top down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	Recursive divide-and-conquer fashion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• First: select attribute for 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root node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	Create branch for each possible 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attribute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 value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• Then: 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split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 instances into subsets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	One for each branch extending from the 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node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• Finally: repeat recursively for each 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branch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, using only instances that reach the branch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alibri" panose="020F0502020204030204" pitchFamily="34" charset="0"/>
              </a:rPr>
              <a:t>• Stop if all instances have the same class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construct a decision tree?</a:t>
            </a:r>
            <a:endParaRPr lang="en-US" dirty="0"/>
          </a:p>
        </p:txBody>
      </p:sp>
      <p:pic>
        <p:nvPicPr>
          <p:cNvPr id="2050" name="Picture 2" descr="Image result for tre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68" b="95588" l="9804" r="897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005013"/>
            <a:ext cx="3957637" cy="39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76924" y="2200275"/>
            <a:ext cx="5715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Node – Represents the base and the entire population originates from here</a:t>
            </a:r>
          </a:p>
          <a:p>
            <a:endParaRPr lang="en-US" dirty="0"/>
          </a:p>
          <a:p>
            <a:r>
              <a:rPr lang="en-US" dirty="0" smtClean="0"/>
              <a:t>Parent Node – The node preceding the node</a:t>
            </a:r>
          </a:p>
          <a:p>
            <a:endParaRPr lang="en-US" dirty="0"/>
          </a:p>
          <a:p>
            <a:r>
              <a:rPr lang="en-US" dirty="0" smtClean="0"/>
              <a:t>Child Node – The node succeeding the current node is</a:t>
            </a:r>
          </a:p>
          <a:p>
            <a:endParaRPr lang="en-US" dirty="0"/>
          </a:p>
          <a:p>
            <a:r>
              <a:rPr lang="en-US" dirty="0" smtClean="0"/>
              <a:t>Splitting – Dividing the node into different parts</a:t>
            </a:r>
          </a:p>
          <a:p>
            <a:endParaRPr lang="en-US" dirty="0"/>
          </a:p>
          <a:p>
            <a:r>
              <a:rPr lang="en-US" dirty="0" smtClean="0"/>
              <a:t>Leaf node – The bottom most node, which can not be further segregated</a:t>
            </a:r>
          </a:p>
          <a:p>
            <a:endParaRPr lang="en-US" dirty="0"/>
          </a:p>
          <a:p>
            <a:r>
              <a:rPr lang="en-US" dirty="0" smtClean="0"/>
              <a:t>Branch – Formed by splitting the tree/node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068" y="2015609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0450" y="3118307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3725" y="5491996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8549" y="3677602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3725" y="3870096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38200" y="2457451"/>
            <a:ext cx="1181100" cy="1030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19969" y="2384942"/>
            <a:ext cx="1181100" cy="1030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181101" y="2326214"/>
            <a:ext cx="1438274" cy="10742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01936" y="3472935"/>
            <a:ext cx="75407" cy="38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74218" y="3472935"/>
            <a:ext cx="0" cy="439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76625" y="3118307"/>
            <a:ext cx="289322" cy="9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36664" y="5257800"/>
            <a:ext cx="505818" cy="418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set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02998"/>
              </p:ext>
            </p:extLst>
          </p:nvPr>
        </p:nvGraphicFramePr>
        <p:xfrm>
          <a:off x="466725" y="2239963"/>
          <a:ext cx="6070600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r:id="rId3" imgW="5912962" imgH="4358834" progId="Excel.Sheet.8">
                  <p:embed/>
                </p:oleObj>
              </mc:Choice>
              <mc:Fallback>
                <p:oleObj name="Worksheet" r:id="rId3" imgW="5912962" imgH="4358834" progId="Excel.Sheet.8">
                  <p:embed/>
                  <p:pic>
                    <p:nvPicPr>
                      <p:cNvPr id="21299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239963"/>
                        <a:ext cx="6070600" cy="340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2800" y="2847975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 this data set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8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set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08350" y="1901825"/>
            <a:ext cx="1189038" cy="46355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Outlook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02000" y="287655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dirty="0">
                <a:latin typeface="Times New Roman" panose="02020603050405020304" pitchFamily="18" charset="0"/>
                <a:ea typeface="新細明體" charset="-120"/>
              </a:rPr>
              <a:t>overcast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47825" y="3790950"/>
            <a:ext cx="1289050" cy="46355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humidity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07050" y="3790950"/>
            <a:ext cx="9588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latin typeface="Times New Roman" panose="02020603050405020304" pitchFamily="18" charset="0"/>
                <a:ea typeface="新細明體" charset="-120"/>
              </a:rPr>
              <a:t>windy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68388" y="4757738"/>
            <a:ext cx="725487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dirty="0">
                <a:latin typeface="Times New Roman" panose="02020603050405020304" pitchFamily="18" charset="0"/>
                <a:ea typeface="新細明體" charset="-120"/>
              </a:rPr>
              <a:t>high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522538" y="4757738"/>
            <a:ext cx="1046162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dirty="0">
                <a:latin typeface="Times New Roman" panose="02020603050405020304" pitchFamily="18" charset="0"/>
                <a:ea typeface="新細明體" charset="-120"/>
              </a:rPr>
              <a:t>normal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435725" y="4772025"/>
            <a:ext cx="758825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dirty="0">
                <a:latin typeface="Times New Roman" panose="02020603050405020304" pitchFamily="18" charset="0"/>
                <a:ea typeface="新細明體" charset="-120"/>
              </a:rPr>
              <a:t>false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87950" y="4786313"/>
            <a:ext cx="657225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dirty="0">
                <a:latin typeface="Times New Roman" panose="02020603050405020304" pitchFamily="18" charset="0"/>
                <a:ea typeface="新細明體" charset="-120"/>
              </a:rPr>
              <a:t>true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2308225" y="2393950"/>
            <a:ext cx="992188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3900488" y="243998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4565650" y="2470150"/>
            <a:ext cx="1489075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254250" y="2830513"/>
            <a:ext cx="977900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latin typeface="Times New Roman" panose="02020603050405020304" pitchFamily="18" charset="0"/>
                <a:ea typeface="新細明體" charset="-120"/>
              </a:rPr>
              <a:t>sunny</a:t>
            </a:r>
            <a:endParaRPr lang="en-US" altLang="zh-TW">
              <a:latin typeface="Times New Roman" panose="02020603050405020304" pitchFamily="18" charset="0"/>
              <a:ea typeface="新細明體" charset="-12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046663" y="2936875"/>
            <a:ext cx="7254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latin typeface="Times New Roman" panose="02020603050405020304" pitchFamily="18" charset="0"/>
                <a:ea typeface="新細明體" charset="-120"/>
              </a:rPr>
              <a:t>rain</a:t>
            </a:r>
            <a:endParaRPr lang="en-US" altLang="zh-TW">
              <a:latin typeface="Times New Roman" panose="02020603050405020304" pitchFamily="18" charset="0"/>
              <a:ea typeface="新細明體" charset="-12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5454650" y="4391025"/>
            <a:ext cx="344488" cy="455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6434138" y="4405313"/>
            <a:ext cx="328612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3352800" y="2971800"/>
            <a:ext cx="1066800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Times New Roman" panose="02020603050405020304" pitchFamily="18" charset="0"/>
                <a:ea typeface="新細明體" charset="-120"/>
              </a:rPr>
              <a:t>overcast</a:t>
            </a:r>
            <a:endParaRPr lang="en-US" altLang="zh-TW" sz="1800">
              <a:latin typeface="Times New Roman" panose="02020603050405020304" pitchFamily="18" charset="0"/>
              <a:ea typeface="新細明體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5088" y="4800600"/>
            <a:ext cx="138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Leaf Node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98999" y="1943682"/>
            <a:ext cx="138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Node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24562" y="2943557"/>
            <a:ext cx="138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Node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46887" y="3795876"/>
            <a:ext cx="138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Alright, how do we split?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At each node, available attributes are evaluated on the basis of separating the classes of the training examples. A Goodness function is used for this </a:t>
            </a:r>
            <a:r>
              <a:rPr lang="en-US" altLang="zh-TW" dirty="0" smtClean="0">
                <a:ea typeface="新細明體" charset="-120"/>
              </a:rPr>
              <a:t>purpose</a:t>
            </a:r>
          </a:p>
          <a:p>
            <a:r>
              <a:rPr lang="en-US" altLang="zh-TW" dirty="0">
                <a:ea typeface="新細明體" charset="-120"/>
              </a:rPr>
              <a:t>Typical goodness functions:</a:t>
            </a:r>
          </a:p>
          <a:p>
            <a:pPr lvl="1"/>
            <a:r>
              <a:rPr lang="en-US" altLang="zh-TW" dirty="0">
                <a:ea typeface="新細明體" charset="-120"/>
              </a:rPr>
              <a:t>information gain (ID3/C4.5)</a:t>
            </a:r>
          </a:p>
          <a:p>
            <a:pPr lvl="1"/>
            <a:r>
              <a:rPr lang="en-US" altLang="zh-TW" dirty="0">
                <a:ea typeface="新細明體" charset="-120"/>
              </a:rPr>
              <a:t>information gain ratio</a:t>
            </a:r>
          </a:p>
          <a:p>
            <a:pPr lvl="1"/>
            <a:r>
              <a:rPr lang="en-US" altLang="zh-TW" dirty="0" err="1">
                <a:ea typeface="新細明體" charset="-120"/>
              </a:rPr>
              <a:t>gini</a:t>
            </a:r>
            <a:r>
              <a:rPr lang="en-US" altLang="zh-TW" dirty="0">
                <a:ea typeface="新細明體" charset="-120"/>
              </a:rPr>
              <a:t>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1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243716"/>
            <a:ext cx="2819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02" y="2177657"/>
            <a:ext cx="16573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015732"/>
            <a:ext cx="177641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214" y="2243716"/>
            <a:ext cx="2438400" cy="219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459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354</TotalTime>
  <Words>1005</Words>
  <Application>Microsoft Office PowerPoint</Application>
  <PresentationFormat>Widescreen</PresentationFormat>
  <Paragraphs>188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 Unicode MS</vt:lpstr>
      <vt:lpstr>Arial</vt:lpstr>
      <vt:lpstr>Calibri</vt:lpstr>
      <vt:lpstr>Gill Sans MT</vt:lpstr>
      <vt:lpstr>新細明體</vt:lpstr>
      <vt:lpstr>Symbol</vt:lpstr>
      <vt:lpstr>Tahoma</vt:lpstr>
      <vt:lpstr>Times New Roman</vt:lpstr>
      <vt:lpstr>Wingdings</vt:lpstr>
      <vt:lpstr>Gallery</vt:lpstr>
      <vt:lpstr>Worksheet</vt:lpstr>
      <vt:lpstr>Equation</vt:lpstr>
      <vt:lpstr>Decision Trees</vt:lpstr>
      <vt:lpstr>What is Decision Trees?</vt:lpstr>
      <vt:lpstr>Sample real world examples</vt:lpstr>
      <vt:lpstr>How do you construct a decision tree?</vt:lpstr>
      <vt:lpstr>How do you construct a decision tree?</vt:lpstr>
      <vt:lpstr>Sample data set</vt:lpstr>
      <vt:lpstr>Sample data set</vt:lpstr>
      <vt:lpstr>Alright, how do we split?</vt:lpstr>
      <vt:lpstr>Sample splits</vt:lpstr>
      <vt:lpstr>Lets talk about information gain</vt:lpstr>
      <vt:lpstr>Information from sunny</vt:lpstr>
      <vt:lpstr>Information from sunny</vt:lpstr>
      <vt:lpstr>Question – What is the entropy of a fair coin?</vt:lpstr>
      <vt:lpstr>Question – What is the entropy of a coin with two heads?</vt:lpstr>
      <vt:lpstr>Question – What is the distribution of entropy for a fair coin</vt:lpstr>
      <vt:lpstr>Compute information gain</vt:lpstr>
      <vt:lpstr>So information gain can be represented as </vt:lpstr>
      <vt:lpstr>Final Decision tree</vt:lpstr>
      <vt:lpstr>Alright, what is the downside of this algo?</vt:lpstr>
      <vt:lpstr>Gain Ratio</vt:lpstr>
      <vt:lpstr>Gain Ratio</vt:lpstr>
      <vt:lpstr>Gain Ratio</vt:lpstr>
      <vt:lpstr>Gain ratio - Importance of attribute decreases as intrinsic information gets larger </vt:lpstr>
      <vt:lpstr>Split by gain ratio</vt:lpstr>
      <vt:lpstr>Is Gain ratio the perfect one?</vt:lpstr>
      <vt:lpstr>PowerPoint Presentation</vt:lpstr>
      <vt:lpstr>ID3 vs c4.5 </vt:lpstr>
      <vt:lpstr>Kappa Statistic</vt:lpstr>
      <vt:lpstr>Kappa Statistic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Grandhi, Ravi</dc:creator>
  <cp:lastModifiedBy>Grandhi, Ravi</cp:lastModifiedBy>
  <cp:revision>24</cp:revision>
  <dcterms:created xsi:type="dcterms:W3CDTF">2020-01-06T00:19:37Z</dcterms:created>
  <dcterms:modified xsi:type="dcterms:W3CDTF">2020-01-10T03:17:35Z</dcterms:modified>
</cp:coreProperties>
</file>