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Helvetica Neue"/>
      <p:regular r:id="rId24"/>
      <p:bold r:id="rId25"/>
      <p:italic r:id="rId26"/>
      <p:boldItalic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HelveticaNeue-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italic.fntdata"/><Relationship Id="rId25" Type="http://schemas.openxmlformats.org/officeDocument/2006/relationships/font" Target="fonts/HelveticaNeue-bold.fntdata"/><Relationship Id="rId28" Type="http://schemas.openxmlformats.org/officeDocument/2006/relationships/font" Target="fonts/RobotoMono-regular.fntdata"/><Relationship Id="rId27" Type="http://schemas.openxmlformats.org/officeDocument/2006/relationships/font" Target="fonts/HelveticaNeue-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5d17d1990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35d17d19900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5d17d1990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35d17d19900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5d17d1990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35d17d19900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5d17d1990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35d17d19900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5d17d1990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35d17d19900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5d17d1990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35d17d19900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5d17d1990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35d17d19900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5d17d1990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35d17d19900_0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3.png"/><Relationship Id="rId4" Type="http://schemas.openxmlformats.org/officeDocument/2006/relationships/image" Target="../media/image16.jpg"/><Relationship Id="rId5"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pic>
        <p:nvPicPr>
          <p:cNvPr descr="A picture containing computer&#10;&#10;Description automatically generated" id="12" name="Google Shape;12;p2"/>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0" name="Shape 30"/>
        <p:cNvGrpSpPr/>
        <p:nvPr/>
      </p:nvGrpSpPr>
      <p:grpSpPr>
        <a:xfrm>
          <a:off x="0" y="0"/>
          <a:ext cx="0" cy="0"/>
          <a:chOff x="0" y="0"/>
          <a:chExt cx="0" cy="0"/>
        </a:xfrm>
      </p:grpSpPr>
      <p:sp>
        <p:nvSpPr>
          <p:cNvPr id="31" name="Google Shape;3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6" name="Shape 36"/>
        <p:cNvGrpSpPr/>
        <p:nvPr/>
      </p:nvGrpSpPr>
      <p:grpSpPr>
        <a:xfrm>
          <a:off x="0" y="0"/>
          <a:ext cx="0" cy="0"/>
          <a:chOff x="0" y="0"/>
          <a:chExt cx="0" cy="0"/>
        </a:xfrm>
      </p:grpSpPr>
      <p:sp>
        <p:nvSpPr>
          <p:cNvPr id="37" name="Google Shape;37;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3" name="Shape 1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4" name="Shape 1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5" name="Shape 1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6" name="Shape 1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pic>
        <p:nvPicPr>
          <p:cNvPr id="18" name="Google Shape;18;p7"/>
          <p:cNvPicPr preferRelativeResize="0"/>
          <p:nvPr/>
        </p:nvPicPr>
        <p:blipFill rotWithShape="1">
          <a:blip r:embed="rId2">
            <a:alphaModFix/>
          </a:blip>
          <a:srcRect b="0" l="0" r="0" t="0"/>
          <a:stretch/>
        </p:blipFill>
        <p:spPr>
          <a:xfrm rot="-5400000">
            <a:off x="2667000" y="-2667000"/>
            <a:ext cx="6858000" cy="12192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9" name="Shape 19"/>
        <p:cNvGrpSpPr/>
        <p:nvPr/>
      </p:nvGrpSpPr>
      <p:grpSpPr>
        <a:xfrm>
          <a:off x="0" y="0"/>
          <a:ext cx="0" cy="0"/>
          <a:chOff x="0" y="0"/>
          <a:chExt cx="0" cy="0"/>
        </a:xfrm>
      </p:grpSpPr>
      <p:pic>
        <p:nvPicPr>
          <p:cNvPr id="20" name="Google Shape;20;p8"/>
          <p:cNvPicPr preferRelativeResize="0"/>
          <p:nvPr/>
        </p:nvPicPr>
        <p:blipFill rotWithShape="1">
          <a:blip r:embed="rId2">
            <a:alphaModFix/>
          </a:blip>
          <a:srcRect b="0" l="0" r="0" t="0"/>
          <a:stretch/>
        </p:blipFill>
        <p:spPr>
          <a:xfrm>
            <a:off x="0" y="0"/>
            <a:ext cx="12190194" cy="6856984"/>
          </a:xfrm>
          <a:prstGeom prst="rect">
            <a:avLst/>
          </a:prstGeom>
          <a:noFill/>
          <a:ln>
            <a:noFill/>
          </a:ln>
        </p:spPr>
      </p:pic>
      <p:grpSp>
        <p:nvGrpSpPr>
          <p:cNvPr id="21" name="Google Shape;21;p8"/>
          <p:cNvGrpSpPr/>
          <p:nvPr/>
        </p:nvGrpSpPr>
        <p:grpSpPr>
          <a:xfrm>
            <a:off x="9865635" y="6420365"/>
            <a:ext cx="2243886" cy="375289"/>
            <a:chOff x="10212759" y="6518571"/>
            <a:chExt cx="1842973" cy="313399"/>
          </a:xfrm>
        </p:grpSpPr>
        <p:pic>
          <p:nvPicPr>
            <p:cNvPr id="22" name="Google Shape;22;p8"/>
            <p:cNvPicPr preferRelativeResize="0"/>
            <p:nvPr/>
          </p:nvPicPr>
          <p:blipFill rotWithShape="1">
            <a:blip r:embed="rId3">
              <a:alphaModFix/>
            </a:blip>
            <a:srcRect b="0" l="0" r="0" t="0"/>
            <a:stretch/>
          </p:blipFill>
          <p:spPr>
            <a:xfrm>
              <a:off x="10212759" y="6518571"/>
              <a:ext cx="1842973" cy="313399"/>
            </a:xfrm>
            <a:prstGeom prst="rect">
              <a:avLst/>
            </a:prstGeom>
            <a:noFill/>
            <a:ln>
              <a:noFill/>
            </a:ln>
          </p:spPr>
        </p:pic>
        <p:sp>
          <p:nvSpPr>
            <p:cNvPr id="23" name="Google Shape;23;p8"/>
            <p:cNvSpPr/>
            <p:nvPr/>
          </p:nvSpPr>
          <p:spPr>
            <a:xfrm>
              <a:off x="10248188" y="6547414"/>
              <a:ext cx="1613629" cy="2570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400">
                  <a:solidFill>
                    <a:schemeClr val="lt1"/>
                  </a:solidFill>
                  <a:latin typeface="Helvetica Neue"/>
                  <a:ea typeface="Helvetica Neue"/>
                  <a:cs typeface="Helvetica Neue"/>
                  <a:sym typeface="Helvetica Neue"/>
                </a:rPr>
                <a:t>www.collaberadigital.com</a:t>
              </a:r>
              <a:endParaRPr sz="1400">
                <a:solidFill>
                  <a:schemeClr val="lt1"/>
                </a:solidFill>
                <a:latin typeface="Helvetica Neue"/>
                <a:ea typeface="Helvetica Neue"/>
                <a:cs typeface="Helvetica Neue"/>
                <a:sym typeface="Helvetica Neue"/>
              </a:endParaRPr>
            </a:p>
          </p:txBody>
        </p:sp>
      </p:grpSp>
      <p:pic>
        <p:nvPicPr>
          <p:cNvPr id="24" name="Google Shape;24;p8"/>
          <p:cNvPicPr preferRelativeResize="0"/>
          <p:nvPr/>
        </p:nvPicPr>
        <p:blipFill rotWithShape="1">
          <a:blip r:embed="rId4">
            <a:alphaModFix/>
          </a:blip>
          <a:srcRect b="78063" l="0" r="0" t="0"/>
          <a:stretch/>
        </p:blipFill>
        <p:spPr>
          <a:xfrm>
            <a:off x="1524" y="0"/>
            <a:ext cx="12188951" cy="1504093"/>
          </a:xfrm>
          <a:prstGeom prst="rect">
            <a:avLst/>
          </a:prstGeom>
          <a:noFill/>
          <a:ln>
            <a:noFill/>
          </a:ln>
        </p:spPr>
      </p:pic>
      <p:pic>
        <p:nvPicPr>
          <p:cNvPr id="25" name="Google Shape;25;p8"/>
          <p:cNvPicPr preferRelativeResize="0"/>
          <p:nvPr/>
        </p:nvPicPr>
        <p:blipFill rotWithShape="1">
          <a:blip r:embed="rId5">
            <a:alphaModFix/>
          </a:blip>
          <a:srcRect b="0" l="0" r="0" t="0"/>
          <a:stretch/>
        </p:blipFill>
        <p:spPr>
          <a:xfrm>
            <a:off x="10578354" y="53050"/>
            <a:ext cx="1534767" cy="74464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6" name="Shape 26"/>
        <p:cNvGrpSpPr/>
        <p:nvPr/>
      </p:nvGrpSpPr>
      <p:grpSpPr>
        <a:xfrm>
          <a:off x="0" y="0"/>
          <a:ext cx="0" cy="0"/>
          <a:chOff x="0" y="0"/>
          <a:chExt cx="0" cy="0"/>
        </a:xfrm>
      </p:grpSpPr>
      <p:pic>
        <p:nvPicPr>
          <p:cNvPr id="27" name="Google Shape;27;p9"/>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28" name="Shape 28"/>
        <p:cNvGrpSpPr/>
        <p:nvPr/>
      </p:nvGrpSpPr>
      <p:grpSpPr>
        <a:xfrm>
          <a:off x="0" y="0"/>
          <a:ext cx="0" cy="0"/>
          <a:chOff x="0" y="0"/>
          <a:chExt cx="0" cy="0"/>
        </a:xfrm>
      </p:grpSpPr>
      <p:pic>
        <p:nvPicPr>
          <p:cNvPr id="29" name="Google Shape;29;p10"/>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2.png"/><Relationship Id="rId5" Type="http://schemas.openxmlformats.org/officeDocument/2006/relationships/image" Target="../media/image26.png"/><Relationship Id="rId6" Type="http://schemas.openxmlformats.org/officeDocument/2006/relationships/image" Target="../media/image32.png"/><Relationship Id="rId7"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hyperlink" Target="https://api.restful-api.dev"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35.png"/><Relationship Id="rId5" Type="http://schemas.openxmlformats.org/officeDocument/2006/relationships/image" Target="../media/image33.png"/><Relationship Id="rId6"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37.png"/><Relationship Id="rId5" Type="http://schemas.openxmlformats.org/officeDocument/2006/relationships/image" Target="../media/image28.png"/><Relationship Id="rId6" Type="http://schemas.openxmlformats.org/officeDocument/2006/relationships/image" Target="../media/image3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hyperlink" Target="https://api.restful-api.dev"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29.png"/><Relationship Id="rId5"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38.png"/><Relationship Id="rId5"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hyperlink" Target="https://github.com/krishna96182/CAPSTONE_COGNIXIA_WEB_API_MAY2025/tree/mai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7.jp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hyperlink" Target="https://demoqa.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21.png"/><Relationship Id="rId5" Type="http://schemas.openxmlformats.org/officeDocument/2006/relationships/image" Target="../media/image19.png"/><Relationship Id="rId6" Type="http://schemas.openxmlformats.org/officeDocument/2006/relationships/image" Target="../media/image34.png"/><Relationship Id="rId7"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hyperlink" Target="https://api.restful-api.dev"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5.png"/><Relationship Id="rId5"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3"/>
          <p:cNvSpPr txBox="1"/>
          <p:nvPr/>
        </p:nvSpPr>
        <p:spPr>
          <a:xfrm>
            <a:off x="3367314" y="1995047"/>
            <a:ext cx="5457372"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6000" u="none" cap="none" strike="noStrike">
                <a:solidFill>
                  <a:schemeClr val="dk1"/>
                </a:solidFill>
                <a:latin typeface="Arial"/>
                <a:ea typeface="Arial"/>
                <a:cs typeface="Arial"/>
                <a:sym typeface="Arial"/>
              </a:rPr>
              <a:t>Capstone</a:t>
            </a:r>
            <a:br>
              <a:rPr b="1" i="0" lang="en-IN" sz="6000" u="none" cap="none" strike="noStrike">
                <a:solidFill>
                  <a:schemeClr val="dk1"/>
                </a:solidFill>
                <a:latin typeface="Arial"/>
                <a:ea typeface="Arial"/>
                <a:cs typeface="Arial"/>
                <a:sym typeface="Arial"/>
              </a:rPr>
            </a:br>
            <a:r>
              <a:rPr b="1" i="0" lang="en-IN" sz="6000" u="none" cap="none" strike="noStrike">
                <a:solidFill>
                  <a:schemeClr val="dk1"/>
                </a:solidFill>
                <a:latin typeface="Arial"/>
                <a:ea typeface="Arial"/>
                <a:cs typeface="Arial"/>
                <a:sym typeface="Arial"/>
              </a:rPr>
              <a:t>Project</a:t>
            </a:r>
            <a:endParaRPr b="1" i="0" sz="6000" u="none" cap="none" strike="noStrike">
              <a:solidFill>
                <a:schemeClr val="dk1"/>
              </a:solidFill>
              <a:latin typeface="Arial"/>
              <a:ea typeface="Arial"/>
              <a:cs typeface="Arial"/>
              <a:sym typeface="Arial"/>
            </a:endParaRPr>
          </a:p>
        </p:txBody>
      </p:sp>
      <p:pic>
        <p:nvPicPr>
          <p:cNvPr id="47" name="Google Shape;47;p13"/>
          <p:cNvPicPr preferRelativeResize="0"/>
          <p:nvPr/>
        </p:nvPicPr>
        <p:blipFill rotWithShape="1">
          <a:blip r:embed="rId3">
            <a:alphaModFix/>
          </a:blip>
          <a:srcRect b="0" l="0" r="0" t="0"/>
          <a:stretch/>
        </p:blipFill>
        <p:spPr>
          <a:xfrm>
            <a:off x="0" y="0"/>
            <a:ext cx="2401383" cy="9022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p:nvPr/>
        </p:nvSpPr>
        <p:spPr>
          <a:xfrm>
            <a:off x="0" y="0"/>
            <a:ext cx="12192000" cy="6858000"/>
          </a:xfrm>
          <a:prstGeom prst="rect">
            <a:avLst/>
          </a:prstGeom>
          <a:solidFill>
            <a:srgbClr val="15102C"/>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22"/>
          <p:cNvSpPr txBox="1"/>
          <p:nvPr/>
        </p:nvSpPr>
        <p:spPr>
          <a:xfrm>
            <a:off x="181439" y="872000"/>
            <a:ext cx="80916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lt1"/>
                </a:solidFill>
              </a:rPr>
              <a:t>S</a:t>
            </a:r>
            <a:r>
              <a:rPr b="1" lang="en-IN" sz="2400">
                <a:solidFill>
                  <a:schemeClr val="lt1"/>
                </a:solidFill>
                <a:latin typeface="Arial"/>
                <a:ea typeface="Arial"/>
                <a:cs typeface="Arial"/>
                <a:sym typeface="Arial"/>
              </a:rPr>
              <a:t>creenshots</a:t>
            </a:r>
            <a:endParaRPr b="1" sz="2400">
              <a:solidFill>
                <a:schemeClr val="lt1"/>
              </a:solidFill>
              <a:latin typeface="Arial"/>
              <a:ea typeface="Arial"/>
              <a:cs typeface="Arial"/>
              <a:sym typeface="Arial"/>
            </a:endParaRPr>
          </a:p>
        </p:txBody>
      </p:sp>
      <p:pic>
        <p:nvPicPr>
          <p:cNvPr id="139" name="Google Shape;139;p22"/>
          <p:cNvPicPr preferRelativeResize="0"/>
          <p:nvPr/>
        </p:nvPicPr>
        <p:blipFill rotWithShape="1">
          <a:blip r:embed="rId3">
            <a:alphaModFix/>
          </a:blip>
          <a:srcRect b="0" l="0" r="0" t="0"/>
          <a:stretch/>
        </p:blipFill>
        <p:spPr>
          <a:xfrm>
            <a:off x="10347" y="0"/>
            <a:ext cx="2401375" cy="902226"/>
          </a:xfrm>
          <a:prstGeom prst="rect">
            <a:avLst/>
          </a:prstGeom>
          <a:noFill/>
          <a:ln>
            <a:noFill/>
          </a:ln>
        </p:spPr>
      </p:pic>
      <p:cxnSp>
        <p:nvCxnSpPr>
          <p:cNvPr id="140" name="Google Shape;140;p22"/>
          <p:cNvCxnSpPr/>
          <p:nvPr/>
        </p:nvCxnSpPr>
        <p:spPr>
          <a:xfrm>
            <a:off x="323850" y="1352550"/>
            <a:ext cx="6305700" cy="0"/>
          </a:xfrm>
          <a:prstGeom prst="straightConnector1">
            <a:avLst/>
          </a:prstGeom>
          <a:noFill/>
          <a:ln cap="flat" cmpd="sng" w="9525">
            <a:solidFill>
              <a:schemeClr val="lt1"/>
            </a:solidFill>
            <a:prstDash val="solid"/>
            <a:miter lim="800000"/>
            <a:headEnd len="sm" w="sm" type="none"/>
            <a:tailEnd len="sm" w="sm" type="none"/>
          </a:ln>
        </p:spPr>
      </p:cxnSp>
      <p:pic>
        <p:nvPicPr>
          <p:cNvPr id="141" name="Google Shape;141;p22"/>
          <p:cNvPicPr preferRelativeResize="0"/>
          <p:nvPr/>
        </p:nvPicPr>
        <p:blipFill>
          <a:blip r:embed="rId4">
            <a:alphaModFix/>
          </a:blip>
          <a:stretch>
            <a:fillRect/>
          </a:stretch>
        </p:blipFill>
        <p:spPr>
          <a:xfrm>
            <a:off x="323850" y="1456338"/>
            <a:ext cx="4884673" cy="2688999"/>
          </a:xfrm>
          <a:prstGeom prst="rect">
            <a:avLst/>
          </a:prstGeom>
          <a:noFill/>
          <a:ln>
            <a:noFill/>
          </a:ln>
        </p:spPr>
      </p:pic>
      <p:pic>
        <p:nvPicPr>
          <p:cNvPr id="142" name="Google Shape;142;p22"/>
          <p:cNvPicPr preferRelativeResize="0"/>
          <p:nvPr/>
        </p:nvPicPr>
        <p:blipFill>
          <a:blip r:embed="rId5">
            <a:alphaModFix/>
          </a:blip>
          <a:stretch>
            <a:fillRect/>
          </a:stretch>
        </p:blipFill>
        <p:spPr>
          <a:xfrm>
            <a:off x="5600950" y="1526538"/>
            <a:ext cx="6305699" cy="2548600"/>
          </a:xfrm>
          <a:prstGeom prst="rect">
            <a:avLst/>
          </a:prstGeom>
          <a:solidFill>
            <a:srgbClr val="15102C"/>
          </a:solidFill>
          <a:ln cap="flat" cmpd="sng" w="12700">
            <a:solidFill>
              <a:srgbClr val="1C3052"/>
            </a:solidFill>
            <a:prstDash val="solid"/>
            <a:miter lim="8000"/>
            <a:headEnd len="sm" w="sm" type="none"/>
            <a:tailEnd len="sm" w="sm" type="none"/>
          </a:ln>
        </p:spPr>
      </p:pic>
      <p:pic>
        <p:nvPicPr>
          <p:cNvPr id="143" name="Google Shape;143;p22"/>
          <p:cNvPicPr preferRelativeResize="0"/>
          <p:nvPr/>
        </p:nvPicPr>
        <p:blipFill>
          <a:blip r:embed="rId6">
            <a:alphaModFix/>
          </a:blip>
          <a:stretch>
            <a:fillRect/>
          </a:stretch>
        </p:blipFill>
        <p:spPr>
          <a:xfrm>
            <a:off x="323850" y="4386775"/>
            <a:ext cx="4884675" cy="2158550"/>
          </a:xfrm>
          <a:prstGeom prst="rect">
            <a:avLst/>
          </a:prstGeom>
          <a:solidFill>
            <a:srgbClr val="15102C"/>
          </a:solidFill>
          <a:ln cap="flat" cmpd="sng" w="12700">
            <a:solidFill>
              <a:srgbClr val="1C3052"/>
            </a:solidFill>
            <a:prstDash val="solid"/>
            <a:miter lim="8000"/>
            <a:headEnd len="sm" w="sm" type="none"/>
            <a:tailEnd len="sm" w="sm" type="none"/>
          </a:ln>
        </p:spPr>
      </p:pic>
      <p:pic>
        <p:nvPicPr>
          <p:cNvPr id="144" name="Google Shape;144;p22"/>
          <p:cNvPicPr preferRelativeResize="0"/>
          <p:nvPr/>
        </p:nvPicPr>
        <p:blipFill>
          <a:blip r:embed="rId7">
            <a:alphaModFix/>
          </a:blip>
          <a:stretch>
            <a:fillRect/>
          </a:stretch>
        </p:blipFill>
        <p:spPr>
          <a:xfrm>
            <a:off x="5697625" y="4386776"/>
            <a:ext cx="6298840" cy="2158551"/>
          </a:xfrm>
          <a:prstGeom prst="rect">
            <a:avLst/>
          </a:prstGeom>
          <a:solidFill>
            <a:srgbClr val="15102C"/>
          </a:solidFill>
          <a:ln cap="flat" cmpd="sng" w="12700">
            <a:solidFill>
              <a:srgbClr val="1C3052"/>
            </a:solidFill>
            <a:prstDash val="solid"/>
            <a:miter lim="8000"/>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p:nvPr/>
        </p:nvSpPr>
        <p:spPr>
          <a:xfrm>
            <a:off x="0" y="0"/>
            <a:ext cx="12192000" cy="6858000"/>
          </a:xfrm>
          <a:prstGeom prst="rect">
            <a:avLst/>
          </a:prstGeom>
          <a:solidFill>
            <a:srgbClr val="15102C"/>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0" name="Google Shape;150;p23"/>
          <p:cNvPicPr preferRelativeResize="0"/>
          <p:nvPr/>
        </p:nvPicPr>
        <p:blipFill rotWithShape="1">
          <a:blip r:embed="rId3">
            <a:alphaModFix/>
          </a:blip>
          <a:srcRect b="0" l="0" r="0" t="0"/>
          <a:stretch/>
        </p:blipFill>
        <p:spPr>
          <a:xfrm>
            <a:off x="10347" y="0"/>
            <a:ext cx="2401375" cy="902226"/>
          </a:xfrm>
          <a:prstGeom prst="rect">
            <a:avLst/>
          </a:prstGeom>
          <a:noFill/>
          <a:ln>
            <a:noFill/>
          </a:ln>
        </p:spPr>
      </p:pic>
      <p:cxnSp>
        <p:nvCxnSpPr>
          <p:cNvPr id="151" name="Google Shape;151;p23"/>
          <p:cNvCxnSpPr/>
          <p:nvPr/>
        </p:nvCxnSpPr>
        <p:spPr>
          <a:xfrm>
            <a:off x="219625" y="1019050"/>
            <a:ext cx="6305700" cy="0"/>
          </a:xfrm>
          <a:prstGeom prst="straightConnector1">
            <a:avLst/>
          </a:prstGeom>
          <a:noFill/>
          <a:ln cap="flat" cmpd="sng" w="9525">
            <a:solidFill>
              <a:schemeClr val="lt1"/>
            </a:solidFill>
            <a:prstDash val="solid"/>
            <a:miter lim="800000"/>
            <a:headEnd len="sm" w="sm" type="none"/>
            <a:tailEnd len="sm" w="sm" type="none"/>
          </a:ln>
        </p:spPr>
      </p:cxnSp>
      <p:sp>
        <p:nvSpPr>
          <p:cNvPr id="152" name="Google Shape;152;p23"/>
          <p:cNvSpPr txBox="1"/>
          <p:nvPr/>
        </p:nvSpPr>
        <p:spPr>
          <a:xfrm>
            <a:off x="298775" y="1327125"/>
            <a:ext cx="11256300" cy="6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800">
                <a:solidFill>
                  <a:schemeClr val="lt1"/>
                </a:solidFill>
                <a:latin typeface="Calibri"/>
                <a:ea typeface="Calibri"/>
                <a:cs typeface="Calibri"/>
                <a:sym typeface="Calibri"/>
              </a:rPr>
              <a:t>Performance Testing with JMeter</a:t>
            </a:r>
            <a:endParaRPr b="1" sz="2800">
              <a:solidFill>
                <a:schemeClr val="lt1"/>
              </a:solidFill>
              <a:latin typeface="Calibri"/>
              <a:ea typeface="Calibri"/>
              <a:cs typeface="Calibri"/>
              <a:sym typeface="Calibri"/>
            </a:endParaRPr>
          </a:p>
        </p:txBody>
      </p:sp>
      <p:sp>
        <p:nvSpPr>
          <p:cNvPr id="153" name="Google Shape;153;p23"/>
          <p:cNvSpPr txBox="1"/>
          <p:nvPr/>
        </p:nvSpPr>
        <p:spPr>
          <a:xfrm>
            <a:off x="403000" y="2077550"/>
            <a:ext cx="11360400" cy="40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1800">
                <a:solidFill>
                  <a:schemeClr val="lt1"/>
                </a:solidFill>
              </a:rPr>
              <a:t>Test Plan:</a:t>
            </a:r>
            <a:r>
              <a:rPr lang="en-IN" sz="1800">
                <a:solidFill>
                  <a:schemeClr val="lt1"/>
                </a:solidFill>
              </a:rPr>
              <a:t> Create JMeter test plans to simulate concurrent users for API or web application performance testing.</a:t>
            </a:r>
            <a:br>
              <a:rPr lang="en-IN" sz="1800">
                <a:solidFill>
                  <a:schemeClr val="lt1"/>
                </a:solidFill>
              </a:rPr>
            </a:br>
            <a:endParaRPr sz="1800">
              <a:solidFill>
                <a:schemeClr val="lt1"/>
              </a:solidFill>
            </a:endParaRPr>
          </a:p>
          <a:p>
            <a:pPr indent="0" lvl="0" marL="0" rtl="0" algn="l">
              <a:spcBef>
                <a:spcPts val="0"/>
              </a:spcBef>
              <a:spcAft>
                <a:spcPts val="0"/>
              </a:spcAft>
              <a:buClr>
                <a:schemeClr val="dk1"/>
              </a:buClr>
              <a:buSzPts val="1100"/>
              <a:buFont typeface="Arial"/>
              <a:buNone/>
            </a:pPr>
            <a:r>
              <a:rPr b="1" lang="en-IN" sz="1800">
                <a:solidFill>
                  <a:schemeClr val="lt1"/>
                </a:solidFill>
              </a:rPr>
              <a:t>Configuration:</a:t>
            </a:r>
            <a:r>
              <a:rPr lang="en-IN" sz="1800">
                <a:solidFill>
                  <a:schemeClr val="lt1"/>
                </a:solidFill>
              </a:rPr>
              <a:t> Set parameters like number of users, ramp-up time, and test duration.</a:t>
            </a:r>
            <a:br>
              <a:rPr lang="en-IN" sz="1800">
                <a:solidFill>
                  <a:schemeClr val="lt1"/>
                </a:solidFill>
              </a:rPr>
            </a:br>
            <a:endParaRPr sz="1800">
              <a:solidFill>
                <a:schemeClr val="lt1"/>
              </a:solidFill>
            </a:endParaRPr>
          </a:p>
          <a:p>
            <a:pPr indent="0" lvl="0" marL="0" rtl="0" algn="l">
              <a:spcBef>
                <a:spcPts val="0"/>
              </a:spcBef>
              <a:spcAft>
                <a:spcPts val="0"/>
              </a:spcAft>
              <a:buClr>
                <a:schemeClr val="dk1"/>
              </a:buClr>
              <a:buSzPts val="1100"/>
              <a:buFont typeface="Arial"/>
              <a:buNone/>
            </a:pPr>
            <a:r>
              <a:rPr b="1" lang="en-IN" sz="1800">
                <a:solidFill>
                  <a:schemeClr val="lt1"/>
                </a:solidFill>
              </a:rPr>
              <a:t>Execution:</a:t>
            </a:r>
            <a:r>
              <a:rPr lang="en-IN" sz="1800">
                <a:solidFill>
                  <a:schemeClr val="lt1"/>
                </a:solidFill>
              </a:rPr>
              <a:t> Run JMeter tests from the command line and generate HTML reports.</a:t>
            </a:r>
            <a:br>
              <a:rPr lang="en-IN" sz="1800">
                <a:solidFill>
                  <a:schemeClr val="lt1"/>
                </a:solidFill>
              </a:rPr>
            </a:br>
            <a:endParaRPr sz="1800">
              <a:solidFill>
                <a:schemeClr val="lt1"/>
              </a:solidFill>
            </a:endParaRPr>
          </a:p>
          <a:p>
            <a:pPr indent="0" lvl="0" marL="0" rtl="0" algn="l">
              <a:spcBef>
                <a:spcPts val="0"/>
              </a:spcBef>
              <a:spcAft>
                <a:spcPts val="0"/>
              </a:spcAft>
              <a:buNone/>
            </a:pPr>
            <a:r>
              <a:rPr b="1" lang="en-IN" sz="1800">
                <a:solidFill>
                  <a:schemeClr val="lt1"/>
                </a:solidFill>
              </a:rPr>
              <a:t>Analysis:</a:t>
            </a:r>
            <a:r>
              <a:rPr lang="en-IN" sz="1800">
                <a:solidFill>
                  <a:schemeClr val="lt1"/>
                </a:solidFill>
              </a:rPr>
              <a:t> Analyze performance metrics such as response times, throughput, and error rates.</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Clr>
                <a:schemeClr val="dk1"/>
              </a:buClr>
              <a:buSzPts val="1100"/>
              <a:buFont typeface="Arial"/>
              <a:buNone/>
            </a:pPr>
            <a:r>
              <a:rPr b="1" lang="en-IN" sz="1800">
                <a:solidFill>
                  <a:schemeClr val="lt1"/>
                </a:solidFill>
              </a:rPr>
              <a:t>Application Url: </a:t>
            </a:r>
            <a:r>
              <a:rPr b="1" lang="en-IN" sz="1800" u="sng">
                <a:solidFill>
                  <a:schemeClr val="hlink"/>
                </a:solidFill>
                <a:hlinkClick r:id="rId4"/>
              </a:rPr>
              <a:t>https://api.restful-api.dev</a:t>
            </a:r>
            <a:r>
              <a:rPr b="1" lang="en-IN" sz="1800">
                <a:solidFill>
                  <a:schemeClr val="lt1"/>
                </a:solidFill>
              </a:rPr>
              <a:t> </a:t>
            </a:r>
            <a:endParaRPr sz="1800">
              <a:solidFill>
                <a:schemeClr val="lt1"/>
              </a:solidFill>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p:nvPr/>
        </p:nvSpPr>
        <p:spPr>
          <a:xfrm>
            <a:off x="0" y="0"/>
            <a:ext cx="12192000" cy="6858000"/>
          </a:xfrm>
          <a:prstGeom prst="rect">
            <a:avLst/>
          </a:prstGeom>
          <a:solidFill>
            <a:srgbClr val="15102C"/>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24"/>
          <p:cNvSpPr txBox="1"/>
          <p:nvPr/>
        </p:nvSpPr>
        <p:spPr>
          <a:xfrm>
            <a:off x="181439" y="872000"/>
            <a:ext cx="80916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lt1"/>
                </a:solidFill>
              </a:rPr>
              <a:t>S</a:t>
            </a:r>
            <a:r>
              <a:rPr b="1" lang="en-IN" sz="2400">
                <a:solidFill>
                  <a:schemeClr val="lt1"/>
                </a:solidFill>
                <a:latin typeface="Arial"/>
                <a:ea typeface="Arial"/>
                <a:cs typeface="Arial"/>
                <a:sym typeface="Arial"/>
              </a:rPr>
              <a:t>creenshots</a:t>
            </a:r>
            <a:endParaRPr b="1" sz="2400">
              <a:solidFill>
                <a:schemeClr val="lt1"/>
              </a:solidFill>
              <a:latin typeface="Arial"/>
              <a:ea typeface="Arial"/>
              <a:cs typeface="Arial"/>
              <a:sym typeface="Arial"/>
            </a:endParaRPr>
          </a:p>
        </p:txBody>
      </p:sp>
      <p:pic>
        <p:nvPicPr>
          <p:cNvPr id="160" name="Google Shape;160;p24"/>
          <p:cNvPicPr preferRelativeResize="0"/>
          <p:nvPr/>
        </p:nvPicPr>
        <p:blipFill rotWithShape="1">
          <a:blip r:embed="rId3">
            <a:alphaModFix/>
          </a:blip>
          <a:srcRect b="0" l="0" r="0" t="0"/>
          <a:stretch/>
        </p:blipFill>
        <p:spPr>
          <a:xfrm>
            <a:off x="10347" y="0"/>
            <a:ext cx="2401375" cy="902226"/>
          </a:xfrm>
          <a:prstGeom prst="rect">
            <a:avLst/>
          </a:prstGeom>
          <a:noFill/>
          <a:ln>
            <a:noFill/>
          </a:ln>
        </p:spPr>
      </p:pic>
      <p:cxnSp>
        <p:nvCxnSpPr>
          <p:cNvPr id="161" name="Google Shape;161;p24"/>
          <p:cNvCxnSpPr/>
          <p:nvPr/>
        </p:nvCxnSpPr>
        <p:spPr>
          <a:xfrm>
            <a:off x="323850" y="1352550"/>
            <a:ext cx="6305700" cy="0"/>
          </a:xfrm>
          <a:prstGeom prst="straightConnector1">
            <a:avLst/>
          </a:prstGeom>
          <a:noFill/>
          <a:ln cap="flat" cmpd="sng" w="9525">
            <a:solidFill>
              <a:schemeClr val="lt1"/>
            </a:solidFill>
            <a:prstDash val="solid"/>
            <a:miter lim="800000"/>
            <a:headEnd len="sm" w="sm" type="none"/>
            <a:tailEnd len="sm" w="sm" type="none"/>
          </a:ln>
        </p:spPr>
      </p:cxnSp>
      <p:pic>
        <p:nvPicPr>
          <p:cNvPr id="162" name="Google Shape;162;p24"/>
          <p:cNvPicPr preferRelativeResize="0"/>
          <p:nvPr/>
        </p:nvPicPr>
        <p:blipFill>
          <a:blip r:embed="rId4">
            <a:alphaModFix/>
          </a:blip>
          <a:stretch>
            <a:fillRect/>
          </a:stretch>
        </p:blipFill>
        <p:spPr>
          <a:xfrm>
            <a:off x="256150" y="1497025"/>
            <a:ext cx="5941750" cy="5020500"/>
          </a:xfrm>
          <a:prstGeom prst="rect">
            <a:avLst/>
          </a:prstGeom>
          <a:noFill/>
          <a:ln>
            <a:noFill/>
          </a:ln>
        </p:spPr>
      </p:pic>
      <p:pic>
        <p:nvPicPr>
          <p:cNvPr id="163" name="Google Shape;163;p24"/>
          <p:cNvPicPr preferRelativeResize="0"/>
          <p:nvPr/>
        </p:nvPicPr>
        <p:blipFill>
          <a:blip r:embed="rId5">
            <a:alphaModFix/>
          </a:blip>
          <a:stretch>
            <a:fillRect/>
          </a:stretch>
        </p:blipFill>
        <p:spPr>
          <a:xfrm>
            <a:off x="6448050" y="1580650"/>
            <a:ext cx="4940252" cy="2498025"/>
          </a:xfrm>
          <a:prstGeom prst="rect">
            <a:avLst/>
          </a:prstGeom>
          <a:noFill/>
          <a:ln>
            <a:noFill/>
          </a:ln>
        </p:spPr>
      </p:pic>
      <p:pic>
        <p:nvPicPr>
          <p:cNvPr id="164" name="Google Shape;164;p24"/>
          <p:cNvPicPr preferRelativeResize="0"/>
          <p:nvPr/>
        </p:nvPicPr>
        <p:blipFill>
          <a:blip r:embed="rId6">
            <a:alphaModFix/>
          </a:blip>
          <a:stretch>
            <a:fillRect/>
          </a:stretch>
        </p:blipFill>
        <p:spPr>
          <a:xfrm>
            <a:off x="6448050" y="4182900"/>
            <a:ext cx="5336552" cy="2334625"/>
          </a:xfrm>
          <a:prstGeom prst="rect">
            <a:avLst/>
          </a:prstGeom>
          <a:solidFill>
            <a:srgbClr val="15102C"/>
          </a:solidFill>
          <a:ln cap="flat" cmpd="sng" w="12700">
            <a:solidFill>
              <a:srgbClr val="1C3052"/>
            </a:solidFill>
            <a:prstDash val="solid"/>
            <a:miter lim="8000"/>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p:nvPr/>
        </p:nvSpPr>
        <p:spPr>
          <a:xfrm>
            <a:off x="0" y="0"/>
            <a:ext cx="12192000" cy="6858000"/>
          </a:xfrm>
          <a:prstGeom prst="rect">
            <a:avLst/>
          </a:prstGeom>
          <a:solidFill>
            <a:srgbClr val="15102C"/>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p25"/>
          <p:cNvSpPr txBox="1"/>
          <p:nvPr/>
        </p:nvSpPr>
        <p:spPr>
          <a:xfrm>
            <a:off x="181439" y="872000"/>
            <a:ext cx="80916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lt1"/>
                </a:solidFill>
              </a:rPr>
              <a:t>S</a:t>
            </a:r>
            <a:r>
              <a:rPr b="1" lang="en-IN" sz="2400">
                <a:solidFill>
                  <a:schemeClr val="lt1"/>
                </a:solidFill>
                <a:latin typeface="Arial"/>
                <a:ea typeface="Arial"/>
                <a:cs typeface="Arial"/>
                <a:sym typeface="Arial"/>
              </a:rPr>
              <a:t>creenshots</a:t>
            </a:r>
            <a:endParaRPr b="1" sz="2400">
              <a:solidFill>
                <a:schemeClr val="lt1"/>
              </a:solidFill>
              <a:latin typeface="Arial"/>
              <a:ea typeface="Arial"/>
              <a:cs typeface="Arial"/>
              <a:sym typeface="Arial"/>
            </a:endParaRPr>
          </a:p>
        </p:txBody>
      </p:sp>
      <p:pic>
        <p:nvPicPr>
          <p:cNvPr id="171" name="Google Shape;171;p25"/>
          <p:cNvPicPr preferRelativeResize="0"/>
          <p:nvPr/>
        </p:nvPicPr>
        <p:blipFill rotWithShape="1">
          <a:blip r:embed="rId3">
            <a:alphaModFix/>
          </a:blip>
          <a:srcRect b="0" l="0" r="0" t="0"/>
          <a:stretch/>
        </p:blipFill>
        <p:spPr>
          <a:xfrm>
            <a:off x="10347" y="0"/>
            <a:ext cx="2401375" cy="902226"/>
          </a:xfrm>
          <a:prstGeom prst="rect">
            <a:avLst/>
          </a:prstGeom>
          <a:noFill/>
          <a:ln>
            <a:noFill/>
          </a:ln>
        </p:spPr>
      </p:pic>
      <p:cxnSp>
        <p:nvCxnSpPr>
          <p:cNvPr id="172" name="Google Shape;172;p25"/>
          <p:cNvCxnSpPr/>
          <p:nvPr/>
        </p:nvCxnSpPr>
        <p:spPr>
          <a:xfrm>
            <a:off x="323850" y="1352550"/>
            <a:ext cx="6305700" cy="0"/>
          </a:xfrm>
          <a:prstGeom prst="straightConnector1">
            <a:avLst/>
          </a:prstGeom>
          <a:noFill/>
          <a:ln cap="flat" cmpd="sng" w="9525">
            <a:solidFill>
              <a:schemeClr val="lt1"/>
            </a:solidFill>
            <a:prstDash val="solid"/>
            <a:miter lim="800000"/>
            <a:headEnd len="sm" w="sm" type="none"/>
            <a:tailEnd len="sm" w="sm" type="none"/>
          </a:ln>
        </p:spPr>
      </p:cxnSp>
      <p:pic>
        <p:nvPicPr>
          <p:cNvPr id="173" name="Google Shape;173;p25"/>
          <p:cNvPicPr preferRelativeResize="0"/>
          <p:nvPr/>
        </p:nvPicPr>
        <p:blipFill>
          <a:blip r:embed="rId4">
            <a:alphaModFix/>
          </a:blip>
          <a:stretch>
            <a:fillRect/>
          </a:stretch>
        </p:blipFill>
        <p:spPr>
          <a:xfrm>
            <a:off x="6510575" y="1606500"/>
            <a:ext cx="5461399" cy="2430475"/>
          </a:xfrm>
          <a:prstGeom prst="rect">
            <a:avLst/>
          </a:prstGeom>
          <a:solidFill>
            <a:srgbClr val="15102C"/>
          </a:solidFill>
          <a:ln cap="flat" cmpd="sng" w="12700">
            <a:solidFill>
              <a:srgbClr val="1C3052"/>
            </a:solidFill>
            <a:prstDash val="solid"/>
            <a:miter lim="8000"/>
            <a:headEnd len="sm" w="sm" type="none"/>
            <a:tailEnd len="sm" w="sm" type="none"/>
          </a:ln>
        </p:spPr>
      </p:pic>
      <p:pic>
        <p:nvPicPr>
          <p:cNvPr id="174" name="Google Shape;174;p25"/>
          <p:cNvPicPr preferRelativeResize="0"/>
          <p:nvPr/>
        </p:nvPicPr>
        <p:blipFill>
          <a:blip r:embed="rId5">
            <a:alphaModFix/>
          </a:blip>
          <a:stretch>
            <a:fillRect/>
          </a:stretch>
        </p:blipFill>
        <p:spPr>
          <a:xfrm>
            <a:off x="152400" y="1627725"/>
            <a:ext cx="6108048" cy="4785574"/>
          </a:xfrm>
          <a:prstGeom prst="rect">
            <a:avLst/>
          </a:prstGeom>
          <a:noFill/>
          <a:ln>
            <a:noFill/>
          </a:ln>
        </p:spPr>
      </p:pic>
      <p:pic>
        <p:nvPicPr>
          <p:cNvPr id="175" name="Google Shape;175;p25"/>
          <p:cNvPicPr preferRelativeResize="0"/>
          <p:nvPr/>
        </p:nvPicPr>
        <p:blipFill>
          <a:blip r:embed="rId6">
            <a:alphaModFix/>
          </a:blip>
          <a:stretch>
            <a:fillRect/>
          </a:stretch>
        </p:blipFill>
        <p:spPr>
          <a:xfrm>
            <a:off x="6467050" y="4290925"/>
            <a:ext cx="5548449" cy="2122375"/>
          </a:xfrm>
          <a:prstGeom prst="rect">
            <a:avLst/>
          </a:prstGeom>
          <a:solidFill>
            <a:srgbClr val="15102C"/>
          </a:solidFill>
          <a:ln cap="flat" cmpd="sng" w="12700">
            <a:solidFill>
              <a:srgbClr val="1C3052"/>
            </a:solidFill>
            <a:prstDash val="solid"/>
            <a:miter lim="8000"/>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p:nvPr/>
        </p:nvSpPr>
        <p:spPr>
          <a:xfrm>
            <a:off x="0" y="0"/>
            <a:ext cx="12192000" cy="6858000"/>
          </a:xfrm>
          <a:prstGeom prst="rect">
            <a:avLst/>
          </a:prstGeom>
          <a:solidFill>
            <a:srgbClr val="15102C"/>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1" name="Google Shape;181;p26"/>
          <p:cNvPicPr preferRelativeResize="0"/>
          <p:nvPr/>
        </p:nvPicPr>
        <p:blipFill rotWithShape="1">
          <a:blip r:embed="rId3">
            <a:alphaModFix/>
          </a:blip>
          <a:srcRect b="0" l="0" r="0" t="0"/>
          <a:stretch/>
        </p:blipFill>
        <p:spPr>
          <a:xfrm>
            <a:off x="10347" y="0"/>
            <a:ext cx="2401375" cy="902226"/>
          </a:xfrm>
          <a:prstGeom prst="rect">
            <a:avLst/>
          </a:prstGeom>
          <a:noFill/>
          <a:ln>
            <a:noFill/>
          </a:ln>
        </p:spPr>
      </p:pic>
      <p:cxnSp>
        <p:nvCxnSpPr>
          <p:cNvPr id="182" name="Google Shape;182;p26"/>
          <p:cNvCxnSpPr/>
          <p:nvPr/>
        </p:nvCxnSpPr>
        <p:spPr>
          <a:xfrm>
            <a:off x="219625" y="902225"/>
            <a:ext cx="6305700" cy="0"/>
          </a:xfrm>
          <a:prstGeom prst="straightConnector1">
            <a:avLst/>
          </a:prstGeom>
          <a:noFill/>
          <a:ln cap="flat" cmpd="sng" w="9525">
            <a:solidFill>
              <a:schemeClr val="lt1"/>
            </a:solidFill>
            <a:prstDash val="solid"/>
            <a:miter lim="800000"/>
            <a:headEnd len="sm" w="sm" type="none"/>
            <a:tailEnd len="sm" w="sm" type="none"/>
          </a:ln>
        </p:spPr>
      </p:cxnSp>
      <p:sp>
        <p:nvSpPr>
          <p:cNvPr id="183" name="Google Shape;183;p26"/>
          <p:cNvSpPr txBox="1"/>
          <p:nvPr/>
        </p:nvSpPr>
        <p:spPr>
          <a:xfrm>
            <a:off x="361325" y="1097825"/>
            <a:ext cx="11381400" cy="6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800">
                <a:solidFill>
                  <a:schemeClr val="lt1"/>
                </a:solidFill>
                <a:latin typeface="Calibri"/>
                <a:ea typeface="Calibri"/>
                <a:cs typeface="Calibri"/>
                <a:sym typeface="Calibri"/>
              </a:rPr>
              <a:t>JIRA Integration &amp; Test Management</a:t>
            </a:r>
            <a:endParaRPr b="1" sz="2800">
              <a:solidFill>
                <a:schemeClr val="lt1"/>
              </a:solidFill>
              <a:latin typeface="Calibri"/>
              <a:ea typeface="Calibri"/>
              <a:cs typeface="Calibri"/>
              <a:sym typeface="Calibri"/>
            </a:endParaRPr>
          </a:p>
        </p:txBody>
      </p:sp>
      <p:sp>
        <p:nvSpPr>
          <p:cNvPr id="184" name="Google Shape;184;p26"/>
          <p:cNvSpPr txBox="1"/>
          <p:nvPr/>
        </p:nvSpPr>
        <p:spPr>
          <a:xfrm>
            <a:off x="413375" y="1765025"/>
            <a:ext cx="11277300" cy="452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IN" sz="1800">
                <a:solidFill>
                  <a:schemeClr val="lt1"/>
                </a:solidFill>
              </a:rPr>
              <a:t>Agile Planning:</a:t>
            </a:r>
            <a:r>
              <a:rPr lang="en-IN" sz="1800">
                <a:solidFill>
                  <a:schemeClr val="lt1"/>
                </a:solidFill>
              </a:rPr>
              <a:t> Organize work using Epics, User Stories, and Tasks. Break down large features into manageable pieces and assign them to appropriate team members.</a:t>
            </a:r>
            <a:endParaRPr sz="1800">
              <a:solidFill>
                <a:schemeClr val="lt1"/>
              </a:solidFill>
            </a:endParaRPr>
          </a:p>
          <a:p>
            <a:pPr indent="0" lvl="0" marL="0" rtl="0" algn="l">
              <a:lnSpc>
                <a:spcPct val="115000"/>
              </a:lnSpc>
              <a:spcBef>
                <a:spcPts val="1200"/>
              </a:spcBef>
              <a:spcAft>
                <a:spcPts val="0"/>
              </a:spcAft>
              <a:buNone/>
            </a:pPr>
            <a:r>
              <a:rPr b="1" lang="en-IN" sz="1800">
                <a:solidFill>
                  <a:schemeClr val="lt1"/>
                </a:solidFill>
              </a:rPr>
              <a:t>Sprint Management:</a:t>
            </a:r>
            <a:r>
              <a:rPr lang="en-IN" sz="1800">
                <a:solidFill>
                  <a:schemeClr val="lt1"/>
                </a:solidFill>
              </a:rPr>
              <a:t> Plan and manage sprints by pulling prioritized items from the backlog, setting sprint goals, and tracking progress through burn-down charts.</a:t>
            </a:r>
            <a:endParaRPr sz="1800">
              <a:solidFill>
                <a:schemeClr val="lt1"/>
              </a:solidFill>
            </a:endParaRPr>
          </a:p>
          <a:p>
            <a:pPr indent="0" lvl="0" marL="0" rtl="0" algn="l">
              <a:lnSpc>
                <a:spcPct val="115000"/>
              </a:lnSpc>
              <a:spcBef>
                <a:spcPts val="1200"/>
              </a:spcBef>
              <a:spcAft>
                <a:spcPts val="0"/>
              </a:spcAft>
              <a:buNone/>
            </a:pPr>
            <a:r>
              <a:rPr b="1" lang="en-IN" sz="1800">
                <a:solidFill>
                  <a:schemeClr val="lt1"/>
                </a:solidFill>
              </a:rPr>
              <a:t>Test Management:</a:t>
            </a:r>
            <a:r>
              <a:rPr lang="en-IN" sz="1800">
                <a:solidFill>
                  <a:schemeClr val="lt1"/>
                </a:solidFill>
              </a:rPr>
              <a:t> Utilize Xray plugins within JIRA to manage test cases, executions, and results.</a:t>
            </a:r>
            <a:endParaRPr sz="1800">
              <a:solidFill>
                <a:schemeClr val="lt1"/>
              </a:solidFill>
            </a:endParaRPr>
          </a:p>
          <a:p>
            <a:pPr indent="0" lvl="0" marL="0" rtl="0" algn="l">
              <a:lnSpc>
                <a:spcPct val="115000"/>
              </a:lnSpc>
              <a:spcBef>
                <a:spcPts val="1200"/>
              </a:spcBef>
              <a:spcAft>
                <a:spcPts val="0"/>
              </a:spcAft>
              <a:buClr>
                <a:schemeClr val="dk1"/>
              </a:buClr>
              <a:buSzPts val="1100"/>
              <a:buFont typeface="Arial"/>
              <a:buNone/>
            </a:pPr>
            <a:r>
              <a:rPr b="1" lang="en-IN" sz="1800">
                <a:solidFill>
                  <a:schemeClr val="lt1"/>
                </a:solidFill>
              </a:rPr>
              <a:t>Test Execution:</a:t>
            </a:r>
            <a:r>
              <a:rPr lang="en-IN" sz="1800">
                <a:solidFill>
                  <a:schemeClr val="lt1"/>
                </a:solidFill>
              </a:rPr>
              <a:t> Execute test cases directly from JIRA and monitor their progress.</a:t>
            </a:r>
            <a:endParaRPr sz="1800">
              <a:solidFill>
                <a:schemeClr val="lt1"/>
              </a:solidFill>
            </a:endParaRPr>
          </a:p>
          <a:p>
            <a:pPr indent="0" lvl="0" marL="0" rtl="0" algn="l">
              <a:lnSpc>
                <a:spcPct val="115000"/>
              </a:lnSpc>
              <a:spcBef>
                <a:spcPts val="1200"/>
              </a:spcBef>
              <a:spcAft>
                <a:spcPts val="0"/>
              </a:spcAft>
              <a:buNone/>
            </a:pPr>
            <a:r>
              <a:rPr b="1" lang="en-IN" sz="1800">
                <a:solidFill>
                  <a:schemeClr val="lt1"/>
                </a:solidFill>
              </a:rPr>
              <a:t>Dashboard &amp; Reporting:</a:t>
            </a:r>
            <a:r>
              <a:rPr lang="en-IN" sz="1800">
                <a:solidFill>
                  <a:schemeClr val="lt1"/>
                </a:solidFill>
              </a:rPr>
              <a:t> Customize dashboards to display real-time metrics like sprint velocity, issue status, test execution summary, and backlog health for better visibility and tracking.</a:t>
            </a:r>
            <a:endParaRPr sz="1800">
              <a:solidFill>
                <a:schemeClr val="lt1"/>
              </a:solidFill>
            </a:endParaRPr>
          </a:p>
          <a:p>
            <a:pPr indent="0" lvl="0" marL="0" rtl="0" algn="l">
              <a:spcBef>
                <a:spcPts val="1200"/>
              </a:spcBef>
              <a:spcAft>
                <a:spcPts val="0"/>
              </a:spcAft>
              <a:buClr>
                <a:schemeClr val="dk1"/>
              </a:buClr>
              <a:buSzPts val="1100"/>
              <a:buFont typeface="Arial"/>
              <a:buNone/>
            </a:pPr>
            <a:r>
              <a:rPr b="1" lang="en-IN" sz="1800">
                <a:solidFill>
                  <a:schemeClr val="lt1"/>
                </a:solidFill>
              </a:rPr>
              <a:t>Application Url: </a:t>
            </a:r>
            <a:r>
              <a:rPr b="1" lang="en-IN" sz="1800" u="sng">
                <a:solidFill>
                  <a:schemeClr val="hlink"/>
                </a:solidFill>
                <a:hlinkClick r:id="rId4"/>
              </a:rPr>
              <a:t>https://api.restful-api.dev</a:t>
            </a:r>
            <a:r>
              <a:rPr b="1" lang="en-IN" sz="1800">
                <a:solidFill>
                  <a:schemeClr val="lt1"/>
                </a:solidFill>
              </a:rPr>
              <a:t> </a:t>
            </a:r>
            <a:endParaRPr sz="1800">
              <a:solidFill>
                <a:schemeClr val="lt1"/>
              </a:solidFill>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p:nvPr/>
        </p:nvSpPr>
        <p:spPr>
          <a:xfrm>
            <a:off x="0" y="0"/>
            <a:ext cx="12192000" cy="6858000"/>
          </a:xfrm>
          <a:prstGeom prst="rect">
            <a:avLst/>
          </a:prstGeom>
          <a:solidFill>
            <a:srgbClr val="15102C"/>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27"/>
          <p:cNvSpPr txBox="1"/>
          <p:nvPr/>
        </p:nvSpPr>
        <p:spPr>
          <a:xfrm>
            <a:off x="181439" y="872000"/>
            <a:ext cx="80916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lt1"/>
                </a:solidFill>
              </a:rPr>
              <a:t>S</a:t>
            </a:r>
            <a:r>
              <a:rPr b="1" lang="en-IN" sz="2400">
                <a:solidFill>
                  <a:schemeClr val="lt1"/>
                </a:solidFill>
                <a:latin typeface="Arial"/>
                <a:ea typeface="Arial"/>
                <a:cs typeface="Arial"/>
                <a:sym typeface="Arial"/>
              </a:rPr>
              <a:t>creenshots</a:t>
            </a:r>
            <a:endParaRPr b="1" sz="2400">
              <a:solidFill>
                <a:schemeClr val="lt1"/>
              </a:solidFill>
              <a:latin typeface="Arial"/>
              <a:ea typeface="Arial"/>
              <a:cs typeface="Arial"/>
              <a:sym typeface="Arial"/>
            </a:endParaRPr>
          </a:p>
        </p:txBody>
      </p:sp>
      <p:pic>
        <p:nvPicPr>
          <p:cNvPr id="191" name="Google Shape;191;p27"/>
          <p:cNvPicPr preferRelativeResize="0"/>
          <p:nvPr/>
        </p:nvPicPr>
        <p:blipFill rotWithShape="1">
          <a:blip r:embed="rId3">
            <a:alphaModFix/>
          </a:blip>
          <a:srcRect b="0" l="0" r="0" t="0"/>
          <a:stretch/>
        </p:blipFill>
        <p:spPr>
          <a:xfrm>
            <a:off x="10347" y="0"/>
            <a:ext cx="2401375" cy="902226"/>
          </a:xfrm>
          <a:prstGeom prst="rect">
            <a:avLst/>
          </a:prstGeom>
          <a:noFill/>
          <a:ln>
            <a:noFill/>
          </a:ln>
        </p:spPr>
      </p:pic>
      <p:cxnSp>
        <p:nvCxnSpPr>
          <p:cNvPr id="192" name="Google Shape;192;p27"/>
          <p:cNvCxnSpPr/>
          <p:nvPr/>
        </p:nvCxnSpPr>
        <p:spPr>
          <a:xfrm>
            <a:off x="323850" y="1352550"/>
            <a:ext cx="6305700" cy="0"/>
          </a:xfrm>
          <a:prstGeom prst="straightConnector1">
            <a:avLst/>
          </a:prstGeom>
          <a:noFill/>
          <a:ln cap="flat" cmpd="sng" w="9525">
            <a:solidFill>
              <a:schemeClr val="lt1"/>
            </a:solidFill>
            <a:prstDash val="solid"/>
            <a:miter lim="800000"/>
            <a:headEnd len="sm" w="sm" type="none"/>
            <a:tailEnd len="sm" w="sm" type="none"/>
          </a:ln>
        </p:spPr>
      </p:cxnSp>
      <p:pic>
        <p:nvPicPr>
          <p:cNvPr id="193" name="Google Shape;193;p27"/>
          <p:cNvPicPr preferRelativeResize="0"/>
          <p:nvPr/>
        </p:nvPicPr>
        <p:blipFill>
          <a:blip r:embed="rId4">
            <a:alphaModFix/>
          </a:blip>
          <a:stretch>
            <a:fillRect/>
          </a:stretch>
        </p:blipFill>
        <p:spPr>
          <a:xfrm>
            <a:off x="465550" y="1598125"/>
            <a:ext cx="5607301" cy="4252375"/>
          </a:xfrm>
          <a:prstGeom prst="rect">
            <a:avLst/>
          </a:prstGeom>
          <a:noFill/>
          <a:ln>
            <a:noFill/>
          </a:ln>
        </p:spPr>
      </p:pic>
      <p:pic>
        <p:nvPicPr>
          <p:cNvPr id="194" name="Google Shape;194;p27"/>
          <p:cNvPicPr preferRelativeResize="0"/>
          <p:nvPr/>
        </p:nvPicPr>
        <p:blipFill>
          <a:blip r:embed="rId5">
            <a:alphaModFix/>
          </a:blip>
          <a:stretch>
            <a:fillRect/>
          </a:stretch>
        </p:blipFill>
        <p:spPr>
          <a:xfrm>
            <a:off x="6343825" y="1598125"/>
            <a:ext cx="5607298" cy="4252375"/>
          </a:xfrm>
          <a:prstGeom prst="rect">
            <a:avLst/>
          </a:prstGeom>
          <a:solidFill>
            <a:srgbClr val="15102C"/>
          </a:solidFill>
          <a:ln cap="flat" cmpd="sng" w="12700">
            <a:solidFill>
              <a:srgbClr val="1C3052"/>
            </a:solidFill>
            <a:prstDash val="solid"/>
            <a:miter lim="8000"/>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p:nvPr/>
        </p:nvSpPr>
        <p:spPr>
          <a:xfrm>
            <a:off x="0" y="0"/>
            <a:ext cx="12192000" cy="6858000"/>
          </a:xfrm>
          <a:prstGeom prst="rect">
            <a:avLst/>
          </a:prstGeom>
          <a:solidFill>
            <a:srgbClr val="15102C"/>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28"/>
          <p:cNvSpPr txBox="1"/>
          <p:nvPr/>
        </p:nvSpPr>
        <p:spPr>
          <a:xfrm>
            <a:off x="181439" y="872000"/>
            <a:ext cx="80916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lt1"/>
                </a:solidFill>
              </a:rPr>
              <a:t>S</a:t>
            </a:r>
            <a:r>
              <a:rPr b="1" lang="en-IN" sz="2400">
                <a:solidFill>
                  <a:schemeClr val="lt1"/>
                </a:solidFill>
                <a:latin typeface="Arial"/>
                <a:ea typeface="Arial"/>
                <a:cs typeface="Arial"/>
                <a:sym typeface="Arial"/>
              </a:rPr>
              <a:t>creenshots</a:t>
            </a:r>
            <a:endParaRPr b="1" sz="2400">
              <a:solidFill>
                <a:schemeClr val="lt1"/>
              </a:solidFill>
              <a:latin typeface="Arial"/>
              <a:ea typeface="Arial"/>
              <a:cs typeface="Arial"/>
              <a:sym typeface="Arial"/>
            </a:endParaRPr>
          </a:p>
        </p:txBody>
      </p:sp>
      <p:pic>
        <p:nvPicPr>
          <p:cNvPr id="201" name="Google Shape;201;p28"/>
          <p:cNvPicPr preferRelativeResize="0"/>
          <p:nvPr/>
        </p:nvPicPr>
        <p:blipFill rotWithShape="1">
          <a:blip r:embed="rId3">
            <a:alphaModFix/>
          </a:blip>
          <a:srcRect b="0" l="0" r="0" t="0"/>
          <a:stretch/>
        </p:blipFill>
        <p:spPr>
          <a:xfrm>
            <a:off x="10347" y="0"/>
            <a:ext cx="2401375" cy="902226"/>
          </a:xfrm>
          <a:prstGeom prst="rect">
            <a:avLst/>
          </a:prstGeom>
          <a:noFill/>
          <a:ln>
            <a:noFill/>
          </a:ln>
        </p:spPr>
      </p:pic>
      <p:cxnSp>
        <p:nvCxnSpPr>
          <p:cNvPr id="202" name="Google Shape;202;p28"/>
          <p:cNvCxnSpPr/>
          <p:nvPr/>
        </p:nvCxnSpPr>
        <p:spPr>
          <a:xfrm>
            <a:off x="323850" y="1352550"/>
            <a:ext cx="6305700" cy="0"/>
          </a:xfrm>
          <a:prstGeom prst="straightConnector1">
            <a:avLst/>
          </a:prstGeom>
          <a:noFill/>
          <a:ln cap="flat" cmpd="sng" w="9525">
            <a:solidFill>
              <a:schemeClr val="lt1"/>
            </a:solidFill>
            <a:prstDash val="solid"/>
            <a:miter lim="800000"/>
            <a:headEnd len="sm" w="sm" type="none"/>
            <a:tailEnd len="sm" w="sm" type="none"/>
          </a:ln>
        </p:spPr>
      </p:cxnSp>
      <p:pic>
        <p:nvPicPr>
          <p:cNvPr id="203" name="Google Shape;203;p28"/>
          <p:cNvPicPr preferRelativeResize="0"/>
          <p:nvPr/>
        </p:nvPicPr>
        <p:blipFill>
          <a:blip r:embed="rId4">
            <a:alphaModFix/>
          </a:blip>
          <a:stretch>
            <a:fillRect/>
          </a:stretch>
        </p:blipFill>
        <p:spPr>
          <a:xfrm>
            <a:off x="323850" y="1660650"/>
            <a:ext cx="5749001" cy="4648425"/>
          </a:xfrm>
          <a:prstGeom prst="rect">
            <a:avLst/>
          </a:prstGeom>
          <a:noFill/>
          <a:ln>
            <a:noFill/>
          </a:ln>
        </p:spPr>
      </p:pic>
      <p:pic>
        <p:nvPicPr>
          <p:cNvPr id="204" name="Google Shape;204;p28"/>
          <p:cNvPicPr preferRelativeResize="0"/>
          <p:nvPr/>
        </p:nvPicPr>
        <p:blipFill>
          <a:blip r:embed="rId5">
            <a:alphaModFix/>
          </a:blip>
          <a:stretch>
            <a:fillRect/>
          </a:stretch>
        </p:blipFill>
        <p:spPr>
          <a:xfrm>
            <a:off x="6281300" y="1660650"/>
            <a:ext cx="5627551" cy="4648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p:nvPr/>
        </p:nvSpPr>
        <p:spPr>
          <a:xfrm>
            <a:off x="0" y="0"/>
            <a:ext cx="12192000" cy="6858000"/>
          </a:xfrm>
          <a:prstGeom prst="rect">
            <a:avLst/>
          </a:prstGeom>
          <a:solidFill>
            <a:srgbClr val="15102C"/>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29"/>
          <p:cNvSpPr txBox="1"/>
          <p:nvPr/>
        </p:nvSpPr>
        <p:spPr>
          <a:xfrm>
            <a:off x="181439" y="872000"/>
            <a:ext cx="809170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lt1"/>
                </a:solidFill>
                <a:latin typeface="Arial"/>
                <a:ea typeface="Arial"/>
                <a:cs typeface="Arial"/>
                <a:sym typeface="Arial"/>
              </a:rPr>
              <a:t>Conclusion</a:t>
            </a:r>
            <a:endParaRPr b="1" sz="2400">
              <a:solidFill>
                <a:schemeClr val="lt1"/>
              </a:solidFill>
              <a:latin typeface="Arial"/>
              <a:ea typeface="Arial"/>
              <a:cs typeface="Arial"/>
              <a:sym typeface="Arial"/>
            </a:endParaRPr>
          </a:p>
        </p:txBody>
      </p:sp>
      <p:pic>
        <p:nvPicPr>
          <p:cNvPr id="211" name="Google Shape;211;p29"/>
          <p:cNvPicPr preferRelativeResize="0"/>
          <p:nvPr/>
        </p:nvPicPr>
        <p:blipFill rotWithShape="1">
          <a:blip r:embed="rId3">
            <a:alphaModFix/>
          </a:blip>
          <a:srcRect b="0" l="0" r="0" t="0"/>
          <a:stretch/>
        </p:blipFill>
        <p:spPr>
          <a:xfrm>
            <a:off x="10347" y="0"/>
            <a:ext cx="2401377" cy="902226"/>
          </a:xfrm>
          <a:prstGeom prst="rect">
            <a:avLst/>
          </a:prstGeom>
          <a:noFill/>
          <a:ln>
            <a:noFill/>
          </a:ln>
        </p:spPr>
      </p:pic>
      <p:cxnSp>
        <p:nvCxnSpPr>
          <p:cNvPr id="212" name="Google Shape;212;p29"/>
          <p:cNvCxnSpPr/>
          <p:nvPr/>
        </p:nvCxnSpPr>
        <p:spPr>
          <a:xfrm>
            <a:off x="323850" y="1352550"/>
            <a:ext cx="6305550" cy="0"/>
          </a:xfrm>
          <a:prstGeom prst="straightConnector1">
            <a:avLst/>
          </a:prstGeom>
          <a:noFill/>
          <a:ln cap="flat" cmpd="sng" w="9525">
            <a:solidFill>
              <a:schemeClr val="lt1"/>
            </a:solidFill>
            <a:prstDash val="solid"/>
            <a:miter lim="800000"/>
            <a:headEnd len="sm" w="sm" type="none"/>
            <a:tailEnd len="sm" w="sm" type="none"/>
          </a:ln>
        </p:spPr>
      </p:cxnSp>
      <p:sp>
        <p:nvSpPr>
          <p:cNvPr id="213" name="Google Shape;213;p29"/>
          <p:cNvSpPr txBox="1"/>
          <p:nvPr/>
        </p:nvSpPr>
        <p:spPr>
          <a:xfrm>
            <a:off x="298775" y="1556425"/>
            <a:ext cx="11443800" cy="49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sz="1800">
                <a:solidFill>
                  <a:schemeClr val="lt1"/>
                </a:solidFill>
              </a:rPr>
              <a:t>This capstone project successfully integrated end-to-end automation testing techniques, including Selenium Web UI, Postman API testing, and JMeter performance testing.</a:t>
            </a:r>
            <a:br>
              <a:rPr lang="en-IN" sz="1800">
                <a:solidFill>
                  <a:schemeClr val="lt1"/>
                </a:solidFill>
              </a:rPr>
            </a:br>
            <a:endParaRPr sz="1800">
              <a:solidFill>
                <a:schemeClr val="lt1"/>
              </a:solidFill>
            </a:endParaRPr>
          </a:p>
          <a:p>
            <a:pPr indent="0" lvl="0" marL="0" rtl="0" algn="l">
              <a:spcBef>
                <a:spcPts val="0"/>
              </a:spcBef>
              <a:spcAft>
                <a:spcPts val="0"/>
              </a:spcAft>
              <a:buClr>
                <a:schemeClr val="dk1"/>
              </a:buClr>
              <a:buSzPts val="1100"/>
              <a:buFont typeface="Arial"/>
              <a:buNone/>
            </a:pPr>
            <a:r>
              <a:rPr lang="en-IN" sz="1800">
                <a:solidFill>
                  <a:schemeClr val="lt1"/>
                </a:solidFill>
              </a:rPr>
              <a:t>We implemented agile test management using </a:t>
            </a:r>
            <a:r>
              <a:rPr b="1" lang="en-IN" sz="1800">
                <a:solidFill>
                  <a:schemeClr val="lt1"/>
                </a:solidFill>
              </a:rPr>
              <a:t>J</a:t>
            </a:r>
            <a:r>
              <a:rPr lang="en-IN" sz="1800">
                <a:solidFill>
                  <a:schemeClr val="lt1"/>
                </a:solidFill>
              </a:rPr>
              <a:t>IRA with tools like Xray enabling real-time test planning, execution, and tracking.</a:t>
            </a:r>
            <a:br>
              <a:rPr lang="en-IN" sz="1800">
                <a:solidFill>
                  <a:schemeClr val="lt1"/>
                </a:solidFill>
              </a:rPr>
            </a:br>
            <a:endParaRPr sz="1800">
              <a:solidFill>
                <a:schemeClr val="lt1"/>
              </a:solidFill>
            </a:endParaRPr>
          </a:p>
          <a:p>
            <a:pPr indent="0" lvl="0" marL="0" rtl="0" algn="l">
              <a:spcBef>
                <a:spcPts val="0"/>
              </a:spcBef>
              <a:spcAft>
                <a:spcPts val="0"/>
              </a:spcAft>
              <a:buClr>
                <a:schemeClr val="dk1"/>
              </a:buClr>
              <a:buSzPts val="1100"/>
              <a:buFont typeface="Arial"/>
              <a:buNone/>
            </a:pPr>
            <a:r>
              <a:rPr lang="en-IN" sz="1800">
                <a:solidFill>
                  <a:schemeClr val="lt1"/>
                </a:solidFill>
              </a:rPr>
              <a:t>The entire project was version-controlled and collaborated using GitHub, following best practices of CI/CD and branch management.</a:t>
            </a:r>
            <a:br>
              <a:rPr lang="en-IN" sz="1800">
                <a:solidFill>
                  <a:schemeClr val="lt1"/>
                </a:solidFill>
              </a:rPr>
            </a:br>
            <a:endParaRPr sz="1800">
              <a:solidFill>
                <a:schemeClr val="lt1"/>
              </a:solidFill>
            </a:endParaRPr>
          </a:p>
          <a:p>
            <a:pPr indent="0" lvl="0" marL="0" rtl="0" algn="l">
              <a:spcBef>
                <a:spcPts val="0"/>
              </a:spcBef>
              <a:spcAft>
                <a:spcPts val="0"/>
              </a:spcAft>
              <a:buClr>
                <a:schemeClr val="dk1"/>
              </a:buClr>
              <a:buSzPts val="1100"/>
              <a:buFont typeface="Arial"/>
              <a:buNone/>
            </a:pPr>
            <a:r>
              <a:rPr lang="en-IN" sz="1800">
                <a:solidFill>
                  <a:schemeClr val="lt1"/>
                </a:solidFill>
              </a:rPr>
              <a:t>Through this project, we achieved comprehensive test coverage, ensured application stability and scalability, and demonstrated real-world QA practices.</a:t>
            </a:r>
            <a:br>
              <a:rPr lang="en-IN" sz="1800">
                <a:solidFill>
                  <a:schemeClr val="lt1"/>
                </a:solidFill>
              </a:rPr>
            </a:br>
            <a:endParaRPr sz="1800">
              <a:solidFill>
                <a:schemeClr val="lt1"/>
              </a:solidFill>
            </a:endParaRPr>
          </a:p>
          <a:p>
            <a:pPr indent="0" lvl="0" marL="0" rtl="0" algn="l">
              <a:spcBef>
                <a:spcPts val="0"/>
              </a:spcBef>
              <a:spcAft>
                <a:spcPts val="0"/>
              </a:spcAft>
              <a:buClr>
                <a:schemeClr val="dk1"/>
              </a:buClr>
              <a:buSzPts val="1100"/>
              <a:buFont typeface="Arial"/>
              <a:buNone/>
            </a:pPr>
            <a:r>
              <a:rPr lang="en-IN" sz="1800">
                <a:solidFill>
                  <a:schemeClr val="lt1"/>
                </a:solidFill>
              </a:rPr>
              <a:t>This hands-on experience provided in-depth exposure to automation frameworks, performance testing, agile tools, and industry-standard workflows.</a:t>
            </a:r>
            <a:endParaRPr sz="1800">
              <a:solidFill>
                <a:schemeClr val="lt1"/>
              </a:solidFill>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p:nvPr/>
        </p:nvSpPr>
        <p:spPr>
          <a:xfrm>
            <a:off x="0" y="0"/>
            <a:ext cx="12192000" cy="6858000"/>
          </a:xfrm>
          <a:prstGeom prst="rect">
            <a:avLst/>
          </a:prstGeom>
          <a:solidFill>
            <a:srgbClr val="15102C"/>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19" name="Google Shape;219;p30"/>
          <p:cNvPicPr preferRelativeResize="0"/>
          <p:nvPr/>
        </p:nvPicPr>
        <p:blipFill rotWithShape="1">
          <a:blip r:embed="rId3">
            <a:alphaModFix/>
          </a:blip>
          <a:srcRect b="0" l="0" r="0" t="0"/>
          <a:stretch/>
        </p:blipFill>
        <p:spPr>
          <a:xfrm>
            <a:off x="10347" y="0"/>
            <a:ext cx="2401375" cy="902226"/>
          </a:xfrm>
          <a:prstGeom prst="rect">
            <a:avLst/>
          </a:prstGeom>
          <a:noFill/>
          <a:ln>
            <a:noFill/>
          </a:ln>
        </p:spPr>
      </p:pic>
      <p:cxnSp>
        <p:nvCxnSpPr>
          <p:cNvPr id="220" name="Google Shape;220;p30"/>
          <p:cNvCxnSpPr/>
          <p:nvPr/>
        </p:nvCxnSpPr>
        <p:spPr>
          <a:xfrm>
            <a:off x="0" y="902225"/>
            <a:ext cx="6305700" cy="0"/>
          </a:xfrm>
          <a:prstGeom prst="straightConnector1">
            <a:avLst/>
          </a:prstGeom>
          <a:noFill/>
          <a:ln cap="flat" cmpd="sng" w="9525">
            <a:solidFill>
              <a:schemeClr val="lt1"/>
            </a:solidFill>
            <a:prstDash val="solid"/>
            <a:miter lim="800000"/>
            <a:headEnd len="sm" w="sm" type="none"/>
            <a:tailEnd len="sm" w="sm" type="none"/>
          </a:ln>
        </p:spPr>
      </p:cxnSp>
      <p:sp>
        <p:nvSpPr>
          <p:cNvPr id="221" name="Google Shape;221;p30"/>
          <p:cNvSpPr txBox="1"/>
          <p:nvPr/>
        </p:nvSpPr>
        <p:spPr>
          <a:xfrm>
            <a:off x="215400" y="722650"/>
            <a:ext cx="5628300" cy="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22" name="Google Shape;222;p30"/>
          <p:cNvSpPr txBox="1"/>
          <p:nvPr/>
        </p:nvSpPr>
        <p:spPr>
          <a:xfrm>
            <a:off x="1862150" y="2473475"/>
            <a:ext cx="4210800" cy="5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800">
                <a:solidFill>
                  <a:schemeClr val="lt1"/>
                </a:solidFill>
                <a:latin typeface="Calibri"/>
                <a:ea typeface="Calibri"/>
                <a:cs typeface="Calibri"/>
                <a:sym typeface="Calibri"/>
              </a:rPr>
              <a:t>GITHUB URL:</a:t>
            </a:r>
            <a:endParaRPr sz="2800">
              <a:solidFill>
                <a:schemeClr val="lt1"/>
              </a:solidFill>
              <a:latin typeface="Calibri"/>
              <a:ea typeface="Calibri"/>
              <a:cs typeface="Calibri"/>
              <a:sym typeface="Calibri"/>
            </a:endParaRPr>
          </a:p>
        </p:txBody>
      </p:sp>
      <p:sp>
        <p:nvSpPr>
          <p:cNvPr id="223" name="Google Shape;223;p30"/>
          <p:cNvSpPr txBox="1"/>
          <p:nvPr/>
        </p:nvSpPr>
        <p:spPr>
          <a:xfrm>
            <a:off x="1862150" y="3057275"/>
            <a:ext cx="8546400" cy="7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800" u="sng">
                <a:solidFill>
                  <a:schemeClr val="hlink"/>
                </a:solidFill>
                <a:latin typeface="Calibri"/>
                <a:ea typeface="Calibri"/>
                <a:cs typeface="Calibri"/>
                <a:sym typeface="Calibri"/>
                <a:hlinkClick r:id="rId4"/>
              </a:rPr>
              <a:t>https://github.com/krishna96182/CAPSTONE_COGNIXIA_WEB_API_MAY2025/tree/main</a:t>
            </a:r>
            <a:r>
              <a:rPr lang="en-IN"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nvSpPr>
        <p:spPr>
          <a:xfrm>
            <a:off x="1" y="2028617"/>
            <a:ext cx="5505450" cy="280076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8800">
                <a:solidFill>
                  <a:schemeClr val="lt1"/>
                </a:solidFill>
                <a:latin typeface="Arial"/>
                <a:ea typeface="Arial"/>
                <a:cs typeface="Arial"/>
                <a:sym typeface="Arial"/>
              </a:rPr>
              <a:t>Thank You</a:t>
            </a:r>
            <a:endParaRPr b="1" sz="11500">
              <a:solidFill>
                <a:schemeClr val="lt1"/>
              </a:solidFill>
              <a:latin typeface="Arial"/>
              <a:ea typeface="Arial"/>
              <a:cs typeface="Arial"/>
              <a:sym typeface="Arial"/>
            </a:endParaRPr>
          </a:p>
        </p:txBody>
      </p:sp>
      <p:pic>
        <p:nvPicPr>
          <p:cNvPr id="229" name="Google Shape;229;p31"/>
          <p:cNvPicPr preferRelativeResize="0"/>
          <p:nvPr/>
        </p:nvPicPr>
        <p:blipFill rotWithShape="1">
          <a:blip r:embed="rId3">
            <a:alphaModFix/>
          </a:blip>
          <a:srcRect b="0" l="0" r="0" t="0"/>
          <a:stretch/>
        </p:blipFill>
        <p:spPr>
          <a:xfrm>
            <a:off x="9790623" y="0"/>
            <a:ext cx="2401377" cy="9022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4"/>
          <p:cNvSpPr txBox="1"/>
          <p:nvPr/>
        </p:nvSpPr>
        <p:spPr>
          <a:xfrm>
            <a:off x="323850" y="465316"/>
            <a:ext cx="488059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400" u="none" cap="none" strike="noStrike">
                <a:solidFill>
                  <a:schemeClr val="dk1"/>
                </a:solidFill>
                <a:latin typeface="Arial"/>
                <a:ea typeface="Arial"/>
                <a:cs typeface="Arial"/>
                <a:sym typeface="Arial"/>
              </a:rPr>
              <a:t>Personal BACKGROUND</a:t>
            </a:r>
            <a:endParaRPr b="1" sz="2400">
              <a:solidFill>
                <a:schemeClr val="dk1"/>
              </a:solidFill>
              <a:latin typeface="Arial"/>
              <a:ea typeface="Arial"/>
              <a:cs typeface="Arial"/>
              <a:sym typeface="Arial"/>
            </a:endParaRPr>
          </a:p>
        </p:txBody>
      </p:sp>
      <p:sp>
        <p:nvSpPr>
          <p:cNvPr id="53" name="Google Shape;53;p14"/>
          <p:cNvSpPr txBox="1"/>
          <p:nvPr/>
        </p:nvSpPr>
        <p:spPr>
          <a:xfrm>
            <a:off x="323850" y="940013"/>
            <a:ext cx="78656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(Name, Past Experience, Qualification, Career Summary)</a:t>
            </a:r>
            <a:endParaRPr sz="1800">
              <a:solidFill>
                <a:schemeClr val="dk1"/>
              </a:solidFill>
              <a:latin typeface="Arial"/>
              <a:ea typeface="Arial"/>
              <a:cs typeface="Arial"/>
              <a:sym typeface="Arial"/>
            </a:endParaRPr>
          </a:p>
        </p:txBody>
      </p:sp>
      <p:sp>
        <p:nvSpPr>
          <p:cNvPr id="54" name="Google Shape;54;p14"/>
          <p:cNvSpPr txBox="1"/>
          <p:nvPr/>
        </p:nvSpPr>
        <p:spPr>
          <a:xfrm>
            <a:off x="373574" y="1765525"/>
            <a:ext cx="5324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Arial"/>
                <a:ea typeface="Arial"/>
                <a:cs typeface="Arial"/>
                <a:sym typeface="Arial"/>
              </a:rPr>
              <a:t>Name : Krishna Vamsi Gangisetty </a:t>
            </a:r>
            <a:endParaRPr b="1" sz="1800">
              <a:solidFill>
                <a:schemeClr val="dk1"/>
              </a:solidFill>
              <a:latin typeface="Arial"/>
              <a:ea typeface="Arial"/>
              <a:cs typeface="Arial"/>
              <a:sym typeface="Arial"/>
            </a:endParaRPr>
          </a:p>
        </p:txBody>
      </p:sp>
      <p:sp>
        <p:nvSpPr>
          <p:cNvPr id="55" name="Google Shape;55;p14"/>
          <p:cNvSpPr txBox="1"/>
          <p:nvPr/>
        </p:nvSpPr>
        <p:spPr>
          <a:xfrm>
            <a:off x="373577" y="2606609"/>
            <a:ext cx="66999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Arial"/>
                <a:ea typeface="Arial"/>
                <a:cs typeface="Arial"/>
                <a:sym typeface="Arial"/>
              </a:rPr>
              <a:t>Past Experience : </a:t>
            </a:r>
            <a:r>
              <a:rPr b="1" lang="en-IN" sz="1800">
                <a:solidFill>
                  <a:schemeClr val="dk1"/>
                </a:solidFill>
              </a:rPr>
              <a:t>S</a:t>
            </a:r>
            <a:r>
              <a:rPr b="1" lang="en-IN" sz="1800">
                <a:solidFill>
                  <a:schemeClr val="dk1"/>
                </a:solidFill>
                <a:latin typeface="Arial"/>
                <a:ea typeface="Arial"/>
                <a:cs typeface="Arial"/>
                <a:sym typeface="Arial"/>
              </a:rPr>
              <a:t>killed in React, Node.js (MERN stack), FastAPI, large language models (LLMs), SQL, and MongoDB.</a:t>
            </a:r>
            <a:endParaRPr b="1" sz="1800">
              <a:solidFill>
                <a:schemeClr val="dk1"/>
              </a:solidFill>
              <a:latin typeface="Arial"/>
              <a:ea typeface="Arial"/>
              <a:cs typeface="Arial"/>
              <a:sym typeface="Arial"/>
            </a:endParaRPr>
          </a:p>
          <a:p>
            <a:pPr indent="0" lvl="0" marL="0" marR="0" rtl="0" algn="l">
              <a:spcBef>
                <a:spcPts val="0"/>
              </a:spcBef>
              <a:spcAft>
                <a:spcPts val="0"/>
              </a:spcAft>
              <a:buNone/>
            </a:pPr>
            <a:br>
              <a:rPr b="1" lang="en-IN" sz="1800">
                <a:solidFill>
                  <a:schemeClr val="dk1"/>
                </a:solidFill>
                <a:latin typeface="Arial"/>
                <a:ea typeface="Arial"/>
                <a:cs typeface="Arial"/>
                <a:sym typeface="Arial"/>
              </a:rPr>
            </a:br>
            <a:endParaRPr b="1" sz="1800">
              <a:solidFill>
                <a:schemeClr val="dk1"/>
              </a:solidFill>
              <a:latin typeface="Arial"/>
              <a:ea typeface="Arial"/>
              <a:cs typeface="Arial"/>
              <a:sym typeface="Arial"/>
            </a:endParaRPr>
          </a:p>
          <a:p>
            <a:pPr indent="0" lvl="0" marL="0" marR="0" rtl="0" algn="l">
              <a:spcBef>
                <a:spcPts val="0"/>
              </a:spcBef>
              <a:spcAft>
                <a:spcPts val="0"/>
              </a:spcAft>
              <a:buNone/>
            </a:pPr>
            <a:r>
              <a:t/>
            </a:r>
            <a:endParaRPr b="1" sz="1800">
              <a:solidFill>
                <a:schemeClr val="dk1"/>
              </a:solidFill>
            </a:endParaRPr>
          </a:p>
        </p:txBody>
      </p:sp>
      <p:sp>
        <p:nvSpPr>
          <p:cNvPr id="56" name="Google Shape;56;p14"/>
          <p:cNvSpPr txBox="1"/>
          <p:nvPr/>
        </p:nvSpPr>
        <p:spPr>
          <a:xfrm>
            <a:off x="373575" y="3919425"/>
            <a:ext cx="5073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Arial"/>
                <a:ea typeface="Arial"/>
                <a:cs typeface="Arial"/>
                <a:sym typeface="Arial"/>
              </a:rPr>
              <a:t>Qualification :B</a:t>
            </a:r>
            <a:r>
              <a:rPr b="1" lang="en-IN" sz="1800">
                <a:solidFill>
                  <a:schemeClr val="dk1"/>
                </a:solidFill>
              </a:rPr>
              <a:t>Tech-</a:t>
            </a:r>
            <a:r>
              <a:rPr b="1" lang="en-IN" sz="1800">
                <a:solidFill>
                  <a:schemeClr val="dk1"/>
                </a:solidFill>
                <a:latin typeface="Arial"/>
                <a:ea typeface="Arial"/>
                <a:cs typeface="Arial"/>
                <a:sym typeface="Arial"/>
              </a:rPr>
              <a:t>CSE in Data Science</a:t>
            </a:r>
            <a:endParaRPr b="1" sz="1800">
              <a:solidFill>
                <a:schemeClr val="dk1"/>
              </a:solidFill>
              <a:latin typeface="Arial"/>
              <a:ea typeface="Arial"/>
              <a:cs typeface="Arial"/>
              <a:sym typeface="Arial"/>
            </a:endParaRPr>
          </a:p>
        </p:txBody>
      </p:sp>
      <p:sp>
        <p:nvSpPr>
          <p:cNvPr id="57" name="Google Shape;57;p14"/>
          <p:cNvSpPr txBox="1"/>
          <p:nvPr/>
        </p:nvSpPr>
        <p:spPr>
          <a:xfrm>
            <a:off x="373577" y="4288725"/>
            <a:ext cx="66999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Arial"/>
                <a:ea typeface="Arial"/>
                <a:cs typeface="Arial"/>
                <a:sym typeface="Arial"/>
              </a:rPr>
              <a:t>Career Summary : Enthusiastic fresher with a strong foundation in full-stack development using React, Node.js (MERN), FastAPI, and database management with SQL and MongoDB. Eager to leverage skills in modern technologies and contribute to innovative projects in a dynamic work environment.</a:t>
            </a:r>
            <a:endParaRPr b="1" sz="1800">
              <a:solidFill>
                <a:schemeClr val="dk1"/>
              </a:solidFill>
              <a:latin typeface="Arial"/>
              <a:ea typeface="Arial"/>
              <a:cs typeface="Arial"/>
              <a:sym typeface="Arial"/>
            </a:endParaRPr>
          </a:p>
        </p:txBody>
      </p:sp>
      <p:grpSp>
        <p:nvGrpSpPr>
          <p:cNvPr id="58" name="Google Shape;58;p14"/>
          <p:cNvGrpSpPr/>
          <p:nvPr/>
        </p:nvGrpSpPr>
        <p:grpSpPr>
          <a:xfrm>
            <a:off x="9574540" y="6420365"/>
            <a:ext cx="2243886" cy="375289"/>
            <a:chOff x="10212759" y="6518571"/>
            <a:chExt cx="1842973" cy="313399"/>
          </a:xfrm>
        </p:grpSpPr>
        <p:pic>
          <p:nvPicPr>
            <p:cNvPr id="59" name="Google Shape;59;p14"/>
            <p:cNvPicPr preferRelativeResize="0"/>
            <p:nvPr/>
          </p:nvPicPr>
          <p:blipFill rotWithShape="1">
            <a:blip r:embed="rId3">
              <a:alphaModFix/>
            </a:blip>
            <a:srcRect b="0" l="0" r="0" t="0"/>
            <a:stretch/>
          </p:blipFill>
          <p:spPr>
            <a:xfrm>
              <a:off x="10212759" y="6518571"/>
              <a:ext cx="1842973" cy="313399"/>
            </a:xfrm>
            <a:prstGeom prst="rect">
              <a:avLst/>
            </a:prstGeom>
            <a:noFill/>
            <a:ln>
              <a:noFill/>
            </a:ln>
          </p:spPr>
        </p:pic>
        <p:sp>
          <p:nvSpPr>
            <p:cNvPr id="60" name="Google Shape;60;p14"/>
            <p:cNvSpPr/>
            <p:nvPr/>
          </p:nvSpPr>
          <p:spPr>
            <a:xfrm>
              <a:off x="10248188" y="6547414"/>
              <a:ext cx="1613629" cy="2570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400">
                  <a:solidFill>
                    <a:schemeClr val="lt1"/>
                  </a:solidFill>
                  <a:latin typeface="Helvetica Neue"/>
                  <a:ea typeface="Helvetica Neue"/>
                  <a:cs typeface="Helvetica Neue"/>
                  <a:sym typeface="Helvetica Neue"/>
                </a:rPr>
                <a:t>www.collaberadigital.com</a:t>
              </a:r>
              <a:endParaRPr sz="1400">
                <a:solidFill>
                  <a:schemeClr val="lt1"/>
                </a:solidFill>
                <a:latin typeface="Helvetica Neue"/>
                <a:ea typeface="Helvetica Neue"/>
                <a:cs typeface="Helvetica Neue"/>
                <a:sym typeface="Helvetica Neue"/>
              </a:endParaRPr>
            </a:p>
          </p:txBody>
        </p:sp>
      </p:grpSp>
      <p:pic>
        <p:nvPicPr>
          <p:cNvPr descr="A shadow of a person holding a piece of paper&#10;&#10;Description automatically generated with medium confidence" id="61" name="Google Shape;61;p14"/>
          <p:cNvPicPr preferRelativeResize="0"/>
          <p:nvPr/>
        </p:nvPicPr>
        <p:blipFill rotWithShape="1">
          <a:blip r:embed="rId4">
            <a:alphaModFix/>
          </a:blip>
          <a:srcRect b="0" l="22854" r="21746" t="0"/>
          <a:stretch/>
        </p:blipFill>
        <p:spPr>
          <a:xfrm>
            <a:off x="7556763" y="0"/>
            <a:ext cx="4635237" cy="6858000"/>
          </a:xfrm>
          <a:prstGeom prst="rect">
            <a:avLst/>
          </a:prstGeom>
          <a:solidFill>
            <a:srgbClr val="ECECEC"/>
          </a:solidFill>
          <a:ln>
            <a:noFill/>
          </a:ln>
          <a:effectLst>
            <a:outerShdw blurRad="55000" rotWithShape="0" algn="tl" dir="5400000" dist="18000">
              <a:srgbClr val="000000">
                <a:alpha val="40000"/>
              </a:srgbClr>
            </a:outerShdw>
          </a:effectLst>
        </p:spPr>
      </p:pic>
      <p:pic>
        <p:nvPicPr>
          <p:cNvPr id="62" name="Google Shape;62;p14"/>
          <p:cNvPicPr preferRelativeResize="0"/>
          <p:nvPr/>
        </p:nvPicPr>
        <p:blipFill rotWithShape="1">
          <a:blip r:embed="rId5">
            <a:alphaModFix/>
          </a:blip>
          <a:srcRect b="0" l="0" r="0" t="0"/>
          <a:stretch/>
        </p:blipFill>
        <p:spPr>
          <a:xfrm>
            <a:off x="9790623" y="0"/>
            <a:ext cx="2401377" cy="902226"/>
          </a:xfrm>
          <a:prstGeom prst="rect">
            <a:avLst/>
          </a:prstGeom>
          <a:noFill/>
          <a:ln>
            <a:noFill/>
          </a:ln>
        </p:spPr>
      </p:pic>
      <p:sp>
        <p:nvSpPr>
          <p:cNvPr id="63" name="Google Shape;63;p14"/>
          <p:cNvSpPr/>
          <p:nvPr/>
        </p:nvSpPr>
        <p:spPr>
          <a:xfrm>
            <a:off x="4740604" y="-930885"/>
            <a:ext cx="513567" cy="513567"/>
          </a:xfrm>
          <a:prstGeom prst="rect">
            <a:avLst/>
          </a:prstGeom>
          <a:solidFill>
            <a:srgbClr val="71758A"/>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64" name="Google Shape;64;p14"/>
          <p:cNvCxnSpPr/>
          <p:nvPr/>
        </p:nvCxnSpPr>
        <p:spPr>
          <a:xfrm>
            <a:off x="323850" y="1352550"/>
            <a:ext cx="6305550"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descr="A picture containing grate&#10;&#10;Description automatically generated" id="69" name="Google Shape;69;p15"/>
          <p:cNvPicPr preferRelativeResize="0"/>
          <p:nvPr/>
        </p:nvPicPr>
        <p:blipFill rotWithShape="1">
          <a:blip r:embed="rId3">
            <a:alphaModFix/>
          </a:blip>
          <a:srcRect b="0" l="9330" r="16903" t="0"/>
          <a:stretch/>
        </p:blipFill>
        <p:spPr>
          <a:xfrm>
            <a:off x="7695292" y="0"/>
            <a:ext cx="4496708" cy="6858000"/>
          </a:xfrm>
          <a:prstGeom prst="rect">
            <a:avLst/>
          </a:prstGeom>
          <a:noFill/>
          <a:ln>
            <a:noFill/>
          </a:ln>
        </p:spPr>
      </p:pic>
      <p:pic>
        <p:nvPicPr>
          <p:cNvPr id="70" name="Google Shape;70;p15"/>
          <p:cNvPicPr preferRelativeResize="0"/>
          <p:nvPr/>
        </p:nvPicPr>
        <p:blipFill rotWithShape="1">
          <a:blip r:embed="rId4">
            <a:alphaModFix/>
          </a:blip>
          <a:srcRect b="0" l="0" r="0" t="0"/>
          <a:stretch/>
        </p:blipFill>
        <p:spPr>
          <a:xfrm>
            <a:off x="10347" y="0"/>
            <a:ext cx="2401377" cy="902226"/>
          </a:xfrm>
          <a:prstGeom prst="rect">
            <a:avLst/>
          </a:prstGeom>
          <a:noFill/>
          <a:ln>
            <a:noFill/>
          </a:ln>
        </p:spPr>
      </p:pic>
      <p:sp>
        <p:nvSpPr>
          <p:cNvPr id="71" name="Google Shape;71;p15"/>
          <p:cNvSpPr txBox="1"/>
          <p:nvPr/>
        </p:nvSpPr>
        <p:spPr>
          <a:xfrm>
            <a:off x="330200" y="898276"/>
            <a:ext cx="70376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Arial"/>
                <a:ea typeface="Arial"/>
                <a:cs typeface="Arial"/>
                <a:sym typeface="Arial"/>
              </a:rPr>
              <a:t>Key Takeaways/Learnings from the Program (HTD)</a:t>
            </a:r>
            <a:endParaRPr b="1" sz="1800">
              <a:solidFill>
                <a:schemeClr val="dk1"/>
              </a:solidFill>
              <a:latin typeface="Arial"/>
              <a:ea typeface="Arial"/>
              <a:cs typeface="Arial"/>
              <a:sym typeface="Arial"/>
            </a:endParaRPr>
          </a:p>
        </p:txBody>
      </p:sp>
      <p:cxnSp>
        <p:nvCxnSpPr>
          <p:cNvPr id="72" name="Google Shape;72;p15"/>
          <p:cNvCxnSpPr/>
          <p:nvPr/>
        </p:nvCxnSpPr>
        <p:spPr>
          <a:xfrm>
            <a:off x="323850" y="1352550"/>
            <a:ext cx="6305550" cy="0"/>
          </a:xfrm>
          <a:prstGeom prst="straightConnector1">
            <a:avLst/>
          </a:prstGeom>
          <a:noFill/>
          <a:ln cap="flat" cmpd="sng" w="9525">
            <a:solidFill>
              <a:schemeClr val="dk1"/>
            </a:solidFill>
            <a:prstDash val="solid"/>
            <a:miter lim="800000"/>
            <a:headEnd len="sm" w="sm" type="none"/>
            <a:tailEnd len="sm" w="sm" type="none"/>
          </a:ln>
        </p:spPr>
      </p:cxnSp>
      <p:sp>
        <p:nvSpPr>
          <p:cNvPr id="73" name="Google Shape;73;p15"/>
          <p:cNvSpPr txBox="1"/>
          <p:nvPr/>
        </p:nvSpPr>
        <p:spPr>
          <a:xfrm>
            <a:off x="0" y="1577275"/>
            <a:ext cx="7532100" cy="493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IN" sz="1100">
                <a:solidFill>
                  <a:schemeClr val="dk1"/>
                </a:solidFill>
              </a:rPr>
              <a:t>Different Types of Testing</a:t>
            </a:r>
            <a:br>
              <a:rPr b="1" lang="en-IN" sz="1100">
                <a:solidFill>
                  <a:schemeClr val="dk1"/>
                </a:solidFill>
              </a:rPr>
            </a:br>
            <a:r>
              <a:rPr lang="en-IN" sz="1100">
                <a:solidFill>
                  <a:schemeClr val="dk1"/>
                </a:solidFill>
              </a:rPr>
              <a:t> I learned about many kinds of testing like manual testing, automated testing, API testing, performance testing, and security testing.</a:t>
            </a:r>
            <a:endParaRPr sz="1100">
              <a:solidFill>
                <a:schemeClr val="dk1"/>
              </a:solidFill>
            </a:endParaRPr>
          </a:p>
          <a:p>
            <a:pPr indent="0" lvl="0" marL="0" rtl="0" algn="l">
              <a:lnSpc>
                <a:spcPct val="115000"/>
              </a:lnSpc>
              <a:spcBef>
                <a:spcPts val="1200"/>
              </a:spcBef>
              <a:spcAft>
                <a:spcPts val="0"/>
              </a:spcAft>
              <a:buNone/>
            </a:pPr>
            <a:r>
              <a:rPr b="1" lang="en-IN" sz="1100">
                <a:solidFill>
                  <a:schemeClr val="dk1"/>
                </a:solidFill>
              </a:rPr>
              <a:t>Using Automation Tools</a:t>
            </a:r>
            <a:br>
              <a:rPr b="1" lang="en-IN" sz="1100">
                <a:solidFill>
                  <a:schemeClr val="dk1"/>
                </a:solidFill>
              </a:rPr>
            </a:br>
            <a:r>
              <a:rPr lang="en-IN" sz="1100">
                <a:solidFill>
                  <a:schemeClr val="dk1"/>
                </a:solidFill>
              </a:rPr>
              <a:t> I practiced writing automated test scripts using Selenium WebDriver with Java and TestNG. I also worked on API testing using Postman and Newman.</a:t>
            </a:r>
            <a:endParaRPr sz="1100">
              <a:solidFill>
                <a:schemeClr val="dk1"/>
              </a:solidFill>
            </a:endParaRPr>
          </a:p>
          <a:p>
            <a:pPr indent="0" lvl="0" marL="0" rtl="0" algn="l">
              <a:lnSpc>
                <a:spcPct val="115000"/>
              </a:lnSpc>
              <a:spcBef>
                <a:spcPts val="1200"/>
              </a:spcBef>
              <a:spcAft>
                <a:spcPts val="0"/>
              </a:spcAft>
              <a:buNone/>
            </a:pPr>
            <a:r>
              <a:rPr b="1" lang="en-IN" sz="1100">
                <a:solidFill>
                  <a:schemeClr val="dk1"/>
                </a:solidFill>
              </a:rPr>
              <a:t>Performance Testing Basics</a:t>
            </a:r>
            <a:br>
              <a:rPr b="1" lang="en-IN" sz="1100">
                <a:solidFill>
                  <a:schemeClr val="dk1"/>
                </a:solidFill>
              </a:rPr>
            </a:br>
            <a:r>
              <a:rPr lang="en-IN" sz="1100">
                <a:solidFill>
                  <a:schemeClr val="dk1"/>
                </a:solidFill>
              </a:rPr>
              <a:t> I got to know how to use Apache JMeter to test how well an application performs, especially under load.</a:t>
            </a:r>
            <a:endParaRPr sz="1100">
              <a:solidFill>
                <a:schemeClr val="dk1"/>
              </a:solidFill>
            </a:endParaRPr>
          </a:p>
          <a:p>
            <a:pPr indent="0" lvl="0" marL="0" rtl="0" algn="l">
              <a:lnSpc>
                <a:spcPct val="115000"/>
              </a:lnSpc>
              <a:spcBef>
                <a:spcPts val="1200"/>
              </a:spcBef>
              <a:spcAft>
                <a:spcPts val="0"/>
              </a:spcAft>
              <a:buNone/>
            </a:pPr>
            <a:r>
              <a:rPr b="1" lang="en-IN" sz="1100">
                <a:solidFill>
                  <a:schemeClr val="dk1"/>
                </a:solidFill>
              </a:rPr>
              <a:t>Test Planning and Tracking</a:t>
            </a:r>
            <a:br>
              <a:rPr b="1" lang="en-IN" sz="1100">
                <a:solidFill>
                  <a:schemeClr val="dk1"/>
                </a:solidFill>
              </a:rPr>
            </a:br>
            <a:r>
              <a:rPr lang="en-IN" sz="1100">
                <a:solidFill>
                  <a:schemeClr val="dk1"/>
                </a:solidFill>
              </a:rPr>
              <a:t> I learned how to write test cases, organize test suites, and track bugs using tools like JIRA and Xray.</a:t>
            </a:r>
            <a:endParaRPr sz="1100">
              <a:solidFill>
                <a:schemeClr val="dk1"/>
              </a:solidFill>
            </a:endParaRPr>
          </a:p>
          <a:p>
            <a:pPr indent="0" lvl="0" marL="0" rtl="0" algn="l">
              <a:lnSpc>
                <a:spcPct val="115000"/>
              </a:lnSpc>
              <a:spcBef>
                <a:spcPts val="1200"/>
              </a:spcBef>
              <a:spcAft>
                <a:spcPts val="0"/>
              </a:spcAft>
              <a:buNone/>
            </a:pPr>
            <a:r>
              <a:rPr b="1" lang="en-IN" sz="1100">
                <a:solidFill>
                  <a:schemeClr val="dk1"/>
                </a:solidFill>
              </a:rPr>
              <a:t>Working with CI/CD</a:t>
            </a:r>
            <a:br>
              <a:rPr b="1" lang="en-IN" sz="1100">
                <a:solidFill>
                  <a:schemeClr val="dk1"/>
                </a:solidFill>
              </a:rPr>
            </a:br>
            <a:r>
              <a:rPr lang="en-IN" sz="1100">
                <a:solidFill>
                  <a:schemeClr val="dk1"/>
                </a:solidFill>
              </a:rPr>
              <a:t> I understood how automated tests fit into Continuous Integration pipelines, helping teams get quick feedback on code changes.</a:t>
            </a:r>
            <a:endParaRPr sz="1100">
              <a:solidFill>
                <a:schemeClr val="dk1"/>
              </a:solidFill>
            </a:endParaRPr>
          </a:p>
          <a:p>
            <a:pPr indent="0" lvl="0" marL="0" rtl="0" algn="l">
              <a:lnSpc>
                <a:spcPct val="115000"/>
              </a:lnSpc>
              <a:spcBef>
                <a:spcPts val="1200"/>
              </a:spcBef>
              <a:spcAft>
                <a:spcPts val="0"/>
              </a:spcAft>
              <a:buNone/>
            </a:pPr>
            <a:r>
              <a:rPr b="1" lang="en-IN" sz="1100">
                <a:solidFill>
                  <a:schemeClr val="dk1"/>
                </a:solidFill>
              </a:rPr>
              <a:t>Writing Good Test Code</a:t>
            </a:r>
            <a:br>
              <a:rPr b="1" lang="en-IN" sz="1100">
                <a:solidFill>
                  <a:schemeClr val="dk1"/>
                </a:solidFill>
              </a:rPr>
            </a:br>
            <a:r>
              <a:rPr lang="en-IN" sz="1100">
                <a:solidFill>
                  <a:schemeClr val="dk1"/>
                </a:solidFill>
              </a:rPr>
              <a:t> I focused on writing clean and reusable test scripts, following patterns like the Page Object Model to keep code organized.</a:t>
            </a:r>
            <a:endParaRPr sz="1100">
              <a:solidFill>
                <a:schemeClr val="dk1"/>
              </a:solidFill>
            </a:endParaRPr>
          </a:p>
          <a:p>
            <a:pPr indent="0" lvl="0" marL="0" rtl="0" algn="l">
              <a:lnSpc>
                <a:spcPct val="115000"/>
              </a:lnSpc>
              <a:spcBef>
                <a:spcPts val="1200"/>
              </a:spcBef>
              <a:spcAft>
                <a:spcPts val="0"/>
              </a:spcAft>
              <a:buNone/>
            </a:pPr>
            <a:r>
              <a:rPr b="1" lang="en-IN" sz="1100">
                <a:solidFill>
                  <a:schemeClr val="dk1"/>
                </a:solidFill>
              </a:rPr>
              <a:t>Real Project Experience</a:t>
            </a:r>
            <a:br>
              <a:rPr b="1" lang="en-IN" sz="1100">
                <a:solidFill>
                  <a:schemeClr val="dk1"/>
                </a:solidFill>
              </a:rPr>
            </a:br>
            <a:r>
              <a:rPr lang="en-IN" sz="1100">
                <a:solidFill>
                  <a:schemeClr val="dk1"/>
                </a:solidFill>
              </a:rPr>
              <a:t> I worked on a full test automation project from start to finish — designing tests, running them, and creating reports.</a:t>
            </a:r>
            <a:endParaRPr sz="1100">
              <a:solidFill>
                <a:schemeClr val="dk1"/>
              </a:solidFill>
            </a:endParaRPr>
          </a:p>
          <a:p>
            <a:pPr indent="0" lvl="0" marL="0" rtl="0" algn="l">
              <a:spcBef>
                <a:spcPts val="1200"/>
              </a:spcBef>
              <a:spcAft>
                <a:spcPts val="0"/>
              </a:spcAft>
              <a:buNone/>
            </a:pPr>
            <a:r>
              <a:t/>
            </a:r>
            <a:endParaRPr b="1"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nvSpPr>
        <p:spPr>
          <a:xfrm>
            <a:off x="323850" y="902226"/>
            <a:ext cx="56731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Arial"/>
                <a:ea typeface="Arial"/>
                <a:cs typeface="Arial"/>
                <a:sym typeface="Arial"/>
              </a:rPr>
              <a:t>Problem Statement of the Capstone Project</a:t>
            </a:r>
            <a:endParaRPr b="1" sz="1800">
              <a:solidFill>
                <a:schemeClr val="dk1"/>
              </a:solidFill>
              <a:latin typeface="Arial"/>
              <a:ea typeface="Arial"/>
              <a:cs typeface="Arial"/>
              <a:sym typeface="Arial"/>
            </a:endParaRPr>
          </a:p>
        </p:txBody>
      </p:sp>
      <p:pic>
        <p:nvPicPr>
          <p:cNvPr id="79" name="Google Shape;79;p16"/>
          <p:cNvPicPr preferRelativeResize="0"/>
          <p:nvPr/>
        </p:nvPicPr>
        <p:blipFill rotWithShape="1">
          <a:blip r:embed="rId3">
            <a:alphaModFix/>
          </a:blip>
          <a:srcRect b="0" l="0" r="0" t="0"/>
          <a:stretch/>
        </p:blipFill>
        <p:spPr>
          <a:xfrm>
            <a:off x="10347" y="0"/>
            <a:ext cx="2401377" cy="902226"/>
          </a:xfrm>
          <a:prstGeom prst="rect">
            <a:avLst/>
          </a:prstGeom>
          <a:noFill/>
          <a:ln>
            <a:noFill/>
          </a:ln>
        </p:spPr>
      </p:pic>
      <p:pic>
        <p:nvPicPr>
          <p:cNvPr descr="A picture containing outdoor, jumping, air&#10;&#10;Description automatically generated" id="80" name="Google Shape;80;p16"/>
          <p:cNvPicPr preferRelativeResize="0"/>
          <p:nvPr/>
        </p:nvPicPr>
        <p:blipFill rotWithShape="1">
          <a:blip r:embed="rId4">
            <a:alphaModFix/>
          </a:blip>
          <a:srcRect b="0" l="189" r="17941" t="0"/>
          <a:stretch/>
        </p:blipFill>
        <p:spPr>
          <a:xfrm>
            <a:off x="7705639" y="1"/>
            <a:ext cx="4486361" cy="6858000"/>
          </a:xfrm>
          <a:prstGeom prst="rect">
            <a:avLst/>
          </a:prstGeom>
          <a:noFill/>
          <a:ln>
            <a:noFill/>
          </a:ln>
        </p:spPr>
      </p:pic>
      <p:cxnSp>
        <p:nvCxnSpPr>
          <p:cNvPr id="81" name="Google Shape;81;p16"/>
          <p:cNvCxnSpPr/>
          <p:nvPr/>
        </p:nvCxnSpPr>
        <p:spPr>
          <a:xfrm>
            <a:off x="323850" y="1352550"/>
            <a:ext cx="6305550" cy="0"/>
          </a:xfrm>
          <a:prstGeom prst="straightConnector1">
            <a:avLst/>
          </a:prstGeom>
          <a:noFill/>
          <a:ln cap="flat" cmpd="sng" w="9525">
            <a:solidFill>
              <a:schemeClr val="dk1"/>
            </a:solidFill>
            <a:prstDash val="solid"/>
            <a:miter lim="800000"/>
            <a:headEnd len="sm" w="sm" type="none"/>
            <a:tailEnd len="sm" w="sm" type="none"/>
          </a:ln>
        </p:spPr>
      </p:cxnSp>
      <p:sp>
        <p:nvSpPr>
          <p:cNvPr id="82" name="Google Shape;82;p16"/>
          <p:cNvSpPr txBox="1"/>
          <p:nvPr/>
        </p:nvSpPr>
        <p:spPr>
          <a:xfrm>
            <a:off x="0" y="1535575"/>
            <a:ext cx="74487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The goal of this Capstone Project is to develop a comprehensive test automation suite covering web UI, API, and performance testing. The project requires creating automated Selenium tests for core functionalities like login and form submission using Java, TestNG, and the Page Object Model to ensure maintainability and scalability. Additionally, API testing must be implemented with Postman collections, validated through Newman CLI for status codes, response content, and performance. Performance testing should be conducted using Apache JMeter to simulate concurrent users and measure system responsiveness. The entire project must be integrated with GitHub for version control, following best practices with branches and CI builds. The main challenge is to design robust, reusable, and maintainable automated tests while effectively managing test execution and reporting across different tools.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p:nvPr/>
        </p:nvSpPr>
        <p:spPr>
          <a:xfrm>
            <a:off x="0" y="0"/>
            <a:ext cx="12192000" cy="6858000"/>
          </a:xfrm>
          <a:prstGeom prst="rect">
            <a:avLst/>
          </a:prstGeom>
          <a:solidFill>
            <a:srgbClr val="15102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88" name="Google Shape;88;p17"/>
          <p:cNvPicPr preferRelativeResize="0"/>
          <p:nvPr/>
        </p:nvPicPr>
        <p:blipFill rotWithShape="1">
          <a:blip r:embed="rId3">
            <a:alphaModFix/>
          </a:blip>
          <a:srcRect b="0" l="0" r="0" t="0"/>
          <a:stretch/>
        </p:blipFill>
        <p:spPr>
          <a:xfrm>
            <a:off x="10347" y="0"/>
            <a:ext cx="2401377" cy="902226"/>
          </a:xfrm>
          <a:prstGeom prst="rect">
            <a:avLst/>
          </a:prstGeom>
          <a:noFill/>
          <a:ln>
            <a:noFill/>
          </a:ln>
        </p:spPr>
      </p:pic>
      <p:cxnSp>
        <p:nvCxnSpPr>
          <p:cNvPr id="89" name="Google Shape;89;p17"/>
          <p:cNvCxnSpPr/>
          <p:nvPr/>
        </p:nvCxnSpPr>
        <p:spPr>
          <a:xfrm>
            <a:off x="301050" y="902225"/>
            <a:ext cx="6305700" cy="0"/>
          </a:xfrm>
          <a:prstGeom prst="straightConnector1">
            <a:avLst/>
          </a:prstGeom>
          <a:noFill/>
          <a:ln cap="flat" cmpd="sng" w="9525">
            <a:solidFill>
              <a:schemeClr val="lt1"/>
            </a:solidFill>
            <a:prstDash val="solid"/>
            <a:miter lim="800000"/>
            <a:headEnd len="sm" w="sm" type="none"/>
            <a:tailEnd len="sm" w="sm" type="none"/>
          </a:ln>
        </p:spPr>
      </p:cxnSp>
      <p:sp>
        <p:nvSpPr>
          <p:cNvPr id="90" name="Google Shape;90;p17"/>
          <p:cNvSpPr txBox="1"/>
          <p:nvPr/>
        </p:nvSpPr>
        <p:spPr>
          <a:xfrm>
            <a:off x="301050" y="1056150"/>
            <a:ext cx="11589900" cy="5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800">
                <a:solidFill>
                  <a:schemeClr val="lt1"/>
                </a:solidFill>
                <a:latin typeface="Calibri"/>
                <a:ea typeface="Calibri"/>
                <a:cs typeface="Calibri"/>
                <a:sym typeface="Calibri"/>
              </a:rPr>
              <a:t>Selenium Web UI Test Automation (Java + TestNG)</a:t>
            </a:r>
            <a:endParaRPr b="1" sz="2800">
              <a:solidFill>
                <a:schemeClr val="lt1"/>
              </a:solidFill>
              <a:latin typeface="Calibri"/>
              <a:ea typeface="Calibri"/>
              <a:cs typeface="Calibri"/>
              <a:sym typeface="Calibri"/>
            </a:endParaRPr>
          </a:p>
        </p:txBody>
      </p:sp>
      <p:sp>
        <p:nvSpPr>
          <p:cNvPr id="91" name="Google Shape;91;p17"/>
          <p:cNvSpPr txBox="1"/>
          <p:nvPr/>
        </p:nvSpPr>
        <p:spPr>
          <a:xfrm>
            <a:off x="301050" y="1848400"/>
            <a:ext cx="11446200" cy="45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1800">
                <a:solidFill>
                  <a:schemeClr val="lt1"/>
                </a:solidFill>
              </a:rPr>
              <a:t>Framework:</a:t>
            </a:r>
            <a:r>
              <a:rPr lang="en-IN" sz="1800">
                <a:solidFill>
                  <a:schemeClr val="lt1"/>
                </a:solidFill>
              </a:rPr>
              <a:t> Implement the Page Object Model (POM) design pattern for maintainability.</a:t>
            </a:r>
            <a:br>
              <a:rPr lang="en-IN" sz="1800">
                <a:solidFill>
                  <a:schemeClr val="lt1"/>
                </a:solidFill>
              </a:rPr>
            </a:br>
            <a:endParaRPr sz="1800">
              <a:solidFill>
                <a:schemeClr val="lt1"/>
              </a:solidFill>
            </a:endParaRPr>
          </a:p>
          <a:p>
            <a:pPr indent="0" lvl="0" marL="0" rtl="0" algn="l">
              <a:spcBef>
                <a:spcPts val="0"/>
              </a:spcBef>
              <a:spcAft>
                <a:spcPts val="0"/>
              </a:spcAft>
              <a:buClr>
                <a:schemeClr val="dk1"/>
              </a:buClr>
              <a:buSzPts val="1100"/>
              <a:buFont typeface="Arial"/>
              <a:buNone/>
            </a:pPr>
            <a:r>
              <a:rPr b="1" lang="en-IN" sz="1800">
                <a:solidFill>
                  <a:schemeClr val="lt1"/>
                </a:solidFill>
              </a:rPr>
              <a:t>Test Cases:</a:t>
            </a:r>
            <a:r>
              <a:rPr lang="en-IN" sz="1800">
                <a:solidFill>
                  <a:schemeClr val="lt1"/>
                </a:solidFill>
              </a:rPr>
              <a:t> Automate functional test cases such as login, form submission, and search functionality.</a:t>
            </a:r>
            <a:br>
              <a:rPr lang="en-IN" sz="1800">
                <a:solidFill>
                  <a:schemeClr val="lt1"/>
                </a:solidFill>
              </a:rPr>
            </a:br>
            <a:endParaRPr sz="1800">
              <a:solidFill>
                <a:schemeClr val="lt1"/>
              </a:solidFill>
            </a:endParaRPr>
          </a:p>
          <a:p>
            <a:pPr indent="0" lvl="0" marL="0" rtl="0" algn="l">
              <a:spcBef>
                <a:spcPts val="0"/>
              </a:spcBef>
              <a:spcAft>
                <a:spcPts val="0"/>
              </a:spcAft>
              <a:buClr>
                <a:schemeClr val="dk1"/>
              </a:buClr>
              <a:buSzPts val="1100"/>
              <a:buFont typeface="Arial"/>
              <a:buNone/>
            </a:pPr>
            <a:r>
              <a:rPr b="1" lang="en-IN" sz="1800">
                <a:solidFill>
                  <a:schemeClr val="lt1"/>
                </a:solidFill>
              </a:rPr>
              <a:t>Logging:</a:t>
            </a:r>
            <a:r>
              <a:rPr lang="en-IN" sz="1800">
                <a:solidFill>
                  <a:schemeClr val="lt1"/>
                </a:solidFill>
              </a:rPr>
              <a:t> Integrate Log4j for logging test execution details.</a:t>
            </a:r>
            <a:br>
              <a:rPr lang="en-IN" sz="1800">
                <a:solidFill>
                  <a:schemeClr val="lt1"/>
                </a:solidFill>
              </a:rPr>
            </a:br>
            <a:endParaRPr sz="1800">
              <a:solidFill>
                <a:schemeClr val="lt1"/>
              </a:solidFill>
            </a:endParaRPr>
          </a:p>
          <a:p>
            <a:pPr indent="0" lvl="0" marL="0" rtl="0" algn="l">
              <a:spcBef>
                <a:spcPts val="0"/>
              </a:spcBef>
              <a:spcAft>
                <a:spcPts val="0"/>
              </a:spcAft>
              <a:buClr>
                <a:schemeClr val="dk1"/>
              </a:buClr>
              <a:buSzPts val="1100"/>
              <a:buFont typeface="Arial"/>
              <a:buNone/>
            </a:pPr>
            <a:r>
              <a:rPr b="1" lang="en-IN" sz="1800">
                <a:solidFill>
                  <a:schemeClr val="lt1"/>
                </a:solidFill>
              </a:rPr>
              <a:t>Error Handling:</a:t>
            </a:r>
            <a:r>
              <a:rPr lang="en-IN" sz="1800">
                <a:solidFill>
                  <a:schemeClr val="lt1"/>
                </a:solidFill>
              </a:rPr>
              <a:t> Capture screenshots upon test failures for debugging.</a:t>
            </a:r>
            <a:br>
              <a:rPr lang="en-IN" sz="1800">
                <a:solidFill>
                  <a:schemeClr val="lt1"/>
                </a:solidFill>
              </a:rPr>
            </a:br>
            <a:endParaRPr sz="1800">
              <a:solidFill>
                <a:schemeClr val="lt1"/>
              </a:solidFill>
            </a:endParaRPr>
          </a:p>
          <a:p>
            <a:pPr indent="0" lvl="0" marL="0" rtl="0" algn="l">
              <a:spcBef>
                <a:spcPts val="0"/>
              </a:spcBef>
              <a:spcAft>
                <a:spcPts val="0"/>
              </a:spcAft>
              <a:buClr>
                <a:schemeClr val="dk1"/>
              </a:buClr>
              <a:buSzPts val="1100"/>
              <a:buFont typeface="Arial"/>
              <a:buNone/>
            </a:pPr>
            <a:r>
              <a:rPr b="1" lang="en-IN" sz="1800">
                <a:solidFill>
                  <a:schemeClr val="lt1"/>
                </a:solidFill>
              </a:rPr>
              <a:t>Execution:</a:t>
            </a:r>
            <a:r>
              <a:rPr lang="en-IN" sz="1800">
                <a:solidFill>
                  <a:schemeClr val="lt1"/>
                </a:solidFill>
              </a:rPr>
              <a:t> Run tests using TestNG.xml or Maven commands (</a:t>
            </a:r>
            <a:r>
              <a:rPr lang="en-IN" sz="1800">
                <a:solidFill>
                  <a:schemeClr val="lt1"/>
                </a:solidFill>
                <a:latin typeface="Roboto Mono"/>
                <a:ea typeface="Roboto Mono"/>
                <a:cs typeface="Roboto Mono"/>
                <a:sym typeface="Roboto Mono"/>
              </a:rPr>
              <a:t>mvn test</a:t>
            </a:r>
            <a:r>
              <a:rPr lang="en-IN" sz="1800">
                <a:solidFill>
                  <a:schemeClr val="lt1"/>
                </a:solidFill>
              </a:rPr>
              <a:t>, </a:t>
            </a:r>
            <a:r>
              <a:rPr lang="en-IN" sz="1800">
                <a:solidFill>
                  <a:schemeClr val="lt1"/>
                </a:solidFill>
                <a:latin typeface="Roboto Mono"/>
                <a:ea typeface="Roboto Mono"/>
                <a:cs typeface="Roboto Mono"/>
                <a:sym typeface="Roboto Mono"/>
              </a:rPr>
              <a:t>mvn clean install</a:t>
            </a:r>
            <a:r>
              <a:rPr lang="en-IN" sz="1800">
                <a:solidFill>
                  <a:schemeClr val="lt1"/>
                </a:solidFill>
              </a:rPr>
              <a:t>).</a:t>
            </a:r>
            <a:br>
              <a:rPr lang="en-IN" sz="1800">
                <a:solidFill>
                  <a:schemeClr val="lt1"/>
                </a:solidFill>
              </a:rPr>
            </a:br>
            <a:endParaRPr sz="1800">
              <a:solidFill>
                <a:schemeClr val="lt1"/>
              </a:solidFill>
            </a:endParaRPr>
          </a:p>
          <a:p>
            <a:pPr indent="0" lvl="0" marL="0" rtl="0" algn="l">
              <a:spcBef>
                <a:spcPts val="0"/>
              </a:spcBef>
              <a:spcAft>
                <a:spcPts val="0"/>
              </a:spcAft>
              <a:buClr>
                <a:schemeClr val="dk1"/>
              </a:buClr>
              <a:buSzPts val="1100"/>
              <a:buFont typeface="Arial"/>
              <a:buNone/>
            </a:pPr>
            <a:r>
              <a:rPr b="1" lang="en-IN" sz="1800">
                <a:solidFill>
                  <a:schemeClr val="lt1"/>
                </a:solidFill>
              </a:rPr>
              <a:t>Configuration:</a:t>
            </a:r>
            <a:r>
              <a:rPr lang="en-IN" sz="1800">
                <a:solidFill>
                  <a:schemeClr val="lt1"/>
                </a:solidFill>
              </a:rPr>
              <a:t> Support for headless or headed browser execution based on configuration files.</a:t>
            </a:r>
            <a:br>
              <a:rPr lang="en-IN" sz="1800">
                <a:solidFill>
                  <a:schemeClr val="lt1"/>
                </a:solidFill>
              </a:rPr>
            </a:br>
            <a:endParaRPr sz="1800">
              <a:solidFill>
                <a:schemeClr val="lt1"/>
              </a:solidFill>
            </a:endParaRPr>
          </a:p>
          <a:p>
            <a:pPr indent="0" lvl="0" marL="0" rtl="0" algn="l">
              <a:spcBef>
                <a:spcPts val="0"/>
              </a:spcBef>
              <a:spcAft>
                <a:spcPts val="0"/>
              </a:spcAft>
              <a:buNone/>
            </a:pPr>
            <a:r>
              <a:rPr b="1" lang="en-IN" sz="1800">
                <a:solidFill>
                  <a:schemeClr val="lt1"/>
                </a:solidFill>
              </a:rPr>
              <a:t>Cross-Browser Testing:</a:t>
            </a:r>
            <a:r>
              <a:rPr lang="en-IN" sz="1800">
                <a:solidFill>
                  <a:schemeClr val="lt1"/>
                </a:solidFill>
              </a:rPr>
              <a:t> Design tests to run on multiple browsers like Chrome and Edge.</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Clr>
                <a:schemeClr val="dk1"/>
              </a:buClr>
              <a:buSzPts val="1100"/>
              <a:buFont typeface="Arial"/>
              <a:buNone/>
            </a:pPr>
            <a:r>
              <a:rPr b="1" lang="en-IN" sz="1800">
                <a:solidFill>
                  <a:schemeClr val="lt1"/>
                </a:solidFill>
              </a:rPr>
              <a:t>Application Url: </a:t>
            </a:r>
            <a:r>
              <a:rPr b="1" lang="en-IN" sz="1800" u="sng">
                <a:solidFill>
                  <a:schemeClr val="hlink"/>
                </a:solidFill>
                <a:hlinkClick r:id="rId4"/>
              </a:rPr>
              <a:t>https://demoqa.com/</a:t>
            </a:r>
            <a:r>
              <a:rPr b="1" lang="en-IN" sz="1800">
                <a:solidFill>
                  <a:schemeClr val="lt1"/>
                </a:solidFill>
              </a:rPr>
              <a:t> </a:t>
            </a:r>
            <a:endParaRPr b="1" sz="1800">
              <a:solidFill>
                <a:schemeClr val="lt1"/>
              </a:solidFill>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p:nvPr/>
        </p:nvSpPr>
        <p:spPr>
          <a:xfrm>
            <a:off x="-145900" y="0"/>
            <a:ext cx="12192000" cy="6858000"/>
          </a:xfrm>
          <a:prstGeom prst="rect">
            <a:avLst/>
          </a:prstGeom>
          <a:solidFill>
            <a:srgbClr val="15102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7" name="Google Shape;97;p18"/>
          <p:cNvPicPr preferRelativeResize="0"/>
          <p:nvPr/>
        </p:nvPicPr>
        <p:blipFill rotWithShape="1">
          <a:blip r:embed="rId3">
            <a:alphaModFix/>
          </a:blip>
          <a:srcRect b="0" l="0" r="0" t="0"/>
          <a:stretch/>
        </p:blipFill>
        <p:spPr>
          <a:xfrm>
            <a:off x="-3" y="67850"/>
            <a:ext cx="2401375" cy="902226"/>
          </a:xfrm>
          <a:prstGeom prst="rect">
            <a:avLst/>
          </a:prstGeom>
          <a:noFill/>
          <a:ln>
            <a:noFill/>
          </a:ln>
        </p:spPr>
      </p:pic>
      <p:cxnSp>
        <p:nvCxnSpPr>
          <p:cNvPr id="98" name="Google Shape;98;p18"/>
          <p:cNvCxnSpPr/>
          <p:nvPr/>
        </p:nvCxnSpPr>
        <p:spPr>
          <a:xfrm>
            <a:off x="194550" y="1211113"/>
            <a:ext cx="6305700" cy="0"/>
          </a:xfrm>
          <a:prstGeom prst="straightConnector1">
            <a:avLst/>
          </a:prstGeom>
          <a:noFill/>
          <a:ln cap="flat" cmpd="sng" w="9525">
            <a:solidFill>
              <a:schemeClr val="lt1"/>
            </a:solidFill>
            <a:prstDash val="solid"/>
            <a:miter lim="800000"/>
            <a:headEnd len="sm" w="sm" type="none"/>
            <a:tailEnd len="sm" w="sm" type="none"/>
          </a:ln>
        </p:spPr>
      </p:cxnSp>
      <p:pic>
        <p:nvPicPr>
          <p:cNvPr id="99" name="Google Shape;99;p18"/>
          <p:cNvPicPr preferRelativeResize="0"/>
          <p:nvPr/>
        </p:nvPicPr>
        <p:blipFill>
          <a:blip r:embed="rId4">
            <a:alphaModFix/>
          </a:blip>
          <a:stretch>
            <a:fillRect/>
          </a:stretch>
        </p:blipFill>
        <p:spPr>
          <a:xfrm>
            <a:off x="194550" y="1347975"/>
            <a:ext cx="5169577" cy="5148701"/>
          </a:xfrm>
          <a:prstGeom prst="rect">
            <a:avLst/>
          </a:prstGeom>
          <a:solidFill>
            <a:srgbClr val="15102C"/>
          </a:solidFill>
          <a:ln>
            <a:noFill/>
          </a:ln>
        </p:spPr>
      </p:pic>
      <p:pic>
        <p:nvPicPr>
          <p:cNvPr id="100" name="Google Shape;100;p18"/>
          <p:cNvPicPr preferRelativeResize="0"/>
          <p:nvPr/>
        </p:nvPicPr>
        <p:blipFill>
          <a:blip r:embed="rId5">
            <a:alphaModFix/>
          </a:blip>
          <a:stretch>
            <a:fillRect/>
          </a:stretch>
        </p:blipFill>
        <p:spPr>
          <a:xfrm>
            <a:off x="5655950" y="1347975"/>
            <a:ext cx="6202000" cy="5148700"/>
          </a:xfrm>
          <a:prstGeom prst="rect">
            <a:avLst/>
          </a:prstGeom>
          <a:solidFill>
            <a:srgbClr val="15102C"/>
          </a:solidFill>
          <a:ln>
            <a:noFill/>
          </a:ln>
        </p:spPr>
      </p:pic>
      <p:sp>
        <p:nvSpPr>
          <p:cNvPr id="101" name="Google Shape;101;p18"/>
          <p:cNvSpPr txBox="1"/>
          <p:nvPr/>
        </p:nvSpPr>
        <p:spPr>
          <a:xfrm>
            <a:off x="194550" y="699175"/>
            <a:ext cx="3335100" cy="2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IN" sz="2400">
                <a:solidFill>
                  <a:schemeClr val="lt1"/>
                </a:solidFill>
              </a:rPr>
              <a:t>Screenshots</a:t>
            </a:r>
            <a:endParaRPr sz="2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p:nvPr/>
        </p:nvSpPr>
        <p:spPr>
          <a:xfrm>
            <a:off x="0" y="0"/>
            <a:ext cx="12192000" cy="6858000"/>
          </a:xfrm>
          <a:prstGeom prst="rect">
            <a:avLst/>
          </a:prstGeom>
          <a:solidFill>
            <a:srgbClr val="15102C"/>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19"/>
          <p:cNvSpPr txBox="1"/>
          <p:nvPr/>
        </p:nvSpPr>
        <p:spPr>
          <a:xfrm>
            <a:off x="223139" y="902225"/>
            <a:ext cx="80916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lt1"/>
                </a:solidFill>
              </a:rPr>
              <a:t>S</a:t>
            </a:r>
            <a:r>
              <a:rPr b="1" lang="en-IN" sz="2400">
                <a:solidFill>
                  <a:schemeClr val="lt1"/>
                </a:solidFill>
                <a:latin typeface="Arial"/>
                <a:ea typeface="Arial"/>
                <a:cs typeface="Arial"/>
                <a:sym typeface="Arial"/>
              </a:rPr>
              <a:t>creenshots</a:t>
            </a:r>
            <a:endParaRPr b="1" sz="2400">
              <a:solidFill>
                <a:schemeClr val="lt1"/>
              </a:solidFill>
              <a:latin typeface="Arial"/>
              <a:ea typeface="Arial"/>
              <a:cs typeface="Arial"/>
              <a:sym typeface="Arial"/>
            </a:endParaRPr>
          </a:p>
        </p:txBody>
      </p:sp>
      <p:pic>
        <p:nvPicPr>
          <p:cNvPr id="108" name="Google Shape;108;p19"/>
          <p:cNvPicPr preferRelativeResize="0"/>
          <p:nvPr/>
        </p:nvPicPr>
        <p:blipFill rotWithShape="1">
          <a:blip r:embed="rId3">
            <a:alphaModFix/>
          </a:blip>
          <a:srcRect b="0" l="0" r="0" t="0"/>
          <a:stretch/>
        </p:blipFill>
        <p:spPr>
          <a:xfrm>
            <a:off x="10347" y="0"/>
            <a:ext cx="2401377" cy="902226"/>
          </a:xfrm>
          <a:prstGeom prst="rect">
            <a:avLst/>
          </a:prstGeom>
          <a:noFill/>
          <a:ln>
            <a:noFill/>
          </a:ln>
        </p:spPr>
      </p:pic>
      <p:cxnSp>
        <p:nvCxnSpPr>
          <p:cNvPr id="109" name="Google Shape;109;p19"/>
          <p:cNvCxnSpPr/>
          <p:nvPr/>
        </p:nvCxnSpPr>
        <p:spPr>
          <a:xfrm>
            <a:off x="323850" y="1352550"/>
            <a:ext cx="6305550" cy="0"/>
          </a:xfrm>
          <a:prstGeom prst="straightConnector1">
            <a:avLst/>
          </a:prstGeom>
          <a:noFill/>
          <a:ln cap="flat" cmpd="sng" w="9525">
            <a:solidFill>
              <a:schemeClr val="lt1"/>
            </a:solidFill>
            <a:prstDash val="solid"/>
            <a:miter lim="800000"/>
            <a:headEnd len="sm" w="sm" type="none"/>
            <a:tailEnd len="sm" w="sm" type="none"/>
          </a:ln>
        </p:spPr>
      </p:cxnSp>
      <p:pic>
        <p:nvPicPr>
          <p:cNvPr id="110" name="Google Shape;110;p19"/>
          <p:cNvPicPr preferRelativeResize="0"/>
          <p:nvPr/>
        </p:nvPicPr>
        <p:blipFill>
          <a:blip r:embed="rId4">
            <a:alphaModFix/>
          </a:blip>
          <a:stretch>
            <a:fillRect/>
          </a:stretch>
        </p:blipFill>
        <p:spPr>
          <a:xfrm>
            <a:off x="400050" y="1576375"/>
            <a:ext cx="6153150" cy="3841300"/>
          </a:xfrm>
          <a:prstGeom prst="rect">
            <a:avLst/>
          </a:prstGeom>
          <a:solidFill>
            <a:srgbClr val="15102C"/>
          </a:solidFill>
          <a:ln cap="flat" cmpd="sng" w="12700">
            <a:solidFill>
              <a:srgbClr val="1C3052"/>
            </a:solidFill>
            <a:prstDash val="solid"/>
            <a:miter lim="8000"/>
            <a:headEnd len="sm" w="sm" type="none"/>
            <a:tailEnd len="sm" w="sm" type="none"/>
          </a:ln>
        </p:spPr>
      </p:pic>
      <p:pic>
        <p:nvPicPr>
          <p:cNvPr id="111" name="Google Shape;111;p19"/>
          <p:cNvPicPr preferRelativeResize="0"/>
          <p:nvPr/>
        </p:nvPicPr>
        <p:blipFill>
          <a:blip r:embed="rId5">
            <a:alphaModFix/>
          </a:blip>
          <a:stretch>
            <a:fillRect/>
          </a:stretch>
        </p:blipFill>
        <p:spPr>
          <a:xfrm>
            <a:off x="400038" y="5614188"/>
            <a:ext cx="2085975" cy="866775"/>
          </a:xfrm>
          <a:prstGeom prst="rect">
            <a:avLst/>
          </a:prstGeom>
          <a:solidFill>
            <a:srgbClr val="15102C"/>
          </a:solidFill>
          <a:ln>
            <a:noFill/>
          </a:ln>
        </p:spPr>
      </p:pic>
      <p:pic>
        <p:nvPicPr>
          <p:cNvPr id="112" name="Google Shape;112;p19"/>
          <p:cNvPicPr preferRelativeResize="0"/>
          <p:nvPr/>
        </p:nvPicPr>
        <p:blipFill>
          <a:blip r:embed="rId6">
            <a:alphaModFix/>
          </a:blip>
          <a:stretch>
            <a:fillRect/>
          </a:stretch>
        </p:blipFill>
        <p:spPr>
          <a:xfrm>
            <a:off x="7005000" y="1576375"/>
            <a:ext cx="4391025" cy="2398000"/>
          </a:xfrm>
          <a:prstGeom prst="rect">
            <a:avLst/>
          </a:prstGeom>
          <a:solidFill>
            <a:srgbClr val="15102C"/>
          </a:solidFill>
          <a:ln>
            <a:noFill/>
          </a:ln>
        </p:spPr>
      </p:pic>
      <p:pic>
        <p:nvPicPr>
          <p:cNvPr id="113" name="Google Shape;113;p19"/>
          <p:cNvPicPr preferRelativeResize="0"/>
          <p:nvPr/>
        </p:nvPicPr>
        <p:blipFill>
          <a:blip r:embed="rId7">
            <a:alphaModFix/>
          </a:blip>
          <a:stretch>
            <a:fillRect/>
          </a:stretch>
        </p:blipFill>
        <p:spPr>
          <a:xfrm>
            <a:off x="7082550" y="4207600"/>
            <a:ext cx="4235925" cy="2273375"/>
          </a:xfrm>
          <a:prstGeom prst="rect">
            <a:avLst/>
          </a:prstGeom>
          <a:solidFill>
            <a:srgbClr val="15102C"/>
          </a:solid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p:nvPr/>
        </p:nvSpPr>
        <p:spPr>
          <a:xfrm>
            <a:off x="0" y="0"/>
            <a:ext cx="12192000" cy="6858000"/>
          </a:xfrm>
          <a:prstGeom prst="rect">
            <a:avLst/>
          </a:prstGeom>
          <a:solidFill>
            <a:srgbClr val="15102C"/>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9" name="Google Shape;119;p20"/>
          <p:cNvPicPr preferRelativeResize="0"/>
          <p:nvPr/>
        </p:nvPicPr>
        <p:blipFill rotWithShape="1">
          <a:blip r:embed="rId3">
            <a:alphaModFix/>
          </a:blip>
          <a:srcRect b="0" l="0" r="0" t="0"/>
          <a:stretch/>
        </p:blipFill>
        <p:spPr>
          <a:xfrm>
            <a:off x="10347" y="0"/>
            <a:ext cx="2401377" cy="902226"/>
          </a:xfrm>
          <a:prstGeom prst="rect">
            <a:avLst/>
          </a:prstGeom>
          <a:noFill/>
          <a:ln>
            <a:noFill/>
          </a:ln>
        </p:spPr>
      </p:pic>
      <p:cxnSp>
        <p:nvCxnSpPr>
          <p:cNvPr id="120" name="Google Shape;120;p20"/>
          <p:cNvCxnSpPr/>
          <p:nvPr/>
        </p:nvCxnSpPr>
        <p:spPr>
          <a:xfrm>
            <a:off x="240450" y="810600"/>
            <a:ext cx="6305700" cy="0"/>
          </a:xfrm>
          <a:prstGeom prst="straightConnector1">
            <a:avLst/>
          </a:prstGeom>
          <a:noFill/>
          <a:ln cap="flat" cmpd="sng" w="9525">
            <a:solidFill>
              <a:schemeClr val="lt1"/>
            </a:solidFill>
            <a:prstDash val="solid"/>
            <a:miter lim="800000"/>
            <a:headEnd len="sm" w="sm" type="none"/>
            <a:tailEnd len="sm" w="sm" type="none"/>
          </a:ln>
        </p:spPr>
      </p:cxnSp>
      <p:sp>
        <p:nvSpPr>
          <p:cNvPr id="121" name="Google Shape;121;p20"/>
          <p:cNvSpPr txBox="1"/>
          <p:nvPr/>
        </p:nvSpPr>
        <p:spPr>
          <a:xfrm>
            <a:off x="382150" y="1160375"/>
            <a:ext cx="11527200" cy="5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800">
                <a:solidFill>
                  <a:schemeClr val="lt1"/>
                </a:solidFill>
                <a:latin typeface="Calibri"/>
                <a:ea typeface="Calibri"/>
                <a:cs typeface="Calibri"/>
                <a:sym typeface="Calibri"/>
              </a:rPr>
              <a:t>API Automation with Postman and Newman</a:t>
            </a:r>
            <a:endParaRPr b="1" sz="2800">
              <a:solidFill>
                <a:schemeClr val="lt1"/>
              </a:solidFill>
              <a:latin typeface="Calibri"/>
              <a:ea typeface="Calibri"/>
              <a:cs typeface="Calibri"/>
              <a:sym typeface="Calibri"/>
            </a:endParaRPr>
          </a:p>
        </p:txBody>
      </p:sp>
      <p:sp>
        <p:nvSpPr>
          <p:cNvPr id="122" name="Google Shape;122;p20"/>
          <p:cNvSpPr txBox="1"/>
          <p:nvPr/>
        </p:nvSpPr>
        <p:spPr>
          <a:xfrm>
            <a:off x="382150" y="1960625"/>
            <a:ext cx="11256300" cy="47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1800">
                <a:solidFill>
                  <a:schemeClr val="lt1"/>
                </a:solidFill>
              </a:rPr>
              <a:t>API Testing:</a:t>
            </a:r>
            <a:r>
              <a:rPr lang="en-IN" sz="1800">
                <a:solidFill>
                  <a:schemeClr val="lt1"/>
                </a:solidFill>
              </a:rPr>
              <a:t> Design Postman collections to test APIs using methods like GET, POST, PUT, PATCH, and DELETE.</a:t>
            </a:r>
            <a:br>
              <a:rPr lang="en-IN" sz="1800">
                <a:solidFill>
                  <a:schemeClr val="lt1"/>
                </a:solidFill>
              </a:rPr>
            </a:br>
            <a:endParaRPr sz="1800">
              <a:solidFill>
                <a:schemeClr val="lt1"/>
              </a:solidFill>
            </a:endParaRPr>
          </a:p>
          <a:p>
            <a:pPr indent="0" lvl="0" marL="0" rtl="0" algn="l">
              <a:spcBef>
                <a:spcPts val="0"/>
              </a:spcBef>
              <a:spcAft>
                <a:spcPts val="0"/>
              </a:spcAft>
              <a:buClr>
                <a:schemeClr val="dk1"/>
              </a:buClr>
              <a:buSzPts val="1100"/>
              <a:buFont typeface="Arial"/>
              <a:buNone/>
            </a:pPr>
            <a:r>
              <a:rPr b="1" lang="en-IN" sz="1800">
                <a:solidFill>
                  <a:schemeClr val="lt1"/>
                </a:solidFill>
              </a:rPr>
              <a:t>Assertions:</a:t>
            </a:r>
            <a:r>
              <a:rPr lang="en-IN" sz="1800">
                <a:solidFill>
                  <a:schemeClr val="lt1"/>
                </a:solidFill>
              </a:rPr>
              <a:t> Validate response status codes, body content, headers, and response times.</a:t>
            </a:r>
            <a:br>
              <a:rPr lang="en-IN" sz="1800">
                <a:solidFill>
                  <a:schemeClr val="lt1"/>
                </a:solidFill>
              </a:rPr>
            </a:br>
            <a:endParaRPr sz="1800">
              <a:solidFill>
                <a:schemeClr val="lt1"/>
              </a:solidFill>
            </a:endParaRPr>
          </a:p>
          <a:p>
            <a:pPr indent="0" lvl="0" marL="0" rtl="0" algn="l">
              <a:spcBef>
                <a:spcPts val="0"/>
              </a:spcBef>
              <a:spcAft>
                <a:spcPts val="0"/>
              </a:spcAft>
              <a:buClr>
                <a:schemeClr val="dk1"/>
              </a:buClr>
              <a:buSzPts val="1100"/>
              <a:buFont typeface="Arial"/>
              <a:buNone/>
            </a:pPr>
            <a:r>
              <a:rPr b="1" lang="en-IN" sz="1800">
                <a:solidFill>
                  <a:schemeClr val="lt1"/>
                </a:solidFill>
              </a:rPr>
              <a:t>Automation:</a:t>
            </a:r>
            <a:r>
              <a:rPr lang="en-IN" sz="1800">
                <a:solidFill>
                  <a:schemeClr val="lt1"/>
                </a:solidFill>
              </a:rPr>
              <a:t> Export Postman collections and run them using Newman CLI for automated testing.</a:t>
            </a:r>
            <a:br>
              <a:rPr lang="en-IN" sz="1800">
                <a:solidFill>
                  <a:schemeClr val="lt1"/>
                </a:solidFill>
              </a:rPr>
            </a:br>
            <a:endParaRPr sz="1800">
              <a:solidFill>
                <a:schemeClr val="lt1"/>
              </a:solidFill>
            </a:endParaRPr>
          </a:p>
          <a:p>
            <a:pPr indent="0" lvl="0" marL="0" rtl="0" algn="l">
              <a:spcBef>
                <a:spcPts val="0"/>
              </a:spcBef>
              <a:spcAft>
                <a:spcPts val="0"/>
              </a:spcAft>
              <a:buNone/>
            </a:pPr>
            <a:r>
              <a:rPr b="1" lang="en-IN" sz="1800">
                <a:solidFill>
                  <a:schemeClr val="lt1"/>
                </a:solidFill>
              </a:rPr>
              <a:t>Reporting:</a:t>
            </a:r>
            <a:r>
              <a:rPr lang="en-IN" sz="1800">
                <a:solidFill>
                  <a:schemeClr val="lt1"/>
                </a:solidFill>
              </a:rPr>
              <a:t> Generate HTML reports using Newman reporters for detailed test results.</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Clr>
                <a:schemeClr val="dk1"/>
              </a:buClr>
              <a:buSzPts val="1100"/>
              <a:buFont typeface="Arial"/>
              <a:buNone/>
            </a:pPr>
            <a:r>
              <a:rPr b="1" lang="en-IN" sz="1800">
                <a:solidFill>
                  <a:schemeClr val="lt1"/>
                </a:solidFill>
              </a:rPr>
              <a:t>Application Url: </a:t>
            </a:r>
            <a:r>
              <a:rPr b="1" lang="en-IN" sz="1800" u="sng">
                <a:solidFill>
                  <a:schemeClr val="hlink"/>
                </a:solidFill>
                <a:hlinkClick r:id="rId4"/>
              </a:rPr>
              <a:t>https://api.restful-api.dev</a:t>
            </a:r>
            <a:r>
              <a:rPr b="1" lang="en-IN" sz="1800">
                <a:solidFill>
                  <a:schemeClr val="lt1"/>
                </a:solidFill>
              </a:rPr>
              <a:t> </a:t>
            </a:r>
            <a:endParaRPr b="1" sz="1800">
              <a:solidFill>
                <a:schemeClr val="lt1"/>
              </a:solidFill>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p:nvPr/>
        </p:nvSpPr>
        <p:spPr>
          <a:xfrm>
            <a:off x="0" y="0"/>
            <a:ext cx="12192000" cy="6858000"/>
          </a:xfrm>
          <a:prstGeom prst="rect">
            <a:avLst/>
          </a:prstGeom>
          <a:solidFill>
            <a:srgbClr val="15102C"/>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21"/>
          <p:cNvSpPr txBox="1"/>
          <p:nvPr/>
        </p:nvSpPr>
        <p:spPr>
          <a:xfrm>
            <a:off x="181439" y="872000"/>
            <a:ext cx="809170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lt1"/>
                </a:solidFill>
              </a:rPr>
              <a:t>S</a:t>
            </a:r>
            <a:r>
              <a:rPr b="1" lang="en-IN" sz="2400">
                <a:solidFill>
                  <a:schemeClr val="lt1"/>
                </a:solidFill>
                <a:latin typeface="Arial"/>
                <a:ea typeface="Arial"/>
                <a:cs typeface="Arial"/>
                <a:sym typeface="Arial"/>
              </a:rPr>
              <a:t>creenshots</a:t>
            </a:r>
            <a:endParaRPr b="1" sz="2400">
              <a:solidFill>
                <a:schemeClr val="lt1"/>
              </a:solidFill>
              <a:latin typeface="Arial"/>
              <a:ea typeface="Arial"/>
              <a:cs typeface="Arial"/>
              <a:sym typeface="Arial"/>
            </a:endParaRPr>
          </a:p>
        </p:txBody>
      </p:sp>
      <p:pic>
        <p:nvPicPr>
          <p:cNvPr id="129" name="Google Shape;129;p21"/>
          <p:cNvPicPr preferRelativeResize="0"/>
          <p:nvPr/>
        </p:nvPicPr>
        <p:blipFill rotWithShape="1">
          <a:blip r:embed="rId3">
            <a:alphaModFix/>
          </a:blip>
          <a:srcRect b="0" l="0" r="0" t="0"/>
          <a:stretch/>
        </p:blipFill>
        <p:spPr>
          <a:xfrm>
            <a:off x="10347" y="0"/>
            <a:ext cx="2401377" cy="902226"/>
          </a:xfrm>
          <a:prstGeom prst="rect">
            <a:avLst/>
          </a:prstGeom>
          <a:noFill/>
          <a:ln>
            <a:noFill/>
          </a:ln>
        </p:spPr>
      </p:pic>
      <p:cxnSp>
        <p:nvCxnSpPr>
          <p:cNvPr id="130" name="Google Shape;130;p21"/>
          <p:cNvCxnSpPr/>
          <p:nvPr/>
        </p:nvCxnSpPr>
        <p:spPr>
          <a:xfrm>
            <a:off x="323850" y="1352550"/>
            <a:ext cx="6305550" cy="0"/>
          </a:xfrm>
          <a:prstGeom prst="straightConnector1">
            <a:avLst/>
          </a:prstGeom>
          <a:noFill/>
          <a:ln cap="flat" cmpd="sng" w="9525">
            <a:solidFill>
              <a:schemeClr val="lt1"/>
            </a:solidFill>
            <a:prstDash val="solid"/>
            <a:miter lim="800000"/>
            <a:headEnd len="sm" w="sm" type="none"/>
            <a:tailEnd len="sm" w="sm" type="none"/>
          </a:ln>
        </p:spPr>
      </p:cxnSp>
      <p:pic>
        <p:nvPicPr>
          <p:cNvPr id="131" name="Google Shape;131;p21"/>
          <p:cNvPicPr preferRelativeResize="0"/>
          <p:nvPr/>
        </p:nvPicPr>
        <p:blipFill>
          <a:blip r:embed="rId4">
            <a:alphaModFix/>
          </a:blip>
          <a:stretch>
            <a:fillRect/>
          </a:stretch>
        </p:blipFill>
        <p:spPr>
          <a:xfrm>
            <a:off x="323850" y="1596425"/>
            <a:ext cx="5603075" cy="4420826"/>
          </a:xfrm>
          <a:prstGeom prst="rect">
            <a:avLst/>
          </a:prstGeom>
          <a:solidFill>
            <a:srgbClr val="15102C"/>
          </a:solidFill>
          <a:ln cap="flat" cmpd="sng" w="12700">
            <a:solidFill>
              <a:srgbClr val="1C3052"/>
            </a:solidFill>
            <a:prstDash val="solid"/>
            <a:miter lim="8000"/>
            <a:headEnd len="sm" w="sm" type="none"/>
            <a:tailEnd len="sm" w="sm" type="none"/>
          </a:ln>
        </p:spPr>
      </p:pic>
      <p:pic>
        <p:nvPicPr>
          <p:cNvPr id="132" name="Google Shape;132;p21"/>
          <p:cNvPicPr preferRelativeResize="0"/>
          <p:nvPr/>
        </p:nvPicPr>
        <p:blipFill>
          <a:blip r:embed="rId5">
            <a:alphaModFix/>
          </a:blip>
          <a:stretch>
            <a:fillRect/>
          </a:stretch>
        </p:blipFill>
        <p:spPr>
          <a:xfrm>
            <a:off x="6194000" y="1596425"/>
            <a:ext cx="5603076" cy="4420824"/>
          </a:xfrm>
          <a:prstGeom prst="rect">
            <a:avLst/>
          </a:prstGeom>
          <a:solidFill>
            <a:srgbClr val="15102C"/>
          </a:solidFill>
          <a:ln cap="flat" cmpd="sng" w="12700">
            <a:solidFill>
              <a:srgbClr val="1C3052"/>
            </a:solidFill>
            <a:prstDash val="solid"/>
            <a:miter lim="8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