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0" r:id="rId5"/>
    <p:sldId id="261" r:id="rId6"/>
    <p:sldId id="263" r:id="rId7"/>
    <p:sldId id="259" r:id="rId8"/>
    <p:sldId id="264" r:id="rId9"/>
    <p:sldId id="265" r:id="rId10"/>
    <p:sldId id="286" r:id="rId11"/>
    <p:sldId id="267" r:id="rId12"/>
    <p:sldId id="266" r:id="rId13"/>
    <p:sldId id="269" r:id="rId14"/>
    <p:sldId id="270" r:id="rId15"/>
    <p:sldId id="289" r:id="rId16"/>
    <p:sldId id="285" r:id="rId17"/>
    <p:sldId id="290" r:id="rId18"/>
    <p:sldId id="291" r:id="rId19"/>
    <p:sldId id="273" r:id="rId20"/>
    <p:sldId id="271" r:id="rId21"/>
    <p:sldId id="272" r:id="rId22"/>
    <p:sldId id="282" r:id="rId23"/>
    <p:sldId id="288" r:id="rId24"/>
    <p:sldId id="275" r:id="rId25"/>
    <p:sldId id="276" r:id="rId26"/>
    <p:sldId id="268" r:id="rId27"/>
    <p:sldId id="277" r:id="rId28"/>
    <p:sldId id="278" r:id="rId29"/>
    <p:sldId id="279" r:id="rId30"/>
    <p:sldId id="283"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28957C-FD18-4E47-8879-88D2C2D78046}" v="54" dt="2022-08-26T23:09:57.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0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C91AA9-4EE9-4703-BBEE-E417502B644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4D86FA-30D7-4C46-AC80-173D63CD07AF}">
      <dgm:prSet/>
      <dgm:spPr/>
      <dgm:t>
        <a:bodyPr/>
        <a:lstStyle/>
        <a:p>
          <a:pPr algn="just"/>
          <a:r>
            <a:rPr lang="en-US" dirty="0"/>
            <a:t>Before preprocessing the textual data, we need to use normalization techniques to protect the algorithm from inadequate data</a:t>
          </a:r>
        </a:p>
      </dgm:t>
    </dgm:pt>
    <dgm:pt modelId="{676C8849-92A4-4564-A67D-F1155B2C131C}" type="parTrans" cxnId="{A7802539-C441-496E-B019-3374ED02F5F1}">
      <dgm:prSet/>
      <dgm:spPr/>
      <dgm:t>
        <a:bodyPr/>
        <a:lstStyle/>
        <a:p>
          <a:endParaRPr lang="en-US"/>
        </a:p>
      </dgm:t>
    </dgm:pt>
    <dgm:pt modelId="{EFF8EF29-F06B-45C5-8EBB-F175CFE96C23}" type="sibTrans" cxnId="{A7802539-C441-496E-B019-3374ED02F5F1}">
      <dgm:prSet/>
      <dgm:spPr/>
      <dgm:t>
        <a:bodyPr/>
        <a:lstStyle/>
        <a:p>
          <a:endParaRPr lang="en-US"/>
        </a:p>
      </dgm:t>
    </dgm:pt>
    <dgm:pt modelId="{B1165B91-8DC5-4450-B498-12A768CA53C7}">
      <dgm:prSet/>
      <dgm:spPr/>
      <dgm:t>
        <a:bodyPr/>
        <a:lstStyle/>
        <a:p>
          <a:pPr algn="just"/>
          <a:r>
            <a:rPr lang="en-US" dirty="0"/>
            <a:t>One of the popular technique of normalization in python is Regular Expressions which is a basic text processing module</a:t>
          </a:r>
        </a:p>
      </dgm:t>
    </dgm:pt>
    <dgm:pt modelId="{142ADFA2-4E69-4802-87E1-ED693CFAFB20}" type="parTrans" cxnId="{380E1491-5CBC-4C8B-95CF-97EB353DB31A}">
      <dgm:prSet/>
      <dgm:spPr/>
      <dgm:t>
        <a:bodyPr/>
        <a:lstStyle/>
        <a:p>
          <a:endParaRPr lang="en-US"/>
        </a:p>
      </dgm:t>
    </dgm:pt>
    <dgm:pt modelId="{3416C16C-4A39-4FC0-A769-988044A3F29F}" type="sibTrans" cxnId="{380E1491-5CBC-4C8B-95CF-97EB353DB31A}">
      <dgm:prSet/>
      <dgm:spPr/>
      <dgm:t>
        <a:bodyPr/>
        <a:lstStyle/>
        <a:p>
          <a:endParaRPr lang="en-US"/>
        </a:p>
      </dgm:t>
    </dgm:pt>
    <dgm:pt modelId="{16C94E6A-64F8-4E3C-9529-0254918CD977}" type="pres">
      <dgm:prSet presAssocID="{5BC91AA9-4EE9-4703-BBEE-E417502B6447}" presName="root" presStyleCnt="0">
        <dgm:presLayoutVars>
          <dgm:dir/>
          <dgm:resizeHandles val="exact"/>
        </dgm:presLayoutVars>
      </dgm:prSet>
      <dgm:spPr/>
    </dgm:pt>
    <dgm:pt modelId="{0DD27E2D-35CA-429A-9B95-914BF6297F8B}" type="pres">
      <dgm:prSet presAssocID="{6C4D86FA-30D7-4C46-AC80-173D63CD07AF}" presName="compNode" presStyleCnt="0"/>
      <dgm:spPr/>
    </dgm:pt>
    <dgm:pt modelId="{DD07477C-D1A2-4974-9D82-8790CA432CB9}" type="pres">
      <dgm:prSet presAssocID="{6C4D86FA-30D7-4C46-AC80-173D63CD07AF}" presName="bgRect" presStyleLbl="bgShp" presStyleIdx="0" presStyleCnt="2"/>
      <dgm:spPr/>
    </dgm:pt>
    <dgm:pt modelId="{3D56341D-5762-43EE-9917-95BA74364FC3}" type="pres">
      <dgm:prSet presAssocID="{6C4D86FA-30D7-4C46-AC80-173D63CD07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E026113-2D70-4098-8463-CDA6004A4E57}" type="pres">
      <dgm:prSet presAssocID="{6C4D86FA-30D7-4C46-AC80-173D63CD07AF}" presName="spaceRect" presStyleCnt="0"/>
      <dgm:spPr/>
    </dgm:pt>
    <dgm:pt modelId="{A3BF203E-1297-4C29-B20E-8BFEE4DE8CB2}" type="pres">
      <dgm:prSet presAssocID="{6C4D86FA-30D7-4C46-AC80-173D63CD07AF}" presName="parTx" presStyleLbl="revTx" presStyleIdx="0" presStyleCnt="2">
        <dgm:presLayoutVars>
          <dgm:chMax val="0"/>
          <dgm:chPref val="0"/>
        </dgm:presLayoutVars>
      </dgm:prSet>
      <dgm:spPr/>
    </dgm:pt>
    <dgm:pt modelId="{B0774728-4B76-4E1F-95CD-73D6EF41AF82}" type="pres">
      <dgm:prSet presAssocID="{EFF8EF29-F06B-45C5-8EBB-F175CFE96C23}" presName="sibTrans" presStyleCnt="0"/>
      <dgm:spPr/>
    </dgm:pt>
    <dgm:pt modelId="{FB6AAF85-76D9-453C-B40B-E9E4D816743C}" type="pres">
      <dgm:prSet presAssocID="{B1165B91-8DC5-4450-B498-12A768CA53C7}" presName="compNode" presStyleCnt="0"/>
      <dgm:spPr/>
    </dgm:pt>
    <dgm:pt modelId="{DEF993F5-20F7-4FE8-A491-510EDBAE7418}" type="pres">
      <dgm:prSet presAssocID="{B1165B91-8DC5-4450-B498-12A768CA53C7}" presName="bgRect" presStyleLbl="bgShp" presStyleIdx="1" presStyleCnt="2"/>
      <dgm:spPr/>
    </dgm:pt>
    <dgm:pt modelId="{D77D1B8D-8306-4979-9084-79DCBE52D093}" type="pres">
      <dgm:prSet presAssocID="{B1165B91-8DC5-4450-B498-12A768CA53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77E3292-495D-4A43-B7F9-6DC545B2EA49}" type="pres">
      <dgm:prSet presAssocID="{B1165B91-8DC5-4450-B498-12A768CA53C7}" presName="spaceRect" presStyleCnt="0"/>
      <dgm:spPr/>
    </dgm:pt>
    <dgm:pt modelId="{0A7D2E4C-01F7-4DC5-98D1-28EECEA5D584}" type="pres">
      <dgm:prSet presAssocID="{B1165B91-8DC5-4450-B498-12A768CA53C7}" presName="parTx" presStyleLbl="revTx" presStyleIdx="1" presStyleCnt="2">
        <dgm:presLayoutVars>
          <dgm:chMax val="0"/>
          <dgm:chPref val="0"/>
        </dgm:presLayoutVars>
      </dgm:prSet>
      <dgm:spPr/>
    </dgm:pt>
  </dgm:ptLst>
  <dgm:cxnLst>
    <dgm:cxn modelId="{584E5C32-402E-41BC-9213-F644A4408382}" type="presOf" srcId="{5BC91AA9-4EE9-4703-BBEE-E417502B6447}" destId="{16C94E6A-64F8-4E3C-9529-0254918CD977}" srcOrd="0" destOrd="0" presId="urn:microsoft.com/office/officeart/2018/2/layout/IconVerticalSolidList"/>
    <dgm:cxn modelId="{A7802539-C441-496E-B019-3374ED02F5F1}" srcId="{5BC91AA9-4EE9-4703-BBEE-E417502B6447}" destId="{6C4D86FA-30D7-4C46-AC80-173D63CD07AF}" srcOrd="0" destOrd="0" parTransId="{676C8849-92A4-4564-A67D-F1155B2C131C}" sibTransId="{EFF8EF29-F06B-45C5-8EBB-F175CFE96C23}"/>
    <dgm:cxn modelId="{380E1491-5CBC-4C8B-95CF-97EB353DB31A}" srcId="{5BC91AA9-4EE9-4703-BBEE-E417502B6447}" destId="{B1165B91-8DC5-4450-B498-12A768CA53C7}" srcOrd="1" destOrd="0" parTransId="{142ADFA2-4E69-4802-87E1-ED693CFAFB20}" sibTransId="{3416C16C-4A39-4FC0-A769-988044A3F29F}"/>
    <dgm:cxn modelId="{010642B2-5531-4D34-9857-B8AAB7968C90}" type="presOf" srcId="{6C4D86FA-30D7-4C46-AC80-173D63CD07AF}" destId="{A3BF203E-1297-4C29-B20E-8BFEE4DE8CB2}" srcOrd="0" destOrd="0" presId="urn:microsoft.com/office/officeart/2018/2/layout/IconVerticalSolidList"/>
    <dgm:cxn modelId="{6CE079FA-C442-4A5A-8DC9-61DF0DC54B3D}" type="presOf" srcId="{B1165B91-8DC5-4450-B498-12A768CA53C7}" destId="{0A7D2E4C-01F7-4DC5-98D1-28EECEA5D584}" srcOrd="0" destOrd="0" presId="urn:microsoft.com/office/officeart/2018/2/layout/IconVerticalSolidList"/>
    <dgm:cxn modelId="{DA789022-9F5B-407C-A695-ACB833D8EE83}" type="presParOf" srcId="{16C94E6A-64F8-4E3C-9529-0254918CD977}" destId="{0DD27E2D-35CA-429A-9B95-914BF6297F8B}" srcOrd="0" destOrd="0" presId="urn:microsoft.com/office/officeart/2018/2/layout/IconVerticalSolidList"/>
    <dgm:cxn modelId="{E7A7C2AC-F643-47D5-8633-DF0BAFB42B00}" type="presParOf" srcId="{0DD27E2D-35CA-429A-9B95-914BF6297F8B}" destId="{DD07477C-D1A2-4974-9D82-8790CA432CB9}" srcOrd="0" destOrd="0" presId="urn:microsoft.com/office/officeart/2018/2/layout/IconVerticalSolidList"/>
    <dgm:cxn modelId="{C42CF119-7282-4629-A910-DD3BD9FDF1BB}" type="presParOf" srcId="{0DD27E2D-35CA-429A-9B95-914BF6297F8B}" destId="{3D56341D-5762-43EE-9917-95BA74364FC3}" srcOrd="1" destOrd="0" presId="urn:microsoft.com/office/officeart/2018/2/layout/IconVerticalSolidList"/>
    <dgm:cxn modelId="{12342448-5B8B-47CF-99D1-597D7E4FDEBA}" type="presParOf" srcId="{0DD27E2D-35CA-429A-9B95-914BF6297F8B}" destId="{DE026113-2D70-4098-8463-CDA6004A4E57}" srcOrd="2" destOrd="0" presId="urn:microsoft.com/office/officeart/2018/2/layout/IconVerticalSolidList"/>
    <dgm:cxn modelId="{2CDF3F88-7FEB-416F-92AE-AC5550F1561D}" type="presParOf" srcId="{0DD27E2D-35CA-429A-9B95-914BF6297F8B}" destId="{A3BF203E-1297-4C29-B20E-8BFEE4DE8CB2}" srcOrd="3" destOrd="0" presId="urn:microsoft.com/office/officeart/2018/2/layout/IconVerticalSolidList"/>
    <dgm:cxn modelId="{C9137591-754C-49E5-AE02-405BF7301A26}" type="presParOf" srcId="{16C94E6A-64F8-4E3C-9529-0254918CD977}" destId="{B0774728-4B76-4E1F-95CD-73D6EF41AF82}" srcOrd="1" destOrd="0" presId="urn:microsoft.com/office/officeart/2018/2/layout/IconVerticalSolidList"/>
    <dgm:cxn modelId="{B5882361-F57F-411F-82D2-8E5E1158CCF4}" type="presParOf" srcId="{16C94E6A-64F8-4E3C-9529-0254918CD977}" destId="{FB6AAF85-76D9-453C-B40B-E9E4D816743C}" srcOrd="2" destOrd="0" presId="urn:microsoft.com/office/officeart/2018/2/layout/IconVerticalSolidList"/>
    <dgm:cxn modelId="{E69EE229-02D9-43FA-BF27-5EBAA985980A}" type="presParOf" srcId="{FB6AAF85-76D9-453C-B40B-E9E4D816743C}" destId="{DEF993F5-20F7-4FE8-A491-510EDBAE7418}" srcOrd="0" destOrd="0" presId="urn:microsoft.com/office/officeart/2018/2/layout/IconVerticalSolidList"/>
    <dgm:cxn modelId="{C42E389F-6453-4562-A145-AF9E27EAC962}" type="presParOf" srcId="{FB6AAF85-76D9-453C-B40B-E9E4D816743C}" destId="{D77D1B8D-8306-4979-9084-79DCBE52D093}" srcOrd="1" destOrd="0" presId="urn:microsoft.com/office/officeart/2018/2/layout/IconVerticalSolidList"/>
    <dgm:cxn modelId="{44DE685F-0287-4B71-8683-8DF9F9B669C2}" type="presParOf" srcId="{FB6AAF85-76D9-453C-B40B-E9E4D816743C}" destId="{A77E3292-495D-4A43-B7F9-6DC545B2EA49}" srcOrd="2" destOrd="0" presId="urn:microsoft.com/office/officeart/2018/2/layout/IconVerticalSolidList"/>
    <dgm:cxn modelId="{9CC26E8E-7F5B-4A32-B11E-304DC12F8D01}" type="presParOf" srcId="{FB6AAF85-76D9-453C-B40B-E9E4D816743C}" destId="{0A7D2E4C-01F7-4DC5-98D1-28EECEA5D5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8A61E9-4117-4A34-8A56-A6592C9CA80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AF4323C-CEB4-4885-A294-33AD0057AA21}">
      <dgm:prSet/>
      <dgm:spPr/>
      <dgm:t>
        <a:bodyPr/>
        <a:lstStyle/>
        <a:p>
          <a:r>
            <a:rPr lang="en-US"/>
            <a:t>Keras is been providing an Embedding Layer that can be used for neural networks on textual information</a:t>
          </a:r>
        </a:p>
      </dgm:t>
    </dgm:pt>
    <dgm:pt modelId="{CAE3CBAA-6DB0-4FA2-BDCD-F03FD9573D64}" type="parTrans" cxnId="{E81A29F8-467D-46A3-8AEE-1E85EBCAF1CB}">
      <dgm:prSet/>
      <dgm:spPr/>
      <dgm:t>
        <a:bodyPr/>
        <a:lstStyle/>
        <a:p>
          <a:endParaRPr lang="en-US"/>
        </a:p>
      </dgm:t>
    </dgm:pt>
    <dgm:pt modelId="{D2D2BCB8-1ADD-4856-B112-C1CED8B1DE43}" type="sibTrans" cxnId="{E81A29F8-467D-46A3-8AEE-1E85EBCAF1CB}">
      <dgm:prSet/>
      <dgm:spPr/>
      <dgm:t>
        <a:bodyPr/>
        <a:lstStyle/>
        <a:p>
          <a:endParaRPr lang="en-US"/>
        </a:p>
      </dgm:t>
    </dgm:pt>
    <dgm:pt modelId="{660DB318-372B-4102-8366-0285C90A98CD}">
      <dgm:prSet/>
      <dgm:spPr/>
      <dgm:t>
        <a:bodyPr/>
        <a:lstStyle/>
        <a:p>
          <a:r>
            <a:rPr lang="en-US"/>
            <a:t>The vectorization of a phrase can be performed using he Tokenizer API</a:t>
          </a:r>
        </a:p>
      </dgm:t>
    </dgm:pt>
    <dgm:pt modelId="{5F36A583-379B-400E-9469-0A8B0A02C105}" type="parTrans" cxnId="{205485B5-435E-4F61-ADE7-12939ED6E270}">
      <dgm:prSet/>
      <dgm:spPr/>
      <dgm:t>
        <a:bodyPr/>
        <a:lstStyle/>
        <a:p>
          <a:endParaRPr lang="en-US"/>
        </a:p>
      </dgm:t>
    </dgm:pt>
    <dgm:pt modelId="{24E02D5A-C20B-4A25-A436-EE51B68BF0C6}" type="sibTrans" cxnId="{205485B5-435E-4F61-ADE7-12939ED6E270}">
      <dgm:prSet/>
      <dgm:spPr/>
      <dgm:t>
        <a:bodyPr/>
        <a:lstStyle/>
        <a:p>
          <a:endParaRPr lang="en-US"/>
        </a:p>
      </dgm:t>
    </dgm:pt>
    <dgm:pt modelId="{12CC5313-B3F8-4393-B517-AF96218FBB10}">
      <dgm:prSet/>
      <dgm:spPr/>
      <dgm:t>
        <a:bodyPr/>
        <a:lstStyle/>
        <a:p>
          <a:r>
            <a:rPr lang="en-US"/>
            <a:t>Embedding Layer can be adjustable by a user according to the weights that we wanted to act as vectors for a specific division of words</a:t>
          </a:r>
        </a:p>
      </dgm:t>
    </dgm:pt>
    <dgm:pt modelId="{0ACDA6D1-8277-49A0-90DD-6CCCB78836E6}" type="parTrans" cxnId="{493420E9-C3D2-45B7-AB8E-33A187F9ACB0}">
      <dgm:prSet/>
      <dgm:spPr/>
      <dgm:t>
        <a:bodyPr/>
        <a:lstStyle/>
        <a:p>
          <a:endParaRPr lang="en-US"/>
        </a:p>
      </dgm:t>
    </dgm:pt>
    <dgm:pt modelId="{BCA5A8D0-6CAF-4F84-A997-ADCC1E0438FA}" type="sibTrans" cxnId="{493420E9-C3D2-45B7-AB8E-33A187F9ACB0}">
      <dgm:prSet/>
      <dgm:spPr/>
      <dgm:t>
        <a:bodyPr/>
        <a:lstStyle/>
        <a:p>
          <a:endParaRPr lang="en-US"/>
        </a:p>
      </dgm:t>
    </dgm:pt>
    <dgm:pt modelId="{7D20C751-E3F7-EC42-8763-C9B30F56EA57}" type="pres">
      <dgm:prSet presAssocID="{448A61E9-4117-4A34-8A56-A6592C9CA800}" presName="hierChild1" presStyleCnt="0">
        <dgm:presLayoutVars>
          <dgm:chPref val="1"/>
          <dgm:dir/>
          <dgm:animOne val="branch"/>
          <dgm:animLvl val="lvl"/>
          <dgm:resizeHandles/>
        </dgm:presLayoutVars>
      </dgm:prSet>
      <dgm:spPr/>
    </dgm:pt>
    <dgm:pt modelId="{567DE5C1-97F8-B24C-A011-1B0448F60101}" type="pres">
      <dgm:prSet presAssocID="{3AF4323C-CEB4-4885-A294-33AD0057AA21}" presName="hierRoot1" presStyleCnt="0"/>
      <dgm:spPr/>
    </dgm:pt>
    <dgm:pt modelId="{F7B14677-F2BF-E040-AF34-0A077BC464D8}" type="pres">
      <dgm:prSet presAssocID="{3AF4323C-CEB4-4885-A294-33AD0057AA21}" presName="composite" presStyleCnt="0"/>
      <dgm:spPr/>
    </dgm:pt>
    <dgm:pt modelId="{8C762822-C03B-CF47-9580-2E5FF4D45649}" type="pres">
      <dgm:prSet presAssocID="{3AF4323C-CEB4-4885-A294-33AD0057AA21}" presName="background" presStyleLbl="node0" presStyleIdx="0" presStyleCnt="3"/>
      <dgm:spPr/>
    </dgm:pt>
    <dgm:pt modelId="{1CA31373-7D66-0746-B6DC-B3C427869062}" type="pres">
      <dgm:prSet presAssocID="{3AF4323C-CEB4-4885-A294-33AD0057AA21}" presName="text" presStyleLbl="fgAcc0" presStyleIdx="0" presStyleCnt="3">
        <dgm:presLayoutVars>
          <dgm:chPref val="3"/>
        </dgm:presLayoutVars>
      </dgm:prSet>
      <dgm:spPr/>
    </dgm:pt>
    <dgm:pt modelId="{62A517ED-5FE2-D64A-8286-9E72DD546E6C}" type="pres">
      <dgm:prSet presAssocID="{3AF4323C-CEB4-4885-A294-33AD0057AA21}" presName="hierChild2" presStyleCnt="0"/>
      <dgm:spPr/>
    </dgm:pt>
    <dgm:pt modelId="{9924297B-029C-C348-B349-C34016E1645D}" type="pres">
      <dgm:prSet presAssocID="{660DB318-372B-4102-8366-0285C90A98CD}" presName="hierRoot1" presStyleCnt="0"/>
      <dgm:spPr/>
    </dgm:pt>
    <dgm:pt modelId="{862C6857-EF9B-5D45-93C3-F3029478633D}" type="pres">
      <dgm:prSet presAssocID="{660DB318-372B-4102-8366-0285C90A98CD}" presName="composite" presStyleCnt="0"/>
      <dgm:spPr/>
    </dgm:pt>
    <dgm:pt modelId="{81CD7112-C12E-F746-BDFC-6AD215AE4D13}" type="pres">
      <dgm:prSet presAssocID="{660DB318-372B-4102-8366-0285C90A98CD}" presName="background" presStyleLbl="node0" presStyleIdx="1" presStyleCnt="3"/>
      <dgm:spPr/>
    </dgm:pt>
    <dgm:pt modelId="{A919C0AB-D8E7-5445-8B4C-C81466DC0030}" type="pres">
      <dgm:prSet presAssocID="{660DB318-372B-4102-8366-0285C90A98CD}" presName="text" presStyleLbl="fgAcc0" presStyleIdx="1" presStyleCnt="3">
        <dgm:presLayoutVars>
          <dgm:chPref val="3"/>
        </dgm:presLayoutVars>
      </dgm:prSet>
      <dgm:spPr/>
    </dgm:pt>
    <dgm:pt modelId="{28D9E12F-83B3-5A43-9D63-F124FC0B605F}" type="pres">
      <dgm:prSet presAssocID="{660DB318-372B-4102-8366-0285C90A98CD}" presName="hierChild2" presStyleCnt="0"/>
      <dgm:spPr/>
    </dgm:pt>
    <dgm:pt modelId="{F3B9B507-E2CF-6C4C-BA39-CC30F0250862}" type="pres">
      <dgm:prSet presAssocID="{12CC5313-B3F8-4393-B517-AF96218FBB10}" presName="hierRoot1" presStyleCnt="0"/>
      <dgm:spPr/>
    </dgm:pt>
    <dgm:pt modelId="{BFB20BEA-C2FC-E340-9335-827BAEDFD646}" type="pres">
      <dgm:prSet presAssocID="{12CC5313-B3F8-4393-B517-AF96218FBB10}" presName="composite" presStyleCnt="0"/>
      <dgm:spPr/>
    </dgm:pt>
    <dgm:pt modelId="{8C0C52E2-2F4E-B940-B720-1C225D1D52C3}" type="pres">
      <dgm:prSet presAssocID="{12CC5313-B3F8-4393-B517-AF96218FBB10}" presName="background" presStyleLbl="node0" presStyleIdx="2" presStyleCnt="3"/>
      <dgm:spPr/>
    </dgm:pt>
    <dgm:pt modelId="{025A4A45-BBEF-254B-AD26-069F2F9CEF1A}" type="pres">
      <dgm:prSet presAssocID="{12CC5313-B3F8-4393-B517-AF96218FBB10}" presName="text" presStyleLbl="fgAcc0" presStyleIdx="2" presStyleCnt="3">
        <dgm:presLayoutVars>
          <dgm:chPref val="3"/>
        </dgm:presLayoutVars>
      </dgm:prSet>
      <dgm:spPr/>
    </dgm:pt>
    <dgm:pt modelId="{F8776A2F-7E5C-9346-9521-4FB74B48B214}" type="pres">
      <dgm:prSet presAssocID="{12CC5313-B3F8-4393-B517-AF96218FBB10}" presName="hierChild2" presStyleCnt="0"/>
      <dgm:spPr/>
    </dgm:pt>
  </dgm:ptLst>
  <dgm:cxnLst>
    <dgm:cxn modelId="{7FA07153-2A33-A44B-89B6-2F06FA9F7933}" type="presOf" srcId="{660DB318-372B-4102-8366-0285C90A98CD}" destId="{A919C0AB-D8E7-5445-8B4C-C81466DC0030}" srcOrd="0" destOrd="0" presId="urn:microsoft.com/office/officeart/2005/8/layout/hierarchy1"/>
    <dgm:cxn modelId="{25F55768-9668-744D-ADB1-AD8987013530}" type="presOf" srcId="{12CC5313-B3F8-4393-B517-AF96218FBB10}" destId="{025A4A45-BBEF-254B-AD26-069F2F9CEF1A}" srcOrd="0" destOrd="0" presId="urn:microsoft.com/office/officeart/2005/8/layout/hierarchy1"/>
    <dgm:cxn modelId="{20C95591-05FB-4441-BEFD-9806D9A502AC}" type="presOf" srcId="{448A61E9-4117-4A34-8A56-A6592C9CA800}" destId="{7D20C751-E3F7-EC42-8763-C9B30F56EA57}" srcOrd="0" destOrd="0" presId="urn:microsoft.com/office/officeart/2005/8/layout/hierarchy1"/>
    <dgm:cxn modelId="{205485B5-435E-4F61-ADE7-12939ED6E270}" srcId="{448A61E9-4117-4A34-8A56-A6592C9CA800}" destId="{660DB318-372B-4102-8366-0285C90A98CD}" srcOrd="1" destOrd="0" parTransId="{5F36A583-379B-400E-9469-0A8B0A02C105}" sibTransId="{24E02D5A-C20B-4A25-A436-EE51B68BF0C6}"/>
    <dgm:cxn modelId="{B42FD1CA-B809-5343-B0CF-0850572A1762}" type="presOf" srcId="{3AF4323C-CEB4-4885-A294-33AD0057AA21}" destId="{1CA31373-7D66-0746-B6DC-B3C427869062}" srcOrd="0" destOrd="0" presId="urn:microsoft.com/office/officeart/2005/8/layout/hierarchy1"/>
    <dgm:cxn modelId="{493420E9-C3D2-45B7-AB8E-33A187F9ACB0}" srcId="{448A61E9-4117-4A34-8A56-A6592C9CA800}" destId="{12CC5313-B3F8-4393-B517-AF96218FBB10}" srcOrd="2" destOrd="0" parTransId="{0ACDA6D1-8277-49A0-90DD-6CCCB78836E6}" sibTransId="{BCA5A8D0-6CAF-4F84-A997-ADCC1E0438FA}"/>
    <dgm:cxn modelId="{E81A29F8-467D-46A3-8AEE-1E85EBCAF1CB}" srcId="{448A61E9-4117-4A34-8A56-A6592C9CA800}" destId="{3AF4323C-CEB4-4885-A294-33AD0057AA21}" srcOrd="0" destOrd="0" parTransId="{CAE3CBAA-6DB0-4FA2-BDCD-F03FD9573D64}" sibTransId="{D2D2BCB8-1ADD-4856-B112-C1CED8B1DE43}"/>
    <dgm:cxn modelId="{3E9AB6D1-789E-1D4E-8616-6F8709FCA353}" type="presParOf" srcId="{7D20C751-E3F7-EC42-8763-C9B30F56EA57}" destId="{567DE5C1-97F8-B24C-A011-1B0448F60101}" srcOrd="0" destOrd="0" presId="urn:microsoft.com/office/officeart/2005/8/layout/hierarchy1"/>
    <dgm:cxn modelId="{E28CCA2E-3E55-8646-9B9B-6CC5689FFD49}" type="presParOf" srcId="{567DE5C1-97F8-B24C-A011-1B0448F60101}" destId="{F7B14677-F2BF-E040-AF34-0A077BC464D8}" srcOrd="0" destOrd="0" presId="urn:microsoft.com/office/officeart/2005/8/layout/hierarchy1"/>
    <dgm:cxn modelId="{E156759B-28C7-874F-800F-DF5DC04E8CCF}" type="presParOf" srcId="{F7B14677-F2BF-E040-AF34-0A077BC464D8}" destId="{8C762822-C03B-CF47-9580-2E5FF4D45649}" srcOrd="0" destOrd="0" presId="urn:microsoft.com/office/officeart/2005/8/layout/hierarchy1"/>
    <dgm:cxn modelId="{BFE587C0-D5C0-B24D-8AB7-9B4645F24A45}" type="presParOf" srcId="{F7B14677-F2BF-E040-AF34-0A077BC464D8}" destId="{1CA31373-7D66-0746-B6DC-B3C427869062}" srcOrd="1" destOrd="0" presId="urn:microsoft.com/office/officeart/2005/8/layout/hierarchy1"/>
    <dgm:cxn modelId="{86593EA1-85F0-1343-9F73-509CF5CA0490}" type="presParOf" srcId="{567DE5C1-97F8-B24C-A011-1B0448F60101}" destId="{62A517ED-5FE2-D64A-8286-9E72DD546E6C}" srcOrd="1" destOrd="0" presId="urn:microsoft.com/office/officeart/2005/8/layout/hierarchy1"/>
    <dgm:cxn modelId="{5A90401B-EB6C-B94C-8AAA-68AFE8F3DBFC}" type="presParOf" srcId="{7D20C751-E3F7-EC42-8763-C9B30F56EA57}" destId="{9924297B-029C-C348-B349-C34016E1645D}" srcOrd="1" destOrd="0" presId="urn:microsoft.com/office/officeart/2005/8/layout/hierarchy1"/>
    <dgm:cxn modelId="{2026724F-CFE7-1545-94A2-2643443F4625}" type="presParOf" srcId="{9924297B-029C-C348-B349-C34016E1645D}" destId="{862C6857-EF9B-5D45-93C3-F3029478633D}" srcOrd="0" destOrd="0" presId="urn:microsoft.com/office/officeart/2005/8/layout/hierarchy1"/>
    <dgm:cxn modelId="{B35711AF-7AEF-0046-9351-CE55B2B2463E}" type="presParOf" srcId="{862C6857-EF9B-5D45-93C3-F3029478633D}" destId="{81CD7112-C12E-F746-BDFC-6AD215AE4D13}" srcOrd="0" destOrd="0" presId="urn:microsoft.com/office/officeart/2005/8/layout/hierarchy1"/>
    <dgm:cxn modelId="{0A48A8F6-70AD-6345-853D-798B9F8746C8}" type="presParOf" srcId="{862C6857-EF9B-5D45-93C3-F3029478633D}" destId="{A919C0AB-D8E7-5445-8B4C-C81466DC0030}" srcOrd="1" destOrd="0" presId="urn:microsoft.com/office/officeart/2005/8/layout/hierarchy1"/>
    <dgm:cxn modelId="{B1A73E53-BCCA-194C-9D79-271758DEC796}" type="presParOf" srcId="{9924297B-029C-C348-B349-C34016E1645D}" destId="{28D9E12F-83B3-5A43-9D63-F124FC0B605F}" srcOrd="1" destOrd="0" presId="urn:microsoft.com/office/officeart/2005/8/layout/hierarchy1"/>
    <dgm:cxn modelId="{0A328CE1-D739-9346-8067-FF7F6F1E694E}" type="presParOf" srcId="{7D20C751-E3F7-EC42-8763-C9B30F56EA57}" destId="{F3B9B507-E2CF-6C4C-BA39-CC30F0250862}" srcOrd="2" destOrd="0" presId="urn:microsoft.com/office/officeart/2005/8/layout/hierarchy1"/>
    <dgm:cxn modelId="{DFF83A66-0736-1440-BBAA-971CAC8E20D0}" type="presParOf" srcId="{F3B9B507-E2CF-6C4C-BA39-CC30F0250862}" destId="{BFB20BEA-C2FC-E340-9335-827BAEDFD646}" srcOrd="0" destOrd="0" presId="urn:microsoft.com/office/officeart/2005/8/layout/hierarchy1"/>
    <dgm:cxn modelId="{B7BC4D65-3700-2147-A8D6-42DA1FEEC0C1}" type="presParOf" srcId="{BFB20BEA-C2FC-E340-9335-827BAEDFD646}" destId="{8C0C52E2-2F4E-B940-B720-1C225D1D52C3}" srcOrd="0" destOrd="0" presId="urn:microsoft.com/office/officeart/2005/8/layout/hierarchy1"/>
    <dgm:cxn modelId="{B039544C-1F9F-6140-B414-740F610388BF}" type="presParOf" srcId="{BFB20BEA-C2FC-E340-9335-827BAEDFD646}" destId="{025A4A45-BBEF-254B-AD26-069F2F9CEF1A}" srcOrd="1" destOrd="0" presId="urn:microsoft.com/office/officeart/2005/8/layout/hierarchy1"/>
    <dgm:cxn modelId="{173253DD-D7E5-B74B-8091-0A208E499481}" type="presParOf" srcId="{F3B9B507-E2CF-6C4C-BA39-CC30F0250862}" destId="{F8776A2F-7E5C-9346-9521-4FB74B48B21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E11651-6A87-43EB-8054-8DD43ABC3E7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2A98E12-974C-4BF6-B88E-FED18793B082}">
      <dgm:prSet/>
      <dgm:spPr/>
      <dgm:t>
        <a:bodyPr/>
        <a:lstStyle/>
        <a:p>
          <a:r>
            <a:rPr lang="en-US" b="1"/>
            <a:t>Semantic Relatedness</a:t>
          </a:r>
          <a:endParaRPr lang="en-US"/>
        </a:p>
      </dgm:t>
    </dgm:pt>
    <dgm:pt modelId="{21011CB5-C38A-45E7-BE97-5F68AE7559C5}" type="parTrans" cxnId="{A869858F-A89F-4288-AD7A-3978BA9AD692}">
      <dgm:prSet/>
      <dgm:spPr/>
      <dgm:t>
        <a:bodyPr/>
        <a:lstStyle/>
        <a:p>
          <a:endParaRPr lang="en-US"/>
        </a:p>
      </dgm:t>
    </dgm:pt>
    <dgm:pt modelId="{9F4F7B72-E162-4B63-B871-2B0CA3D10911}" type="sibTrans" cxnId="{A869858F-A89F-4288-AD7A-3978BA9AD692}">
      <dgm:prSet/>
      <dgm:spPr/>
      <dgm:t>
        <a:bodyPr/>
        <a:lstStyle/>
        <a:p>
          <a:endParaRPr lang="en-US"/>
        </a:p>
      </dgm:t>
    </dgm:pt>
    <dgm:pt modelId="{D282EA22-ABA6-47ED-9FB1-7CFB8B300070}">
      <dgm:prSet/>
      <dgm:spPr/>
      <dgm:t>
        <a:bodyPr/>
        <a:lstStyle/>
        <a:p>
          <a:r>
            <a:rPr lang="en-US" b="1"/>
            <a:t>Synonym Detection</a:t>
          </a:r>
          <a:endParaRPr lang="en-US"/>
        </a:p>
      </dgm:t>
    </dgm:pt>
    <dgm:pt modelId="{BE78FCA3-E469-4C0E-80D0-51131A2B3FCF}" type="parTrans" cxnId="{5AE5F119-AA4E-4EBA-94EF-B9CF40CDC44E}">
      <dgm:prSet/>
      <dgm:spPr/>
      <dgm:t>
        <a:bodyPr/>
        <a:lstStyle/>
        <a:p>
          <a:endParaRPr lang="en-US"/>
        </a:p>
      </dgm:t>
    </dgm:pt>
    <dgm:pt modelId="{E64CEB92-B9E4-425B-B256-0A980475A653}" type="sibTrans" cxnId="{5AE5F119-AA4E-4EBA-94EF-B9CF40CDC44E}">
      <dgm:prSet/>
      <dgm:spPr/>
      <dgm:t>
        <a:bodyPr/>
        <a:lstStyle/>
        <a:p>
          <a:endParaRPr lang="en-US"/>
        </a:p>
      </dgm:t>
    </dgm:pt>
    <dgm:pt modelId="{21F6A53C-3C54-4BCA-BB5F-433857DCF573}">
      <dgm:prSet/>
      <dgm:spPr/>
      <dgm:t>
        <a:bodyPr/>
        <a:lstStyle/>
        <a:p>
          <a:r>
            <a:rPr lang="en-US" b="1"/>
            <a:t>Concept Categorization</a:t>
          </a:r>
          <a:endParaRPr lang="en-US"/>
        </a:p>
      </dgm:t>
    </dgm:pt>
    <dgm:pt modelId="{8ACCA97D-13E5-4BF3-AE95-E75706676406}" type="parTrans" cxnId="{7CB20A9E-869E-4034-9E18-868A303595D7}">
      <dgm:prSet/>
      <dgm:spPr/>
      <dgm:t>
        <a:bodyPr/>
        <a:lstStyle/>
        <a:p>
          <a:endParaRPr lang="en-US"/>
        </a:p>
      </dgm:t>
    </dgm:pt>
    <dgm:pt modelId="{6DAC1496-AECC-4E2A-A0F3-2F00D2FD3078}" type="sibTrans" cxnId="{7CB20A9E-869E-4034-9E18-868A303595D7}">
      <dgm:prSet/>
      <dgm:spPr/>
      <dgm:t>
        <a:bodyPr/>
        <a:lstStyle/>
        <a:p>
          <a:endParaRPr lang="en-US"/>
        </a:p>
      </dgm:t>
    </dgm:pt>
    <dgm:pt modelId="{80356FC3-AEE6-4B80-9AF2-6A38A48EDD72}">
      <dgm:prSet/>
      <dgm:spPr/>
      <dgm:t>
        <a:bodyPr/>
        <a:lstStyle/>
        <a:p>
          <a:r>
            <a:rPr lang="en-US" b="1"/>
            <a:t>Selection Preferences</a:t>
          </a:r>
          <a:endParaRPr lang="en-US"/>
        </a:p>
      </dgm:t>
    </dgm:pt>
    <dgm:pt modelId="{237DF545-4E7F-4F06-A21B-79C801904ED6}" type="parTrans" cxnId="{937D00C3-EC4B-437C-9A80-1306BE5AA23B}">
      <dgm:prSet/>
      <dgm:spPr/>
      <dgm:t>
        <a:bodyPr/>
        <a:lstStyle/>
        <a:p>
          <a:endParaRPr lang="en-US"/>
        </a:p>
      </dgm:t>
    </dgm:pt>
    <dgm:pt modelId="{4FE03B34-FC04-4F71-B1FA-7D88678F1E92}" type="sibTrans" cxnId="{937D00C3-EC4B-437C-9A80-1306BE5AA23B}">
      <dgm:prSet/>
      <dgm:spPr/>
      <dgm:t>
        <a:bodyPr/>
        <a:lstStyle/>
        <a:p>
          <a:endParaRPr lang="en-US"/>
        </a:p>
      </dgm:t>
    </dgm:pt>
    <dgm:pt modelId="{DD025BD1-B37A-4F77-87EB-F6287C562663}">
      <dgm:prSet/>
      <dgm:spPr/>
      <dgm:t>
        <a:bodyPr/>
        <a:lstStyle/>
        <a:p>
          <a:r>
            <a:rPr lang="en-US" b="1"/>
            <a:t>Analogy</a:t>
          </a:r>
          <a:endParaRPr lang="en-US"/>
        </a:p>
      </dgm:t>
    </dgm:pt>
    <dgm:pt modelId="{C8FB1565-CFBD-442D-9BC7-FC30466F570A}" type="parTrans" cxnId="{F9A79D63-09F2-4BB3-AB01-CF68AD7B9A63}">
      <dgm:prSet/>
      <dgm:spPr/>
      <dgm:t>
        <a:bodyPr/>
        <a:lstStyle/>
        <a:p>
          <a:endParaRPr lang="en-US"/>
        </a:p>
      </dgm:t>
    </dgm:pt>
    <dgm:pt modelId="{4DEF30B9-E69E-4C51-B9AF-002834AC278E}" type="sibTrans" cxnId="{F9A79D63-09F2-4BB3-AB01-CF68AD7B9A63}">
      <dgm:prSet/>
      <dgm:spPr/>
      <dgm:t>
        <a:bodyPr/>
        <a:lstStyle/>
        <a:p>
          <a:endParaRPr lang="en-US"/>
        </a:p>
      </dgm:t>
    </dgm:pt>
    <dgm:pt modelId="{0F67D2B5-C40F-9D4C-A52E-556AD18CDF4E}" type="pres">
      <dgm:prSet presAssocID="{A1E11651-6A87-43EB-8054-8DD43ABC3E71}" presName="hierChild1" presStyleCnt="0">
        <dgm:presLayoutVars>
          <dgm:chPref val="1"/>
          <dgm:dir/>
          <dgm:animOne val="branch"/>
          <dgm:animLvl val="lvl"/>
          <dgm:resizeHandles/>
        </dgm:presLayoutVars>
      </dgm:prSet>
      <dgm:spPr/>
    </dgm:pt>
    <dgm:pt modelId="{40E1B288-8035-4841-874E-17823AAA7D04}" type="pres">
      <dgm:prSet presAssocID="{D2A98E12-974C-4BF6-B88E-FED18793B082}" presName="hierRoot1" presStyleCnt="0"/>
      <dgm:spPr/>
    </dgm:pt>
    <dgm:pt modelId="{C3CD5A42-BB06-1F40-9D97-EA07B7729DC3}" type="pres">
      <dgm:prSet presAssocID="{D2A98E12-974C-4BF6-B88E-FED18793B082}" presName="composite" presStyleCnt="0"/>
      <dgm:spPr/>
    </dgm:pt>
    <dgm:pt modelId="{F649C99C-E4D6-924C-BECC-08EFD99F7CC5}" type="pres">
      <dgm:prSet presAssocID="{D2A98E12-974C-4BF6-B88E-FED18793B082}" presName="background" presStyleLbl="node0" presStyleIdx="0" presStyleCnt="5"/>
      <dgm:spPr/>
    </dgm:pt>
    <dgm:pt modelId="{F745CE9F-6259-244E-B419-2B1C8D601D76}" type="pres">
      <dgm:prSet presAssocID="{D2A98E12-974C-4BF6-B88E-FED18793B082}" presName="text" presStyleLbl="fgAcc0" presStyleIdx="0" presStyleCnt="5">
        <dgm:presLayoutVars>
          <dgm:chPref val="3"/>
        </dgm:presLayoutVars>
      </dgm:prSet>
      <dgm:spPr/>
    </dgm:pt>
    <dgm:pt modelId="{BEC93E06-EBFB-9F4A-9C40-BCA0C2127747}" type="pres">
      <dgm:prSet presAssocID="{D2A98E12-974C-4BF6-B88E-FED18793B082}" presName="hierChild2" presStyleCnt="0"/>
      <dgm:spPr/>
    </dgm:pt>
    <dgm:pt modelId="{A8A33002-247E-8C47-AAEE-FEE43A9DB316}" type="pres">
      <dgm:prSet presAssocID="{D282EA22-ABA6-47ED-9FB1-7CFB8B300070}" presName="hierRoot1" presStyleCnt="0"/>
      <dgm:spPr/>
    </dgm:pt>
    <dgm:pt modelId="{AE405E3B-4483-B741-93C4-872BDE33F371}" type="pres">
      <dgm:prSet presAssocID="{D282EA22-ABA6-47ED-9FB1-7CFB8B300070}" presName="composite" presStyleCnt="0"/>
      <dgm:spPr/>
    </dgm:pt>
    <dgm:pt modelId="{425AE7F0-6632-544D-AD5D-4F2EFDACE504}" type="pres">
      <dgm:prSet presAssocID="{D282EA22-ABA6-47ED-9FB1-7CFB8B300070}" presName="background" presStyleLbl="node0" presStyleIdx="1" presStyleCnt="5"/>
      <dgm:spPr/>
    </dgm:pt>
    <dgm:pt modelId="{46BE411D-1384-F842-985A-8CA66F274398}" type="pres">
      <dgm:prSet presAssocID="{D282EA22-ABA6-47ED-9FB1-7CFB8B300070}" presName="text" presStyleLbl="fgAcc0" presStyleIdx="1" presStyleCnt="5">
        <dgm:presLayoutVars>
          <dgm:chPref val="3"/>
        </dgm:presLayoutVars>
      </dgm:prSet>
      <dgm:spPr/>
    </dgm:pt>
    <dgm:pt modelId="{CFF0D056-58EF-8B46-9896-87F920D9B15D}" type="pres">
      <dgm:prSet presAssocID="{D282EA22-ABA6-47ED-9FB1-7CFB8B300070}" presName="hierChild2" presStyleCnt="0"/>
      <dgm:spPr/>
    </dgm:pt>
    <dgm:pt modelId="{68F24D09-CEC5-CC4E-BA3D-F6667CFFF93D}" type="pres">
      <dgm:prSet presAssocID="{21F6A53C-3C54-4BCA-BB5F-433857DCF573}" presName="hierRoot1" presStyleCnt="0"/>
      <dgm:spPr/>
    </dgm:pt>
    <dgm:pt modelId="{E5EA4CBB-7DEE-734D-9C15-2977C575E638}" type="pres">
      <dgm:prSet presAssocID="{21F6A53C-3C54-4BCA-BB5F-433857DCF573}" presName="composite" presStyleCnt="0"/>
      <dgm:spPr/>
    </dgm:pt>
    <dgm:pt modelId="{AF19C679-BA78-974F-9313-C3D7431333BD}" type="pres">
      <dgm:prSet presAssocID="{21F6A53C-3C54-4BCA-BB5F-433857DCF573}" presName="background" presStyleLbl="node0" presStyleIdx="2" presStyleCnt="5"/>
      <dgm:spPr/>
    </dgm:pt>
    <dgm:pt modelId="{06093DC4-6AF4-9941-85D3-80A08D60D6FA}" type="pres">
      <dgm:prSet presAssocID="{21F6A53C-3C54-4BCA-BB5F-433857DCF573}" presName="text" presStyleLbl="fgAcc0" presStyleIdx="2" presStyleCnt="5">
        <dgm:presLayoutVars>
          <dgm:chPref val="3"/>
        </dgm:presLayoutVars>
      </dgm:prSet>
      <dgm:spPr/>
    </dgm:pt>
    <dgm:pt modelId="{12D0A5B7-D57D-5643-93D9-D4EEEA28DFDA}" type="pres">
      <dgm:prSet presAssocID="{21F6A53C-3C54-4BCA-BB5F-433857DCF573}" presName="hierChild2" presStyleCnt="0"/>
      <dgm:spPr/>
    </dgm:pt>
    <dgm:pt modelId="{A6F17D87-BE01-7E47-9879-75C246F83CD4}" type="pres">
      <dgm:prSet presAssocID="{80356FC3-AEE6-4B80-9AF2-6A38A48EDD72}" presName="hierRoot1" presStyleCnt="0"/>
      <dgm:spPr/>
    </dgm:pt>
    <dgm:pt modelId="{63E8D8B0-D161-954F-897C-943DA47B8068}" type="pres">
      <dgm:prSet presAssocID="{80356FC3-AEE6-4B80-9AF2-6A38A48EDD72}" presName="composite" presStyleCnt="0"/>
      <dgm:spPr/>
    </dgm:pt>
    <dgm:pt modelId="{F7C20051-828F-DF4E-ACD7-CFCB111C1147}" type="pres">
      <dgm:prSet presAssocID="{80356FC3-AEE6-4B80-9AF2-6A38A48EDD72}" presName="background" presStyleLbl="node0" presStyleIdx="3" presStyleCnt="5"/>
      <dgm:spPr/>
    </dgm:pt>
    <dgm:pt modelId="{16FAF878-51EE-6341-9790-70F3ED10509F}" type="pres">
      <dgm:prSet presAssocID="{80356FC3-AEE6-4B80-9AF2-6A38A48EDD72}" presName="text" presStyleLbl="fgAcc0" presStyleIdx="3" presStyleCnt="5">
        <dgm:presLayoutVars>
          <dgm:chPref val="3"/>
        </dgm:presLayoutVars>
      </dgm:prSet>
      <dgm:spPr/>
    </dgm:pt>
    <dgm:pt modelId="{1235E427-4F2D-7F43-99AC-C775A8283C7C}" type="pres">
      <dgm:prSet presAssocID="{80356FC3-AEE6-4B80-9AF2-6A38A48EDD72}" presName="hierChild2" presStyleCnt="0"/>
      <dgm:spPr/>
    </dgm:pt>
    <dgm:pt modelId="{4C20DD59-1E55-1144-B334-886D91B793A5}" type="pres">
      <dgm:prSet presAssocID="{DD025BD1-B37A-4F77-87EB-F6287C562663}" presName="hierRoot1" presStyleCnt="0"/>
      <dgm:spPr/>
    </dgm:pt>
    <dgm:pt modelId="{98E217DE-1FBD-1D42-A508-BB8F9243EFFD}" type="pres">
      <dgm:prSet presAssocID="{DD025BD1-B37A-4F77-87EB-F6287C562663}" presName="composite" presStyleCnt="0"/>
      <dgm:spPr/>
    </dgm:pt>
    <dgm:pt modelId="{BBB2B998-ED61-1B4F-A0DF-8C402BC488F9}" type="pres">
      <dgm:prSet presAssocID="{DD025BD1-B37A-4F77-87EB-F6287C562663}" presName="background" presStyleLbl="node0" presStyleIdx="4" presStyleCnt="5"/>
      <dgm:spPr/>
    </dgm:pt>
    <dgm:pt modelId="{C78EA909-7082-D94D-AF36-56A7426CC38E}" type="pres">
      <dgm:prSet presAssocID="{DD025BD1-B37A-4F77-87EB-F6287C562663}" presName="text" presStyleLbl="fgAcc0" presStyleIdx="4" presStyleCnt="5">
        <dgm:presLayoutVars>
          <dgm:chPref val="3"/>
        </dgm:presLayoutVars>
      </dgm:prSet>
      <dgm:spPr/>
    </dgm:pt>
    <dgm:pt modelId="{8C7B4A6A-1612-004E-A924-133B5547104D}" type="pres">
      <dgm:prSet presAssocID="{DD025BD1-B37A-4F77-87EB-F6287C562663}" presName="hierChild2" presStyleCnt="0"/>
      <dgm:spPr/>
    </dgm:pt>
  </dgm:ptLst>
  <dgm:cxnLst>
    <dgm:cxn modelId="{7A455517-032A-A24B-BA5A-1AF726665BA2}" type="presOf" srcId="{D2A98E12-974C-4BF6-B88E-FED18793B082}" destId="{F745CE9F-6259-244E-B419-2B1C8D601D76}" srcOrd="0" destOrd="0" presId="urn:microsoft.com/office/officeart/2005/8/layout/hierarchy1"/>
    <dgm:cxn modelId="{5AE5F119-AA4E-4EBA-94EF-B9CF40CDC44E}" srcId="{A1E11651-6A87-43EB-8054-8DD43ABC3E71}" destId="{D282EA22-ABA6-47ED-9FB1-7CFB8B300070}" srcOrd="1" destOrd="0" parTransId="{BE78FCA3-E469-4C0E-80D0-51131A2B3FCF}" sibTransId="{E64CEB92-B9E4-425B-B256-0A980475A653}"/>
    <dgm:cxn modelId="{F715BC2D-242D-0142-B990-1D1FF4A780F1}" type="presOf" srcId="{80356FC3-AEE6-4B80-9AF2-6A38A48EDD72}" destId="{16FAF878-51EE-6341-9790-70F3ED10509F}" srcOrd="0" destOrd="0" presId="urn:microsoft.com/office/officeart/2005/8/layout/hierarchy1"/>
    <dgm:cxn modelId="{E496C032-A2E8-2346-B5D2-9FCB23041828}" type="presOf" srcId="{A1E11651-6A87-43EB-8054-8DD43ABC3E71}" destId="{0F67D2B5-C40F-9D4C-A52E-556AD18CDF4E}" srcOrd="0" destOrd="0" presId="urn:microsoft.com/office/officeart/2005/8/layout/hierarchy1"/>
    <dgm:cxn modelId="{F9A79D63-09F2-4BB3-AB01-CF68AD7B9A63}" srcId="{A1E11651-6A87-43EB-8054-8DD43ABC3E71}" destId="{DD025BD1-B37A-4F77-87EB-F6287C562663}" srcOrd="4" destOrd="0" parTransId="{C8FB1565-CFBD-442D-9BC7-FC30466F570A}" sibTransId="{4DEF30B9-E69E-4C51-B9AF-002834AC278E}"/>
    <dgm:cxn modelId="{B47A4075-F399-0146-9657-440101E5ECC7}" type="presOf" srcId="{21F6A53C-3C54-4BCA-BB5F-433857DCF573}" destId="{06093DC4-6AF4-9941-85D3-80A08D60D6FA}" srcOrd="0" destOrd="0" presId="urn:microsoft.com/office/officeart/2005/8/layout/hierarchy1"/>
    <dgm:cxn modelId="{C03F5084-1846-2549-8C8D-8B536371BF25}" type="presOf" srcId="{DD025BD1-B37A-4F77-87EB-F6287C562663}" destId="{C78EA909-7082-D94D-AF36-56A7426CC38E}" srcOrd="0" destOrd="0" presId="urn:microsoft.com/office/officeart/2005/8/layout/hierarchy1"/>
    <dgm:cxn modelId="{A869858F-A89F-4288-AD7A-3978BA9AD692}" srcId="{A1E11651-6A87-43EB-8054-8DD43ABC3E71}" destId="{D2A98E12-974C-4BF6-B88E-FED18793B082}" srcOrd="0" destOrd="0" parTransId="{21011CB5-C38A-45E7-BE97-5F68AE7559C5}" sibTransId="{9F4F7B72-E162-4B63-B871-2B0CA3D10911}"/>
    <dgm:cxn modelId="{7CB20A9E-869E-4034-9E18-868A303595D7}" srcId="{A1E11651-6A87-43EB-8054-8DD43ABC3E71}" destId="{21F6A53C-3C54-4BCA-BB5F-433857DCF573}" srcOrd="2" destOrd="0" parTransId="{8ACCA97D-13E5-4BF3-AE95-E75706676406}" sibTransId="{6DAC1496-AECC-4E2A-A0F3-2F00D2FD3078}"/>
    <dgm:cxn modelId="{E57A77C2-4CEB-FE4A-971B-85F5F834BE02}" type="presOf" srcId="{D282EA22-ABA6-47ED-9FB1-7CFB8B300070}" destId="{46BE411D-1384-F842-985A-8CA66F274398}" srcOrd="0" destOrd="0" presId="urn:microsoft.com/office/officeart/2005/8/layout/hierarchy1"/>
    <dgm:cxn modelId="{937D00C3-EC4B-437C-9A80-1306BE5AA23B}" srcId="{A1E11651-6A87-43EB-8054-8DD43ABC3E71}" destId="{80356FC3-AEE6-4B80-9AF2-6A38A48EDD72}" srcOrd="3" destOrd="0" parTransId="{237DF545-4E7F-4F06-A21B-79C801904ED6}" sibTransId="{4FE03B34-FC04-4F71-B1FA-7D88678F1E92}"/>
    <dgm:cxn modelId="{037B6BE5-DE93-9846-BB8F-91BF6A0A5816}" type="presParOf" srcId="{0F67D2B5-C40F-9D4C-A52E-556AD18CDF4E}" destId="{40E1B288-8035-4841-874E-17823AAA7D04}" srcOrd="0" destOrd="0" presId="urn:microsoft.com/office/officeart/2005/8/layout/hierarchy1"/>
    <dgm:cxn modelId="{37C03566-D584-A94F-A253-9FC4759DBB9E}" type="presParOf" srcId="{40E1B288-8035-4841-874E-17823AAA7D04}" destId="{C3CD5A42-BB06-1F40-9D97-EA07B7729DC3}" srcOrd="0" destOrd="0" presId="urn:microsoft.com/office/officeart/2005/8/layout/hierarchy1"/>
    <dgm:cxn modelId="{F9CE01A1-99AA-ED4E-B8D6-A403B291D682}" type="presParOf" srcId="{C3CD5A42-BB06-1F40-9D97-EA07B7729DC3}" destId="{F649C99C-E4D6-924C-BECC-08EFD99F7CC5}" srcOrd="0" destOrd="0" presId="urn:microsoft.com/office/officeart/2005/8/layout/hierarchy1"/>
    <dgm:cxn modelId="{889EBF2D-6CAB-CC49-B3A0-2C7450E43C83}" type="presParOf" srcId="{C3CD5A42-BB06-1F40-9D97-EA07B7729DC3}" destId="{F745CE9F-6259-244E-B419-2B1C8D601D76}" srcOrd="1" destOrd="0" presId="urn:microsoft.com/office/officeart/2005/8/layout/hierarchy1"/>
    <dgm:cxn modelId="{4F69B941-F52E-634B-858C-18422713162D}" type="presParOf" srcId="{40E1B288-8035-4841-874E-17823AAA7D04}" destId="{BEC93E06-EBFB-9F4A-9C40-BCA0C2127747}" srcOrd="1" destOrd="0" presId="urn:microsoft.com/office/officeart/2005/8/layout/hierarchy1"/>
    <dgm:cxn modelId="{F4B5979A-B559-9D45-BA7A-50709C684D8F}" type="presParOf" srcId="{0F67D2B5-C40F-9D4C-A52E-556AD18CDF4E}" destId="{A8A33002-247E-8C47-AAEE-FEE43A9DB316}" srcOrd="1" destOrd="0" presId="urn:microsoft.com/office/officeart/2005/8/layout/hierarchy1"/>
    <dgm:cxn modelId="{E473FC80-E857-D14D-A730-8D431C0CFE1A}" type="presParOf" srcId="{A8A33002-247E-8C47-AAEE-FEE43A9DB316}" destId="{AE405E3B-4483-B741-93C4-872BDE33F371}" srcOrd="0" destOrd="0" presId="urn:microsoft.com/office/officeart/2005/8/layout/hierarchy1"/>
    <dgm:cxn modelId="{2DF42E55-5340-E74F-9414-56A0711992C7}" type="presParOf" srcId="{AE405E3B-4483-B741-93C4-872BDE33F371}" destId="{425AE7F0-6632-544D-AD5D-4F2EFDACE504}" srcOrd="0" destOrd="0" presId="urn:microsoft.com/office/officeart/2005/8/layout/hierarchy1"/>
    <dgm:cxn modelId="{5047C058-599F-0F4C-95E5-8C7497F4EDCD}" type="presParOf" srcId="{AE405E3B-4483-B741-93C4-872BDE33F371}" destId="{46BE411D-1384-F842-985A-8CA66F274398}" srcOrd="1" destOrd="0" presId="urn:microsoft.com/office/officeart/2005/8/layout/hierarchy1"/>
    <dgm:cxn modelId="{596E2161-D76B-D548-A533-37F9D18BF41A}" type="presParOf" srcId="{A8A33002-247E-8C47-AAEE-FEE43A9DB316}" destId="{CFF0D056-58EF-8B46-9896-87F920D9B15D}" srcOrd="1" destOrd="0" presId="urn:microsoft.com/office/officeart/2005/8/layout/hierarchy1"/>
    <dgm:cxn modelId="{6D2A9328-1217-9246-B55F-87A214A8C13F}" type="presParOf" srcId="{0F67D2B5-C40F-9D4C-A52E-556AD18CDF4E}" destId="{68F24D09-CEC5-CC4E-BA3D-F6667CFFF93D}" srcOrd="2" destOrd="0" presId="urn:microsoft.com/office/officeart/2005/8/layout/hierarchy1"/>
    <dgm:cxn modelId="{71A4E1C4-233E-3049-9D9F-4EE5FF5B924F}" type="presParOf" srcId="{68F24D09-CEC5-CC4E-BA3D-F6667CFFF93D}" destId="{E5EA4CBB-7DEE-734D-9C15-2977C575E638}" srcOrd="0" destOrd="0" presId="urn:microsoft.com/office/officeart/2005/8/layout/hierarchy1"/>
    <dgm:cxn modelId="{84734A44-4398-E641-AC63-B43F10388E0A}" type="presParOf" srcId="{E5EA4CBB-7DEE-734D-9C15-2977C575E638}" destId="{AF19C679-BA78-974F-9313-C3D7431333BD}" srcOrd="0" destOrd="0" presId="urn:microsoft.com/office/officeart/2005/8/layout/hierarchy1"/>
    <dgm:cxn modelId="{14999EFE-67CF-6A48-BEB9-481BD050F53D}" type="presParOf" srcId="{E5EA4CBB-7DEE-734D-9C15-2977C575E638}" destId="{06093DC4-6AF4-9941-85D3-80A08D60D6FA}" srcOrd="1" destOrd="0" presId="urn:microsoft.com/office/officeart/2005/8/layout/hierarchy1"/>
    <dgm:cxn modelId="{9B109BE3-401B-A54D-8DE1-05FD6A0CDF24}" type="presParOf" srcId="{68F24D09-CEC5-CC4E-BA3D-F6667CFFF93D}" destId="{12D0A5B7-D57D-5643-93D9-D4EEEA28DFDA}" srcOrd="1" destOrd="0" presId="urn:microsoft.com/office/officeart/2005/8/layout/hierarchy1"/>
    <dgm:cxn modelId="{BE7030E8-E674-B046-9A9B-E273550A17F9}" type="presParOf" srcId="{0F67D2B5-C40F-9D4C-A52E-556AD18CDF4E}" destId="{A6F17D87-BE01-7E47-9879-75C246F83CD4}" srcOrd="3" destOrd="0" presId="urn:microsoft.com/office/officeart/2005/8/layout/hierarchy1"/>
    <dgm:cxn modelId="{F07D525A-10EC-C441-A763-31A9D9A4D463}" type="presParOf" srcId="{A6F17D87-BE01-7E47-9879-75C246F83CD4}" destId="{63E8D8B0-D161-954F-897C-943DA47B8068}" srcOrd="0" destOrd="0" presId="urn:microsoft.com/office/officeart/2005/8/layout/hierarchy1"/>
    <dgm:cxn modelId="{6A5668C2-D744-CE40-AF56-D1C409800712}" type="presParOf" srcId="{63E8D8B0-D161-954F-897C-943DA47B8068}" destId="{F7C20051-828F-DF4E-ACD7-CFCB111C1147}" srcOrd="0" destOrd="0" presId="urn:microsoft.com/office/officeart/2005/8/layout/hierarchy1"/>
    <dgm:cxn modelId="{D84D09C8-D49F-5044-A7E8-60C9790089E1}" type="presParOf" srcId="{63E8D8B0-D161-954F-897C-943DA47B8068}" destId="{16FAF878-51EE-6341-9790-70F3ED10509F}" srcOrd="1" destOrd="0" presId="urn:microsoft.com/office/officeart/2005/8/layout/hierarchy1"/>
    <dgm:cxn modelId="{AC417033-296A-8B46-9DF3-3728E126EB6E}" type="presParOf" srcId="{A6F17D87-BE01-7E47-9879-75C246F83CD4}" destId="{1235E427-4F2D-7F43-99AC-C775A8283C7C}" srcOrd="1" destOrd="0" presId="urn:microsoft.com/office/officeart/2005/8/layout/hierarchy1"/>
    <dgm:cxn modelId="{997BFFDC-E2A1-4B4C-A108-D93B3BD17893}" type="presParOf" srcId="{0F67D2B5-C40F-9D4C-A52E-556AD18CDF4E}" destId="{4C20DD59-1E55-1144-B334-886D91B793A5}" srcOrd="4" destOrd="0" presId="urn:microsoft.com/office/officeart/2005/8/layout/hierarchy1"/>
    <dgm:cxn modelId="{CE16BA05-9CD8-5343-BDCD-957FE6761184}" type="presParOf" srcId="{4C20DD59-1E55-1144-B334-886D91B793A5}" destId="{98E217DE-1FBD-1D42-A508-BB8F9243EFFD}" srcOrd="0" destOrd="0" presId="urn:microsoft.com/office/officeart/2005/8/layout/hierarchy1"/>
    <dgm:cxn modelId="{79C0EE9D-1952-5746-9517-ED024BB7BE61}" type="presParOf" srcId="{98E217DE-1FBD-1D42-A508-BB8F9243EFFD}" destId="{BBB2B998-ED61-1B4F-A0DF-8C402BC488F9}" srcOrd="0" destOrd="0" presId="urn:microsoft.com/office/officeart/2005/8/layout/hierarchy1"/>
    <dgm:cxn modelId="{03355529-2A1B-D94E-94A2-90D26332EE47}" type="presParOf" srcId="{98E217DE-1FBD-1D42-A508-BB8F9243EFFD}" destId="{C78EA909-7082-D94D-AF36-56A7426CC38E}" srcOrd="1" destOrd="0" presId="urn:microsoft.com/office/officeart/2005/8/layout/hierarchy1"/>
    <dgm:cxn modelId="{31578E53-43E1-4D41-9B2C-25475F7744D9}" type="presParOf" srcId="{4C20DD59-1E55-1144-B334-886D91B793A5}" destId="{8C7B4A6A-1612-004E-A924-133B554710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7477C-D1A2-4974-9D82-8790CA432CB9}">
      <dsp:nvSpPr>
        <dsp:cNvPr id="0" name=""/>
        <dsp:cNvSpPr/>
      </dsp:nvSpPr>
      <dsp:spPr>
        <a:xfrm>
          <a:off x="0" y="584041"/>
          <a:ext cx="10179050" cy="10782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56341D-5762-43EE-9917-95BA74364FC3}">
      <dsp:nvSpPr>
        <dsp:cNvPr id="0" name=""/>
        <dsp:cNvSpPr/>
      </dsp:nvSpPr>
      <dsp:spPr>
        <a:xfrm>
          <a:off x="326164" y="826642"/>
          <a:ext cx="593026" cy="593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3BF203E-1297-4C29-B20E-8BFEE4DE8CB2}">
      <dsp:nvSpPr>
        <dsp:cNvPr id="0" name=""/>
        <dsp:cNvSpPr/>
      </dsp:nvSpPr>
      <dsp:spPr>
        <a:xfrm>
          <a:off x="1245355" y="584041"/>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just" defTabSz="1066800">
            <a:lnSpc>
              <a:spcPct val="90000"/>
            </a:lnSpc>
            <a:spcBef>
              <a:spcPct val="0"/>
            </a:spcBef>
            <a:spcAft>
              <a:spcPct val="35000"/>
            </a:spcAft>
            <a:buNone/>
          </a:pPr>
          <a:r>
            <a:rPr lang="en-US" sz="2400" kern="1200" dirty="0"/>
            <a:t>Before preprocessing the textual data, we need to use normalization techniques to protect the algorithm from inadequate data</a:t>
          </a:r>
        </a:p>
      </dsp:txBody>
      <dsp:txXfrm>
        <a:off x="1245355" y="584041"/>
        <a:ext cx="8933694" cy="1078230"/>
      </dsp:txXfrm>
    </dsp:sp>
    <dsp:sp modelId="{DEF993F5-20F7-4FE8-A491-510EDBAE7418}">
      <dsp:nvSpPr>
        <dsp:cNvPr id="0" name=""/>
        <dsp:cNvSpPr/>
      </dsp:nvSpPr>
      <dsp:spPr>
        <a:xfrm>
          <a:off x="0" y="1931828"/>
          <a:ext cx="10179050" cy="10782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7D1B8D-8306-4979-9084-79DCBE52D093}">
      <dsp:nvSpPr>
        <dsp:cNvPr id="0" name=""/>
        <dsp:cNvSpPr/>
      </dsp:nvSpPr>
      <dsp:spPr>
        <a:xfrm>
          <a:off x="326164" y="2174430"/>
          <a:ext cx="593026" cy="593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A7D2E4C-01F7-4DC5-98D1-28EECEA5D584}">
      <dsp:nvSpPr>
        <dsp:cNvPr id="0" name=""/>
        <dsp:cNvSpPr/>
      </dsp:nvSpPr>
      <dsp:spPr>
        <a:xfrm>
          <a:off x="1245355" y="1931828"/>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just" defTabSz="1066800">
            <a:lnSpc>
              <a:spcPct val="90000"/>
            </a:lnSpc>
            <a:spcBef>
              <a:spcPct val="0"/>
            </a:spcBef>
            <a:spcAft>
              <a:spcPct val="35000"/>
            </a:spcAft>
            <a:buNone/>
          </a:pPr>
          <a:r>
            <a:rPr lang="en-US" sz="2400" kern="1200" dirty="0"/>
            <a:t>One of the popular technique of normalization in python is Regular Expressions which is a basic text processing module</a:t>
          </a:r>
        </a:p>
      </dsp:txBody>
      <dsp:txXfrm>
        <a:off x="1245355" y="1931828"/>
        <a:ext cx="8933694" cy="1078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62822-C03B-CF47-9580-2E5FF4D45649}">
      <dsp:nvSpPr>
        <dsp:cNvPr id="0" name=""/>
        <dsp:cNvSpPr/>
      </dsp:nvSpPr>
      <dsp:spPr>
        <a:xfrm>
          <a:off x="0" y="736997"/>
          <a:ext cx="2862857" cy="181791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31373-7D66-0746-B6DC-B3C427869062}">
      <dsp:nvSpPr>
        <dsp:cNvPr id="0" name=""/>
        <dsp:cNvSpPr/>
      </dsp:nvSpPr>
      <dsp:spPr>
        <a:xfrm>
          <a:off x="318095"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Keras is been providing an Embedding Layer that can be used for neural networks on textual information</a:t>
          </a:r>
        </a:p>
      </dsp:txBody>
      <dsp:txXfrm>
        <a:off x="371340" y="1092432"/>
        <a:ext cx="2756367" cy="1711424"/>
      </dsp:txXfrm>
    </dsp:sp>
    <dsp:sp modelId="{81CD7112-C12E-F746-BDFC-6AD215AE4D13}">
      <dsp:nvSpPr>
        <dsp:cNvPr id="0" name=""/>
        <dsp:cNvSpPr/>
      </dsp:nvSpPr>
      <dsp:spPr>
        <a:xfrm>
          <a:off x="3499048" y="736997"/>
          <a:ext cx="2862857" cy="181791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9C0AB-D8E7-5445-8B4C-C81466DC0030}">
      <dsp:nvSpPr>
        <dsp:cNvPr id="0" name=""/>
        <dsp:cNvSpPr/>
      </dsp:nvSpPr>
      <dsp:spPr>
        <a:xfrm>
          <a:off x="3817143"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vectorization of a phrase can be performed using he Tokenizer API</a:t>
          </a:r>
        </a:p>
      </dsp:txBody>
      <dsp:txXfrm>
        <a:off x="3870388" y="1092432"/>
        <a:ext cx="2756367" cy="1711424"/>
      </dsp:txXfrm>
    </dsp:sp>
    <dsp:sp modelId="{8C0C52E2-2F4E-B940-B720-1C225D1D52C3}">
      <dsp:nvSpPr>
        <dsp:cNvPr id="0" name=""/>
        <dsp:cNvSpPr/>
      </dsp:nvSpPr>
      <dsp:spPr>
        <a:xfrm>
          <a:off x="6998096" y="736997"/>
          <a:ext cx="2862857" cy="181791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5A4A45-BBEF-254B-AD26-069F2F9CEF1A}">
      <dsp:nvSpPr>
        <dsp:cNvPr id="0" name=""/>
        <dsp:cNvSpPr/>
      </dsp:nvSpPr>
      <dsp:spPr>
        <a:xfrm>
          <a:off x="7316192"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Embedding Layer can be adjustable by a user according to the weights that we wanted to act as vectors for a specific division of words</a:t>
          </a:r>
        </a:p>
      </dsp:txBody>
      <dsp:txXfrm>
        <a:off x="7369437" y="1092432"/>
        <a:ext cx="2756367" cy="1711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9C99C-E4D6-924C-BECC-08EFD99F7CC5}">
      <dsp:nvSpPr>
        <dsp:cNvPr id="0" name=""/>
        <dsp:cNvSpPr/>
      </dsp:nvSpPr>
      <dsp:spPr>
        <a:xfrm>
          <a:off x="3479" y="1169300"/>
          <a:ext cx="1695348" cy="107654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45CE9F-6259-244E-B419-2B1C8D601D76}">
      <dsp:nvSpPr>
        <dsp:cNvPr id="0" name=""/>
        <dsp:cNvSpPr/>
      </dsp:nvSpPr>
      <dsp:spPr>
        <a:xfrm>
          <a:off x="191851" y="1348253"/>
          <a:ext cx="1695348" cy="107654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Semantic Relatedness</a:t>
          </a:r>
          <a:endParaRPr lang="en-US" sz="1600" kern="1200"/>
        </a:p>
      </dsp:txBody>
      <dsp:txXfrm>
        <a:off x="223382" y="1379784"/>
        <a:ext cx="1632286" cy="1013484"/>
      </dsp:txXfrm>
    </dsp:sp>
    <dsp:sp modelId="{425AE7F0-6632-544D-AD5D-4F2EFDACE504}">
      <dsp:nvSpPr>
        <dsp:cNvPr id="0" name=""/>
        <dsp:cNvSpPr/>
      </dsp:nvSpPr>
      <dsp:spPr>
        <a:xfrm>
          <a:off x="2075571" y="1169300"/>
          <a:ext cx="1695348" cy="107654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BE411D-1384-F842-985A-8CA66F274398}">
      <dsp:nvSpPr>
        <dsp:cNvPr id="0" name=""/>
        <dsp:cNvSpPr/>
      </dsp:nvSpPr>
      <dsp:spPr>
        <a:xfrm>
          <a:off x="2263943" y="1348253"/>
          <a:ext cx="1695348" cy="107654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Synonym Detection</a:t>
          </a:r>
          <a:endParaRPr lang="en-US" sz="1600" kern="1200"/>
        </a:p>
      </dsp:txBody>
      <dsp:txXfrm>
        <a:off x="2295474" y="1379784"/>
        <a:ext cx="1632286" cy="1013484"/>
      </dsp:txXfrm>
    </dsp:sp>
    <dsp:sp modelId="{AF19C679-BA78-974F-9313-C3D7431333BD}">
      <dsp:nvSpPr>
        <dsp:cNvPr id="0" name=""/>
        <dsp:cNvSpPr/>
      </dsp:nvSpPr>
      <dsp:spPr>
        <a:xfrm>
          <a:off x="4147664" y="1169300"/>
          <a:ext cx="1695348" cy="107654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093DC4-6AF4-9941-85D3-80A08D60D6FA}">
      <dsp:nvSpPr>
        <dsp:cNvPr id="0" name=""/>
        <dsp:cNvSpPr/>
      </dsp:nvSpPr>
      <dsp:spPr>
        <a:xfrm>
          <a:off x="4336036" y="1348253"/>
          <a:ext cx="1695348" cy="107654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Concept Categorization</a:t>
          </a:r>
          <a:endParaRPr lang="en-US" sz="1600" kern="1200"/>
        </a:p>
      </dsp:txBody>
      <dsp:txXfrm>
        <a:off x="4367567" y="1379784"/>
        <a:ext cx="1632286" cy="1013484"/>
      </dsp:txXfrm>
    </dsp:sp>
    <dsp:sp modelId="{F7C20051-828F-DF4E-ACD7-CFCB111C1147}">
      <dsp:nvSpPr>
        <dsp:cNvPr id="0" name=""/>
        <dsp:cNvSpPr/>
      </dsp:nvSpPr>
      <dsp:spPr>
        <a:xfrm>
          <a:off x="6219757" y="1169300"/>
          <a:ext cx="1695348" cy="107654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FAF878-51EE-6341-9790-70F3ED10509F}">
      <dsp:nvSpPr>
        <dsp:cNvPr id="0" name=""/>
        <dsp:cNvSpPr/>
      </dsp:nvSpPr>
      <dsp:spPr>
        <a:xfrm>
          <a:off x="6408129" y="1348253"/>
          <a:ext cx="1695348" cy="107654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Selection Preferences</a:t>
          </a:r>
          <a:endParaRPr lang="en-US" sz="1600" kern="1200"/>
        </a:p>
      </dsp:txBody>
      <dsp:txXfrm>
        <a:off x="6439660" y="1379784"/>
        <a:ext cx="1632286" cy="1013484"/>
      </dsp:txXfrm>
    </dsp:sp>
    <dsp:sp modelId="{BBB2B998-ED61-1B4F-A0DF-8C402BC488F9}">
      <dsp:nvSpPr>
        <dsp:cNvPr id="0" name=""/>
        <dsp:cNvSpPr/>
      </dsp:nvSpPr>
      <dsp:spPr>
        <a:xfrm>
          <a:off x="8291850" y="1169300"/>
          <a:ext cx="1695348" cy="107654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EA909-7082-D94D-AF36-56A7426CC38E}">
      <dsp:nvSpPr>
        <dsp:cNvPr id="0" name=""/>
        <dsp:cNvSpPr/>
      </dsp:nvSpPr>
      <dsp:spPr>
        <a:xfrm>
          <a:off x="8480222" y="1348253"/>
          <a:ext cx="1695348" cy="107654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Analogy</a:t>
          </a:r>
          <a:endParaRPr lang="en-US" sz="1600" kern="1200"/>
        </a:p>
      </dsp:txBody>
      <dsp:txXfrm>
        <a:off x="8511753" y="1379784"/>
        <a:ext cx="1632286" cy="10134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48550/arXiv.1310.4546" TargetMode="External"/><Relationship Id="rId2" Type="http://schemas.openxmlformats.org/officeDocument/2006/relationships/hyperlink" Target="https://doi.org/10.48550/arXiv.1301.378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371%2Fjournal.pone.0141287"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pulse/hugging-face-going-become-ed-tech-ai-company-michael-spencer/" TargetMode="External"/><Relationship Id="rId2" Type="http://schemas.openxmlformats.org/officeDocument/2006/relationships/hyperlink" Target="https://dumps.wikimedia.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drive/18s2ulh5QJOeMGIsLjAqHLEEU-RftRqV1#scrollTo=4_y8fNLlGPRF" TargetMode="Externa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hyperlink" Target="https://colab.research.google.com/drive/1kNrj2sRXBtJOKVj3gK00rm0EhHv7GNje#scrollTo=CYnH53fX6Icr" TargetMode="External"/><Relationship Id="rId4" Type="http://schemas.openxmlformats.org/officeDocument/2006/relationships/hyperlink" Target="https://colab.research.google.com/drive/1SMDF-pAQ-9t3Wgay6OF3U_YM3WXF8X-g#scrollTo=524a013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DA48-4E08-F413-9174-14938CBFE3F5}"/>
              </a:ext>
            </a:extLst>
          </p:cNvPr>
          <p:cNvSpPr>
            <a:spLocks noGrp="1"/>
          </p:cNvSpPr>
          <p:nvPr>
            <p:ph type="ctrTitle"/>
          </p:nvPr>
        </p:nvSpPr>
        <p:spPr/>
        <p:txBody>
          <a:bodyPr/>
          <a:lstStyle/>
          <a:p>
            <a:r>
              <a:rPr lang="en-US" dirty="0"/>
              <a:t>Word Embedding</a:t>
            </a:r>
          </a:p>
        </p:txBody>
      </p:sp>
      <p:sp>
        <p:nvSpPr>
          <p:cNvPr id="3" name="Subtitle 2">
            <a:extLst>
              <a:ext uri="{FF2B5EF4-FFF2-40B4-BE49-F238E27FC236}">
                <a16:creationId xmlns:a16="http://schemas.microsoft.com/office/drawing/2014/main" id="{EFC08BE9-4B7B-5C51-BDA3-A4B35AC0573E}"/>
              </a:ext>
            </a:extLst>
          </p:cNvPr>
          <p:cNvSpPr>
            <a:spLocks noGrp="1"/>
          </p:cNvSpPr>
          <p:nvPr>
            <p:ph type="subTitle" idx="1"/>
          </p:nvPr>
        </p:nvSpPr>
        <p:spPr/>
        <p:txBody>
          <a:bodyPr/>
          <a:lstStyle/>
          <a:p>
            <a:r>
              <a:rPr lang="en-US" dirty="0"/>
              <a:t>Project By – Krishna Adatrao</a:t>
            </a:r>
          </a:p>
        </p:txBody>
      </p:sp>
    </p:spTree>
    <p:extLst>
      <p:ext uri="{BB962C8B-B14F-4D97-AF65-F5344CB8AC3E}">
        <p14:creationId xmlns:p14="http://schemas.microsoft.com/office/powerpoint/2010/main" val="51624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B8DC-CCBA-1A6D-A672-DCE37A6C2A76}"/>
              </a:ext>
            </a:extLst>
          </p:cNvPr>
          <p:cNvSpPr>
            <a:spLocks noGrp="1"/>
          </p:cNvSpPr>
          <p:nvPr>
            <p:ph type="title"/>
          </p:nvPr>
        </p:nvSpPr>
        <p:spPr/>
        <p:txBody>
          <a:bodyPr/>
          <a:lstStyle/>
          <a:p>
            <a:r>
              <a:rPr lang="en-US" dirty="0"/>
              <a:t>Contextualized word embedding</a:t>
            </a:r>
          </a:p>
        </p:txBody>
      </p:sp>
      <p:sp>
        <p:nvSpPr>
          <p:cNvPr id="3" name="Content Placeholder 2">
            <a:extLst>
              <a:ext uri="{FF2B5EF4-FFF2-40B4-BE49-F238E27FC236}">
                <a16:creationId xmlns:a16="http://schemas.microsoft.com/office/drawing/2014/main" id="{B68BBE51-EFBD-7E0A-258C-68C4735BEAC1}"/>
              </a:ext>
            </a:extLst>
          </p:cNvPr>
          <p:cNvSpPr>
            <a:spLocks noGrp="1"/>
          </p:cNvSpPr>
          <p:nvPr>
            <p:ph idx="1"/>
          </p:nvPr>
        </p:nvSpPr>
        <p:spPr>
          <a:xfrm>
            <a:off x="1251678" y="2286001"/>
            <a:ext cx="10178322" cy="4178366"/>
          </a:xfrm>
        </p:spPr>
        <p:txBody>
          <a:bodyPr/>
          <a:lstStyle/>
          <a:p>
            <a:r>
              <a:rPr lang="en-US" b="1" u="sng" dirty="0"/>
              <a:t>Contextualized Word Embedding</a:t>
            </a:r>
            <a:r>
              <a:rPr lang="en-US" b="1" dirty="0"/>
              <a:t>: </a:t>
            </a:r>
          </a:p>
          <a:p>
            <a:pPr lvl="1"/>
            <a:r>
              <a:rPr lang="en-US" dirty="0"/>
              <a:t>Representing the phrases or terms in a sentence according to their context </a:t>
            </a:r>
          </a:p>
          <a:p>
            <a:pPr lvl="1"/>
            <a:r>
              <a:rPr lang="en-US" dirty="0"/>
              <a:t>The meaning of a word or phrase in a sentence can be almost predicted depending on the terms that are frequently occurring with the targeted word. This kind of methodology of predicting the weightage and meaning of a term is called </a:t>
            </a:r>
            <a:r>
              <a:rPr lang="en-US" b="1" dirty="0"/>
              <a:t>Distributional Semantics</a:t>
            </a:r>
          </a:p>
          <a:p>
            <a:r>
              <a:rPr lang="en-US" b="1" dirty="0"/>
              <a:t>Example:</a:t>
            </a:r>
          </a:p>
          <a:p>
            <a:pPr lvl="1"/>
            <a:r>
              <a:rPr lang="en-US" dirty="0"/>
              <a:t>I went to office to do </a:t>
            </a:r>
            <a:r>
              <a:rPr lang="en-US" dirty="0">
                <a:solidFill>
                  <a:schemeClr val="tx2">
                    <a:lumMod val="75000"/>
                    <a:lumOff val="25000"/>
                  </a:schemeClr>
                </a:solidFill>
              </a:rPr>
              <a:t>the pending</a:t>
            </a:r>
            <a:r>
              <a:rPr lang="en-US" dirty="0"/>
              <a:t> </a:t>
            </a:r>
            <a:r>
              <a:rPr lang="en-US" b="1" dirty="0">
                <a:solidFill>
                  <a:srgbClr val="C00000"/>
                </a:solidFill>
              </a:rPr>
              <a:t>work</a:t>
            </a:r>
            <a:r>
              <a:rPr lang="en-US" dirty="0"/>
              <a:t> </a:t>
            </a:r>
            <a:r>
              <a:rPr lang="en-US" dirty="0">
                <a:solidFill>
                  <a:schemeClr val="tx2">
                    <a:lumMod val="75000"/>
                    <a:lumOff val="25000"/>
                  </a:schemeClr>
                </a:solidFill>
              </a:rPr>
              <a:t>which is</a:t>
            </a:r>
            <a:r>
              <a:rPr lang="en-US" dirty="0"/>
              <a:t> so tough to complete everything at a time.</a:t>
            </a:r>
          </a:p>
          <a:p>
            <a:pPr lvl="1"/>
            <a:r>
              <a:rPr lang="en-US" dirty="0"/>
              <a:t>She is been </a:t>
            </a:r>
            <a:r>
              <a:rPr lang="en-US" dirty="0">
                <a:solidFill>
                  <a:schemeClr val="tx2">
                    <a:lumMod val="75000"/>
                    <a:lumOff val="25000"/>
                  </a:schemeClr>
                </a:solidFill>
              </a:rPr>
              <a:t>doing that</a:t>
            </a:r>
            <a:r>
              <a:rPr lang="en-US" dirty="0"/>
              <a:t> </a:t>
            </a:r>
            <a:r>
              <a:rPr lang="en-US" b="1" dirty="0">
                <a:solidFill>
                  <a:srgbClr val="C00000"/>
                </a:solidFill>
              </a:rPr>
              <a:t>work</a:t>
            </a:r>
            <a:r>
              <a:rPr lang="en-US" dirty="0"/>
              <a:t> </a:t>
            </a:r>
            <a:r>
              <a:rPr lang="en-US" dirty="0">
                <a:solidFill>
                  <a:schemeClr val="tx2">
                    <a:lumMod val="75000"/>
                    <a:lumOff val="25000"/>
                  </a:schemeClr>
                </a:solidFill>
              </a:rPr>
              <a:t>since day</a:t>
            </a:r>
            <a:r>
              <a:rPr lang="en-US" dirty="0"/>
              <a:t> one, but she still could not figure it out.</a:t>
            </a:r>
          </a:p>
          <a:p>
            <a:pPr lvl="1"/>
            <a:endParaRPr lang="en-US" dirty="0"/>
          </a:p>
        </p:txBody>
      </p:sp>
      <p:cxnSp>
        <p:nvCxnSpPr>
          <p:cNvPr id="5" name="Straight Arrow Connector 4">
            <a:extLst>
              <a:ext uri="{FF2B5EF4-FFF2-40B4-BE49-F238E27FC236}">
                <a16:creationId xmlns:a16="http://schemas.microsoft.com/office/drawing/2014/main" id="{1CBAD636-A7B7-C22D-FCB3-3B974A483C41}"/>
              </a:ext>
            </a:extLst>
          </p:cNvPr>
          <p:cNvCxnSpPr>
            <a:cxnSpLocks/>
          </p:cNvCxnSpPr>
          <p:nvPr/>
        </p:nvCxnSpPr>
        <p:spPr>
          <a:xfrm flipV="1">
            <a:off x="4895843" y="5297214"/>
            <a:ext cx="380350" cy="582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E9B4813-0416-2D13-2BD9-0A36EA288D2C}"/>
              </a:ext>
            </a:extLst>
          </p:cNvPr>
          <p:cNvCxnSpPr>
            <a:cxnSpLocks/>
          </p:cNvCxnSpPr>
          <p:nvPr/>
        </p:nvCxnSpPr>
        <p:spPr>
          <a:xfrm flipH="1" flipV="1">
            <a:off x="3599876" y="5297214"/>
            <a:ext cx="325821" cy="582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DD33AFB-3185-DC60-5352-4634427B87F4}"/>
              </a:ext>
            </a:extLst>
          </p:cNvPr>
          <p:cNvSpPr txBox="1"/>
          <p:nvPr/>
        </p:nvSpPr>
        <p:spPr>
          <a:xfrm>
            <a:off x="3952956" y="5879592"/>
            <a:ext cx="942887" cy="584775"/>
          </a:xfrm>
          <a:prstGeom prst="rect">
            <a:avLst/>
          </a:prstGeom>
          <a:noFill/>
        </p:spPr>
        <p:txBody>
          <a:bodyPr wrap="none" rtlCol="0">
            <a:spAutoFit/>
          </a:bodyPr>
          <a:lstStyle/>
          <a:p>
            <a:r>
              <a:rPr lang="en-US" sz="1600" dirty="0">
                <a:solidFill>
                  <a:srgbClr val="002060"/>
                </a:solidFill>
              </a:rPr>
              <a:t>Context </a:t>
            </a:r>
          </a:p>
          <a:p>
            <a:r>
              <a:rPr lang="en-US" sz="1600" dirty="0">
                <a:solidFill>
                  <a:srgbClr val="002060"/>
                </a:solidFill>
              </a:rPr>
              <a:t>Words</a:t>
            </a:r>
          </a:p>
        </p:txBody>
      </p:sp>
    </p:spTree>
    <p:extLst>
      <p:ext uri="{BB962C8B-B14F-4D97-AF65-F5344CB8AC3E}">
        <p14:creationId xmlns:p14="http://schemas.microsoft.com/office/powerpoint/2010/main" val="143429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CD797-230B-F08E-324F-C7BDBA8E22E4}"/>
              </a:ext>
            </a:extLst>
          </p:cNvPr>
          <p:cNvSpPr>
            <a:spLocks noGrp="1"/>
          </p:cNvSpPr>
          <p:nvPr>
            <p:ph type="title"/>
          </p:nvPr>
        </p:nvSpPr>
        <p:spPr>
          <a:xfrm>
            <a:off x="2895600" y="382385"/>
            <a:ext cx="8534399" cy="1413758"/>
          </a:xfrm>
        </p:spPr>
        <p:txBody>
          <a:bodyPr anchor="b">
            <a:normAutofit/>
          </a:bodyPr>
          <a:lstStyle/>
          <a:p>
            <a:pPr algn="ctr"/>
            <a:r>
              <a:rPr lang="en-US" sz="4400" dirty="0"/>
              <a:t>Language Models</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935D5CF-C6D8-7311-D4FD-F24700ACA82C}"/>
              </a:ext>
            </a:extLst>
          </p:cNvPr>
          <p:cNvSpPr>
            <a:spLocks noGrp="1"/>
          </p:cNvSpPr>
          <p:nvPr>
            <p:ph idx="1"/>
          </p:nvPr>
        </p:nvSpPr>
        <p:spPr>
          <a:xfrm>
            <a:off x="2895600" y="2178528"/>
            <a:ext cx="8534400" cy="3701065"/>
          </a:xfrm>
        </p:spPr>
        <p:txBody>
          <a:bodyPr>
            <a:normAutofit/>
          </a:bodyPr>
          <a:lstStyle/>
          <a:p>
            <a:r>
              <a:rPr lang="en-US" dirty="0"/>
              <a:t>Language Model is a benchmark task that helps us measure our progress on understanding language</a:t>
            </a:r>
          </a:p>
          <a:p>
            <a:r>
              <a:rPr lang="en-US" dirty="0"/>
              <a:t>Language Model is one of the key component in NLP, especially in the task of generating text or estimating e probability of words</a:t>
            </a:r>
          </a:p>
          <a:p>
            <a:r>
              <a:rPr lang="en-US" dirty="0"/>
              <a:t>Language Models:</a:t>
            </a:r>
          </a:p>
          <a:p>
            <a:pPr lvl="1"/>
            <a:r>
              <a:rPr lang="en-US" dirty="0"/>
              <a:t>Unigram Language Model</a:t>
            </a:r>
          </a:p>
          <a:p>
            <a:pPr lvl="1"/>
            <a:r>
              <a:rPr lang="en-US" dirty="0"/>
              <a:t>Bigram Language Model</a:t>
            </a:r>
          </a:p>
          <a:p>
            <a:pPr lvl="1"/>
            <a:r>
              <a:rPr lang="en-US" dirty="0"/>
              <a:t>N-gram Language Model</a:t>
            </a:r>
          </a:p>
        </p:txBody>
      </p:sp>
    </p:spTree>
    <p:extLst>
      <p:ext uri="{BB962C8B-B14F-4D97-AF65-F5344CB8AC3E}">
        <p14:creationId xmlns:p14="http://schemas.microsoft.com/office/powerpoint/2010/main" val="5437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C067-79AB-1A18-2849-FECCAA4A9FDF}"/>
              </a:ext>
            </a:extLst>
          </p:cNvPr>
          <p:cNvSpPr>
            <a:spLocks noGrp="1"/>
          </p:cNvSpPr>
          <p:nvPr>
            <p:ph type="title"/>
          </p:nvPr>
        </p:nvSpPr>
        <p:spPr/>
        <p:txBody>
          <a:bodyPr/>
          <a:lstStyle/>
          <a:p>
            <a:r>
              <a:rPr lang="en-US" dirty="0"/>
              <a:t>Language Model – N gram</a:t>
            </a:r>
          </a:p>
        </p:txBody>
      </p:sp>
      <p:sp>
        <p:nvSpPr>
          <p:cNvPr id="3" name="Content Placeholder 2">
            <a:extLst>
              <a:ext uri="{FF2B5EF4-FFF2-40B4-BE49-F238E27FC236}">
                <a16:creationId xmlns:a16="http://schemas.microsoft.com/office/drawing/2014/main" id="{AA0570D1-26CF-DDE0-65B8-4311F4E77242}"/>
              </a:ext>
            </a:extLst>
          </p:cNvPr>
          <p:cNvSpPr>
            <a:spLocks noGrp="1"/>
          </p:cNvSpPr>
          <p:nvPr>
            <p:ph idx="1"/>
          </p:nvPr>
        </p:nvSpPr>
        <p:spPr/>
        <p:txBody>
          <a:bodyPr/>
          <a:lstStyle/>
          <a:p>
            <a:pPr marL="0" indent="0" algn="ctr">
              <a:buNone/>
            </a:pPr>
            <a:r>
              <a:rPr lang="en-US" b="1" dirty="0"/>
              <a:t>Goal: </a:t>
            </a:r>
            <a:r>
              <a:rPr lang="en-US" dirty="0"/>
              <a:t>Compute the probability of a sentence or sequence of words</a:t>
            </a:r>
            <a:br>
              <a:rPr lang="en-US" dirty="0"/>
            </a:br>
            <a:br>
              <a:rPr lang="en-US" dirty="0"/>
            </a:br>
            <a:r>
              <a:rPr lang="en-US" dirty="0"/>
              <a:t>P(w) = P(w</a:t>
            </a:r>
            <a:r>
              <a:rPr lang="en-US" baseline="-25000" dirty="0">
                <a:latin typeface="Times New Roman" panose="02020603050405020304" pitchFamily="18" charset="0"/>
                <a:cs typeface="Times New Roman" panose="02020603050405020304" pitchFamily="18" charset="0"/>
              </a:rPr>
              <a:t>1</a:t>
            </a:r>
            <a:r>
              <a:rPr lang="en-US" dirty="0"/>
              <a:t>, w</a:t>
            </a:r>
            <a:r>
              <a:rPr lang="en-US" baseline="-25000" dirty="0"/>
              <a:t>2</a:t>
            </a:r>
            <a:r>
              <a:rPr lang="en-US" dirty="0"/>
              <a:t>, w</a:t>
            </a:r>
            <a:r>
              <a:rPr lang="en-US" baseline="-25000" dirty="0"/>
              <a:t>3</a:t>
            </a:r>
            <a:r>
              <a:rPr lang="en-US" dirty="0"/>
              <a:t>, w</a:t>
            </a:r>
            <a:r>
              <a:rPr lang="en-US" baseline="-25000" dirty="0"/>
              <a:t>4</a:t>
            </a:r>
            <a:r>
              <a:rPr lang="en-US" dirty="0"/>
              <a:t>, ......, w</a:t>
            </a:r>
            <a:r>
              <a:rPr lang="en-US" baseline="-25000" dirty="0"/>
              <a:t>n</a:t>
            </a:r>
            <a:r>
              <a:rPr lang="en-US" dirty="0"/>
              <a:t>)</a:t>
            </a:r>
            <a:br>
              <a:rPr lang="en-US" dirty="0"/>
            </a:br>
            <a:br>
              <a:rPr lang="en-US" dirty="0"/>
            </a:br>
            <a:r>
              <a:rPr lang="en-US" dirty="0"/>
              <a:t>→ Probability of an upcoming word: P(w</a:t>
            </a:r>
            <a:r>
              <a:rPr lang="en-US" baseline="-25000" dirty="0"/>
              <a:t>5</a:t>
            </a:r>
            <a:r>
              <a:rPr lang="en-US" dirty="0"/>
              <a:t> | w</a:t>
            </a:r>
            <a:r>
              <a:rPr lang="en-US" baseline="-25000" dirty="0">
                <a:latin typeface="Times New Roman" panose="02020603050405020304" pitchFamily="18" charset="0"/>
                <a:cs typeface="Times New Roman" panose="02020603050405020304" pitchFamily="18" charset="0"/>
              </a:rPr>
              <a:t>1</a:t>
            </a:r>
            <a:r>
              <a:rPr lang="en-US" dirty="0"/>
              <a:t>, w</a:t>
            </a:r>
            <a:r>
              <a:rPr lang="en-US" baseline="-25000" dirty="0"/>
              <a:t>2</a:t>
            </a:r>
            <a:r>
              <a:rPr lang="en-US" dirty="0"/>
              <a:t>, w</a:t>
            </a:r>
            <a:r>
              <a:rPr lang="en-US" baseline="-25000" dirty="0"/>
              <a:t>3</a:t>
            </a:r>
            <a:r>
              <a:rPr lang="en-US" dirty="0"/>
              <a:t>, w</a:t>
            </a:r>
            <a:r>
              <a:rPr lang="en-US" baseline="-25000" dirty="0"/>
              <a:t>4</a:t>
            </a:r>
            <a:r>
              <a:rPr lang="en-US" dirty="0"/>
              <a:t>, .......)</a:t>
            </a:r>
            <a:br>
              <a:rPr lang="en-US" dirty="0"/>
            </a:br>
            <a:br>
              <a:rPr lang="en-US" dirty="0"/>
            </a:br>
            <a:r>
              <a:rPr lang="en-US" dirty="0"/>
              <a:t>→ A model that computes P(w) or P(w</a:t>
            </a:r>
            <a:r>
              <a:rPr lang="en-US" baseline="-25000" dirty="0"/>
              <a:t>n</a:t>
            </a:r>
            <a:r>
              <a:rPr lang="en-US" dirty="0"/>
              <a:t> | w</a:t>
            </a:r>
            <a:r>
              <a:rPr lang="en-US" baseline="-25000" dirty="0">
                <a:latin typeface="Times New Roman" panose="02020603050405020304" pitchFamily="18" charset="0"/>
                <a:cs typeface="Times New Roman" panose="02020603050405020304" pitchFamily="18" charset="0"/>
              </a:rPr>
              <a:t>1</a:t>
            </a:r>
            <a:r>
              <a:rPr lang="en-US" dirty="0"/>
              <a:t>, w</a:t>
            </a:r>
            <a:r>
              <a:rPr lang="en-US" baseline="-25000" dirty="0"/>
              <a:t>2</a:t>
            </a:r>
            <a:r>
              <a:rPr lang="en-US" dirty="0"/>
              <a:t>, w</a:t>
            </a:r>
            <a:r>
              <a:rPr lang="en-US" baseline="-25000" dirty="0"/>
              <a:t>3</a:t>
            </a:r>
            <a:r>
              <a:rPr lang="en-US" dirty="0"/>
              <a:t>, w</a:t>
            </a:r>
            <a:r>
              <a:rPr lang="en-US" baseline="-25000" dirty="0"/>
              <a:t>4</a:t>
            </a:r>
            <a:r>
              <a:rPr lang="en-US" dirty="0"/>
              <a:t>, ......, w</a:t>
            </a:r>
            <a:r>
              <a:rPr lang="en-US" baseline="-25000" dirty="0"/>
              <a:t>n-</a:t>
            </a:r>
            <a:r>
              <a:rPr lang="en-US" baseline="-25000" dirty="0">
                <a:latin typeface="Times New Roman" panose="02020603050405020304" pitchFamily="18" charset="0"/>
                <a:cs typeface="Times New Roman" panose="02020603050405020304" pitchFamily="18" charset="0"/>
              </a:rPr>
              <a:t>1</a:t>
            </a:r>
            <a:r>
              <a:rPr lang="en-US" dirty="0"/>
              <a:t>) is called a Language Model</a:t>
            </a:r>
            <a:endParaRPr lang="en-US" b="1" dirty="0"/>
          </a:p>
        </p:txBody>
      </p:sp>
    </p:spTree>
    <p:extLst>
      <p:ext uri="{BB962C8B-B14F-4D97-AF65-F5344CB8AC3E}">
        <p14:creationId xmlns:p14="http://schemas.microsoft.com/office/powerpoint/2010/main" val="209337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0BBD-E617-59E1-6EBE-8C88777981EE}"/>
              </a:ext>
            </a:extLst>
          </p:cNvPr>
          <p:cNvSpPr>
            <a:spLocks noGrp="1"/>
          </p:cNvSpPr>
          <p:nvPr>
            <p:ph type="title"/>
          </p:nvPr>
        </p:nvSpPr>
        <p:spPr/>
        <p:txBody>
          <a:bodyPr/>
          <a:lstStyle/>
          <a:p>
            <a:r>
              <a:rPr lang="en-US" dirty="0"/>
              <a:t>Word Embedding – training</a:t>
            </a:r>
          </a:p>
        </p:txBody>
      </p:sp>
      <p:sp>
        <p:nvSpPr>
          <p:cNvPr id="3" name="Content Placeholder 2">
            <a:extLst>
              <a:ext uri="{FF2B5EF4-FFF2-40B4-BE49-F238E27FC236}">
                <a16:creationId xmlns:a16="http://schemas.microsoft.com/office/drawing/2014/main" id="{251884C4-9AC3-D328-81CE-F3D6E8CEBAF3}"/>
              </a:ext>
            </a:extLst>
          </p:cNvPr>
          <p:cNvSpPr>
            <a:spLocks noGrp="1"/>
          </p:cNvSpPr>
          <p:nvPr>
            <p:ph idx="1"/>
          </p:nvPr>
        </p:nvSpPr>
        <p:spPr/>
        <p:txBody>
          <a:bodyPr/>
          <a:lstStyle/>
          <a:p>
            <a:r>
              <a:rPr lang="en-US" dirty="0"/>
              <a:t>Words or Phrases can be trained as vectors by various training models likely,</a:t>
            </a:r>
          </a:p>
          <a:p>
            <a:pPr lvl="1"/>
            <a:r>
              <a:rPr lang="en-US" b="1" dirty="0">
                <a:solidFill>
                  <a:schemeClr val="tx2">
                    <a:lumMod val="75000"/>
                    <a:lumOff val="25000"/>
                  </a:schemeClr>
                </a:solidFill>
              </a:rPr>
              <a:t>Word2Vec</a:t>
            </a:r>
            <a:r>
              <a:rPr lang="en-US" dirty="0"/>
              <a:t> </a:t>
            </a:r>
          </a:p>
          <a:p>
            <a:pPr lvl="1"/>
            <a:r>
              <a:rPr lang="en-US" dirty="0"/>
              <a:t>GloVe (Global Vectors – Distributed Word Representations)</a:t>
            </a:r>
          </a:p>
          <a:p>
            <a:pPr lvl="1"/>
            <a:r>
              <a:rPr lang="en-US" dirty="0"/>
              <a:t>GN - GloVe (Gender Neutral variant of GloVe)</a:t>
            </a:r>
          </a:p>
          <a:p>
            <a:pPr lvl="1"/>
            <a:r>
              <a:rPr lang="en-US" dirty="0"/>
              <a:t>BERT (Bidirectional Encoder Representations from Transformers)</a:t>
            </a:r>
          </a:p>
          <a:p>
            <a:pPr lvl="1"/>
            <a:r>
              <a:rPr lang="en-US" dirty="0"/>
              <a:t>NLTK (Natural Language Tool Kit)</a:t>
            </a:r>
          </a:p>
          <a:p>
            <a:pPr lvl="1"/>
            <a:r>
              <a:rPr lang="en-US" b="1" dirty="0">
                <a:solidFill>
                  <a:schemeClr val="tx2">
                    <a:lumMod val="75000"/>
                    <a:lumOff val="25000"/>
                  </a:schemeClr>
                </a:solidFill>
              </a:rPr>
              <a:t>Keras / TensorFlow</a:t>
            </a:r>
          </a:p>
          <a:p>
            <a:pPr lvl="1"/>
            <a:r>
              <a:rPr lang="en-US" dirty="0"/>
              <a:t>Gensim (unsupervised topic modeling)</a:t>
            </a:r>
          </a:p>
          <a:p>
            <a:pPr lvl="1"/>
            <a:r>
              <a:rPr lang="en-US" b="1" dirty="0">
                <a:solidFill>
                  <a:schemeClr val="tx2">
                    <a:lumMod val="75000"/>
                    <a:lumOff val="25000"/>
                  </a:schemeClr>
                </a:solidFill>
              </a:rPr>
              <a:t>PyTorch</a:t>
            </a:r>
          </a:p>
          <a:p>
            <a:pPr lvl="1"/>
            <a:endParaRPr lang="en-US" dirty="0"/>
          </a:p>
        </p:txBody>
      </p:sp>
    </p:spTree>
    <p:extLst>
      <p:ext uri="{BB962C8B-B14F-4D97-AF65-F5344CB8AC3E}">
        <p14:creationId xmlns:p14="http://schemas.microsoft.com/office/powerpoint/2010/main" val="387591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4686-5454-BB5D-BB5F-A920D23C906A}"/>
              </a:ext>
            </a:extLst>
          </p:cNvPr>
          <p:cNvSpPr>
            <a:spLocks noGrp="1"/>
          </p:cNvSpPr>
          <p:nvPr>
            <p:ph type="title"/>
          </p:nvPr>
        </p:nvSpPr>
        <p:spPr>
          <a:xfrm>
            <a:off x="1251678" y="382385"/>
            <a:ext cx="10178322" cy="1036512"/>
          </a:xfrm>
        </p:spPr>
        <p:txBody>
          <a:bodyPr/>
          <a:lstStyle/>
          <a:p>
            <a:r>
              <a:rPr lang="en-US" dirty="0"/>
              <a:t>Word2vec</a:t>
            </a:r>
          </a:p>
        </p:txBody>
      </p:sp>
      <p:sp>
        <p:nvSpPr>
          <p:cNvPr id="3" name="Content Placeholder 2">
            <a:extLst>
              <a:ext uri="{FF2B5EF4-FFF2-40B4-BE49-F238E27FC236}">
                <a16:creationId xmlns:a16="http://schemas.microsoft.com/office/drawing/2014/main" id="{3D664807-5D25-E649-92C4-1C055B13BC00}"/>
              </a:ext>
            </a:extLst>
          </p:cNvPr>
          <p:cNvSpPr>
            <a:spLocks noGrp="1"/>
          </p:cNvSpPr>
          <p:nvPr>
            <p:ph idx="1"/>
          </p:nvPr>
        </p:nvSpPr>
        <p:spPr>
          <a:xfrm>
            <a:off x="1251678" y="1562987"/>
            <a:ext cx="10178322" cy="4316606"/>
          </a:xfrm>
        </p:spPr>
        <p:txBody>
          <a:bodyPr>
            <a:normAutofit fontScale="92500" lnSpcReduction="10000"/>
          </a:bodyPr>
          <a:lstStyle/>
          <a:p>
            <a:pPr algn="just"/>
            <a:r>
              <a:rPr lang="en-US" dirty="0"/>
              <a:t>Word2Vec is a concept of Natural Language Processing where the textual phrases is been transformed to unique real-valued vectors.</a:t>
            </a:r>
          </a:p>
          <a:p>
            <a:r>
              <a:rPr lang="en-US" dirty="0"/>
              <a:t>Word2Vec was published by Thomas Mikolov in 2013</a:t>
            </a:r>
          </a:p>
          <a:p>
            <a:pPr lvl="1"/>
            <a:r>
              <a:rPr lang="en-US" dirty="0"/>
              <a:t>doi - </a:t>
            </a:r>
            <a:r>
              <a:rPr lang="en-US" dirty="0">
                <a:hlinkClick r:id="rId2"/>
              </a:rPr>
              <a:t>https://doi.org/10.48550/arXiv.1301.3781</a:t>
            </a:r>
            <a:endParaRPr lang="en-US" dirty="0"/>
          </a:p>
          <a:p>
            <a:pPr lvl="1"/>
            <a:r>
              <a:rPr lang="en-US" dirty="0"/>
              <a:t>doi - </a:t>
            </a:r>
            <a:r>
              <a:rPr lang="en-US" dirty="0">
                <a:hlinkClick r:id="rId3"/>
              </a:rPr>
              <a:t>https://doi.org/10.48550/arXiv.1310.4546</a:t>
            </a:r>
            <a:endParaRPr lang="en-US" dirty="0"/>
          </a:p>
          <a:p>
            <a:pPr algn="just"/>
            <a:r>
              <a:rPr lang="en-US" dirty="0"/>
              <a:t>The algorithm behind Word2Vec utilizes neural network model to illustrate the phrase associations from a huge corpus of information.</a:t>
            </a:r>
          </a:p>
          <a:p>
            <a:pPr algn="just"/>
            <a:r>
              <a:rPr lang="en-US" dirty="0"/>
              <a:t>Word2Vec is has features of extracting </a:t>
            </a:r>
            <a:r>
              <a:rPr lang="en-US" dirty="0">
                <a:solidFill>
                  <a:schemeClr val="tx2">
                    <a:lumMod val="75000"/>
                    <a:lumOff val="25000"/>
                  </a:schemeClr>
                </a:solidFill>
              </a:rPr>
              <a:t>semantically similar words</a:t>
            </a:r>
            <a:r>
              <a:rPr lang="en-US" dirty="0"/>
              <a:t>, suggest more recommended words for the following sequence of terms</a:t>
            </a:r>
          </a:p>
          <a:p>
            <a:pPr algn="just"/>
            <a:r>
              <a:rPr lang="en-US" dirty="0"/>
              <a:t>These features happens with the clustering of vectors represented by an algorithm of Word2Vec. Furthermore, it depends on a simple mathematical function called </a:t>
            </a:r>
            <a:r>
              <a:rPr lang="en-US" dirty="0">
                <a:solidFill>
                  <a:schemeClr val="tx2">
                    <a:lumMod val="75000"/>
                    <a:lumOff val="25000"/>
                  </a:schemeClr>
                </a:solidFill>
              </a:rPr>
              <a:t>cosine similarity</a:t>
            </a:r>
            <a:r>
              <a:rPr lang="en-US" dirty="0"/>
              <a:t> between the vectors which identifies the words under the same vector space</a:t>
            </a:r>
          </a:p>
        </p:txBody>
      </p:sp>
    </p:spTree>
    <p:extLst>
      <p:ext uri="{BB962C8B-B14F-4D97-AF65-F5344CB8AC3E}">
        <p14:creationId xmlns:p14="http://schemas.microsoft.com/office/powerpoint/2010/main" val="4209706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8899-FB48-26AA-DEE6-BD7275780826}"/>
              </a:ext>
            </a:extLst>
          </p:cNvPr>
          <p:cNvSpPr>
            <a:spLocks noGrp="1"/>
          </p:cNvSpPr>
          <p:nvPr>
            <p:ph type="title"/>
          </p:nvPr>
        </p:nvSpPr>
        <p:spPr/>
        <p:txBody>
          <a:bodyPr/>
          <a:lstStyle/>
          <a:p>
            <a:r>
              <a:rPr lang="en-US" dirty="0"/>
              <a:t>Word2Vec – computing </a:t>
            </a:r>
          </a:p>
        </p:txBody>
      </p:sp>
      <p:sp>
        <p:nvSpPr>
          <p:cNvPr id="3" name="Content Placeholder 2">
            <a:extLst>
              <a:ext uri="{FF2B5EF4-FFF2-40B4-BE49-F238E27FC236}">
                <a16:creationId xmlns:a16="http://schemas.microsoft.com/office/drawing/2014/main" id="{B15D91CA-E2B0-1DD6-E434-ED129753E4A7}"/>
              </a:ext>
            </a:extLst>
          </p:cNvPr>
          <p:cNvSpPr>
            <a:spLocks noGrp="1"/>
          </p:cNvSpPr>
          <p:nvPr>
            <p:ph idx="1"/>
          </p:nvPr>
        </p:nvSpPr>
        <p:spPr>
          <a:xfrm>
            <a:off x="1251678" y="2286001"/>
            <a:ext cx="4613094" cy="3593591"/>
          </a:xfrm>
        </p:spPr>
        <p:txBody>
          <a:bodyPr/>
          <a:lstStyle/>
          <a:p>
            <a:r>
              <a:rPr lang="en-US" b="1" dirty="0"/>
              <a:t>Probability Function of Word2Vec</a:t>
            </a:r>
          </a:p>
          <a:p>
            <a:pPr lvl="1"/>
            <a:r>
              <a:rPr lang="en-US" b="1" dirty="0">
                <a:solidFill>
                  <a:schemeClr val="accent5">
                    <a:lumMod val="75000"/>
                  </a:schemeClr>
                </a:solidFill>
                <a:latin typeface="Times New Roman" panose="02020603050405020304" pitchFamily="18" charset="0"/>
                <a:cs typeface="Times New Roman" panose="02020603050405020304" pitchFamily="18" charset="0"/>
              </a:rPr>
              <a:t>P(context | T</a:t>
            </a:r>
            <a:r>
              <a:rPr lang="en-US" b="1" baseline="-25000" dirty="0">
                <a:solidFill>
                  <a:schemeClr val="accent5">
                    <a:lumMod val="75000"/>
                  </a:schemeClr>
                </a:solidFill>
                <a:latin typeface="Times New Roman" panose="02020603050405020304" pitchFamily="18" charset="0"/>
                <a:cs typeface="Times New Roman" panose="02020603050405020304" pitchFamily="18" charset="0"/>
              </a:rPr>
              <a:t>k</a:t>
            </a:r>
            <a:r>
              <a:rPr lang="en-US" b="1" dirty="0">
                <a:solidFill>
                  <a:schemeClr val="accent5">
                    <a:lumMod val="75000"/>
                  </a:schemeClr>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 P(T</a:t>
            </a:r>
            <a:r>
              <a:rPr lang="en-US" b="1" baseline="-25000" dirty="0">
                <a:latin typeface="Times New Roman" panose="02020603050405020304" pitchFamily="18" charset="0"/>
                <a:cs typeface="Times New Roman" panose="02020603050405020304" pitchFamily="18" charset="0"/>
              </a:rPr>
              <a:t>k </a:t>
            </a:r>
            <a:r>
              <a:rPr lang="en-US" sz="1400" baseline="-25000" dirty="0">
                <a:solidFill>
                  <a:schemeClr val="tx2"/>
                </a:solidFill>
                <a:cs typeface="Times New Roman" panose="02020603050405020304" pitchFamily="18" charset="0"/>
              </a:rPr>
              <a:t>±</a:t>
            </a:r>
            <a:r>
              <a:rPr lang="en-US" sz="1200" b="1" baseline="-25000" dirty="0">
                <a:latin typeface="Times New Roman" panose="02020603050405020304" pitchFamily="18" charset="0"/>
                <a:cs typeface="Times New Roman" panose="02020603050405020304" pitchFamily="18" charset="0"/>
              </a:rPr>
              <a:t> </a:t>
            </a:r>
            <a:r>
              <a:rPr lang="en-US" b="1" baseline="-25000" dirty="0">
                <a:latin typeface="Times New Roman" panose="02020603050405020304" pitchFamily="18" charset="0"/>
                <a:cs typeface="Times New Roman" panose="02020603050405020304" pitchFamily="18" charset="0"/>
              </a:rPr>
              <a:t>i </a:t>
            </a:r>
            <a:r>
              <a:rPr lang="en-US" b="1" dirty="0">
                <a:latin typeface="Times New Roman" panose="02020603050405020304" pitchFamily="18" charset="0"/>
                <a:cs typeface="Times New Roman" panose="02020603050405020304" pitchFamily="18" charset="0"/>
              </a:rPr>
              <a:t>| T</a:t>
            </a:r>
            <a:r>
              <a:rPr lang="en-US" b="1" baseline="-25000" dirty="0">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a:t>
            </a:r>
          </a:p>
          <a:p>
            <a:r>
              <a:rPr lang="en-US" b="1" dirty="0"/>
              <a:t>Example:</a:t>
            </a:r>
          </a:p>
          <a:p>
            <a:pPr lvl="1"/>
            <a:r>
              <a:rPr lang="en-US" dirty="0"/>
              <a:t>Skip-gram</a:t>
            </a:r>
            <a:endParaRPr lang="en-US" b="1" dirty="0"/>
          </a:p>
          <a:p>
            <a:pPr lvl="1"/>
            <a:r>
              <a:rPr lang="en-US" b="1" dirty="0">
                <a:solidFill>
                  <a:schemeClr val="accent3">
                    <a:lumMod val="75000"/>
                  </a:schemeClr>
                </a:solidFill>
              </a:rPr>
              <a:t>. . . . .</a:t>
            </a:r>
            <a:r>
              <a:rPr lang="en-US" b="1" dirty="0"/>
              <a:t> </a:t>
            </a:r>
            <a:r>
              <a:rPr lang="en-US" dirty="0">
                <a:solidFill>
                  <a:schemeClr val="tx2">
                    <a:lumMod val="75000"/>
                    <a:lumOff val="25000"/>
                  </a:schemeClr>
                </a:solidFill>
              </a:rPr>
              <a:t>the pending</a:t>
            </a:r>
            <a:r>
              <a:rPr lang="en-US" dirty="0"/>
              <a:t> </a:t>
            </a:r>
            <a:r>
              <a:rPr lang="en-US" b="1" dirty="0">
                <a:solidFill>
                  <a:srgbClr val="C00000"/>
                </a:solidFill>
              </a:rPr>
              <a:t>work</a:t>
            </a:r>
            <a:r>
              <a:rPr lang="en-US" dirty="0"/>
              <a:t> </a:t>
            </a:r>
            <a:r>
              <a:rPr lang="en-US" dirty="0">
                <a:solidFill>
                  <a:schemeClr val="tx2">
                    <a:lumMod val="75000"/>
                    <a:lumOff val="25000"/>
                  </a:schemeClr>
                </a:solidFill>
              </a:rPr>
              <a:t>which is</a:t>
            </a:r>
            <a:r>
              <a:rPr lang="en-US" dirty="0"/>
              <a:t> </a:t>
            </a:r>
            <a:r>
              <a:rPr lang="en-US" b="1" dirty="0">
                <a:solidFill>
                  <a:schemeClr val="accent3">
                    <a:lumMod val="75000"/>
                  </a:schemeClr>
                </a:solidFill>
              </a:rPr>
              <a:t>. . . . . </a:t>
            </a:r>
          </a:p>
          <a:p>
            <a:pPr marL="457200" lvl="1" indent="0">
              <a:buNone/>
            </a:pPr>
            <a:endParaRPr lang="en-US" b="1" dirty="0"/>
          </a:p>
          <a:p>
            <a:pPr marL="457200" lvl="1" indent="0">
              <a:buNone/>
            </a:pPr>
            <a:endParaRPr lang="en-US" dirty="0"/>
          </a:p>
        </p:txBody>
      </p:sp>
      <p:sp>
        <p:nvSpPr>
          <p:cNvPr id="4" name="Down Arrow 3">
            <a:extLst>
              <a:ext uri="{FF2B5EF4-FFF2-40B4-BE49-F238E27FC236}">
                <a16:creationId xmlns:a16="http://schemas.microsoft.com/office/drawing/2014/main" id="{20CE7131-35A9-D863-A583-434D12BD2033}"/>
              </a:ext>
            </a:extLst>
          </p:cNvPr>
          <p:cNvSpPr/>
          <p:nvPr/>
        </p:nvSpPr>
        <p:spPr>
          <a:xfrm>
            <a:off x="3825766" y="4319752"/>
            <a:ext cx="242892" cy="49398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E13DE8-79EC-49B5-0D38-68855434E073}"/>
              </a:ext>
            </a:extLst>
          </p:cNvPr>
          <p:cNvSpPr txBox="1"/>
          <p:nvPr/>
        </p:nvSpPr>
        <p:spPr>
          <a:xfrm>
            <a:off x="3155232" y="4813739"/>
            <a:ext cx="1909369" cy="369332"/>
          </a:xfrm>
          <a:prstGeom prst="rect">
            <a:avLst/>
          </a:prstGeom>
          <a:noFill/>
        </p:spPr>
        <p:txBody>
          <a:bodyPr wrap="none" rtlCol="0">
            <a:spAutoFit/>
          </a:bodyPr>
          <a:lstStyle/>
          <a:p>
            <a:r>
              <a:rPr lang="en-US" dirty="0"/>
              <a:t>Targeted Word (k)</a:t>
            </a:r>
          </a:p>
        </p:txBody>
      </p:sp>
      <p:sp>
        <p:nvSpPr>
          <p:cNvPr id="6" name="TextBox 5">
            <a:extLst>
              <a:ext uri="{FF2B5EF4-FFF2-40B4-BE49-F238E27FC236}">
                <a16:creationId xmlns:a16="http://schemas.microsoft.com/office/drawing/2014/main" id="{9BF89C98-4027-E9D5-6CBB-EA3D28AB5319}"/>
              </a:ext>
            </a:extLst>
          </p:cNvPr>
          <p:cNvSpPr txBox="1"/>
          <p:nvPr/>
        </p:nvSpPr>
        <p:spPr>
          <a:xfrm>
            <a:off x="6611007" y="3429000"/>
            <a:ext cx="4429995" cy="369332"/>
          </a:xfrm>
          <a:prstGeom prst="rect">
            <a:avLst/>
          </a:prstGeom>
          <a:noFill/>
        </p:spPr>
        <p:txBody>
          <a:bodyPr wrap="none" rtlCol="0">
            <a:spAutoFit/>
          </a:bodyPr>
          <a:lstStyle/>
          <a:p>
            <a:r>
              <a:rPr lang="en-US" dirty="0"/>
              <a:t>- {the, pending, which, is} are </a:t>
            </a:r>
            <a:r>
              <a:rPr lang="en-US" b="1" dirty="0">
                <a:solidFill>
                  <a:schemeClr val="tx2">
                    <a:lumMod val="75000"/>
                    <a:lumOff val="25000"/>
                  </a:schemeClr>
                </a:solidFill>
              </a:rPr>
              <a:t>context words</a:t>
            </a:r>
            <a:endParaRPr lang="en-US" dirty="0">
              <a:solidFill>
                <a:schemeClr val="tx2">
                  <a:lumMod val="75000"/>
                  <a:lumOff val="25000"/>
                </a:schemeClr>
              </a:solidFill>
            </a:endParaRPr>
          </a:p>
        </p:txBody>
      </p:sp>
      <p:graphicFrame>
        <p:nvGraphicFramePr>
          <p:cNvPr id="8" name="Table 8">
            <a:extLst>
              <a:ext uri="{FF2B5EF4-FFF2-40B4-BE49-F238E27FC236}">
                <a16:creationId xmlns:a16="http://schemas.microsoft.com/office/drawing/2014/main" id="{BCEB2AB9-DE8A-6B93-D454-359F585FAC65}"/>
              </a:ext>
            </a:extLst>
          </p:cNvPr>
          <p:cNvGraphicFramePr>
            <a:graphicFrameLocks noGrp="1"/>
          </p:cNvGraphicFramePr>
          <p:nvPr>
            <p:extLst>
              <p:ext uri="{D42A27DB-BD31-4B8C-83A1-F6EECF244321}">
                <p14:modId xmlns:p14="http://schemas.microsoft.com/office/powerpoint/2010/main" val="111182946"/>
              </p:ext>
            </p:extLst>
          </p:nvPr>
        </p:nvGraphicFramePr>
        <p:xfrm>
          <a:off x="6146800" y="4074599"/>
          <a:ext cx="5283200" cy="1849120"/>
        </p:xfrm>
        <a:graphic>
          <a:graphicData uri="http://schemas.openxmlformats.org/drawingml/2006/table">
            <a:tbl>
              <a:tblPr firstRow="1" bandRow="1">
                <a:tableStyleId>{6E25E649-3F16-4E02-A733-19D2CDBF48F0}</a:tableStyleId>
              </a:tblPr>
              <a:tblGrid>
                <a:gridCol w="2641600">
                  <a:extLst>
                    <a:ext uri="{9D8B030D-6E8A-4147-A177-3AD203B41FA5}">
                      <a16:colId xmlns:a16="http://schemas.microsoft.com/office/drawing/2014/main" val="112896755"/>
                    </a:ext>
                  </a:extLst>
                </a:gridCol>
                <a:gridCol w="2641600">
                  <a:extLst>
                    <a:ext uri="{9D8B030D-6E8A-4147-A177-3AD203B41FA5}">
                      <a16:colId xmlns:a16="http://schemas.microsoft.com/office/drawing/2014/main" val="2807561154"/>
                    </a:ext>
                  </a:extLst>
                </a:gridCol>
              </a:tblGrid>
              <a:tr h="0">
                <a:tc>
                  <a:txBody>
                    <a:bodyPr/>
                    <a:lstStyle/>
                    <a:p>
                      <a:pPr algn="ctr"/>
                      <a:r>
                        <a:rPr lang="en-US" dirty="0">
                          <a:solidFill>
                            <a:schemeClr val="tx1"/>
                          </a:solidFill>
                        </a:rPr>
                        <a:t>Context Words</a:t>
                      </a:r>
                    </a:p>
                  </a:txBody>
                  <a:tcPr anchor="ctr"/>
                </a:tc>
                <a:tc>
                  <a:txBody>
                    <a:bodyPr/>
                    <a:lstStyle/>
                    <a:p>
                      <a:pPr algn="ctr"/>
                      <a:r>
                        <a:rPr lang="en-US" dirty="0">
                          <a:solidFill>
                            <a:schemeClr val="tx1"/>
                          </a:solidFill>
                        </a:rPr>
                        <a:t>Probability</a:t>
                      </a:r>
                    </a:p>
                  </a:txBody>
                  <a:tcPr anchor="ctr"/>
                </a:tc>
                <a:extLst>
                  <a:ext uri="{0D108BD9-81ED-4DB2-BD59-A6C34878D82A}">
                    <a16:rowId xmlns:a16="http://schemas.microsoft.com/office/drawing/2014/main" val="3645640915"/>
                  </a:ext>
                </a:extLst>
              </a:tr>
              <a:tr h="370840">
                <a:tc>
                  <a:txBody>
                    <a:bodyPr/>
                    <a:lstStyle/>
                    <a:p>
                      <a:pPr algn="ctr"/>
                      <a:r>
                        <a:rPr lang="en-US" dirty="0"/>
                        <a:t>the</a:t>
                      </a:r>
                    </a:p>
                  </a:txBody>
                  <a:tcPr anchor="ctr"/>
                </a:tc>
                <a:tc>
                  <a:txBody>
                    <a:bodyPr/>
                    <a:lstStyle/>
                    <a:p>
                      <a:pPr algn="ctr"/>
                      <a:r>
                        <a:rPr lang="en-US" b="1" dirty="0">
                          <a:latin typeface="Times New Roman" panose="02020603050405020304" pitchFamily="18" charset="0"/>
                          <a:cs typeface="Times New Roman" panose="02020603050405020304" pitchFamily="18" charset="0"/>
                        </a:rPr>
                        <a:t>P(T</a:t>
                      </a:r>
                      <a:r>
                        <a:rPr lang="en-US" b="1" baseline="-25000" dirty="0">
                          <a:latin typeface="Times New Roman" panose="02020603050405020304" pitchFamily="18" charset="0"/>
                          <a:cs typeface="Times New Roman" panose="02020603050405020304" pitchFamily="18" charset="0"/>
                        </a:rPr>
                        <a:t>k-2 </a:t>
                      </a:r>
                      <a:r>
                        <a:rPr lang="en-US" b="1" dirty="0">
                          <a:latin typeface="Times New Roman" panose="02020603050405020304" pitchFamily="18" charset="0"/>
                          <a:cs typeface="Times New Roman" panose="02020603050405020304" pitchFamily="18" charset="0"/>
                        </a:rPr>
                        <a:t>| T</a:t>
                      </a:r>
                      <a:r>
                        <a:rPr lang="en-US" b="1" baseline="-25000" dirty="0">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a:t>
                      </a:r>
                      <a:endParaRPr lang="en-US" dirty="0"/>
                    </a:p>
                  </a:txBody>
                  <a:tcPr anchor="ctr"/>
                </a:tc>
                <a:extLst>
                  <a:ext uri="{0D108BD9-81ED-4DB2-BD59-A6C34878D82A}">
                    <a16:rowId xmlns:a16="http://schemas.microsoft.com/office/drawing/2014/main" val="627161250"/>
                  </a:ext>
                </a:extLst>
              </a:tr>
              <a:tr h="370840">
                <a:tc>
                  <a:txBody>
                    <a:bodyPr/>
                    <a:lstStyle/>
                    <a:p>
                      <a:pPr algn="ctr"/>
                      <a:r>
                        <a:rPr lang="en-US" dirty="0"/>
                        <a:t>Pending</a:t>
                      </a:r>
                    </a:p>
                  </a:txBody>
                  <a:tcPr anchor="ctr"/>
                </a:tc>
                <a:tc>
                  <a:txBody>
                    <a:bodyPr/>
                    <a:lstStyle/>
                    <a:p>
                      <a:pPr algn="ctr"/>
                      <a:r>
                        <a:rPr lang="en-US" b="1" dirty="0">
                          <a:latin typeface="Times New Roman" panose="02020603050405020304" pitchFamily="18" charset="0"/>
                          <a:cs typeface="Times New Roman" panose="02020603050405020304" pitchFamily="18" charset="0"/>
                        </a:rPr>
                        <a:t>P(T</a:t>
                      </a:r>
                      <a:r>
                        <a:rPr lang="en-US" b="1" baseline="-25000" dirty="0">
                          <a:latin typeface="Times New Roman" panose="02020603050405020304" pitchFamily="18" charset="0"/>
                          <a:cs typeface="Times New Roman" panose="02020603050405020304" pitchFamily="18" charset="0"/>
                        </a:rPr>
                        <a:t>k-1 </a:t>
                      </a:r>
                      <a:r>
                        <a:rPr lang="en-US" b="1" dirty="0">
                          <a:latin typeface="Times New Roman" panose="02020603050405020304" pitchFamily="18" charset="0"/>
                          <a:cs typeface="Times New Roman" panose="02020603050405020304" pitchFamily="18" charset="0"/>
                        </a:rPr>
                        <a:t>| T</a:t>
                      </a:r>
                      <a:r>
                        <a:rPr lang="en-US" b="1" baseline="-25000" dirty="0">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a:t>
                      </a:r>
                      <a:endParaRPr lang="en-US" dirty="0"/>
                    </a:p>
                  </a:txBody>
                  <a:tcPr anchor="ctr"/>
                </a:tc>
                <a:extLst>
                  <a:ext uri="{0D108BD9-81ED-4DB2-BD59-A6C34878D82A}">
                    <a16:rowId xmlns:a16="http://schemas.microsoft.com/office/drawing/2014/main" val="1516287652"/>
                  </a:ext>
                </a:extLst>
              </a:tr>
              <a:tr h="370840">
                <a:tc>
                  <a:txBody>
                    <a:bodyPr/>
                    <a:lstStyle/>
                    <a:p>
                      <a:pPr algn="ctr"/>
                      <a:r>
                        <a:rPr lang="en-US" dirty="0"/>
                        <a:t>which</a:t>
                      </a:r>
                    </a:p>
                  </a:txBody>
                  <a:tcPr anchor="ctr"/>
                </a:tc>
                <a:tc>
                  <a:txBody>
                    <a:bodyPr/>
                    <a:lstStyle/>
                    <a:p>
                      <a:pPr algn="ctr"/>
                      <a:r>
                        <a:rPr lang="en-US" b="1" dirty="0">
                          <a:latin typeface="Times New Roman" panose="02020603050405020304" pitchFamily="18" charset="0"/>
                          <a:cs typeface="Times New Roman" panose="02020603050405020304" pitchFamily="18" charset="0"/>
                        </a:rPr>
                        <a:t>P(T</a:t>
                      </a:r>
                      <a:r>
                        <a:rPr lang="en-US" b="1" baseline="-25000" dirty="0">
                          <a:latin typeface="Times New Roman" panose="02020603050405020304" pitchFamily="18" charset="0"/>
                          <a:cs typeface="Times New Roman" panose="02020603050405020304" pitchFamily="18" charset="0"/>
                        </a:rPr>
                        <a:t>k+1 </a:t>
                      </a:r>
                      <a:r>
                        <a:rPr lang="en-US" b="1" dirty="0">
                          <a:latin typeface="Times New Roman" panose="02020603050405020304" pitchFamily="18" charset="0"/>
                          <a:cs typeface="Times New Roman" panose="02020603050405020304" pitchFamily="18" charset="0"/>
                        </a:rPr>
                        <a:t>| T</a:t>
                      </a:r>
                      <a:r>
                        <a:rPr lang="en-US" b="1" baseline="-25000" dirty="0">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a:t>
                      </a:r>
                      <a:endParaRPr lang="en-US" dirty="0"/>
                    </a:p>
                  </a:txBody>
                  <a:tcPr anchor="ctr"/>
                </a:tc>
                <a:extLst>
                  <a:ext uri="{0D108BD9-81ED-4DB2-BD59-A6C34878D82A}">
                    <a16:rowId xmlns:a16="http://schemas.microsoft.com/office/drawing/2014/main" val="1063567443"/>
                  </a:ext>
                </a:extLst>
              </a:tr>
              <a:tr h="370840">
                <a:tc>
                  <a:txBody>
                    <a:bodyPr/>
                    <a:lstStyle/>
                    <a:p>
                      <a:pPr algn="ctr"/>
                      <a:r>
                        <a:rPr lang="en-US" dirty="0"/>
                        <a:t>is</a:t>
                      </a:r>
                    </a:p>
                  </a:txBody>
                  <a:tcPr anchor="ctr"/>
                </a:tc>
                <a:tc>
                  <a:txBody>
                    <a:bodyPr/>
                    <a:lstStyle/>
                    <a:p>
                      <a:pPr algn="ctr"/>
                      <a:r>
                        <a:rPr lang="en-US" b="1" dirty="0">
                          <a:latin typeface="Times New Roman" panose="02020603050405020304" pitchFamily="18" charset="0"/>
                          <a:cs typeface="Times New Roman" panose="02020603050405020304" pitchFamily="18" charset="0"/>
                        </a:rPr>
                        <a:t>P(T</a:t>
                      </a:r>
                      <a:r>
                        <a:rPr lang="en-US" b="1" baseline="-25000" dirty="0">
                          <a:latin typeface="Times New Roman" panose="02020603050405020304" pitchFamily="18" charset="0"/>
                          <a:cs typeface="Times New Roman" panose="02020603050405020304" pitchFamily="18" charset="0"/>
                        </a:rPr>
                        <a:t>k+2 </a:t>
                      </a:r>
                      <a:r>
                        <a:rPr lang="en-US" b="1" dirty="0">
                          <a:latin typeface="Times New Roman" panose="02020603050405020304" pitchFamily="18" charset="0"/>
                          <a:cs typeface="Times New Roman" panose="02020603050405020304" pitchFamily="18" charset="0"/>
                        </a:rPr>
                        <a:t>| T</a:t>
                      </a:r>
                      <a:r>
                        <a:rPr lang="en-US" b="1" baseline="-25000" dirty="0">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a:t>
                      </a:r>
                      <a:endParaRPr lang="en-US" dirty="0"/>
                    </a:p>
                  </a:txBody>
                  <a:tcPr anchor="ctr"/>
                </a:tc>
                <a:extLst>
                  <a:ext uri="{0D108BD9-81ED-4DB2-BD59-A6C34878D82A}">
                    <a16:rowId xmlns:a16="http://schemas.microsoft.com/office/drawing/2014/main" val="1631093115"/>
                  </a:ext>
                </a:extLst>
              </a:tr>
            </a:tbl>
          </a:graphicData>
        </a:graphic>
      </p:graphicFrame>
    </p:spTree>
    <p:extLst>
      <p:ext uri="{BB962C8B-B14F-4D97-AF65-F5344CB8AC3E}">
        <p14:creationId xmlns:p14="http://schemas.microsoft.com/office/powerpoint/2010/main" val="316309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3019-1239-9E1A-5B29-A2A79FD30227}"/>
              </a:ext>
            </a:extLst>
          </p:cNvPr>
          <p:cNvSpPr>
            <a:spLocks noGrp="1"/>
          </p:cNvSpPr>
          <p:nvPr>
            <p:ph type="title"/>
          </p:nvPr>
        </p:nvSpPr>
        <p:spPr/>
        <p:txBody>
          <a:bodyPr/>
          <a:lstStyle/>
          <a:p>
            <a:r>
              <a:rPr lang="en-US" dirty="0"/>
              <a:t>Word2vec – objective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798157-9A54-91AB-7D5C-075CED45A26E}"/>
                  </a:ext>
                </a:extLst>
              </p:cNvPr>
              <p:cNvSpPr>
                <a:spLocks noGrp="1"/>
              </p:cNvSpPr>
              <p:nvPr>
                <p:ph idx="1"/>
              </p:nvPr>
            </p:nvSpPr>
            <p:spPr>
              <a:xfrm>
                <a:off x="1251678" y="1499191"/>
                <a:ext cx="10178322" cy="4848445"/>
              </a:xfrm>
            </p:spPr>
            <p:txBody>
              <a:bodyPr/>
              <a:lstStyle/>
              <a:p>
                <a:r>
                  <a:rPr lang="en-US" b="1" dirty="0"/>
                  <a:t>Objective Function | Loss/Cost Function </a:t>
                </a:r>
                <a:r>
                  <a:rPr lang="en-US" dirty="0"/>
                  <a:t>[L`(𝜽)]</a:t>
                </a:r>
                <a:endParaRPr lang="en-US" b="1" dirty="0"/>
              </a:p>
              <a:p>
                <a:pPr lvl="1"/>
                <a:r>
                  <a:rPr lang="en-US" dirty="0"/>
                  <a:t>Increases the probability of context term provided the target word</a:t>
                </a:r>
              </a:p>
              <a:p>
                <a:pPr marL="457200" lvl="1" indent="0">
                  <a:buNone/>
                </a:pPr>
                <a:r>
                  <a:rPr lang="en-US" dirty="0"/>
                  <a:t>For every word k = </a:t>
                </a:r>
                <a:r>
                  <a:rPr lang="en-US" dirty="0">
                    <a:latin typeface="Times New Roman" panose="02020603050405020304" pitchFamily="18" charset="0"/>
                    <a:cs typeface="Times New Roman" panose="02020603050405020304" pitchFamily="18" charset="0"/>
                  </a:rPr>
                  <a:t>1……K, predict surrounding terms in a window of “radius” r of each phrase</a:t>
                </a:r>
              </a:p>
              <a:p>
                <a:pPr lvl="1">
                  <a:buFontTx/>
                  <a:buChar char="-"/>
                </a:pPr>
                <a:r>
                  <a:rPr lang="en-US" dirty="0">
                    <a:latin typeface="Times New Roman" panose="02020603050405020304" pitchFamily="18" charset="0"/>
                    <a:cs typeface="Times New Roman" panose="02020603050405020304" pitchFamily="18" charset="0"/>
                  </a:rPr>
                  <a:t>r before our targeted term and r after our targeted term</a:t>
                </a:r>
              </a:p>
              <a:p>
                <a:pPr lvl="1">
                  <a:buFontTx/>
                  <a:buChar char="-"/>
                </a:pPr>
                <a:endParaRPr lang="en-US" dirty="0">
                  <a:latin typeface="Times New Roman" panose="02020603050405020304" pitchFamily="18" charset="0"/>
                  <a:cs typeface="Times New Roman" panose="02020603050405020304" pitchFamily="18" charset="0"/>
                </a:endParaRPr>
              </a:p>
              <a:p>
                <a:pPr marL="457200" lvl="1" indent="0" algn="ctr">
                  <a:buNone/>
                </a:pPr>
                <a:r>
                  <a:rPr lang="en-US" b="1" dirty="0">
                    <a:solidFill>
                      <a:schemeClr val="tx2"/>
                    </a:solidFill>
                  </a:rPr>
                  <a:t>L`(𝜽) = </a:t>
                </a:r>
                <a14:m>
                  <m:oMath xmlns:m="http://schemas.openxmlformats.org/officeDocument/2006/math">
                    <m:r>
                      <a:rPr lang="en-US" b="1" i="1" smtClean="0">
                        <a:solidFill>
                          <a:schemeClr val="tx2"/>
                        </a:solidFill>
                        <a:latin typeface="Cambria Math" panose="02040503050406030204" pitchFamily="18" charset="0"/>
                        <a:ea typeface="Cambria Math" panose="02040503050406030204" pitchFamily="18" charset="0"/>
                      </a:rPr>
                      <m:t>∏</m:t>
                    </m:r>
                  </m:oMath>
                </a14:m>
                <a:r>
                  <a:rPr lang="en-US" b="1" baseline="-25000" dirty="0">
                    <a:solidFill>
                      <a:schemeClr val="tx2"/>
                    </a:solidFill>
                  </a:rPr>
                  <a:t>k = </a:t>
                </a:r>
                <a:r>
                  <a:rPr lang="en-US" b="1" baseline="-25000" dirty="0">
                    <a:solidFill>
                      <a:schemeClr val="tx2"/>
                    </a:solidFill>
                    <a:latin typeface="Times New Roman" panose="02020603050405020304" pitchFamily="18" charset="0"/>
                    <a:cs typeface="Times New Roman" panose="02020603050405020304" pitchFamily="18" charset="0"/>
                  </a:rPr>
                  <a:t>1</a:t>
                </a:r>
                <a:r>
                  <a:rPr lang="en-US" b="1" baseline="-25000" dirty="0">
                    <a:solidFill>
                      <a:schemeClr val="tx2"/>
                    </a:solidFill>
                    <a:cs typeface="Times New Roman" panose="02020603050405020304" pitchFamily="18" charset="0"/>
                  </a:rPr>
                  <a:t> </a:t>
                </a:r>
                <a14:m>
                  <m:oMath xmlns:m="http://schemas.openxmlformats.org/officeDocument/2006/math">
                    <m:r>
                      <a:rPr lang="en-US" b="1" i="1">
                        <a:solidFill>
                          <a:schemeClr val="tx2"/>
                        </a:solidFill>
                        <a:latin typeface="Cambria Math" panose="02040503050406030204" pitchFamily="18" charset="0"/>
                        <a:ea typeface="Cambria Math" panose="02040503050406030204" pitchFamily="18" charset="0"/>
                      </a:rPr>
                      <m:t>∏</m:t>
                    </m:r>
                  </m:oMath>
                </a14:m>
                <a:r>
                  <a:rPr lang="en-US" b="1" baseline="-25000" dirty="0">
                    <a:solidFill>
                      <a:schemeClr val="tx2"/>
                    </a:solidFill>
                    <a:cs typeface="Times New Roman" panose="02020603050405020304" pitchFamily="18" charset="0"/>
                  </a:rPr>
                  <a:t>-r ≤ L ≤ r </a:t>
                </a:r>
                <a:r>
                  <a:rPr lang="en-US" dirty="0">
                    <a:solidFill>
                      <a:schemeClr val="tx2"/>
                    </a:solidFill>
                    <a:cs typeface="Times New Roman" panose="02020603050405020304" pitchFamily="18" charset="0"/>
                  </a:rPr>
                  <a:t>P(T</a:t>
                </a:r>
                <a:r>
                  <a:rPr lang="en-US" baseline="-25000" dirty="0">
                    <a:solidFill>
                      <a:schemeClr val="tx2"/>
                    </a:solidFill>
                    <a:cs typeface="Times New Roman" panose="02020603050405020304" pitchFamily="18" charset="0"/>
                  </a:rPr>
                  <a:t>k ±</a:t>
                </a:r>
                <a:r>
                  <a:rPr lang="en-US" sz="1100" baseline="-25000" dirty="0">
                    <a:solidFill>
                      <a:schemeClr val="tx2"/>
                    </a:solidFill>
                    <a:cs typeface="Times New Roman" panose="02020603050405020304" pitchFamily="18" charset="0"/>
                  </a:rPr>
                  <a:t> </a:t>
                </a:r>
                <a:r>
                  <a:rPr lang="en-US" baseline="-25000" dirty="0">
                    <a:solidFill>
                      <a:schemeClr val="tx2"/>
                    </a:solidFill>
                    <a:cs typeface="Times New Roman" panose="02020603050405020304" pitchFamily="18" charset="0"/>
                  </a:rPr>
                  <a:t>i </a:t>
                </a:r>
                <a:r>
                  <a:rPr lang="en-US" dirty="0">
                    <a:solidFill>
                      <a:schemeClr val="tx2"/>
                    </a:solidFill>
                    <a:cs typeface="Times New Roman" panose="02020603050405020304" pitchFamily="18" charset="0"/>
                  </a:rPr>
                  <a:t>| T</a:t>
                </a:r>
                <a:r>
                  <a:rPr lang="en-US" baseline="-25000" dirty="0">
                    <a:solidFill>
                      <a:schemeClr val="tx2"/>
                    </a:solidFill>
                    <a:cs typeface="Times New Roman" panose="02020603050405020304" pitchFamily="18" charset="0"/>
                  </a:rPr>
                  <a:t>k </a:t>
                </a:r>
                <a:r>
                  <a:rPr lang="en-US" dirty="0">
                    <a:solidFill>
                      <a:schemeClr val="tx2"/>
                    </a:solidFill>
                    <a:cs typeface="Times New Roman" panose="02020603050405020304" pitchFamily="18" charset="0"/>
                  </a:rPr>
                  <a:t>; </a:t>
                </a:r>
                <a:r>
                  <a:rPr lang="en-US" dirty="0">
                    <a:solidFill>
                      <a:schemeClr val="tx2"/>
                    </a:solidFill>
                  </a:rPr>
                  <a:t>𝜽</a:t>
                </a:r>
                <a:r>
                  <a:rPr lang="en-US" dirty="0">
                    <a:solidFill>
                      <a:schemeClr val="tx2"/>
                    </a:solidFill>
                    <a:cs typeface="Times New Roman" panose="02020603050405020304" pitchFamily="18" charset="0"/>
                  </a:rPr>
                  <a:t>)</a:t>
                </a:r>
              </a:p>
              <a:p>
                <a:pPr marL="457200" lvl="1" indent="0" algn="ctr">
                  <a:buNone/>
                </a:pPr>
                <a:endParaRPr lang="en-US" dirty="0">
                  <a:cs typeface="Times New Roman" panose="02020603050405020304" pitchFamily="18" charset="0"/>
                </a:endParaRPr>
              </a:p>
              <a:p>
                <a:pPr marL="457200" lvl="1" indent="0">
                  <a:buNone/>
                </a:pPr>
                <a:r>
                  <a:rPr lang="en-US" dirty="0">
                    <a:cs typeface="Times New Roman" panose="02020603050405020304" pitchFamily="18" charset="0"/>
                  </a:rPr>
                  <a:t>Products, </a:t>
                </a:r>
              </a:p>
              <a:p>
                <a:pPr lvl="1">
                  <a:buFontTx/>
                  <a:buChar char="-"/>
                </a:pPr>
                <a:r>
                  <a:rPr lang="en-US" dirty="0">
                    <a:solidFill>
                      <a:schemeClr val="tx2"/>
                    </a:solidFill>
                    <a:cs typeface="Times New Roman" panose="02020603050405020304" pitchFamily="18" charset="0"/>
                  </a:rPr>
                  <a:t>L`(</a:t>
                </a:r>
                <a:r>
                  <a:rPr lang="en-US" b="1" dirty="0">
                    <a:solidFill>
                      <a:schemeClr val="tx2"/>
                    </a:solidFill>
                  </a:rPr>
                  <a:t>𝜽</a:t>
                </a:r>
                <a:r>
                  <a:rPr lang="en-US" dirty="0">
                    <a:solidFill>
                      <a:schemeClr val="tx2"/>
                    </a:solidFill>
                    <a:cs typeface="Times New Roman" panose="02020603050405020304" pitchFamily="18" charset="0"/>
                  </a:rPr>
                  <a:t>)</a:t>
                </a:r>
                <a:r>
                  <a:rPr lang="en-US" dirty="0">
                    <a:cs typeface="Times New Roman" panose="02020603050405020304" pitchFamily="18" charset="0"/>
                  </a:rPr>
                  <a:t> – </a:t>
                </a:r>
                <a:r>
                  <a:rPr lang="en-US" dirty="0">
                    <a:solidFill>
                      <a:schemeClr val="tx2">
                        <a:lumMod val="75000"/>
                        <a:lumOff val="25000"/>
                      </a:schemeClr>
                    </a:solidFill>
                    <a:cs typeface="Times New Roman" panose="02020603050405020304" pitchFamily="18" charset="0"/>
                  </a:rPr>
                  <a:t>is a huge sequence of words</a:t>
                </a:r>
              </a:p>
              <a:p>
                <a:pPr lvl="1">
                  <a:buFontTx/>
                  <a:buChar char="-"/>
                </a:pPr>
                <a14:m>
                  <m:oMath xmlns:m="http://schemas.openxmlformats.org/officeDocument/2006/math">
                    <m:r>
                      <a:rPr lang="en-US" b="1" i="1" smtClean="0">
                        <a:solidFill>
                          <a:schemeClr val="tx2"/>
                        </a:solidFill>
                        <a:latin typeface="Cambria Math" panose="02040503050406030204" pitchFamily="18" charset="0"/>
                        <a:ea typeface="Cambria Math" panose="02040503050406030204" pitchFamily="18" charset="0"/>
                      </a:rPr>
                      <m:t>∏</m:t>
                    </m:r>
                  </m:oMath>
                </a14:m>
                <a:r>
                  <a:rPr lang="en-US" b="1" baseline="-25000" dirty="0">
                    <a:solidFill>
                      <a:schemeClr val="tx2"/>
                    </a:solidFill>
                  </a:rPr>
                  <a:t>k = </a:t>
                </a:r>
                <a:r>
                  <a:rPr lang="en-US" b="1" baseline="-25000" dirty="0">
                    <a:solidFill>
                      <a:schemeClr val="tx2"/>
                    </a:solidFill>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 </a:t>
                </a:r>
                <a:r>
                  <a:rPr lang="en-US" dirty="0">
                    <a:solidFill>
                      <a:schemeClr val="tx2">
                        <a:lumMod val="75000"/>
                        <a:lumOff val="25000"/>
                      </a:schemeClr>
                    </a:solidFill>
                    <a:cs typeface="Times New Roman" panose="02020603050405020304" pitchFamily="18" charset="0"/>
                  </a:rPr>
                  <a:t>each position in the text</a:t>
                </a:r>
              </a:p>
              <a:p>
                <a:pPr lvl="1">
                  <a:buFontTx/>
                  <a:buChar char="-"/>
                </a:pPr>
                <a14:m>
                  <m:oMath xmlns:m="http://schemas.openxmlformats.org/officeDocument/2006/math">
                    <m:r>
                      <a:rPr lang="en-US" b="1" i="1" smtClean="0">
                        <a:solidFill>
                          <a:schemeClr val="tx2"/>
                        </a:solidFill>
                        <a:latin typeface="Cambria Math" panose="02040503050406030204" pitchFamily="18" charset="0"/>
                        <a:ea typeface="Cambria Math" panose="02040503050406030204" pitchFamily="18" charset="0"/>
                      </a:rPr>
                      <m:t>∏</m:t>
                    </m:r>
                  </m:oMath>
                </a14:m>
                <a:r>
                  <a:rPr lang="en-US" b="1" baseline="-25000" dirty="0">
                    <a:solidFill>
                      <a:schemeClr val="tx2"/>
                    </a:solidFill>
                    <a:cs typeface="Times New Roman" panose="02020603050405020304" pitchFamily="18" charset="0"/>
                  </a:rPr>
                  <a:t>-r ≤ L ≤ r </a:t>
                </a:r>
                <a:r>
                  <a:rPr lang="en-US" dirty="0">
                    <a:cs typeface="Times New Roman" panose="02020603050405020304" pitchFamily="18" charset="0"/>
                  </a:rPr>
                  <a:t>–</a:t>
                </a:r>
                <a:r>
                  <a:rPr lang="en-US" b="1" dirty="0">
                    <a:cs typeface="Times New Roman" panose="02020603050405020304" pitchFamily="18" charset="0"/>
                  </a:rPr>
                  <a:t> </a:t>
                </a:r>
                <a:r>
                  <a:rPr lang="en-US" dirty="0">
                    <a:solidFill>
                      <a:schemeClr val="tx2">
                        <a:lumMod val="75000"/>
                        <a:lumOff val="25000"/>
                      </a:schemeClr>
                    </a:solidFill>
                    <a:cs typeface="Times New Roman" panose="02020603050405020304" pitchFamily="18" charset="0"/>
                  </a:rPr>
                  <a:t>window of summarization</a:t>
                </a:r>
              </a:p>
              <a:p>
                <a:pPr lvl="1">
                  <a:buFontTx/>
                  <a:buChar char="-"/>
                </a:pPr>
                <a:r>
                  <a:rPr lang="en-US" dirty="0">
                    <a:solidFill>
                      <a:schemeClr val="tx2"/>
                    </a:solidFill>
                    <a:cs typeface="Times New Roman" panose="02020603050405020304" pitchFamily="18" charset="0"/>
                  </a:rPr>
                  <a:t>P(T</a:t>
                </a:r>
                <a:r>
                  <a:rPr lang="en-US" baseline="-25000" dirty="0">
                    <a:solidFill>
                      <a:schemeClr val="tx2"/>
                    </a:solidFill>
                    <a:cs typeface="Times New Roman" panose="02020603050405020304" pitchFamily="18" charset="0"/>
                  </a:rPr>
                  <a:t>k ±</a:t>
                </a:r>
                <a:r>
                  <a:rPr lang="en-US" sz="1050" baseline="-25000" dirty="0">
                    <a:solidFill>
                      <a:schemeClr val="tx2"/>
                    </a:solidFill>
                    <a:cs typeface="Times New Roman" panose="02020603050405020304" pitchFamily="18" charset="0"/>
                  </a:rPr>
                  <a:t> </a:t>
                </a:r>
                <a:r>
                  <a:rPr lang="en-US" baseline="-25000" dirty="0">
                    <a:solidFill>
                      <a:schemeClr val="tx2"/>
                    </a:solidFill>
                    <a:cs typeface="Times New Roman" panose="02020603050405020304" pitchFamily="18" charset="0"/>
                  </a:rPr>
                  <a:t>i </a:t>
                </a:r>
                <a:r>
                  <a:rPr lang="en-US" dirty="0">
                    <a:solidFill>
                      <a:schemeClr val="tx2"/>
                    </a:solidFill>
                    <a:cs typeface="Times New Roman" panose="02020603050405020304" pitchFamily="18" charset="0"/>
                  </a:rPr>
                  <a:t>| T</a:t>
                </a:r>
                <a:r>
                  <a:rPr lang="en-US" baseline="-25000" dirty="0">
                    <a:solidFill>
                      <a:schemeClr val="tx2"/>
                    </a:solidFill>
                    <a:cs typeface="Times New Roman" panose="02020603050405020304" pitchFamily="18" charset="0"/>
                  </a:rPr>
                  <a:t>k</a:t>
                </a:r>
                <a:r>
                  <a:rPr lang="en-US" dirty="0">
                    <a:solidFill>
                      <a:schemeClr val="tx2"/>
                    </a:solidFill>
                    <a:cs typeface="Times New Roman" panose="02020603050405020304" pitchFamily="18" charset="0"/>
                  </a:rPr>
                  <a:t>)</a:t>
                </a:r>
                <a:r>
                  <a:rPr lang="en-US" dirty="0">
                    <a:cs typeface="Times New Roman" panose="02020603050405020304" pitchFamily="18" charset="0"/>
                  </a:rPr>
                  <a:t> – </a:t>
                </a:r>
                <a:r>
                  <a:rPr lang="en-US" dirty="0">
                    <a:solidFill>
                      <a:schemeClr val="tx2">
                        <a:lumMod val="75000"/>
                        <a:lumOff val="25000"/>
                      </a:schemeClr>
                    </a:solidFill>
                    <a:cs typeface="Times New Roman" panose="02020603050405020304" pitchFamily="18" charset="0"/>
                  </a:rPr>
                  <a:t>Probability Distribution to a term appearing in the context of the targeted word</a:t>
                </a:r>
              </a:p>
              <a:p>
                <a:pPr lvl="1">
                  <a:buFontTx/>
                  <a:buChar char="-"/>
                </a:pPr>
                <a:endParaRPr lang="en-US"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C798157-9A54-91AB-7D5C-075CED45A26E}"/>
                  </a:ext>
                </a:extLst>
              </p:cNvPr>
              <p:cNvSpPr>
                <a:spLocks noGrp="1" noRot="1" noChangeAspect="1" noMove="1" noResize="1" noEditPoints="1" noAdjustHandles="1" noChangeArrowheads="1" noChangeShapeType="1" noTextEdit="1"/>
              </p:cNvSpPr>
              <p:nvPr>
                <p:ph idx="1"/>
              </p:nvPr>
            </p:nvSpPr>
            <p:spPr>
              <a:xfrm>
                <a:off x="1251678" y="1499191"/>
                <a:ext cx="10178322" cy="4848445"/>
              </a:xfrm>
              <a:blipFill>
                <a:blip r:embed="rId2"/>
                <a:stretch>
                  <a:fillRect l="-498" t="-524"/>
                </a:stretch>
              </a:blipFill>
            </p:spPr>
            <p:txBody>
              <a:bodyPr/>
              <a:lstStyle/>
              <a:p>
                <a:r>
                  <a:rPr lang="en-US">
                    <a:noFill/>
                  </a:rPr>
                  <a:t> </a:t>
                </a:r>
              </a:p>
            </p:txBody>
          </p:sp>
        </mc:Fallback>
      </mc:AlternateContent>
      <p:sp>
        <p:nvSpPr>
          <p:cNvPr id="5" name="Curved Up Arrow 4">
            <a:extLst>
              <a:ext uri="{FF2B5EF4-FFF2-40B4-BE49-F238E27FC236}">
                <a16:creationId xmlns:a16="http://schemas.microsoft.com/office/drawing/2014/main" id="{1229D5DF-7965-DD95-6947-7678663C5899}"/>
              </a:ext>
            </a:extLst>
          </p:cNvPr>
          <p:cNvSpPr/>
          <p:nvPr/>
        </p:nvSpPr>
        <p:spPr>
          <a:xfrm>
            <a:off x="8123275" y="3923413"/>
            <a:ext cx="903768" cy="622005"/>
          </a:xfrm>
          <a:prstGeom prst="curvedUp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094ABA82-3022-933A-D6C7-E879E11D842F}"/>
              </a:ext>
            </a:extLst>
          </p:cNvPr>
          <p:cNvSpPr txBox="1"/>
          <p:nvPr/>
        </p:nvSpPr>
        <p:spPr>
          <a:xfrm>
            <a:off x="8533633" y="3400193"/>
            <a:ext cx="1694888" cy="523220"/>
          </a:xfrm>
          <a:prstGeom prst="rect">
            <a:avLst/>
          </a:prstGeom>
          <a:noFill/>
        </p:spPr>
        <p:txBody>
          <a:bodyPr wrap="square" rtlCol="0">
            <a:spAutoFit/>
          </a:bodyPr>
          <a:lstStyle/>
          <a:p>
            <a:r>
              <a:rPr lang="en-US" sz="1400" dirty="0">
                <a:solidFill>
                  <a:srgbClr val="C00000"/>
                </a:solidFill>
              </a:rPr>
              <a:t>Vector </a:t>
            </a:r>
          </a:p>
          <a:p>
            <a:r>
              <a:rPr lang="en-US" sz="1400" dirty="0">
                <a:solidFill>
                  <a:srgbClr val="C00000"/>
                </a:solidFill>
              </a:rPr>
              <a:t>Representations</a:t>
            </a:r>
          </a:p>
        </p:txBody>
      </p:sp>
    </p:spTree>
    <p:extLst>
      <p:ext uri="{BB962C8B-B14F-4D97-AF65-F5344CB8AC3E}">
        <p14:creationId xmlns:p14="http://schemas.microsoft.com/office/powerpoint/2010/main" val="200164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149B-2C87-3D00-DA85-A5CDD01C246D}"/>
              </a:ext>
            </a:extLst>
          </p:cNvPr>
          <p:cNvSpPr>
            <a:spLocks noGrp="1"/>
          </p:cNvSpPr>
          <p:nvPr>
            <p:ph type="title"/>
          </p:nvPr>
        </p:nvSpPr>
        <p:spPr/>
        <p:txBody>
          <a:bodyPr/>
          <a:lstStyle/>
          <a:p>
            <a:r>
              <a:rPr lang="en-US" dirty="0"/>
              <a:t>Negative Log Likelihood (AVG)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904BA9-6E48-DB8C-42E5-21643C81BAE2}"/>
                  </a:ext>
                </a:extLst>
              </p:cNvPr>
              <p:cNvSpPr>
                <a:spLocks noGrp="1"/>
              </p:cNvSpPr>
              <p:nvPr>
                <p:ph idx="1"/>
              </p:nvPr>
            </p:nvSpPr>
            <p:spPr/>
            <p:txBody>
              <a:bodyPr/>
              <a:lstStyle/>
              <a:p>
                <a:pPr marL="0" indent="0" algn="ctr">
                  <a:buNone/>
                </a:pPr>
                <a:r>
                  <a:rPr lang="en-US" dirty="0">
                    <a:solidFill>
                      <a:schemeClr val="tx2"/>
                    </a:solidFill>
                  </a:rPr>
                  <a:t>Applying Log Probabilities to make the calculations more convenient</a:t>
                </a:r>
              </a:p>
              <a:p>
                <a:pPr marL="0" indent="0" algn="ctr">
                  <a:buNone/>
                </a:pPr>
                <a:endParaRPr lang="en-US" dirty="0">
                  <a:solidFill>
                    <a:schemeClr val="tx2"/>
                  </a:solidFill>
                </a:endParaRPr>
              </a:p>
              <a:p>
                <a:pPr marL="0" indent="0" algn="ctr">
                  <a:buNone/>
                </a:pPr>
                <a:r>
                  <a:rPr lang="en-US" dirty="0">
                    <a:solidFill>
                      <a:schemeClr val="tx2"/>
                    </a:solidFill>
                  </a:rPr>
                  <a:t>L`(𝜽) = </a:t>
                </a:r>
                <a14:m>
                  <m:oMath xmlns:m="http://schemas.openxmlformats.org/officeDocument/2006/math">
                    <m:r>
                      <a:rPr lang="en-US" b="0" i="0" smtClean="0">
                        <a:solidFill>
                          <a:schemeClr val="tx2"/>
                        </a:solidFill>
                        <a:latin typeface="Cambria Math" panose="02040503050406030204" pitchFamily="18" charset="0"/>
                        <a:ea typeface="Cambria Math" panose="02040503050406030204" pitchFamily="18" charset="0"/>
                      </a:rPr>
                      <m:t>−</m:t>
                    </m:r>
                    <m:f>
                      <m:fPr>
                        <m:ctrlPr>
                          <a:rPr lang="en-US" i="1" smtClean="0">
                            <a:solidFill>
                              <a:schemeClr val="tx2"/>
                            </a:solidFill>
                            <a:latin typeface="Cambria Math" panose="02040503050406030204" pitchFamily="18" charset="0"/>
                            <a:ea typeface="Cambria Math" panose="02040503050406030204" pitchFamily="18" charset="0"/>
                          </a:rPr>
                        </m:ctrlPr>
                      </m:fPr>
                      <m:num>
                        <m:r>
                          <a:rPr lang="en-US" b="0" i="0" smtClean="0">
                            <a:solidFill>
                              <a:schemeClr val="tx2"/>
                            </a:solidFill>
                            <a:latin typeface="Cambria Math" panose="02040503050406030204" pitchFamily="18" charset="0"/>
                            <a:ea typeface="Cambria Math" panose="02040503050406030204" pitchFamily="18" charset="0"/>
                          </a:rPr>
                          <m:t>1</m:t>
                        </m:r>
                      </m:num>
                      <m:den>
                        <m:r>
                          <a:rPr lang="en-US" b="0" i="1" smtClean="0">
                            <a:solidFill>
                              <a:schemeClr val="tx2"/>
                            </a:solidFill>
                            <a:latin typeface="Cambria Math" panose="02040503050406030204" pitchFamily="18" charset="0"/>
                            <a:ea typeface="Cambria Math" panose="02040503050406030204" pitchFamily="18" charset="0"/>
                          </a:rPr>
                          <m:t>𝐾</m:t>
                        </m:r>
                      </m:den>
                    </m:f>
                    <m:r>
                      <a:rPr lang="en-US" b="0" i="1" dirty="0" smtClean="0">
                        <a:solidFill>
                          <a:schemeClr val="tx2"/>
                        </a:solidFill>
                        <a:latin typeface="Cambria Math" panose="02040503050406030204" pitchFamily="18" charset="0"/>
                        <a:ea typeface="Cambria Math" panose="02040503050406030204" pitchFamily="18" charset="0"/>
                      </a:rPr>
                      <m:t>𝛴</m:t>
                    </m:r>
                  </m:oMath>
                </a14:m>
                <a:r>
                  <a:rPr lang="en-US" baseline="-25000" dirty="0">
                    <a:solidFill>
                      <a:schemeClr val="tx2"/>
                    </a:solidFill>
                  </a:rPr>
                  <a:t>k = </a:t>
                </a:r>
                <a:r>
                  <a:rPr lang="en-US" baseline="-25000" dirty="0">
                    <a:solidFill>
                      <a:schemeClr val="tx2"/>
                    </a:solidFill>
                    <a:latin typeface="Times New Roman" panose="02020603050405020304" pitchFamily="18" charset="0"/>
                    <a:cs typeface="Times New Roman" panose="02020603050405020304" pitchFamily="18" charset="0"/>
                  </a:rPr>
                  <a:t>1</a:t>
                </a:r>
                <a14:m>
                  <m:oMath xmlns:m="http://schemas.openxmlformats.org/officeDocument/2006/math">
                    <m:r>
                      <a:rPr lang="en-US" b="0" i="1" dirty="0">
                        <a:solidFill>
                          <a:schemeClr val="tx2"/>
                        </a:solidFill>
                        <a:latin typeface="Cambria Math" panose="02040503050406030204" pitchFamily="18" charset="0"/>
                        <a:ea typeface="Cambria Math" panose="02040503050406030204" pitchFamily="18" charset="0"/>
                      </a:rPr>
                      <m:t>𝛴</m:t>
                    </m:r>
                  </m:oMath>
                </a14:m>
                <a:r>
                  <a:rPr lang="en-US" baseline="-25000" dirty="0">
                    <a:solidFill>
                      <a:schemeClr val="tx2"/>
                    </a:solidFill>
                    <a:cs typeface="Times New Roman" panose="02020603050405020304" pitchFamily="18" charset="0"/>
                  </a:rPr>
                  <a:t>-r ≤ L ≤ r  </a:t>
                </a:r>
                <a:r>
                  <a:rPr lang="en-US" dirty="0">
                    <a:solidFill>
                      <a:schemeClr val="tx2"/>
                    </a:solidFill>
                    <a:cs typeface="Times New Roman" panose="02020603050405020304" pitchFamily="18" charset="0"/>
                  </a:rPr>
                  <a:t>log P(T</a:t>
                </a:r>
                <a:r>
                  <a:rPr lang="en-US" baseline="-25000" dirty="0">
                    <a:solidFill>
                      <a:schemeClr val="tx2"/>
                    </a:solidFill>
                    <a:cs typeface="Times New Roman" panose="02020603050405020304" pitchFamily="18" charset="0"/>
                  </a:rPr>
                  <a:t>k ±</a:t>
                </a:r>
                <a:r>
                  <a:rPr lang="en-US" sz="1100" baseline="-25000" dirty="0">
                    <a:solidFill>
                      <a:schemeClr val="tx2"/>
                    </a:solidFill>
                    <a:cs typeface="Times New Roman" panose="02020603050405020304" pitchFamily="18" charset="0"/>
                  </a:rPr>
                  <a:t> </a:t>
                </a:r>
                <a:r>
                  <a:rPr lang="en-US" baseline="-25000" dirty="0">
                    <a:solidFill>
                      <a:schemeClr val="tx2"/>
                    </a:solidFill>
                    <a:cs typeface="Times New Roman" panose="02020603050405020304" pitchFamily="18" charset="0"/>
                  </a:rPr>
                  <a:t>i </a:t>
                </a:r>
                <a:r>
                  <a:rPr lang="en-US" dirty="0">
                    <a:solidFill>
                      <a:schemeClr val="tx2"/>
                    </a:solidFill>
                    <a:cs typeface="Times New Roman" panose="02020603050405020304" pitchFamily="18" charset="0"/>
                  </a:rPr>
                  <a:t>| T</a:t>
                </a:r>
                <a:r>
                  <a:rPr lang="en-US" baseline="-25000" dirty="0">
                    <a:solidFill>
                      <a:schemeClr val="tx2"/>
                    </a:solidFill>
                    <a:cs typeface="Times New Roman" panose="02020603050405020304" pitchFamily="18" charset="0"/>
                  </a:rPr>
                  <a:t>k </a:t>
                </a:r>
                <a:r>
                  <a:rPr lang="en-US" dirty="0">
                    <a:solidFill>
                      <a:schemeClr val="tx2"/>
                    </a:solidFill>
                    <a:cs typeface="Times New Roman" panose="02020603050405020304" pitchFamily="18" charset="0"/>
                  </a:rPr>
                  <a:t>)</a:t>
                </a:r>
              </a:p>
              <a:p>
                <a:pPr marL="0" indent="0" algn="ctr">
                  <a:buNone/>
                </a:pPr>
                <a:endParaRPr lang="en-US" dirty="0">
                  <a:solidFill>
                    <a:schemeClr val="tx2"/>
                  </a:solidFill>
                  <a:cs typeface="Times New Roman" panose="02020603050405020304" pitchFamily="18" charset="0"/>
                </a:endParaRPr>
              </a:p>
              <a:p>
                <a:pPr marL="0" indent="0" algn="ctr">
                  <a:buNone/>
                </a:pPr>
                <a:r>
                  <a:rPr lang="en-US" dirty="0">
                    <a:solidFill>
                      <a:schemeClr val="tx2"/>
                    </a:solidFill>
                  </a:rPr>
                  <a:t>𝜽 – represents all variables to be optimized</a:t>
                </a:r>
              </a:p>
              <a:p>
                <a:pPr marL="0" indent="0" algn="ctr">
                  <a:buNone/>
                </a:pPr>
                <a:endParaRPr lang="en-US" dirty="0">
                  <a:solidFill>
                    <a:schemeClr val="tx2"/>
                  </a:solidFill>
                </a:endParaRPr>
              </a:p>
              <a:p>
                <a:pPr marL="0" indent="0" algn="ctr">
                  <a:buNone/>
                </a:pPr>
                <a:r>
                  <a:rPr lang="en-US" dirty="0">
                    <a:solidFill>
                      <a:schemeClr val="tx2"/>
                    </a:solidFill>
                  </a:rPr>
                  <a:t> Maximizing Loss Function           Maximizing Predictive Accuracy</a:t>
                </a:r>
                <a:endParaRPr lang="en-US" dirty="0"/>
              </a:p>
            </p:txBody>
          </p:sp>
        </mc:Choice>
        <mc:Fallback xmlns="">
          <p:sp>
            <p:nvSpPr>
              <p:cNvPr id="3" name="Content Placeholder 2">
                <a:extLst>
                  <a:ext uri="{FF2B5EF4-FFF2-40B4-BE49-F238E27FC236}">
                    <a16:creationId xmlns:a16="http://schemas.microsoft.com/office/drawing/2014/main" id="{20904BA9-6E48-DB8C-42E5-21643C81BAE2}"/>
                  </a:ext>
                </a:extLst>
              </p:cNvPr>
              <p:cNvSpPr>
                <a:spLocks noGrp="1" noRot="1" noChangeAspect="1" noMove="1" noResize="1" noEditPoints="1" noAdjustHandles="1" noChangeArrowheads="1" noChangeShapeType="1" noTextEdit="1"/>
              </p:cNvSpPr>
              <p:nvPr>
                <p:ph idx="1"/>
              </p:nvPr>
            </p:nvSpPr>
            <p:spPr>
              <a:blipFill>
                <a:blip r:embed="rId2"/>
                <a:stretch>
                  <a:fillRect t="-704"/>
                </a:stretch>
              </a:blipFill>
            </p:spPr>
            <p:txBody>
              <a:bodyPr/>
              <a:lstStyle/>
              <a:p>
                <a:r>
                  <a:rPr lang="en-US">
                    <a:noFill/>
                  </a:rPr>
                  <a:t> </a:t>
                </a:r>
              </a:p>
            </p:txBody>
          </p:sp>
        </mc:Fallback>
      </mc:AlternateContent>
      <p:sp>
        <p:nvSpPr>
          <p:cNvPr id="4" name="Left-Right Arrow 3">
            <a:extLst>
              <a:ext uri="{FF2B5EF4-FFF2-40B4-BE49-F238E27FC236}">
                <a16:creationId xmlns:a16="http://schemas.microsoft.com/office/drawing/2014/main" id="{5F25AE86-6AC8-EE89-B5B3-3D8CD2700E48}"/>
              </a:ext>
            </a:extLst>
          </p:cNvPr>
          <p:cNvSpPr/>
          <p:nvPr/>
        </p:nvSpPr>
        <p:spPr>
          <a:xfrm>
            <a:off x="5780319" y="5082363"/>
            <a:ext cx="631361" cy="2020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4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DBCE-A1E7-F38A-196D-9B8DF9FCC404}"/>
              </a:ext>
            </a:extLst>
          </p:cNvPr>
          <p:cNvSpPr>
            <a:spLocks noGrp="1"/>
          </p:cNvSpPr>
          <p:nvPr>
            <p:ph type="title"/>
          </p:nvPr>
        </p:nvSpPr>
        <p:spPr>
          <a:xfrm>
            <a:off x="1251678" y="382385"/>
            <a:ext cx="10178322" cy="996189"/>
          </a:xfrm>
        </p:spPr>
        <p:txBody>
          <a:bodyPr/>
          <a:lstStyle/>
          <a:p>
            <a:r>
              <a:rPr lang="en-US" dirty="0"/>
              <a:t>Probability calculation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3FD627-A0EB-CB3E-CE9C-74E6ED5C8E94}"/>
                  </a:ext>
                </a:extLst>
              </p:cNvPr>
              <p:cNvSpPr>
                <a:spLocks noGrp="1"/>
              </p:cNvSpPr>
              <p:nvPr>
                <p:ph idx="1"/>
              </p:nvPr>
            </p:nvSpPr>
            <p:spPr>
              <a:xfrm>
                <a:off x="1251678" y="1488558"/>
                <a:ext cx="10178322" cy="5102017"/>
              </a:xfrm>
            </p:spPr>
            <p:txBody>
              <a:bodyPr/>
              <a:lstStyle/>
              <a:p>
                <a:pPr marL="0" indent="0" algn="ctr">
                  <a:buNone/>
                </a:pPr>
                <a:r>
                  <a:rPr lang="en-US" dirty="0">
                    <a:solidFill>
                      <a:schemeClr val="tx2"/>
                    </a:solidFill>
                    <a:cs typeface="Times New Roman" panose="02020603050405020304" pitchFamily="18" charset="0"/>
                  </a:rPr>
                  <a:t>P(T</a:t>
                </a:r>
                <a:r>
                  <a:rPr lang="en-US" baseline="-25000" dirty="0">
                    <a:solidFill>
                      <a:schemeClr val="tx2"/>
                    </a:solidFill>
                    <a:cs typeface="Times New Roman" panose="02020603050405020304" pitchFamily="18" charset="0"/>
                  </a:rPr>
                  <a:t>k ±</a:t>
                </a:r>
                <a:r>
                  <a:rPr lang="en-US" sz="1100" baseline="-25000" dirty="0">
                    <a:solidFill>
                      <a:schemeClr val="tx2"/>
                    </a:solidFill>
                    <a:cs typeface="Times New Roman" panose="02020603050405020304" pitchFamily="18" charset="0"/>
                  </a:rPr>
                  <a:t> </a:t>
                </a:r>
                <a:r>
                  <a:rPr lang="en-US" baseline="-25000" dirty="0">
                    <a:solidFill>
                      <a:schemeClr val="tx2"/>
                    </a:solidFill>
                    <a:cs typeface="Times New Roman" panose="02020603050405020304" pitchFamily="18" charset="0"/>
                  </a:rPr>
                  <a:t>i </a:t>
                </a:r>
                <a:r>
                  <a:rPr lang="en-US" dirty="0">
                    <a:solidFill>
                      <a:schemeClr val="tx2"/>
                    </a:solidFill>
                    <a:cs typeface="Times New Roman" panose="02020603050405020304" pitchFamily="18" charset="0"/>
                  </a:rPr>
                  <a:t>| T</a:t>
                </a:r>
                <a:r>
                  <a:rPr lang="en-US" baseline="-25000" dirty="0">
                    <a:solidFill>
                      <a:schemeClr val="tx2"/>
                    </a:solidFill>
                    <a:cs typeface="Times New Roman" panose="02020603050405020304" pitchFamily="18" charset="0"/>
                  </a:rPr>
                  <a:t>k </a:t>
                </a:r>
                <a:r>
                  <a:rPr lang="en-US" dirty="0">
                    <a:solidFill>
                      <a:schemeClr val="tx2"/>
                    </a:solidFill>
                    <a:cs typeface="Times New Roman" panose="02020603050405020304" pitchFamily="18" charset="0"/>
                  </a:rPr>
                  <a:t>; </a:t>
                </a:r>
                <a:r>
                  <a:rPr lang="en-US" dirty="0">
                    <a:solidFill>
                      <a:schemeClr val="tx2"/>
                    </a:solidFill>
                  </a:rPr>
                  <a:t>𝜽</a:t>
                </a:r>
                <a:r>
                  <a:rPr lang="en-US" dirty="0">
                    <a:solidFill>
                      <a:schemeClr val="tx2"/>
                    </a:solidFill>
                    <a:cs typeface="Times New Roman" panose="02020603050405020304" pitchFamily="18" charset="0"/>
                  </a:rPr>
                  <a:t>), as </a:t>
                </a:r>
                <a:r>
                  <a:rPr lang="en-US" dirty="0">
                    <a:solidFill>
                      <a:schemeClr val="tx2"/>
                    </a:solidFill>
                  </a:rPr>
                  <a:t>𝜽 is a vector representation</a:t>
                </a:r>
              </a:p>
              <a:p>
                <a:pPr marL="0" indent="0" algn="ctr">
                  <a:buNone/>
                </a:pPr>
                <a:r>
                  <a:rPr lang="en-US" dirty="0">
                    <a:solidFill>
                      <a:schemeClr val="tx2"/>
                    </a:solidFill>
                  </a:rPr>
                  <a:t>We use two vectors to calculate the probability function of Word2Vec as vector representations</a:t>
                </a:r>
              </a:p>
              <a:p>
                <a:pPr algn="ctr">
                  <a:buFontTx/>
                  <a:buChar char="-"/>
                </a:pPr>
                <a:r>
                  <a:rPr lang="en-US" dirty="0" err="1">
                    <a:solidFill>
                      <a:schemeClr val="tx2"/>
                    </a:solidFill>
                  </a:rPr>
                  <a:t>X</a:t>
                </a:r>
                <a:r>
                  <a:rPr lang="en-US" baseline="-25000" dirty="0" err="1">
                    <a:solidFill>
                      <a:schemeClr val="tx2"/>
                    </a:solidFill>
                  </a:rPr>
                  <a:t>k</a:t>
                </a:r>
                <a:r>
                  <a:rPr lang="en-US" baseline="-25000" dirty="0">
                    <a:solidFill>
                      <a:schemeClr val="tx2"/>
                    </a:solidFill>
                  </a:rPr>
                  <a:t> </a:t>
                </a:r>
                <a:r>
                  <a:rPr lang="en-US" dirty="0">
                    <a:solidFill>
                      <a:schemeClr val="tx2"/>
                    </a:solidFill>
                  </a:rPr>
                  <a:t>when k is a target word</a:t>
                </a:r>
              </a:p>
              <a:p>
                <a:pPr algn="ctr">
                  <a:buFontTx/>
                  <a:buChar char="-"/>
                </a:pPr>
                <a:r>
                  <a:rPr lang="en-US" dirty="0" err="1">
                    <a:solidFill>
                      <a:schemeClr val="tx2"/>
                    </a:solidFill>
                  </a:rPr>
                  <a:t>Y</a:t>
                </a:r>
                <a:r>
                  <a:rPr lang="en-US" baseline="-25000" dirty="0" err="1">
                    <a:solidFill>
                      <a:schemeClr val="tx2"/>
                    </a:solidFill>
                  </a:rPr>
                  <a:t>k</a:t>
                </a:r>
                <a:r>
                  <a:rPr lang="en-US" baseline="-25000" dirty="0">
                    <a:solidFill>
                      <a:schemeClr val="tx2"/>
                    </a:solidFill>
                  </a:rPr>
                  <a:t> </a:t>
                </a:r>
                <a:r>
                  <a:rPr lang="en-US" dirty="0">
                    <a:solidFill>
                      <a:schemeClr val="tx2"/>
                    </a:solidFill>
                  </a:rPr>
                  <a:t>when k is a context term</a:t>
                </a:r>
              </a:p>
              <a:p>
                <a:pPr marL="0" indent="0" algn="ctr">
                  <a:buNone/>
                </a:pPr>
                <a:r>
                  <a:rPr lang="en-US" dirty="0">
                    <a:solidFill>
                      <a:schemeClr val="tx2"/>
                    </a:solidFill>
                  </a:rPr>
                  <a:t>Then for a target term - </a:t>
                </a:r>
                <a:r>
                  <a:rPr lang="en-US" dirty="0" err="1">
                    <a:solidFill>
                      <a:schemeClr val="tx2"/>
                    </a:solidFill>
                  </a:rPr>
                  <a:t>æ</a:t>
                </a:r>
                <a:r>
                  <a:rPr lang="en-US" dirty="0">
                    <a:solidFill>
                      <a:schemeClr val="tx2"/>
                    </a:solidFill>
                  </a:rPr>
                  <a:t> and a context term – </a:t>
                </a:r>
                <a:r>
                  <a:rPr lang="en-US" dirty="0" err="1">
                    <a:solidFill>
                      <a:schemeClr val="tx2"/>
                    </a:solidFill>
                  </a:rPr>
                  <a:t>œ</a:t>
                </a:r>
                <a:r>
                  <a:rPr lang="en-US" dirty="0">
                    <a:solidFill>
                      <a:schemeClr val="tx2"/>
                    </a:solidFill>
                  </a:rPr>
                  <a:t> </a:t>
                </a:r>
              </a:p>
              <a:p>
                <a:pPr marL="0" indent="0" algn="ctr">
                  <a:buNone/>
                </a:pPr>
                <a:r>
                  <a:rPr lang="en-US" dirty="0">
                    <a:solidFill>
                      <a:schemeClr val="tx2"/>
                    </a:solidFill>
                  </a:rPr>
                  <a:t>P(</a:t>
                </a:r>
                <a:r>
                  <a:rPr lang="en-US" dirty="0" err="1">
                    <a:solidFill>
                      <a:schemeClr val="tx2"/>
                    </a:solidFill>
                  </a:rPr>
                  <a:t>æ</a:t>
                </a:r>
                <a:r>
                  <a:rPr lang="en-US" dirty="0">
                    <a:solidFill>
                      <a:schemeClr val="tx2"/>
                    </a:solidFill>
                  </a:rPr>
                  <a:t> | </a:t>
                </a:r>
                <a:r>
                  <a:rPr lang="en-US" dirty="0" err="1">
                    <a:solidFill>
                      <a:schemeClr val="tx2"/>
                    </a:solidFill>
                  </a:rPr>
                  <a:t>œ</a:t>
                </a:r>
                <a:r>
                  <a:rPr lang="en-US" dirty="0">
                    <a:solidFill>
                      <a:schemeClr val="tx2"/>
                    </a:solidFill>
                  </a:rPr>
                  <a:t>) = </a:t>
                </a:r>
                <a14:m>
                  <m:oMath xmlns:m="http://schemas.openxmlformats.org/officeDocument/2006/math">
                    <m:f>
                      <m:fPr>
                        <m:ctrlPr>
                          <a:rPr lang="en-US" i="1">
                            <a:solidFill>
                              <a:schemeClr val="tx2"/>
                            </a:solidFill>
                            <a:latin typeface="Cambria Math" panose="02040503050406030204" pitchFamily="18" charset="0"/>
                            <a:ea typeface="Cambria Math" panose="02040503050406030204" pitchFamily="18" charset="0"/>
                          </a:rPr>
                        </m:ctrlPr>
                      </m:fPr>
                      <m:num>
                        <m:r>
                          <m:rPr>
                            <m:sty m:val="p"/>
                          </m:rPr>
                          <a:rPr lang="en-US" b="0" i="0" smtClean="0">
                            <a:solidFill>
                              <a:schemeClr val="tx2"/>
                            </a:solidFill>
                            <a:latin typeface="Cambria Math" panose="02040503050406030204" pitchFamily="18" charset="0"/>
                            <a:ea typeface="Cambria Math" panose="02040503050406030204" pitchFamily="18" charset="0"/>
                          </a:rPr>
                          <m:t>exp</m:t>
                        </m:r>
                        <m:r>
                          <a:rPr lang="en-US" b="0" i="0" smtClean="0">
                            <a:solidFill>
                              <a:schemeClr val="tx2"/>
                            </a:solidFill>
                            <a:latin typeface="Cambria Math" panose="02040503050406030204" pitchFamily="18" charset="0"/>
                            <a:ea typeface="Cambria Math" panose="02040503050406030204" pitchFamily="18" charset="0"/>
                          </a:rPr>
                          <m:t>(</m:t>
                        </m:r>
                        <m:r>
                          <m:rPr>
                            <m:sty m:val="p"/>
                          </m:rPr>
                          <a:rPr lang="en-US" b="0" i="0" smtClean="0">
                            <a:solidFill>
                              <a:schemeClr val="tx2"/>
                            </a:solidFill>
                            <a:latin typeface="Cambria Math" panose="02040503050406030204" pitchFamily="18" charset="0"/>
                            <a:ea typeface="Cambria Math" panose="02040503050406030204" pitchFamily="18" charset="0"/>
                          </a:rPr>
                          <m:t>XT</m:t>
                        </m:r>
                        <m:r>
                          <a:rPr lang="en-US" b="0" i="0" baseline="-25000" smtClean="0">
                            <a:solidFill>
                              <a:schemeClr val="tx2"/>
                            </a:solidFill>
                            <a:latin typeface="Cambria Math" panose="02040503050406030204" pitchFamily="18" charset="0"/>
                            <a:ea typeface="Cambria Math" panose="02040503050406030204" pitchFamily="18" charset="0"/>
                          </a:rPr>
                          <m:t>æ </m:t>
                        </m:r>
                        <m:r>
                          <m:rPr>
                            <m:sty m:val="p"/>
                          </m:rPr>
                          <a:rPr lang="en-US" b="0" i="0" smtClean="0">
                            <a:solidFill>
                              <a:schemeClr val="tx2"/>
                            </a:solidFill>
                            <a:latin typeface="Cambria Math" panose="02040503050406030204" pitchFamily="18" charset="0"/>
                            <a:ea typeface="Cambria Math" panose="02040503050406030204" pitchFamily="18" charset="0"/>
                          </a:rPr>
                          <m:t>Y</m:t>
                        </m:r>
                        <m:r>
                          <a:rPr lang="en-US" b="0" i="0" baseline="-25000" smtClean="0">
                            <a:solidFill>
                              <a:schemeClr val="tx2"/>
                            </a:solidFill>
                            <a:latin typeface="Cambria Math" panose="02040503050406030204" pitchFamily="18" charset="0"/>
                            <a:ea typeface="Cambria Math" panose="02040503050406030204" pitchFamily="18" charset="0"/>
                          </a:rPr>
                          <m:t>œ</m:t>
                        </m:r>
                        <m:r>
                          <a:rPr lang="en-US" b="0" i="0" smtClean="0">
                            <a:solidFill>
                              <a:schemeClr val="tx2"/>
                            </a:solidFill>
                            <a:latin typeface="Cambria Math" panose="02040503050406030204" pitchFamily="18" charset="0"/>
                            <a:ea typeface="Cambria Math" panose="02040503050406030204" pitchFamily="18" charset="0"/>
                          </a:rPr>
                          <m:t>)</m:t>
                        </m:r>
                      </m:num>
                      <m:den>
                        <m:r>
                          <a:rPr lang="en-US" i="1" smtClean="0">
                            <a:solidFill>
                              <a:schemeClr val="tx2"/>
                            </a:solidFill>
                            <a:latin typeface="Cambria Math" panose="02040503050406030204" pitchFamily="18" charset="0"/>
                            <a:ea typeface="Cambria Math" panose="02040503050406030204" pitchFamily="18" charset="0"/>
                          </a:rPr>
                          <m:t>𝛴</m:t>
                        </m:r>
                        <m:r>
                          <m:rPr>
                            <m:nor/>
                          </m:rPr>
                          <a:rPr lang="en-US" b="0" i="0" baseline="-25000" smtClean="0">
                            <a:solidFill>
                              <a:schemeClr val="tx2"/>
                            </a:solidFill>
                            <a:ea typeface="Cambria Math" panose="02040503050406030204" pitchFamily="18" charset="0"/>
                            <a:cs typeface="Times New Roman" panose="02020603050405020304" pitchFamily="18" charset="0"/>
                          </a:rPr>
                          <m:t>k</m:t>
                        </m:r>
                        <m:r>
                          <m:rPr>
                            <m:nor/>
                          </m:rPr>
                          <a:rPr lang="en-US" baseline="-25000">
                            <a:solidFill>
                              <a:schemeClr val="tx2"/>
                            </a:solidFill>
                            <a:cs typeface="Times New Roman" panose="02020603050405020304" pitchFamily="18" charset="0"/>
                          </a:rPr>
                          <m:t>∈</m:t>
                        </m:r>
                        <m:r>
                          <m:rPr>
                            <m:nor/>
                          </m:rPr>
                          <a:rPr lang="en-US" b="0" i="0" baseline="-25000" smtClean="0">
                            <a:solidFill>
                              <a:schemeClr val="tx2"/>
                            </a:solidFill>
                            <a:cs typeface="Times New Roman" panose="02020603050405020304" pitchFamily="18" charset="0"/>
                          </a:rPr>
                          <m:t>V</m:t>
                        </m:r>
                        <m:r>
                          <m:rPr>
                            <m:nor/>
                          </m:rPr>
                          <a:rPr lang="en-US" b="0" i="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exp</m:t>
                        </m:r>
                        <m:r>
                          <a:rPr lang="en-US">
                            <a:solidFill>
                              <a:schemeClr val="tx2"/>
                            </a:solidFill>
                            <a:latin typeface="Cambria Math" panose="02040503050406030204" pitchFamily="18" charset="0"/>
                            <a:ea typeface="Cambria Math" panose="02040503050406030204" pitchFamily="18" charset="0"/>
                          </a:rPr>
                          <m:t>(</m:t>
                        </m:r>
                        <m:r>
                          <m:rPr>
                            <m:sty m:val="p"/>
                          </m:rPr>
                          <a:rPr lang="en-US">
                            <a:solidFill>
                              <a:schemeClr val="tx2"/>
                            </a:solidFill>
                            <a:latin typeface="Cambria Math" panose="02040503050406030204" pitchFamily="18" charset="0"/>
                            <a:ea typeface="Cambria Math" panose="02040503050406030204" pitchFamily="18" charset="0"/>
                          </a:rPr>
                          <m:t>XTkY</m:t>
                        </m:r>
                        <m:r>
                          <a:rPr lang="en-US" baseline="-25000">
                            <a:solidFill>
                              <a:schemeClr val="tx2"/>
                            </a:solidFill>
                            <a:latin typeface="Cambria Math" panose="02040503050406030204" pitchFamily="18" charset="0"/>
                            <a:ea typeface="Cambria Math" panose="02040503050406030204" pitchFamily="18" charset="0"/>
                          </a:rPr>
                          <m:t>œ</m:t>
                        </m:r>
                        <m:r>
                          <a:rPr lang="en-US">
                            <a:solidFill>
                              <a:schemeClr val="tx2"/>
                            </a:solidFill>
                            <a:latin typeface="Cambria Math" panose="02040503050406030204" pitchFamily="18" charset="0"/>
                            <a:ea typeface="Cambria Math" panose="02040503050406030204" pitchFamily="18" charset="0"/>
                          </a:rPr>
                          <m:t>)</m:t>
                        </m:r>
                      </m:den>
                    </m:f>
                  </m:oMath>
                </a14:m>
                <a:endParaRPr lang="en-US" dirty="0"/>
              </a:p>
              <a:p>
                <a:pPr marL="0" indent="0" algn="ctr">
                  <a:buNone/>
                </a:pPr>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4F3FD627-A0EB-CB3E-CE9C-74E6ED5C8E94}"/>
                  </a:ext>
                </a:extLst>
              </p:cNvPr>
              <p:cNvSpPr>
                <a:spLocks noGrp="1" noRot="1" noChangeAspect="1" noMove="1" noResize="1" noEditPoints="1" noAdjustHandles="1" noChangeArrowheads="1" noChangeShapeType="1" noTextEdit="1"/>
              </p:cNvSpPr>
              <p:nvPr>
                <p:ph idx="1"/>
              </p:nvPr>
            </p:nvSpPr>
            <p:spPr>
              <a:xfrm>
                <a:off x="1251678" y="1488558"/>
                <a:ext cx="10178322" cy="5102017"/>
              </a:xfrm>
              <a:blipFill>
                <a:blip r:embed="rId2"/>
                <a:stretch>
                  <a:fillRect l="-125" t="-4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1F557500-FD6B-0ACB-F229-33F4285CD5C3}"/>
              </a:ext>
            </a:extLst>
          </p:cNvPr>
          <p:cNvCxnSpPr/>
          <p:nvPr/>
        </p:nvCxnSpPr>
        <p:spPr>
          <a:xfrm>
            <a:off x="7644809" y="3806456"/>
            <a:ext cx="86123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093AA2E-4D13-A268-88EA-874000F47544}"/>
              </a:ext>
            </a:extLst>
          </p:cNvPr>
          <p:cNvSpPr txBox="1"/>
          <p:nvPr/>
        </p:nvSpPr>
        <p:spPr>
          <a:xfrm>
            <a:off x="8506047" y="3678655"/>
            <a:ext cx="2616422" cy="415498"/>
          </a:xfrm>
          <a:prstGeom prst="rect">
            <a:avLst/>
          </a:prstGeom>
          <a:noFill/>
        </p:spPr>
        <p:txBody>
          <a:bodyPr wrap="none" rtlCol="0">
            <a:spAutoFit/>
          </a:bodyPr>
          <a:lstStyle/>
          <a:p>
            <a:r>
              <a:rPr lang="en-US" sz="1050" dirty="0"/>
              <a:t>Dot product compares similarity of </a:t>
            </a:r>
            <a:r>
              <a:rPr lang="en-US" sz="1050" dirty="0" err="1"/>
              <a:t>æ</a:t>
            </a:r>
            <a:r>
              <a:rPr lang="en-US" sz="1050" dirty="0"/>
              <a:t> and </a:t>
            </a:r>
            <a:r>
              <a:rPr lang="en-US" sz="1050" dirty="0" err="1"/>
              <a:t>œ</a:t>
            </a:r>
            <a:endParaRPr lang="en-US" sz="1050" dirty="0"/>
          </a:p>
          <a:p>
            <a:r>
              <a:rPr lang="en-US" sz="1050" dirty="0"/>
              <a:t>Lager Dot Product = Lager Probability</a:t>
            </a:r>
          </a:p>
        </p:txBody>
      </p:sp>
      <p:cxnSp>
        <p:nvCxnSpPr>
          <p:cNvPr id="8" name="Elbow Connector 7">
            <a:extLst>
              <a:ext uri="{FF2B5EF4-FFF2-40B4-BE49-F238E27FC236}">
                <a16:creationId xmlns:a16="http://schemas.microsoft.com/office/drawing/2014/main" id="{D86CFBA1-67BA-42DF-E71E-99E5714ED906}"/>
              </a:ext>
            </a:extLst>
          </p:cNvPr>
          <p:cNvCxnSpPr>
            <a:cxnSpLocks/>
          </p:cNvCxnSpPr>
          <p:nvPr/>
        </p:nvCxnSpPr>
        <p:spPr>
          <a:xfrm>
            <a:off x="7703288" y="4084139"/>
            <a:ext cx="802759" cy="50933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ADA5A5B-4C70-911B-1939-E9A613D13664}"/>
              </a:ext>
            </a:extLst>
          </p:cNvPr>
          <p:cNvSpPr txBox="1"/>
          <p:nvPr/>
        </p:nvSpPr>
        <p:spPr>
          <a:xfrm>
            <a:off x="8506047" y="4385720"/>
            <a:ext cx="1898277" cy="415498"/>
          </a:xfrm>
          <a:prstGeom prst="rect">
            <a:avLst/>
          </a:prstGeom>
          <a:noFill/>
        </p:spPr>
        <p:txBody>
          <a:bodyPr wrap="none" rtlCol="0">
            <a:spAutoFit/>
          </a:bodyPr>
          <a:lstStyle/>
          <a:p>
            <a:r>
              <a:rPr lang="en-US" sz="1050" dirty="0"/>
              <a:t>Normalize over entire context </a:t>
            </a:r>
          </a:p>
          <a:p>
            <a:r>
              <a:rPr lang="en-US" sz="1050" dirty="0"/>
              <a:t>to give Probability Distribution</a:t>
            </a:r>
          </a:p>
        </p:txBody>
      </p:sp>
      <p:sp>
        <p:nvSpPr>
          <p:cNvPr id="11" name="Striped Right Arrow 10">
            <a:extLst>
              <a:ext uri="{FF2B5EF4-FFF2-40B4-BE49-F238E27FC236}">
                <a16:creationId xmlns:a16="http://schemas.microsoft.com/office/drawing/2014/main" id="{6EA13938-C958-5B3D-EF63-C4CD55C9BDEB}"/>
              </a:ext>
            </a:extLst>
          </p:cNvPr>
          <p:cNvSpPr/>
          <p:nvPr/>
        </p:nvSpPr>
        <p:spPr>
          <a:xfrm rot="5400000">
            <a:off x="5945334" y="4568487"/>
            <a:ext cx="565663" cy="2643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AC9AF1-0EE9-DB46-473A-687CED7E8B31}"/>
                  </a:ext>
                </a:extLst>
              </p:cNvPr>
              <p:cNvSpPr txBox="1"/>
              <p:nvPr/>
            </p:nvSpPr>
            <p:spPr>
              <a:xfrm>
                <a:off x="4876288" y="5093469"/>
                <a:ext cx="2703753" cy="551946"/>
              </a:xfrm>
              <a:prstGeom prst="rect">
                <a:avLst/>
              </a:prstGeom>
              <a:noFill/>
            </p:spPr>
            <p:txBody>
              <a:bodyPr wrap="none" rtlCol="0">
                <a:spAutoFit/>
              </a:bodyPr>
              <a:lstStyle/>
              <a:p>
                <a:r>
                  <a:rPr lang="en-US" dirty="0"/>
                  <a:t>Softmax (S</a:t>
                </a:r>
                <a:r>
                  <a:rPr lang="en-US" baseline="-25000" dirty="0"/>
                  <a:t>i</a:t>
                </a:r>
                <a:r>
                  <a:rPr lang="en-US" dirty="0"/>
                  <a:t>) = </a:t>
                </a:r>
                <a:r>
                  <a:rPr lang="en-US" dirty="0">
                    <a:solidFill>
                      <a:schemeClr val="tx2"/>
                    </a:solidFill>
                  </a:rPr>
                  <a:t> </a:t>
                </a:r>
                <a14:m>
                  <m:oMath xmlns:m="http://schemas.openxmlformats.org/officeDocument/2006/math">
                    <m:f>
                      <m:fPr>
                        <m:ctrlPr>
                          <a:rPr lang="en-US" i="1">
                            <a:solidFill>
                              <a:schemeClr val="tx2"/>
                            </a:solidFill>
                            <a:latin typeface="Cambria Math" panose="02040503050406030204" pitchFamily="18" charset="0"/>
                            <a:ea typeface="Cambria Math" panose="02040503050406030204" pitchFamily="18" charset="0"/>
                          </a:rPr>
                        </m:ctrlPr>
                      </m:fPr>
                      <m:num>
                        <m:r>
                          <m:rPr>
                            <m:sty m:val="p"/>
                          </m:rPr>
                          <a:rPr lang="en-US">
                            <a:solidFill>
                              <a:schemeClr val="tx2"/>
                            </a:solidFill>
                            <a:latin typeface="Cambria Math" panose="02040503050406030204" pitchFamily="18" charset="0"/>
                            <a:ea typeface="Cambria Math" panose="02040503050406030204" pitchFamily="18" charset="0"/>
                          </a:rPr>
                          <m:t>exp</m:t>
                        </m:r>
                        <m:r>
                          <a:rPr lang="en-US">
                            <a:solidFill>
                              <a:schemeClr val="tx2"/>
                            </a:solidFill>
                            <a:latin typeface="Cambria Math" panose="02040503050406030204" pitchFamily="18" charset="0"/>
                            <a:ea typeface="Cambria Math" panose="02040503050406030204" pitchFamily="18" charset="0"/>
                          </a:rPr>
                          <m:t>(</m:t>
                        </m:r>
                        <m:r>
                          <m:rPr>
                            <m:sty m:val="p"/>
                          </m:rPr>
                          <a:rPr lang="en-US" b="0" i="0" smtClean="0">
                            <a:solidFill>
                              <a:schemeClr val="tx2"/>
                            </a:solidFill>
                            <a:latin typeface="Cambria Math" panose="02040503050406030204" pitchFamily="18" charset="0"/>
                            <a:ea typeface="Cambria Math" panose="02040503050406030204" pitchFamily="18" charset="0"/>
                          </a:rPr>
                          <m:t>S</m:t>
                        </m:r>
                        <m:r>
                          <m:rPr>
                            <m:sty m:val="p"/>
                          </m:rPr>
                          <a:rPr lang="en-US" b="0" i="0" baseline="-25000" smtClean="0">
                            <a:solidFill>
                              <a:schemeClr val="tx2"/>
                            </a:solidFill>
                            <a:latin typeface="Cambria Math" panose="02040503050406030204" pitchFamily="18" charset="0"/>
                            <a:ea typeface="Cambria Math" panose="02040503050406030204" pitchFamily="18" charset="0"/>
                          </a:rPr>
                          <m:t>i</m:t>
                        </m:r>
                        <m:r>
                          <a:rPr lang="en-US">
                            <a:solidFill>
                              <a:schemeClr val="tx2"/>
                            </a:solidFill>
                            <a:latin typeface="Cambria Math" panose="02040503050406030204" pitchFamily="18" charset="0"/>
                            <a:ea typeface="Cambria Math" panose="02040503050406030204" pitchFamily="18" charset="0"/>
                          </a:rPr>
                          <m:t>)</m:t>
                        </m:r>
                      </m:num>
                      <m:den>
                        <m:nary>
                          <m:naryPr>
                            <m:chr m:val="∑"/>
                            <m:ctrlPr>
                              <a:rPr lang="en-US" i="1" smtClean="0">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m:rPr>
                                <m:sty m:val="p"/>
                              </m:rPr>
                              <a:rPr lang="en-US">
                                <a:solidFill>
                                  <a:schemeClr val="tx2"/>
                                </a:solidFill>
                                <a:latin typeface="Cambria Math" panose="02040503050406030204" pitchFamily="18" charset="0"/>
                                <a:ea typeface="Cambria Math" panose="02040503050406030204" pitchFamily="18" charset="0"/>
                              </a:rPr>
                              <m:t>exp</m:t>
                            </m:r>
                            <m:r>
                              <a:rPr lang="en-US">
                                <a:solidFill>
                                  <a:schemeClr val="tx2"/>
                                </a:solidFill>
                                <a:latin typeface="Cambria Math" panose="02040503050406030204" pitchFamily="18" charset="0"/>
                                <a:ea typeface="Cambria Math" panose="02040503050406030204" pitchFamily="18" charset="0"/>
                              </a:rPr>
                              <m:t>(</m:t>
                            </m:r>
                            <m:r>
                              <m:rPr>
                                <m:sty m:val="p"/>
                              </m:rPr>
                              <a:rPr lang="en-US">
                                <a:solidFill>
                                  <a:schemeClr val="tx2"/>
                                </a:solidFill>
                                <a:latin typeface="Cambria Math" panose="02040503050406030204" pitchFamily="18" charset="0"/>
                                <a:ea typeface="Cambria Math" panose="02040503050406030204" pitchFamily="18" charset="0"/>
                              </a:rPr>
                              <m:t>Si</m:t>
                            </m:r>
                            <m:r>
                              <a:rPr lang="en-US">
                                <a:solidFill>
                                  <a:schemeClr val="tx2"/>
                                </a:solidFill>
                                <a:latin typeface="Cambria Math" panose="02040503050406030204" pitchFamily="18" charset="0"/>
                                <a:ea typeface="Cambria Math" panose="02040503050406030204" pitchFamily="18" charset="0"/>
                              </a:rPr>
                              <m:t>)</m:t>
                            </m:r>
                          </m:e>
                        </m:nary>
                      </m:den>
                    </m:f>
                  </m:oMath>
                </a14:m>
                <a:r>
                  <a:rPr lang="en-US" dirty="0"/>
                  <a:t> </a:t>
                </a:r>
              </a:p>
            </p:txBody>
          </p:sp>
        </mc:Choice>
        <mc:Fallback xmlns="">
          <p:sp>
            <p:nvSpPr>
              <p:cNvPr id="12" name="TextBox 11">
                <a:extLst>
                  <a:ext uri="{FF2B5EF4-FFF2-40B4-BE49-F238E27FC236}">
                    <a16:creationId xmlns:a16="http://schemas.microsoft.com/office/drawing/2014/main" id="{DBAC9AF1-0EE9-DB46-473A-687CED7E8B31}"/>
                  </a:ext>
                </a:extLst>
              </p:cNvPr>
              <p:cNvSpPr txBox="1">
                <a:spLocks noRot="1" noChangeAspect="1" noMove="1" noResize="1" noEditPoints="1" noAdjustHandles="1" noChangeArrowheads="1" noChangeShapeType="1" noTextEdit="1"/>
              </p:cNvSpPr>
              <p:nvPr/>
            </p:nvSpPr>
            <p:spPr>
              <a:xfrm>
                <a:off x="4876288" y="5093469"/>
                <a:ext cx="2703753" cy="551946"/>
              </a:xfrm>
              <a:prstGeom prst="rect">
                <a:avLst/>
              </a:prstGeom>
              <a:blipFill>
                <a:blip r:embed="rId3"/>
                <a:stretch>
                  <a:fillRect l="-1878" t="-11364" b="-81818"/>
                </a:stretch>
              </a:blipFill>
            </p:spPr>
            <p:txBody>
              <a:bodyPr/>
              <a:lstStyle/>
              <a:p>
                <a:r>
                  <a:rPr lang="en-US">
                    <a:noFill/>
                  </a:rPr>
                  <a:t> </a:t>
                </a:r>
              </a:p>
            </p:txBody>
          </p:sp>
        </mc:Fallback>
      </mc:AlternateContent>
      <p:sp>
        <p:nvSpPr>
          <p:cNvPr id="13" name="Right Arrow 12">
            <a:extLst>
              <a:ext uri="{FF2B5EF4-FFF2-40B4-BE49-F238E27FC236}">
                <a16:creationId xmlns:a16="http://schemas.microsoft.com/office/drawing/2014/main" id="{FA18780F-005A-4DAD-7419-D28B9574F7D6}"/>
              </a:ext>
            </a:extLst>
          </p:cNvPr>
          <p:cNvSpPr/>
          <p:nvPr/>
        </p:nvSpPr>
        <p:spPr>
          <a:xfrm>
            <a:off x="7644809" y="5252585"/>
            <a:ext cx="547577" cy="1913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1A82E3-EA54-5C69-0CA0-0D9405545786}"/>
              </a:ext>
            </a:extLst>
          </p:cNvPr>
          <p:cNvSpPr txBox="1"/>
          <p:nvPr/>
        </p:nvSpPr>
        <p:spPr>
          <a:xfrm>
            <a:off x="8192386" y="5132347"/>
            <a:ext cx="2876108" cy="415498"/>
          </a:xfrm>
          <a:prstGeom prst="rect">
            <a:avLst/>
          </a:prstGeom>
          <a:noFill/>
        </p:spPr>
        <p:txBody>
          <a:bodyPr wrap="none" rtlCol="0">
            <a:spAutoFit/>
          </a:bodyPr>
          <a:lstStyle/>
          <a:p>
            <a:r>
              <a:rPr lang="en-US" sz="1050" dirty="0"/>
              <a:t>Maximizes the probability of S</a:t>
            </a:r>
            <a:r>
              <a:rPr lang="en-US" sz="1050" baseline="-25000" dirty="0"/>
              <a:t>i</a:t>
            </a:r>
            <a:r>
              <a:rPr lang="en-US" sz="1050" dirty="0"/>
              <a:t>, </a:t>
            </a:r>
          </a:p>
          <a:p>
            <a:r>
              <a:rPr lang="en-US" sz="1050" dirty="0"/>
              <a:t>However, it assigns some probability to smaller S</a:t>
            </a:r>
            <a:r>
              <a:rPr lang="en-US" sz="1050" baseline="-25000" dirty="0"/>
              <a:t>i</a:t>
            </a:r>
            <a:endParaRPr lang="en-US" sz="1050" dirty="0"/>
          </a:p>
        </p:txBody>
      </p:sp>
      <p:sp>
        <p:nvSpPr>
          <p:cNvPr id="15" name="TextBox 14">
            <a:extLst>
              <a:ext uri="{FF2B5EF4-FFF2-40B4-BE49-F238E27FC236}">
                <a16:creationId xmlns:a16="http://schemas.microsoft.com/office/drawing/2014/main" id="{1E5F1EDB-586E-D691-1319-66430AB2C432}"/>
              </a:ext>
            </a:extLst>
          </p:cNvPr>
          <p:cNvSpPr txBox="1"/>
          <p:nvPr/>
        </p:nvSpPr>
        <p:spPr>
          <a:xfrm>
            <a:off x="3572116" y="5759578"/>
            <a:ext cx="6100773" cy="830997"/>
          </a:xfrm>
          <a:prstGeom prst="rect">
            <a:avLst/>
          </a:prstGeom>
          <a:noFill/>
        </p:spPr>
        <p:txBody>
          <a:bodyPr wrap="none" rtlCol="0">
            <a:spAutoFit/>
          </a:bodyPr>
          <a:lstStyle/>
          <a:p>
            <a:r>
              <a:rPr lang="en-US" sz="1600" b="1" dirty="0">
                <a:solidFill>
                  <a:srgbClr val="C00000"/>
                </a:solidFill>
              </a:rPr>
              <a:t>When we calculate dot product, they are real numbers</a:t>
            </a:r>
          </a:p>
          <a:p>
            <a:r>
              <a:rPr lang="en-US" sz="1600" b="1" dirty="0">
                <a:solidFill>
                  <a:srgbClr val="C00000"/>
                </a:solidFill>
              </a:rPr>
              <a:t>Hence, to turn numbers into a Probability Distribution,</a:t>
            </a:r>
          </a:p>
          <a:p>
            <a:r>
              <a:rPr lang="en-US" sz="1600" b="1" dirty="0">
                <a:solidFill>
                  <a:srgbClr val="C00000"/>
                </a:solidFill>
              </a:rPr>
              <a:t>Exponentiate Method keeps the distribution in positive values</a:t>
            </a:r>
          </a:p>
        </p:txBody>
      </p:sp>
    </p:spTree>
    <p:extLst>
      <p:ext uri="{BB962C8B-B14F-4D97-AF65-F5344CB8AC3E}">
        <p14:creationId xmlns:p14="http://schemas.microsoft.com/office/powerpoint/2010/main" val="28779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36A4-311B-5A26-29D5-776C28689EAA}"/>
              </a:ext>
            </a:extLst>
          </p:cNvPr>
          <p:cNvSpPr>
            <a:spLocks noGrp="1"/>
          </p:cNvSpPr>
          <p:nvPr>
            <p:ph type="title"/>
          </p:nvPr>
        </p:nvSpPr>
        <p:spPr/>
        <p:txBody>
          <a:bodyPr/>
          <a:lstStyle/>
          <a:p>
            <a:r>
              <a:rPr lang="en-US" dirty="0"/>
              <a:t>Word2Vec - Snippet</a:t>
            </a:r>
          </a:p>
        </p:txBody>
      </p:sp>
      <p:sp>
        <p:nvSpPr>
          <p:cNvPr id="3" name="Content Placeholder 2">
            <a:extLst>
              <a:ext uri="{FF2B5EF4-FFF2-40B4-BE49-F238E27FC236}">
                <a16:creationId xmlns:a16="http://schemas.microsoft.com/office/drawing/2014/main" id="{95ECD02C-808A-85E6-CA63-83329FB50FA6}"/>
              </a:ext>
            </a:extLst>
          </p:cNvPr>
          <p:cNvSpPr>
            <a:spLocks noGrp="1"/>
          </p:cNvSpPr>
          <p:nvPr>
            <p:ph idx="1"/>
          </p:nvPr>
        </p:nvSpPr>
        <p:spPr/>
        <p:txBody>
          <a:bodyPr/>
          <a:lstStyle/>
          <a:p>
            <a:r>
              <a:rPr lang="en-US" dirty="0"/>
              <a:t>Training Word2Vec Model:</a:t>
            </a:r>
          </a:p>
          <a:p>
            <a:pPr lvl="1"/>
            <a:r>
              <a:rPr lang="en-US" dirty="0"/>
              <a:t>cola_model_build = Word2Vec(cola_split, min_count = </a:t>
            </a:r>
            <a:r>
              <a:rPr lang="en-US" dirty="0">
                <a:latin typeface="Times New Roman" panose="02020603050405020304" pitchFamily="18" charset="0"/>
                <a:cs typeface="Times New Roman" panose="02020603050405020304" pitchFamily="18" charset="0"/>
              </a:rPr>
              <a:t>1</a:t>
            </a:r>
            <a:r>
              <a:rPr lang="en-US" dirty="0"/>
              <a:t>)</a:t>
            </a:r>
            <a:br>
              <a:rPr lang="en-US" dirty="0"/>
            </a:br>
            <a:endParaRPr lang="en-US" dirty="0"/>
          </a:p>
          <a:p>
            <a:r>
              <a:rPr lang="en-US" dirty="0"/>
              <a:t>summarizing all the words in one list → unique words:</a:t>
            </a:r>
          </a:p>
          <a:p>
            <a:pPr lvl="1"/>
            <a:r>
              <a:rPr lang="en-US" dirty="0"/>
              <a:t>cola_words = list(cola_model_build.wv.vocab)</a:t>
            </a:r>
            <a:br>
              <a:rPr lang="en-US" dirty="0"/>
            </a:br>
            <a:endParaRPr lang="en-US" dirty="0"/>
          </a:p>
          <a:p>
            <a:r>
              <a:rPr lang="en-US" dirty="0"/>
              <a:t>Semantic Similar Words Analysis:</a:t>
            </a:r>
          </a:p>
          <a:p>
            <a:pPr lvl="1"/>
            <a:r>
              <a:rPr lang="en-US" dirty="0"/>
              <a:t>cola_model_build.most_similar("chalice")</a:t>
            </a:r>
          </a:p>
          <a:p>
            <a:pPr lvl="1"/>
            <a:endParaRPr lang="en-US" dirty="0"/>
          </a:p>
        </p:txBody>
      </p:sp>
    </p:spTree>
    <p:extLst>
      <p:ext uri="{BB962C8B-B14F-4D97-AF65-F5344CB8AC3E}">
        <p14:creationId xmlns:p14="http://schemas.microsoft.com/office/powerpoint/2010/main" val="388205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CE7A-A84C-634E-470F-99340655E79D}"/>
              </a:ext>
            </a:extLst>
          </p:cNvPr>
          <p:cNvSpPr>
            <a:spLocks noGrp="1"/>
          </p:cNvSpPr>
          <p:nvPr>
            <p:ph type="title"/>
          </p:nvPr>
        </p:nvSpPr>
        <p:spPr/>
        <p:txBody>
          <a:bodyPr/>
          <a:lstStyle/>
          <a:p>
            <a:r>
              <a:rPr lang="en-US" dirty="0"/>
              <a:t>Natural Language processing</a:t>
            </a:r>
          </a:p>
        </p:txBody>
      </p:sp>
      <p:sp>
        <p:nvSpPr>
          <p:cNvPr id="3" name="Text Placeholder 2">
            <a:extLst>
              <a:ext uri="{FF2B5EF4-FFF2-40B4-BE49-F238E27FC236}">
                <a16:creationId xmlns:a16="http://schemas.microsoft.com/office/drawing/2014/main" id="{7A25F753-C226-C5A5-E4E8-69408F6D17BE}"/>
              </a:ext>
            </a:extLst>
          </p:cNvPr>
          <p:cNvSpPr>
            <a:spLocks noGrp="1"/>
          </p:cNvSpPr>
          <p:nvPr>
            <p:ph type="body" idx="1"/>
          </p:nvPr>
        </p:nvSpPr>
        <p:spPr/>
        <p:txBody>
          <a:bodyPr/>
          <a:lstStyle/>
          <a:p>
            <a:r>
              <a:rPr lang="en-US" dirty="0"/>
              <a:t>Nlu + NLG = NLP</a:t>
            </a:r>
          </a:p>
        </p:txBody>
      </p:sp>
    </p:spTree>
    <p:extLst>
      <p:ext uri="{BB962C8B-B14F-4D97-AF65-F5344CB8AC3E}">
        <p14:creationId xmlns:p14="http://schemas.microsoft.com/office/powerpoint/2010/main" val="514366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0484A4B-8FD7-167B-FE3A-81F2253E68DB}"/>
              </a:ext>
            </a:extLst>
          </p:cNvPr>
          <p:cNvSpPr>
            <a:spLocks noGrp="1"/>
          </p:cNvSpPr>
          <p:nvPr>
            <p:ph type="title"/>
          </p:nvPr>
        </p:nvSpPr>
        <p:spPr>
          <a:xfrm>
            <a:off x="1251678" y="382385"/>
            <a:ext cx="10178322" cy="1492132"/>
          </a:xfrm>
        </p:spPr>
        <p:txBody>
          <a:bodyPr anchor="ctr">
            <a:normAutofit/>
          </a:bodyPr>
          <a:lstStyle/>
          <a:p>
            <a:r>
              <a:rPr lang="en-US"/>
              <a:t>Keras – Word Embedding</a:t>
            </a:r>
            <a:endParaRPr lang="en-US" dirty="0"/>
          </a:p>
        </p:txBody>
      </p:sp>
      <p:sp>
        <p:nvSpPr>
          <p:cNvPr id="26"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8"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9" name="Content Placeholder 2">
            <a:extLst>
              <a:ext uri="{FF2B5EF4-FFF2-40B4-BE49-F238E27FC236}">
                <a16:creationId xmlns:a16="http://schemas.microsoft.com/office/drawing/2014/main" id="{FC81EE7A-8220-EF07-6CFB-E09B08345D95}"/>
              </a:ext>
            </a:extLst>
          </p:cNvPr>
          <p:cNvGraphicFramePr>
            <a:graphicFrameLocks noGrp="1"/>
          </p:cNvGraphicFramePr>
          <p:nvPr>
            <p:ph idx="1"/>
            <p:extLst>
              <p:ext uri="{D42A27DB-BD31-4B8C-83A1-F6EECF244321}">
                <p14:modId xmlns:p14="http://schemas.microsoft.com/office/powerpoint/2010/main" val="180944861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66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2B4A-1E93-92EE-A95D-1CAA2E71ADFD}"/>
              </a:ext>
            </a:extLst>
          </p:cNvPr>
          <p:cNvSpPr>
            <a:spLocks noGrp="1"/>
          </p:cNvSpPr>
          <p:nvPr>
            <p:ph type="title"/>
          </p:nvPr>
        </p:nvSpPr>
        <p:spPr/>
        <p:txBody>
          <a:bodyPr/>
          <a:lstStyle/>
          <a:p>
            <a:r>
              <a:rPr lang="en-US" dirty="0"/>
              <a:t>Keras – Embedding Arguments</a:t>
            </a:r>
          </a:p>
        </p:txBody>
      </p:sp>
      <p:sp>
        <p:nvSpPr>
          <p:cNvPr id="3" name="Content Placeholder 2">
            <a:extLst>
              <a:ext uri="{FF2B5EF4-FFF2-40B4-BE49-F238E27FC236}">
                <a16:creationId xmlns:a16="http://schemas.microsoft.com/office/drawing/2014/main" id="{298FF375-1955-38F9-B0F1-9E16C59541C7}"/>
              </a:ext>
            </a:extLst>
          </p:cNvPr>
          <p:cNvSpPr>
            <a:spLocks noGrp="1"/>
          </p:cNvSpPr>
          <p:nvPr>
            <p:ph idx="1"/>
          </p:nvPr>
        </p:nvSpPr>
        <p:spPr>
          <a:xfrm>
            <a:off x="1251678" y="1701210"/>
            <a:ext cx="10178322" cy="4274076"/>
          </a:xfrm>
        </p:spPr>
        <p:txBody>
          <a:bodyPr>
            <a:normAutofit/>
          </a:bodyPr>
          <a:lstStyle/>
          <a:p>
            <a:r>
              <a:rPr lang="en-US" dirty="0"/>
              <a:t>input_dim – size of vocab in the information provided</a:t>
            </a:r>
          </a:p>
          <a:p>
            <a:r>
              <a:rPr lang="en-US" dirty="0"/>
              <a:t>output_dim – size of the vector space in which words will be embedded</a:t>
            </a:r>
          </a:p>
          <a:p>
            <a:r>
              <a:rPr lang="en-US" dirty="0"/>
              <a:t>input_length – length of input sequence</a:t>
            </a:r>
            <a:br>
              <a:rPr lang="en-US" dirty="0"/>
            </a:br>
            <a:endParaRPr lang="en-US" dirty="0"/>
          </a:p>
          <a:p>
            <a:pPr marL="0" indent="0">
              <a:buNone/>
            </a:pPr>
            <a:r>
              <a:rPr lang="en-US" dirty="0"/>
              <a:t>For instance,</a:t>
            </a:r>
          </a:p>
          <a:p>
            <a:pPr marL="0" indent="0">
              <a:buNone/>
            </a:pPr>
            <a:r>
              <a:rPr lang="en-US" dirty="0"/>
              <a:t>	</a:t>
            </a:r>
            <a:r>
              <a:rPr lang="en-US" b="1" dirty="0"/>
              <a:t>Layer = Embedding(5000, 100, input_length = 50)</a:t>
            </a:r>
            <a:br>
              <a:rPr lang="en-US" dirty="0"/>
            </a:br>
            <a:r>
              <a:rPr lang="en-US" dirty="0"/>
              <a:t>	→ which represents, 5000 words, 100 dimensionality of embeddings, length of input 	sequence is 50		</a:t>
            </a:r>
            <a:br>
              <a:rPr lang="en-US" dirty="0"/>
            </a:br>
            <a:r>
              <a:rPr lang="en-US" dirty="0"/>
              <a:t>					</a:t>
            </a:r>
            <a:br>
              <a:rPr lang="en-US" dirty="0"/>
            </a:br>
            <a:r>
              <a:rPr lang="en-US" dirty="0"/>
              <a:t>The output of embedding layer is a 2D vector with </a:t>
            </a:r>
            <a:r>
              <a:rPr lang="en-US" dirty="0">
                <a:latin typeface="Times New Roman" panose="02020603050405020304" pitchFamily="18" charset="0"/>
                <a:cs typeface="Times New Roman" panose="02020603050405020304" pitchFamily="18" charset="0"/>
              </a:rPr>
              <a:t>1</a:t>
            </a:r>
            <a:r>
              <a:rPr lang="en-US" dirty="0"/>
              <a:t> embedding for each term in the input sequence of information provided</a:t>
            </a:r>
          </a:p>
        </p:txBody>
      </p:sp>
    </p:spTree>
    <p:extLst>
      <p:ext uri="{BB962C8B-B14F-4D97-AF65-F5344CB8AC3E}">
        <p14:creationId xmlns:p14="http://schemas.microsoft.com/office/powerpoint/2010/main" val="2982144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FB9D-318F-6527-3D4E-ED499FEF0D0C}"/>
              </a:ext>
            </a:extLst>
          </p:cNvPr>
          <p:cNvSpPr>
            <a:spLocks noGrp="1"/>
          </p:cNvSpPr>
          <p:nvPr>
            <p:ph type="title"/>
          </p:nvPr>
        </p:nvSpPr>
        <p:spPr/>
        <p:txBody>
          <a:bodyPr/>
          <a:lstStyle/>
          <a:p>
            <a:r>
              <a:rPr lang="en-US" dirty="0"/>
              <a:t>PyTorch - Embedding</a:t>
            </a:r>
          </a:p>
        </p:txBody>
      </p:sp>
      <p:sp>
        <p:nvSpPr>
          <p:cNvPr id="3" name="Content Placeholder 2">
            <a:extLst>
              <a:ext uri="{FF2B5EF4-FFF2-40B4-BE49-F238E27FC236}">
                <a16:creationId xmlns:a16="http://schemas.microsoft.com/office/drawing/2014/main" id="{84A75595-6295-9C55-03C5-169676ACE1D8}"/>
              </a:ext>
            </a:extLst>
          </p:cNvPr>
          <p:cNvSpPr>
            <a:spLocks noGrp="1"/>
          </p:cNvSpPr>
          <p:nvPr>
            <p:ph idx="1"/>
          </p:nvPr>
        </p:nvSpPr>
        <p:spPr>
          <a:xfrm>
            <a:off x="1251678" y="1874517"/>
            <a:ext cx="10178322" cy="4005075"/>
          </a:xfrm>
        </p:spPr>
        <p:txBody>
          <a:bodyPr>
            <a:normAutofit lnSpcReduction="10000"/>
          </a:bodyPr>
          <a:lstStyle/>
          <a:p>
            <a:pPr algn="just"/>
            <a:r>
              <a:rPr lang="en-US" dirty="0"/>
              <a:t>While using embeddings we need to define an index for every phrase like one-hot vectors which act like keys.</a:t>
            </a:r>
          </a:p>
          <a:p>
            <a:pPr algn="just"/>
            <a:r>
              <a:rPr lang="en-US" dirty="0"/>
              <a:t>Hence, embeddings are stored as a ∣Vec∣×Dim matrix, where Dim is the dimensionality of the embeddings</a:t>
            </a:r>
          </a:p>
          <a:p>
            <a:pPr algn="just"/>
            <a:r>
              <a:rPr lang="en-US" dirty="0"/>
              <a:t>The term assigned an index (k) which has its embedding preserved in the k</a:t>
            </a:r>
            <a:r>
              <a:rPr lang="en-US" baseline="30000" dirty="0"/>
              <a:t>th</a:t>
            </a:r>
            <a:r>
              <a:rPr lang="en-US" dirty="0"/>
              <a:t> row of the matrix. </a:t>
            </a:r>
          </a:p>
          <a:p>
            <a:pPr algn="just"/>
            <a:r>
              <a:rPr lang="en-US" dirty="0"/>
              <a:t>In the implementation of PyTorch Embedding, the mapping of words to indices stored in a word_to_ix dictionary  </a:t>
            </a:r>
          </a:p>
          <a:p>
            <a:r>
              <a:rPr lang="en-US" dirty="0"/>
              <a:t>PyTorch Embedding Syntax</a:t>
            </a:r>
          </a:p>
          <a:p>
            <a:pPr lvl="1"/>
            <a:r>
              <a:rPr lang="en-US" dirty="0"/>
              <a:t> torch.nn.Embedding</a:t>
            </a:r>
          </a:p>
          <a:p>
            <a:pPr lvl="1"/>
            <a:r>
              <a:rPr lang="en-US" dirty="0"/>
              <a:t>which takes two arguments: the vocabulary size, and the dimensionality of the embeddings.</a:t>
            </a:r>
          </a:p>
          <a:p>
            <a:endParaRPr lang="en-US" dirty="0"/>
          </a:p>
        </p:txBody>
      </p:sp>
    </p:spTree>
    <p:extLst>
      <p:ext uri="{BB962C8B-B14F-4D97-AF65-F5344CB8AC3E}">
        <p14:creationId xmlns:p14="http://schemas.microsoft.com/office/powerpoint/2010/main" val="182978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A6E1-3277-BEF4-081E-E2672785F4B1}"/>
              </a:ext>
            </a:extLst>
          </p:cNvPr>
          <p:cNvSpPr>
            <a:spLocks noGrp="1"/>
          </p:cNvSpPr>
          <p:nvPr>
            <p:ph type="title"/>
          </p:nvPr>
        </p:nvSpPr>
        <p:spPr/>
        <p:txBody>
          <a:bodyPr/>
          <a:lstStyle/>
          <a:p>
            <a:r>
              <a:rPr lang="en-US" dirty="0"/>
              <a:t>Graph embeddings</a:t>
            </a:r>
          </a:p>
        </p:txBody>
      </p:sp>
      <p:sp>
        <p:nvSpPr>
          <p:cNvPr id="3" name="Content Placeholder 2">
            <a:extLst>
              <a:ext uri="{FF2B5EF4-FFF2-40B4-BE49-F238E27FC236}">
                <a16:creationId xmlns:a16="http://schemas.microsoft.com/office/drawing/2014/main" id="{977DD9F7-9329-9FA2-B447-875E100C919F}"/>
              </a:ext>
            </a:extLst>
          </p:cNvPr>
          <p:cNvSpPr>
            <a:spLocks noGrp="1"/>
          </p:cNvSpPr>
          <p:nvPr>
            <p:ph idx="1"/>
          </p:nvPr>
        </p:nvSpPr>
        <p:spPr/>
        <p:txBody>
          <a:bodyPr>
            <a:normAutofit lnSpcReduction="10000"/>
          </a:bodyPr>
          <a:lstStyle/>
          <a:p>
            <a:pPr marL="0" indent="0" algn="ctr">
              <a:buNone/>
            </a:pPr>
            <a:r>
              <a:rPr lang="en-US" dirty="0">
                <a:solidFill>
                  <a:srgbClr val="C00000"/>
                </a:solidFill>
              </a:rPr>
              <a:t>General Idea</a:t>
            </a:r>
          </a:p>
          <a:p>
            <a:pPr marL="0" indent="0" algn="ctr">
              <a:buNone/>
            </a:pPr>
            <a:r>
              <a:rPr lang="en-US" dirty="0"/>
              <a:t>Embedding: Mapping words to vectors and performing some similarity metrics</a:t>
            </a:r>
          </a:p>
          <a:p>
            <a:pPr marL="0" indent="0" algn="ctr">
              <a:buNone/>
            </a:pPr>
            <a:endParaRPr lang="en-US" dirty="0"/>
          </a:p>
          <a:p>
            <a:pPr marL="0" indent="0" algn="ctr">
              <a:buNone/>
            </a:pPr>
            <a:r>
              <a:rPr lang="en-US" dirty="0">
                <a:solidFill>
                  <a:srgbClr val="002060"/>
                </a:solidFill>
              </a:rPr>
              <a:t>WORD</a:t>
            </a:r>
            <a:r>
              <a:rPr lang="en-US" dirty="0"/>
              <a:t>            </a:t>
            </a:r>
            <a:r>
              <a:rPr lang="en-US" dirty="0">
                <a:solidFill>
                  <a:srgbClr val="002060"/>
                </a:solidFill>
              </a:rPr>
              <a:t>VECTOR</a:t>
            </a:r>
          </a:p>
          <a:p>
            <a:pPr marL="0" indent="0" algn="ctr">
              <a:buNone/>
            </a:pPr>
            <a:endParaRPr lang="en-US" dirty="0"/>
          </a:p>
          <a:p>
            <a:pPr marL="0" indent="0" algn="ctr">
              <a:buNone/>
            </a:pPr>
            <a:r>
              <a:rPr lang="en-US" dirty="0">
                <a:solidFill>
                  <a:srgbClr val="C00000"/>
                </a:solidFill>
              </a:rPr>
              <a:t>Graph Embedding:</a:t>
            </a:r>
            <a:r>
              <a:rPr lang="en-US" dirty="0"/>
              <a:t> Constructing these vector representations into graph structure</a:t>
            </a:r>
          </a:p>
          <a:p>
            <a:pPr marL="0" indent="0" algn="ctr">
              <a:buNone/>
            </a:pPr>
            <a:r>
              <a:rPr lang="en-US" dirty="0"/>
              <a:t>and mapping these nodes to vectors</a:t>
            </a:r>
          </a:p>
          <a:p>
            <a:pPr marL="0" indent="0" algn="ctr">
              <a:buNone/>
            </a:pPr>
            <a:endParaRPr lang="en-US" dirty="0"/>
          </a:p>
          <a:p>
            <a:pPr marL="0" indent="0" algn="ctr">
              <a:buNone/>
            </a:pPr>
            <a:r>
              <a:rPr lang="en-US" dirty="0">
                <a:solidFill>
                  <a:srgbClr val="002060"/>
                </a:solidFill>
              </a:rPr>
              <a:t>NODE</a:t>
            </a:r>
            <a:r>
              <a:rPr lang="en-US" dirty="0"/>
              <a:t>             </a:t>
            </a:r>
            <a:r>
              <a:rPr lang="en-US" dirty="0">
                <a:solidFill>
                  <a:srgbClr val="002060"/>
                </a:solidFill>
              </a:rPr>
              <a:t>VECTOR</a:t>
            </a:r>
          </a:p>
        </p:txBody>
      </p:sp>
      <p:sp>
        <p:nvSpPr>
          <p:cNvPr id="4" name="Notched Right Arrow 3">
            <a:extLst>
              <a:ext uri="{FF2B5EF4-FFF2-40B4-BE49-F238E27FC236}">
                <a16:creationId xmlns:a16="http://schemas.microsoft.com/office/drawing/2014/main" id="{290DE181-8EC2-8600-3DF6-1BA10493A33A}"/>
              </a:ext>
            </a:extLst>
          </p:cNvPr>
          <p:cNvSpPr/>
          <p:nvPr/>
        </p:nvSpPr>
        <p:spPr>
          <a:xfrm>
            <a:off x="5915431" y="3532615"/>
            <a:ext cx="676756" cy="3349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highlight>
                <a:srgbClr val="FF0000"/>
              </a:highlight>
            </a:endParaRPr>
          </a:p>
        </p:txBody>
      </p:sp>
      <p:sp>
        <p:nvSpPr>
          <p:cNvPr id="5" name="Notched Right Arrow 4">
            <a:extLst>
              <a:ext uri="{FF2B5EF4-FFF2-40B4-BE49-F238E27FC236}">
                <a16:creationId xmlns:a16="http://schemas.microsoft.com/office/drawing/2014/main" id="{C773E981-90F6-86EC-99FB-BE7B05D5F4B1}"/>
              </a:ext>
            </a:extLst>
          </p:cNvPr>
          <p:cNvSpPr/>
          <p:nvPr/>
        </p:nvSpPr>
        <p:spPr>
          <a:xfrm>
            <a:off x="5915431" y="5449079"/>
            <a:ext cx="676756" cy="3349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2877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3"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4" name="Rectangle 84">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59" descr="White alphabet letters placed flat and stacked">
            <a:extLst>
              <a:ext uri="{FF2B5EF4-FFF2-40B4-BE49-F238E27FC236}">
                <a16:creationId xmlns:a16="http://schemas.microsoft.com/office/drawing/2014/main" id="{314318C3-2DCA-37BA-5330-256A8A49E0F1}"/>
              </a:ext>
            </a:extLst>
          </p:cNvPr>
          <p:cNvPicPr>
            <a:picLocks noChangeAspect="1"/>
          </p:cNvPicPr>
          <p:nvPr/>
        </p:nvPicPr>
        <p:blipFill rotWithShape="1">
          <a:blip r:embed="rId2">
            <a:grayscl/>
          </a:blip>
          <a:srcRect t="15648"/>
          <a:stretch/>
        </p:blipFill>
        <p:spPr>
          <a:xfrm>
            <a:off x="20" y="-1"/>
            <a:ext cx="12191980" cy="6864691"/>
          </a:xfrm>
          <a:prstGeom prst="rect">
            <a:avLst/>
          </a:prstGeom>
        </p:spPr>
      </p:pic>
      <p:sp>
        <p:nvSpPr>
          <p:cNvPr id="95" name="Rectangle 86">
            <a:extLst>
              <a:ext uri="{FF2B5EF4-FFF2-40B4-BE49-F238E27FC236}">
                <a16:creationId xmlns:a16="http://schemas.microsoft.com/office/drawing/2014/main" id="{DE7D9958-ED1E-4EB9-A889-3A0DDD9BC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prstGeom prst="rect">
            <a:avLst/>
          </a:prstGeom>
          <a:solidFill>
            <a:schemeClr val="tx2">
              <a:alpha val="75000"/>
            </a:schemeClr>
          </a:solidFill>
          <a:ln w="0">
            <a:noFill/>
            <a:prstDash val="solid"/>
            <a:round/>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96" name="Rectangle 88">
            <a:extLst>
              <a:ext uri="{FF2B5EF4-FFF2-40B4-BE49-F238E27FC236}">
                <a16:creationId xmlns:a16="http://schemas.microsoft.com/office/drawing/2014/main" id="{B90A20A5-2045-4D33-9357-1485CAF55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Freeform 6">
            <a:extLst>
              <a:ext uri="{FF2B5EF4-FFF2-40B4-BE49-F238E27FC236}">
                <a16:creationId xmlns:a16="http://schemas.microsoft.com/office/drawing/2014/main" id="{8D3CADA7-D234-4FD0-9151-ECFF64212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CD4CA203-4FC4-3452-2753-3DF0CB873B8A}"/>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10000">
                <a:solidFill>
                  <a:schemeClr val="accent1"/>
                </a:solidFill>
              </a:rPr>
              <a:t>Applications</a:t>
            </a:r>
          </a:p>
        </p:txBody>
      </p:sp>
      <p:sp>
        <p:nvSpPr>
          <p:cNvPr id="3" name="Text Placeholder 2">
            <a:extLst>
              <a:ext uri="{FF2B5EF4-FFF2-40B4-BE49-F238E27FC236}">
                <a16:creationId xmlns:a16="http://schemas.microsoft.com/office/drawing/2014/main" id="{83154737-5A3C-735A-4499-A99C21E7097E}"/>
              </a:ext>
            </a:extLst>
          </p:cNvPr>
          <p:cNvSpPr>
            <a:spLocks noGrp="1"/>
          </p:cNvSpPr>
          <p:nvPr>
            <p:ph type="body" idx="1"/>
          </p:nvPr>
        </p:nvSpPr>
        <p:spPr>
          <a:xfrm>
            <a:off x="1596931" y="5956474"/>
            <a:ext cx="9281602" cy="534624"/>
          </a:xfrm>
        </p:spPr>
        <p:txBody>
          <a:bodyPr vert="horz" lIns="91440" tIns="45720" rIns="91440" bIns="45720" rtlCol="0" anchor="t">
            <a:normAutofit/>
          </a:bodyPr>
          <a:lstStyle/>
          <a:p>
            <a:pPr algn="ctr"/>
            <a:r>
              <a:rPr lang="en-US">
                <a:solidFill>
                  <a:schemeClr val="bg2"/>
                </a:solidFill>
              </a:rPr>
              <a:t>Word Embeddings</a:t>
            </a:r>
          </a:p>
        </p:txBody>
      </p:sp>
    </p:spTree>
    <p:extLst>
      <p:ext uri="{BB962C8B-B14F-4D97-AF65-F5344CB8AC3E}">
        <p14:creationId xmlns:p14="http://schemas.microsoft.com/office/powerpoint/2010/main" val="9125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69C9E18-6457-F95A-5093-6E3DFE4E8950}"/>
              </a:ext>
            </a:extLst>
          </p:cNvPr>
          <p:cNvSpPr>
            <a:spLocks noGrp="1"/>
          </p:cNvSpPr>
          <p:nvPr>
            <p:ph type="title"/>
          </p:nvPr>
        </p:nvSpPr>
        <p:spPr>
          <a:xfrm>
            <a:off x="1251678" y="382385"/>
            <a:ext cx="10178322" cy="1492132"/>
          </a:xfrm>
        </p:spPr>
        <p:txBody>
          <a:bodyPr anchor="ctr">
            <a:normAutofit/>
          </a:bodyPr>
          <a:lstStyle/>
          <a:p>
            <a:r>
              <a:rPr lang="en-US" dirty="0"/>
              <a:t>Applications</a:t>
            </a:r>
          </a:p>
        </p:txBody>
      </p:sp>
      <p:sp>
        <p:nvSpPr>
          <p:cNvPr id="4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42"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3" name="Content Placeholder 2">
            <a:extLst>
              <a:ext uri="{FF2B5EF4-FFF2-40B4-BE49-F238E27FC236}">
                <a16:creationId xmlns:a16="http://schemas.microsoft.com/office/drawing/2014/main" id="{6F70297B-1A07-57CE-65B7-12DD39CFA37E}"/>
              </a:ext>
            </a:extLst>
          </p:cNvPr>
          <p:cNvGraphicFramePr>
            <a:graphicFrameLocks noGrp="1"/>
          </p:cNvGraphicFramePr>
          <p:nvPr>
            <p:ph idx="1"/>
            <p:extLst>
              <p:ext uri="{D42A27DB-BD31-4B8C-83A1-F6EECF244321}">
                <p14:modId xmlns:p14="http://schemas.microsoft.com/office/powerpoint/2010/main" val="1133599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787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E802-C9F6-2D09-DAF8-9B0CEA018194}"/>
              </a:ext>
            </a:extLst>
          </p:cNvPr>
          <p:cNvSpPr>
            <a:spLocks noGrp="1"/>
          </p:cNvSpPr>
          <p:nvPr>
            <p:ph type="title"/>
          </p:nvPr>
        </p:nvSpPr>
        <p:spPr>
          <a:xfrm>
            <a:off x="5195727" y="382385"/>
            <a:ext cx="6335338" cy="1492132"/>
          </a:xfrm>
        </p:spPr>
        <p:txBody>
          <a:bodyPr>
            <a:normAutofit/>
          </a:bodyPr>
          <a:lstStyle/>
          <a:p>
            <a:r>
              <a:rPr lang="en-US" dirty="0"/>
              <a:t>Biological Word Embedding</a:t>
            </a:r>
          </a:p>
        </p:txBody>
      </p:sp>
      <p:pic>
        <p:nvPicPr>
          <p:cNvPr id="23" name="Picture 4" descr="Chemical formulae are written on paper">
            <a:extLst>
              <a:ext uri="{FF2B5EF4-FFF2-40B4-BE49-F238E27FC236}">
                <a16:creationId xmlns:a16="http://schemas.microsoft.com/office/drawing/2014/main" id="{604EC556-AE16-7687-DAAF-8964FD15730D}"/>
              </a:ext>
            </a:extLst>
          </p:cNvPr>
          <p:cNvPicPr>
            <a:picLocks noChangeAspect="1"/>
          </p:cNvPicPr>
          <p:nvPr/>
        </p:nvPicPr>
        <p:blipFill rotWithShape="1">
          <a:blip r:embed="rId2"/>
          <a:srcRect l="32859" r="33314" b="-1"/>
          <a:stretch/>
        </p:blipFill>
        <p:spPr>
          <a:xfrm>
            <a:off x="688434" y="-9525"/>
            <a:ext cx="4129822" cy="6867525"/>
          </a:xfrm>
          <a:prstGeom prst="rect">
            <a:avLst/>
          </a:prstGeom>
        </p:spPr>
      </p:pic>
      <p:sp>
        <p:nvSpPr>
          <p:cNvPr id="24"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B60A36AD-61D5-4ECC-3057-E404119227A0}"/>
              </a:ext>
            </a:extLst>
          </p:cNvPr>
          <p:cNvSpPr>
            <a:spLocks noGrp="1"/>
          </p:cNvSpPr>
          <p:nvPr>
            <p:ph idx="1"/>
          </p:nvPr>
        </p:nvSpPr>
        <p:spPr>
          <a:xfrm>
            <a:off x="5195727" y="2286001"/>
            <a:ext cx="6335338" cy="3593591"/>
          </a:xfrm>
        </p:spPr>
        <p:txBody>
          <a:bodyPr>
            <a:normAutofit/>
          </a:bodyPr>
          <a:lstStyle/>
          <a:p>
            <a:pPr algn="just">
              <a:lnSpc>
                <a:spcPct val="100000"/>
              </a:lnSpc>
            </a:pPr>
            <a:r>
              <a:rPr lang="en-US" sz="1600" dirty="0"/>
              <a:t>Recently, word embedding techniques are implemented in biological term sequences to analyze the data according to the language modeling</a:t>
            </a:r>
          </a:p>
          <a:p>
            <a:pPr algn="just">
              <a:lnSpc>
                <a:spcPct val="100000"/>
              </a:lnSpc>
            </a:pPr>
            <a:r>
              <a:rPr lang="en-US" sz="1600" dirty="0"/>
              <a:t>For instance, DNA, RNA, Blood Streams data is been processing on N-gram Language Model of embeddings for bioinformatics applications</a:t>
            </a:r>
          </a:p>
          <a:p>
            <a:pPr lvl="1">
              <a:lnSpc>
                <a:spcPct val="100000"/>
              </a:lnSpc>
            </a:pPr>
            <a:r>
              <a:rPr lang="en-US" sz="1600" dirty="0"/>
              <a:t>This research and applications proposed by Asgari and Mofrad </a:t>
            </a:r>
          </a:p>
          <a:p>
            <a:pPr lvl="1">
              <a:lnSpc>
                <a:spcPct val="100000"/>
              </a:lnSpc>
            </a:pPr>
            <a:r>
              <a:rPr lang="en-US" sz="1600" dirty="0"/>
              <a:t>doi - </a:t>
            </a:r>
            <a:r>
              <a:rPr lang="en-US" sz="1600" u="sng" dirty="0">
                <a:hlinkClick r:id="rId3"/>
              </a:rPr>
              <a:t>10.1371/journal.pone.0141287</a:t>
            </a:r>
            <a:endParaRPr lang="en-US" sz="1600" u="sng" dirty="0"/>
          </a:p>
          <a:p>
            <a:pPr algn="just">
              <a:lnSpc>
                <a:spcPct val="100000"/>
              </a:lnSpc>
            </a:pPr>
            <a:r>
              <a:rPr lang="en-US" sz="1600" dirty="0"/>
              <a:t>The vectorization of bio terminology is been implemented as Bio-Vectors for general biological sequential terms, Protein-Vectors for protein terms, and Gene-Vectors for gene building terms.</a:t>
            </a:r>
          </a:p>
          <a:p>
            <a:pPr algn="just">
              <a:lnSpc>
                <a:spcPct val="100000"/>
              </a:lnSpc>
            </a:pPr>
            <a:r>
              <a:rPr lang="en-US" sz="1600" dirty="0"/>
              <a:t>Further, the applications is been emerging with the collaboration of Deep Learning algorithms likely, Proteomics and Genomics</a:t>
            </a:r>
          </a:p>
        </p:txBody>
      </p:sp>
      <p:sp>
        <p:nvSpPr>
          <p:cNvPr id="25"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796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3"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4" name="Rectangle 84">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59" descr="White alphabet letters placed flat and stacked">
            <a:extLst>
              <a:ext uri="{FF2B5EF4-FFF2-40B4-BE49-F238E27FC236}">
                <a16:creationId xmlns:a16="http://schemas.microsoft.com/office/drawing/2014/main" id="{314318C3-2DCA-37BA-5330-256A8A49E0F1}"/>
              </a:ext>
            </a:extLst>
          </p:cNvPr>
          <p:cNvPicPr>
            <a:picLocks noChangeAspect="1"/>
          </p:cNvPicPr>
          <p:nvPr/>
        </p:nvPicPr>
        <p:blipFill rotWithShape="1">
          <a:blip r:embed="rId2">
            <a:grayscl/>
          </a:blip>
          <a:srcRect t="15648"/>
          <a:stretch/>
        </p:blipFill>
        <p:spPr>
          <a:xfrm>
            <a:off x="20" y="-1"/>
            <a:ext cx="12191980" cy="6864691"/>
          </a:xfrm>
          <a:prstGeom prst="rect">
            <a:avLst/>
          </a:prstGeom>
        </p:spPr>
      </p:pic>
      <p:sp>
        <p:nvSpPr>
          <p:cNvPr id="95" name="Rectangle 86">
            <a:extLst>
              <a:ext uri="{FF2B5EF4-FFF2-40B4-BE49-F238E27FC236}">
                <a16:creationId xmlns:a16="http://schemas.microsoft.com/office/drawing/2014/main" id="{DE7D9958-ED1E-4EB9-A889-3A0DDD9BC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prstGeom prst="rect">
            <a:avLst/>
          </a:prstGeom>
          <a:solidFill>
            <a:schemeClr val="tx2">
              <a:alpha val="75000"/>
            </a:schemeClr>
          </a:solidFill>
          <a:ln w="0">
            <a:noFill/>
            <a:prstDash val="solid"/>
            <a:round/>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96" name="Rectangle 88">
            <a:extLst>
              <a:ext uri="{FF2B5EF4-FFF2-40B4-BE49-F238E27FC236}">
                <a16:creationId xmlns:a16="http://schemas.microsoft.com/office/drawing/2014/main" id="{B90A20A5-2045-4D33-9357-1485CAF55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Freeform 6">
            <a:extLst>
              <a:ext uri="{FF2B5EF4-FFF2-40B4-BE49-F238E27FC236}">
                <a16:creationId xmlns:a16="http://schemas.microsoft.com/office/drawing/2014/main" id="{8D3CADA7-D234-4FD0-9151-ECFF64212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CD4CA203-4FC4-3452-2753-3DF0CB873B8A}"/>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10000" dirty="0">
                <a:solidFill>
                  <a:schemeClr val="accent1"/>
                </a:solidFill>
              </a:rPr>
              <a:t>Implementation</a:t>
            </a:r>
          </a:p>
        </p:txBody>
      </p:sp>
      <p:sp>
        <p:nvSpPr>
          <p:cNvPr id="3" name="Text Placeholder 2">
            <a:extLst>
              <a:ext uri="{FF2B5EF4-FFF2-40B4-BE49-F238E27FC236}">
                <a16:creationId xmlns:a16="http://schemas.microsoft.com/office/drawing/2014/main" id="{83154737-5A3C-735A-4499-A99C21E7097E}"/>
              </a:ext>
            </a:extLst>
          </p:cNvPr>
          <p:cNvSpPr>
            <a:spLocks noGrp="1"/>
          </p:cNvSpPr>
          <p:nvPr>
            <p:ph type="body" idx="1"/>
          </p:nvPr>
        </p:nvSpPr>
        <p:spPr>
          <a:xfrm>
            <a:off x="1596931" y="5956474"/>
            <a:ext cx="9281602" cy="534624"/>
          </a:xfrm>
        </p:spPr>
        <p:txBody>
          <a:bodyPr vert="horz" lIns="91440" tIns="45720" rIns="91440" bIns="45720" rtlCol="0" anchor="t">
            <a:normAutofit/>
          </a:bodyPr>
          <a:lstStyle/>
          <a:p>
            <a:pPr algn="ctr"/>
            <a:r>
              <a:rPr lang="en-US" dirty="0">
                <a:solidFill>
                  <a:schemeClr val="bg2"/>
                </a:solidFill>
              </a:rPr>
              <a:t>Word Embedding</a:t>
            </a:r>
          </a:p>
        </p:txBody>
      </p:sp>
    </p:spTree>
    <p:extLst>
      <p:ext uri="{BB962C8B-B14F-4D97-AF65-F5344CB8AC3E}">
        <p14:creationId xmlns:p14="http://schemas.microsoft.com/office/powerpoint/2010/main" val="2160168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BA1F3-36FA-02CB-E391-D07E6484AFC0}"/>
              </a:ext>
            </a:extLst>
          </p:cNvPr>
          <p:cNvSpPr>
            <a:spLocks noGrp="1"/>
          </p:cNvSpPr>
          <p:nvPr>
            <p:ph type="title"/>
          </p:nvPr>
        </p:nvSpPr>
        <p:spPr>
          <a:xfrm>
            <a:off x="761996" y="382385"/>
            <a:ext cx="10668004" cy="1113295"/>
          </a:xfrm>
        </p:spPr>
        <p:txBody>
          <a:bodyPr anchor="b">
            <a:normAutofit/>
          </a:bodyPr>
          <a:lstStyle/>
          <a:p>
            <a:pPr algn="ctr"/>
            <a:r>
              <a:rPr lang="en-US"/>
              <a:t>Hugging Face Datasets !</a:t>
            </a:r>
          </a:p>
        </p:txBody>
      </p:sp>
      <p:sp>
        <p:nvSpPr>
          <p:cNvPr id="3" name="Content Placeholder 2">
            <a:extLst>
              <a:ext uri="{FF2B5EF4-FFF2-40B4-BE49-F238E27FC236}">
                <a16:creationId xmlns:a16="http://schemas.microsoft.com/office/drawing/2014/main" id="{FC4C2D24-234C-A528-8275-37E8E6E78933}"/>
              </a:ext>
            </a:extLst>
          </p:cNvPr>
          <p:cNvSpPr>
            <a:spLocks noGrp="1"/>
          </p:cNvSpPr>
          <p:nvPr>
            <p:ph idx="1"/>
          </p:nvPr>
        </p:nvSpPr>
        <p:spPr>
          <a:xfrm>
            <a:off x="761996" y="1785257"/>
            <a:ext cx="10668004" cy="3440539"/>
          </a:xfrm>
        </p:spPr>
        <p:txBody>
          <a:bodyPr>
            <a:normAutofit/>
          </a:bodyPr>
          <a:lstStyle/>
          <a:p>
            <a:pPr algn="just">
              <a:lnSpc>
                <a:spcPct val="100000"/>
              </a:lnSpc>
            </a:pPr>
            <a:r>
              <a:rPr lang="en-US" dirty="0"/>
              <a:t>For the implementation of Word2Vec semantic similar terms, I have used hugging face datasets</a:t>
            </a:r>
          </a:p>
          <a:p>
            <a:pPr algn="just">
              <a:lnSpc>
                <a:spcPct val="100000"/>
              </a:lnSpc>
            </a:pPr>
            <a:r>
              <a:rPr lang="en-US" dirty="0"/>
              <a:t>Hugging Face Datasets are built by Wikipedia information (</a:t>
            </a:r>
            <a:r>
              <a:rPr lang="en-US" u="sng" dirty="0">
                <a:hlinkClick r:id="rId2"/>
              </a:rPr>
              <a:t>https://dumps.wikimedia.org/</a:t>
            </a:r>
            <a:r>
              <a:rPr lang="en-US" dirty="0"/>
              <a:t>)</a:t>
            </a:r>
          </a:p>
          <a:p>
            <a:pPr algn="just">
              <a:lnSpc>
                <a:spcPct val="100000"/>
              </a:lnSpc>
            </a:pPr>
            <a:r>
              <a:rPr lang="en-US" dirty="0"/>
              <a:t>We can directly import these datasets into the environment we have been using and then apply these datasets on top of our program to analyze results</a:t>
            </a:r>
          </a:p>
          <a:p>
            <a:pPr algn="just">
              <a:lnSpc>
                <a:spcPct val="100000"/>
              </a:lnSpc>
            </a:pPr>
            <a:r>
              <a:rPr lang="en-US" dirty="0"/>
              <a:t>In the field of Artificial Intelligence and Data Science hugging face datasets is been taking a crucial part in developing various digital technologies </a:t>
            </a:r>
          </a:p>
          <a:p>
            <a:pPr algn="just">
              <a:lnSpc>
                <a:spcPct val="100000"/>
              </a:lnSpc>
            </a:pPr>
            <a:r>
              <a:rPr lang="en-US" dirty="0"/>
              <a:t>The recent article on hugging face datasets for more explanation and details</a:t>
            </a:r>
          </a:p>
          <a:p>
            <a:pPr lvl="1">
              <a:lnSpc>
                <a:spcPct val="100000"/>
              </a:lnSpc>
            </a:pPr>
            <a:r>
              <a:rPr lang="en-US" sz="2000" dirty="0">
                <a:hlinkClick r:id="rId3"/>
              </a:rPr>
              <a:t>https://www.linkedin.com/pulse/hugging-face-going-become-ed-tech-ai-company-michael-spencer/</a:t>
            </a:r>
            <a:r>
              <a:rPr lang="en-US" sz="2000" dirty="0"/>
              <a:t> </a:t>
            </a:r>
          </a:p>
        </p:txBody>
      </p:sp>
      <p:sp>
        <p:nvSpPr>
          <p:cNvPr id="15"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9250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5FAE-1B55-41CB-AF6D-3F4C4FF74E13}"/>
              </a:ext>
            </a:extLst>
          </p:cNvPr>
          <p:cNvSpPr>
            <a:spLocks noGrp="1"/>
          </p:cNvSpPr>
          <p:nvPr>
            <p:ph type="title"/>
          </p:nvPr>
        </p:nvSpPr>
        <p:spPr>
          <a:xfrm>
            <a:off x="5195727" y="382385"/>
            <a:ext cx="6335338" cy="1492132"/>
          </a:xfrm>
        </p:spPr>
        <p:txBody>
          <a:bodyPr>
            <a:normAutofit/>
          </a:bodyPr>
          <a:lstStyle/>
          <a:p>
            <a:r>
              <a:rPr lang="en-US" dirty="0"/>
              <a:t>Code</a:t>
            </a:r>
          </a:p>
        </p:txBody>
      </p:sp>
      <p:pic>
        <p:nvPicPr>
          <p:cNvPr id="5" name="Picture 4" descr="Red drawing pins on a map">
            <a:extLst>
              <a:ext uri="{FF2B5EF4-FFF2-40B4-BE49-F238E27FC236}">
                <a16:creationId xmlns:a16="http://schemas.microsoft.com/office/drawing/2014/main" id="{A34DB96C-0AD3-E5BC-8826-E95FC03A945F}"/>
              </a:ext>
            </a:extLst>
          </p:cNvPr>
          <p:cNvPicPr>
            <a:picLocks noChangeAspect="1"/>
          </p:cNvPicPr>
          <p:nvPr/>
        </p:nvPicPr>
        <p:blipFill rotWithShape="1">
          <a:blip r:embed="rId2"/>
          <a:srcRect l="23534" r="31365" b="1"/>
          <a:stretch/>
        </p:blipFill>
        <p:spPr>
          <a:xfrm>
            <a:off x="688434" y="-9525"/>
            <a:ext cx="4129822" cy="6867525"/>
          </a:xfrm>
          <a:prstGeom prst="rect">
            <a:avLst/>
          </a:prstGeom>
        </p:spPr>
      </p:pic>
      <p:sp>
        <p:nvSpPr>
          <p:cNvPr id="9"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6D3C89DB-3185-6109-3D4F-89C7F9B926CF}"/>
              </a:ext>
            </a:extLst>
          </p:cNvPr>
          <p:cNvSpPr>
            <a:spLocks noGrp="1"/>
          </p:cNvSpPr>
          <p:nvPr>
            <p:ph idx="1"/>
          </p:nvPr>
        </p:nvSpPr>
        <p:spPr>
          <a:xfrm>
            <a:off x="5195727" y="2286001"/>
            <a:ext cx="6335338" cy="3593591"/>
          </a:xfrm>
        </p:spPr>
        <p:txBody>
          <a:bodyPr>
            <a:normAutofit/>
          </a:bodyPr>
          <a:lstStyle/>
          <a:p>
            <a:pPr>
              <a:lnSpc>
                <a:spcPct val="100000"/>
              </a:lnSpc>
            </a:pPr>
            <a:r>
              <a:rPr lang="en-US" sz="1700" b="1" dirty="0"/>
              <a:t>Word2Vec Implementation</a:t>
            </a:r>
          </a:p>
          <a:p>
            <a:pPr lvl="1">
              <a:lnSpc>
                <a:spcPct val="100000"/>
              </a:lnSpc>
            </a:pPr>
            <a:r>
              <a:rPr lang="en-US" sz="1700" dirty="0">
                <a:hlinkClick r:id="rId3"/>
              </a:rPr>
              <a:t>https://colab.research.google.com/drive/18s2ulh5QJOeMGIsLjAqHLEEU-RftRqV1#scrollTo=4_y8fNLlGPRF</a:t>
            </a:r>
            <a:r>
              <a:rPr lang="en-US" sz="1700" dirty="0"/>
              <a:t> </a:t>
            </a:r>
          </a:p>
          <a:p>
            <a:pPr lvl="1">
              <a:lnSpc>
                <a:spcPct val="100000"/>
              </a:lnSpc>
            </a:pPr>
            <a:endParaRPr lang="en-US" sz="1700" dirty="0"/>
          </a:p>
          <a:p>
            <a:pPr>
              <a:lnSpc>
                <a:spcPct val="100000"/>
              </a:lnSpc>
            </a:pPr>
            <a:r>
              <a:rPr lang="en-US" sz="1700" b="1" dirty="0"/>
              <a:t>Keras – Word Embedding</a:t>
            </a:r>
          </a:p>
          <a:p>
            <a:pPr lvl="1">
              <a:lnSpc>
                <a:spcPct val="100000"/>
              </a:lnSpc>
            </a:pPr>
            <a:r>
              <a:rPr lang="en-US" sz="1700" dirty="0">
                <a:hlinkClick r:id="rId4"/>
              </a:rPr>
              <a:t>https://colab.research.google.com/drive/1SMDF-pAQ-9t3Wgay6OF3U_YM3WXF8X-g#scrollTo=524a0136</a:t>
            </a:r>
            <a:r>
              <a:rPr lang="en-US" sz="1700" dirty="0"/>
              <a:t> </a:t>
            </a:r>
            <a:br>
              <a:rPr lang="en-US" sz="1700" dirty="0"/>
            </a:br>
            <a:endParaRPr lang="en-US" sz="1700" dirty="0"/>
          </a:p>
          <a:p>
            <a:pPr>
              <a:lnSpc>
                <a:spcPct val="100000"/>
              </a:lnSpc>
            </a:pPr>
            <a:r>
              <a:rPr lang="en-US" sz="1700" b="1" dirty="0"/>
              <a:t>PyTorch – Word Embedding</a:t>
            </a:r>
          </a:p>
          <a:p>
            <a:pPr lvl="1">
              <a:lnSpc>
                <a:spcPct val="100000"/>
              </a:lnSpc>
            </a:pPr>
            <a:r>
              <a:rPr lang="en-US" sz="1700" dirty="0">
                <a:hlinkClick r:id="rId5"/>
              </a:rPr>
              <a:t>https://colab.research.google.com/drive/1kNrj2sRXBtJOKVj3gK00rm0EhHv7GNje#scrollTo=CYnH53fX6Icr</a:t>
            </a:r>
            <a:r>
              <a:rPr lang="en-US" sz="1700" dirty="0"/>
              <a:t> </a:t>
            </a:r>
          </a:p>
        </p:txBody>
      </p:sp>
      <p:sp>
        <p:nvSpPr>
          <p:cNvPr id="11"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196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CBC71-3065-FA47-9EC7-A847A031420F}"/>
              </a:ext>
            </a:extLst>
          </p:cNvPr>
          <p:cNvSpPr>
            <a:spLocks noGrp="1"/>
          </p:cNvSpPr>
          <p:nvPr>
            <p:ph type="title"/>
          </p:nvPr>
        </p:nvSpPr>
        <p:spPr>
          <a:xfrm>
            <a:off x="2895600" y="382385"/>
            <a:ext cx="8534399" cy="1413758"/>
          </a:xfrm>
        </p:spPr>
        <p:txBody>
          <a:bodyPr anchor="b">
            <a:normAutofit/>
          </a:bodyPr>
          <a:lstStyle/>
          <a:p>
            <a:pPr algn="ctr"/>
            <a:r>
              <a:rPr lang="en-US" sz="4400" dirty="0"/>
              <a:t>Natural language Processing ?</a:t>
            </a:r>
          </a:p>
        </p:txBody>
      </p:sp>
      <p:sp>
        <p:nvSpPr>
          <p:cNvPr id="15"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FBF3560-3FFB-2946-E709-13706AB71175}"/>
              </a:ext>
            </a:extLst>
          </p:cNvPr>
          <p:cNvSpPr>
            <a:spLocks noGrp="1"/>
          </p:cNvSpPr>
          <p:nvPr>
            <p:ph idx="1"/>
          </p:nvPr>
        </p:nvSpPr>
        <p:spPr>
          <a:xfrm>
            <a:off x="2895600" y="2178528"/>
            <a:ext cx="8534400" cy="3701065"/>
          </a:xfrm>
        </p:spPr>
        <p:txBody>
          <a:bodyPr>
            <a:normAutofit/>
          </a:bodyPr>
          <a:lstStyle/>
          <a:p>
            <a:r>
              <a:rPr lang="en-US" dirty="0"/>
              <a:t>Before knowing about Word Embedding, we must get familiar with the concept of Natural Language Processing (NLP)</a:t>
            </a:r>
            <a:br>
              <a:rPr lang="en-US" dirty="0"/>
            </a:br>
            <a:br>
              <a:rPr lang="en-US" b="1" dirty="0"/>
            </a:br>
            <a:r>
              <a:rPr lang="en-US" b="1" u="sng" dirty="0"/>
              <a:t>Natural Language Processing</a:t>
            </a:r>
            <a:r>
              <a:rPr lang="en-US" b="1" dirty="0"/>
              <a:t>:</a:t>
            </a:r>
            <a:br>
              <a:rPr lang="en-US" b="1" dirty="0"/>
            </a:br>
            <a:br>
              <a:rPr lang="en-US" b="1" dirty="0"/>
            </a:br>
            <a:r>
              <a:rPr lang="en-US" dirty="0"/>
              <a:t>NLP is the concept based on two main sectors they are </a:t>
            </a:r>
            <a:br>
              <a:rPr lang="en-US" dirty="0"/>
            </a:br>
            <a:br>
              <a:rPr lang="en-US" dirty="0"/>
            </a:br>
            <a:r>
              <a:rPr lang="en-US" dirty="0"/>
              <a:t>1. Natural Language Understanding – NLU</a:t>
            </a:r>
            <a:br>
              <a:rPr lang="en-US" dirty="0"/>
            </a:br>
            <a:r>
              <a:rPr lang="en-US" dirty="0"/>
              <a:t>2. Natural Language Generation – NLG</a:t>
            </a:r>
            <a:br>
              <a:rPr lang="en-US" dirty="0"/>
            </a:br>
            <a:endParaRPr lang="en-US" dirty="0"/>
          </a:p>
        </p:txBody>
      </p:sp>
    </p:spTree>
    <p:extLst>
      <p:ext uri="{BB962C8B-B14F-4D97-AF65-F5344CB8AC3E}">
        <p14:creationId xmlns:p14="http://schemas.microsoft.com/office/powerpoint/2010/main" val="417778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F6C5-7DF2-57E9-AC8C-6AC81EE9AC0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792A79B-2281-F06A-05D2-7941A5009795}"/>
              </a:ext>
            </a:extLst>
          </p:cNvPr>
          <p:cNvSpPr>
            <a:spLocks noGrp="1"/>
          </p:cNvSpPr>
          <p:nvPr>
            <p:ph idx="1"/>
          </p:nvPr>
        </p:nvSpPr>
        <p:spPr/>
        <p:txBody>
          <a:bodyPr/>
          <a:lstStyle/>
          <a:p>
            <a:r>
              <a:rPr lang="en-US" dirty="0"/>
              <a:t>Mikolov, Tomas et al. “Efficient Estimation of Word Representations in Vector Space.” </a:t>
            </a:r>
            <a:r>
              <a:rPr lang="en-US" i="1" dirty="0"/>
              <a:t>ICLR</a:t>
            </a:r>
            <a:r>
              <a:rPr lang="en-US" dirty="0"/>
              <a:t>(2013).</a:t>
            </a:r>
          </a:p>
          <a:p>
            <a:r>
              <a:rPr lang="en-US" dirty="0"/>
              <a:t>Mikolov, Tomas et al. “Distributed Representations of Words and Phrases and their Compositionality.” </a:t>
            </a:r>
            <a:r>
              <a:rPr lang="en-US" i="1" dirty="0"/>
              <a:t>NIPS</a:t>
            </a:r>
            <a:r>
              <a:rPr lang="en-US" dirty="0"/>
              <a:t> (2013).</a:t>
            </a:r>
          </a:p>
          <a:p>
            <a:r>
              <a:rPr lang="en-US" dirty="0"/>
              <a:t>Asgari, </a:t>
            </a:r>
            <a:r>
              <a:rPr lang="en-US" dirty="0" err="1"/>
              <a:t>Ehsaneddin</a:t>
            </a:r>
            <a:r>
              <a:rPr lang="en-US" dirty="0"/>
              <a:t> et al. “Continuous Distributed Representation of Biological Sequences for Deep Proteomics and Genomics.” </a:t>
            </a:r>
            <a:r>
              <a:rPr lang="en-US" i="1" dirty="0" err="1"/>
              <a:t>PLoS</a:t>
            </a:r>
            <a:r>
              <a:rPr lang="en-US" i="1" dirty="0"/>
              <a:t> ONE</a:t>
            </a:r>
            <a:r>
              <a:rPr lang="en-US" dirty="0"/>
              <a:t> 10 (2015): n. </a:t>
            </a:r>
            <a:r>
              <a:rPr lang="en-US" dirty="0" err="1"/>
              <a:t>pag</a:t>
            </a:r>
            <a:r>
              <a:rPr lang="en-US" dirty="0"/>
              <a:t>.</a:t>
            </a:r>
          </a:p>
        </p:txBody>
      </p:sp>
    </p:spTree>
    <p:extLst>
      <p:ext uri="{BB962C8B-B14F-4D97-AF65-F5344CB8AC3E}">
        <p14:creationId xmlns:p14="http://schemas.microsoft.com/office/powerpoint/2010/main" val="3914665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3"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0">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DA04897-9AB1-A62B-36CC-89A75E07DB90}"/>
              </a:ext>
            </a:extLst>
          </p:cNvPr>
          <p:cNvSpPr>
            <a:spLocks noGrp="1"/>
          </p:cNvSpPr>
          <p:nvPr>
            <p:ph type="title"/>
          </p:nvPr>
        </p:nvSpPr>
        <p:spPr>
          <a:xfrm>
            <a:off x="761996" y="1231506"/>
            <a:ext cx="6461812" cy="4394988"/>
          </a:xfrm>
        </p:spPr>
        <p:txBody>
          <a:bodyPr vert="horz" lIns="91440" tIns="45720" rIns="91440" bIns="45720" rtlCol="0" anchor="ctr">
            <a:normAutofit/>
          </a:bodyPr>
          <a:lstStyle/>
          <a:p>
            <a:pPr algn="ctr"/>
            <a:r>
              <a:rPr lang="en-US" sz="4800" spc="800"/>
              <a:t>Thank You</a:t>
            </a:r>
          </a:p>
        </p:txBody>
      </p:sp>
      <p:sp>
        <p:nvSpPr>
          <p:cNvPr id="26" name="Freeform: Shape 14">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333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B8A8-0304-C153-A741-839EFCFD6C7B}"/>
              </a:ext>
            </a:extLst>
          </p:cNvPr>
          <p:cNvSpPr>
            <a:spLocks noGrp="1"/>
          </p:cNvSpPr>
          <p:nvPr>
            <p:ph type="title"/>
          </p:nvPr>
        </p:nvSpPr>
        <p:spPr/>
        <p:txBody>
          <a:bodyPr/>
          <a:lstStyle/>
          <a:p>
            <a:r>
              <a:rPr lang="en-US" dirty="0"/>
              <a:t>Natural Language Processing ?</a:t>
            </a:r>
          </a:p>
        </p:txBody>
      </p:sp>
      <p:sp>
        <p:nvSpPr>
          <p:cNvPr id="3" name="Content Placeholder 2">
            <a:extLst>
              <a:ext uri="{FF2B5EF4-FFF2-40B4-BE49-F238E27FC236}">
                <a16:creationId xmlns:a16="http://schemas.microsoft.com/office/drawing/2014/main" id="{6596661F-0433-3985-2860-0B9FBAD3F1CE}"/>
              </a:ext>
            </a:extLst>
          </p:cNvPr>
          <p:cNvSpPr>
            <a:spLocks noGrp="1"/>
          </p:cNvSpPr>
          <p:nvPr>
            <p:ph idx="1"/>
          </p:nvPr>
        </p:nvSpPr>
        <p:spPr>
          <a:xfrm>
            <a:off x="1251678" y="1632204"/>
            <a:ext cx="10178322" cy="4579410"/>
          </a:xfrm>
        </p:spPr>
        <p:txBody>
          <a:bodyPr>
            <a:normAutofit fontScale="77500" lnSpcReduction="20000"/>
          </a:bodyPr>
          <a:lstStyle/>
          <a:p>
            <a:pPr algn="just"/>
            <a:r>
              <a:rPr lang="en-US" dirty="0"/>
              <a:t>In general, both NLU and NLG tasks must work together to process the textual data and get the outcome from an agent.  The interactive nature between human and an agent can be processed using NLP</a:t>
            </a:r>
          </a:p>
          <a:p>
            <a:pPr algn="just"/>
            <a:r>
              <a:rPr lang="en-US" dirty="0"/>
              <a:t>As system can not progress the textual data, NLU is the task-oriented vector building concept which process the textual data into numerical form which can be understood by the system to process the user instances</a:t>
            </a:r>
          </a:p>
          <a:p>
            <a:pPr algn="just"/>
            <a:r>
              <a:rPr lang="en-US" dirty="0"/>
              <a:t>The vectorization can be based on any word embedding model likely NLTK, Word2Vec, One Hot, TF-IDF (Term Frequency Inverse Document Frequency), BM-25 and so on</a:t>
            </a:r>
          </a:p>
          <a:p>
            <a:pPr algn="just"/>
            <a:r>
              <a:rPr lang="en-US" dirty="0"/>
              <a:t>However, in general the concept here is passing the information to the system in its understandable language to make the task complete and to revert the information back to the user</a:t>
            </a:r>
          </a:p>
          <a:p>
            <a:pPr algn="just"/>
            <a:r>
              <a:rPr lang="en-US" dirty="0"/>
              <a:t>Furthermore, at the other end of the system NLG is also vectorized task which generates the information or data retrieved by an agent in the way of human perception</a:t>
            </a:r>
          </a:p>
          <a:p>
            <a:pPr algn="just"/>
            <a:r>
              <a:rPr lang="en-US" dirty="0"/>
              <a:t>Further, deep drive through the concept includes the Conversational Search, Information Retrieval, Recommender Systems, Dialogue Management System, Dialogue Flow, and so on.  These concepts are emerging now-a-days with the support of NLP</a:t>
            </a:r>
          </a:p>
          <a:p>
            <a:pPr algn="just"/>
            <a:r>
              <a:rPr lang="en-US" dirty="0"/>
              <a:t>Though NLP base concept is interchanging the data between user and the system, Natural Language Processing also amalgamates English words based on the n-gram concepts which can be included in prediction concepts where the concept of ML and DL Jump into. The neural networks can be applied to NLP document retrieval task to make the tasks more optimal and efficient</a:t>
            </a:r>
          </a:p>
        </p:txBody>
      </p:sp>
    </p:spTree>
    <p:extLst>
      <p:ext uri="{BB962C8B-B14F-4D97-AF65-F5344CB8AC3E}">
        <p14:creationId xmlns:p14="http://schemas.microsoft.com/office/powerpoint/2010/main" val="208212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CDA2B66-4325-D148-D508-F406D526E88A}"/>
              </a:ext>
            </a:extLst>
          </p:cNvPr>
          <p:cNvSpPr>
            <a:spLocks noGrp="1"/>
          </p:cNvSpPr>
          <p:nvPr>
            <p:ph type="title"/>
          </p:nvPr>
        </p:nvSpPr>
        <p:spPr>
          <a:xfrm>
            <a:off x="1251678" y="382385"/>
            <a:ext cx="10178322" cy="1492132"/>
          </a:xfrm>
        </p:spPr>
        <p:txBody>
          <a:bodyPr anchor="ctr">
            <a:normAutofit/>
          </a:bodyPr>
          <a:lstStyle/>
          <a:p>
            <a:r>
              <a:rPr lang="en-US" dirty="0"/>
              <a:t>NLP - Preprocessing</a:t>
            </a: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0BFE921-8C47-3D0E-C358-67A6A0C95189}"/>
              </a:ext>
            </a:extLst>
          </p:cNvPr>
          <p:cNvGraphicFramePr>
            <a:graphicFrameLocks noGrp="1"/>
          </p:cNvGraphicFramePr>
          <p:nvPr>
            <p:ph idx="1"/>
            <p:extLst>
              <p:ext uri="{D42A27DB-BD31-4B8C-83A1-F6EECF244321}">
                <p14:modId xmlns:p14="http://schemas.microsoft.com/office/powerpoint/2010/main" val="2614889853"/>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66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1B7133FA-18F4-4AD5-919C-195798BB1115}"/>
              </a:ext>
            </a:extLst>
          </p:cNvPr>
          <p:cNvSpPr>
            <a:spLocks noGrp="1"/>
          </p:cNvSpPr>
          <p:nvPr>
            <p:ph type="title"/>
          </p:nvPr>
        </p:nvSpPr>
        <p:spPr>
          <a:xfrm>
            <a:off x="754144" y="484631"/>
            <a:ext cx="6340519" cy="1638469"/>
          </a:xfrm>
        </p:spPr>
        <p:txBody>
          <a:bodyPr>
            <a:normAutofit/>
          </a:bodyPr>
          <a:lstStyle/>
          <a:p>
            <a:r>
              <a:rPr lang="en-US" dirty="0"/>
              <a:t>NLP - Overview </a:t>
            </a:r>
          </a:p>
        </p:txBody>
      </p:sp>
      <p:sp>
        <p:nvSpPr>
          <p:cNvPr id="14" name="Rectangle 1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Content Placeholder 2">
            <a:extLst>
              <a:ext uri="{FF2B5EF4-FFF2-40B4-BE49-F238E27FC236}">
                <a16:creationId xmlns:a16="http://schemas.microsoft.com/office/drawing/2014/main" id="{9BAFB1A0-D953-92C8-8202-13E04E07354D}"/>
              </a:ext>
            </a:extLst>
          </p:cNvPr>
          <p:cNvSpPr>
            <a:spLocks noGrp="1"/>
          </p:cNvSpPr>
          <p:nvPr>
            <p:ph idx="1"/>
          </p:nvPr>
        </p:nvSpPr>
        <p:spPr>
          <a:xfrm>
            <a:off x="765051" y="2443140"/>
            <a:ext cx="6306309" cy="3930227"/>
          </a:xfrm>
        </p:spPr>
        <p:txBody>
          <a:bodyPr>
            <a:normAutofit/>
          </a:bodyPr>
          <a:lstStyle/>
          <a:p>
            <a:r>
              <a:rPr lang="en-US" dirty="0">
                <a:solidFill>
                  <a:schemeClr val="tx1"/>
                </a:solidFill>
              </a:rPr>
              <a:t>N-Grams and Language Models</a:t>
            </a:r>
          </a:p>
          <a:p>
            <a:r>
              <a:rPr lang="en-US" dirty="0">
                <a:solidFill>
                  <a:schemeClr val="tx1"/>
                </a:solidFill>
              </a:rPr>
              <a:t>Vector Semantics and Word Embeddings</a:t>
            </a:r>
          </a:p>
          <a:p>
            <a:r>
              <a:rPr lang="en-US" dirty="0">
                <a:solidFill>
                  <a:schemeClr val="tx1"/>
                </a:solidFill>
              </a:rPr>
              <a:t>Text Classification</a:t>
            </a:r>
          </a:p>
          <a:p>
            <a:r>
              <a:rPr lang="en-US" dirty="0">
                <a:solidFill>
                  <a:schemeClr val="tx1"/>
                </a:solidFill>
              </a:rPr>
              <a:t>Sentiment Analysis</a:t>
            </a:r>
          </a:p>
          <a:p>
            <a:r>
              <a:rPr lang="en-US" dirty="0">
                <a:solidFill>
                  <a:schemeClr val="tx1"/>
                </a:solidFill>
              </a:rPr>
              <a:t>Modeling Text – Named Entity Recognition</a:t>
            </a:r>
          </a:p>
          <a:p>
            <a:r>
              <a:rPr lang="en-US" dirty="0">
                <a:solidFill>
                  <a:schemeClr val="tx1"/>
                </a:solidFill>
              </a:rPr>
              <a:t>Supervised Machine Learning</a:t>
            </a:r>
          </a:p>
          <a:p>
            <a:r>
              <a:rPr lang="en-US" dirty="0">
                <a:solidFill>
                  <a:schemeClr val="tx1"/>
                </a:solidFill>
              </a:rPr>
              <a:t>Neural Nets and Neural Language Model</a:t>
            </a:r>
          </a:p>
        </p:txBody>
      </p:sp>
      <p:pic>
        <p:nvPicPr>
          <p:cNvPr id="7" name="Graphic 6" descr="Head with Gears">
            <a:extLst>
              <a:ext uri="{FF2B5EF4-FFF2-40B4-BE49-F238E27FC236}">
                <a16:creationId xmlns:a16="http://schemas.microsoft.com/office/drawing/2014/main" id="{0E2024FE-D853-2965-7B4B-604D859F25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403641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CE7A-A84C-634E-470F-99340655E79D}"/>
              </a:ext>
            </a:extLst>
          </p:cNvPr>
          <p:cNvSpPr>
            <a:spLocks noGrp="1"/>
          </p:cNvSpPr>
          <p:nvPr>
            <p:ph type="title"/>
          </p:nvPr>
        </p:nvSpPr>
        <p:spPr/>
        <p:txBody>
          <a:bodyPr/>
          <a:lstStyle/>
          <a:p>
            <a:r>
              <a:rPr lang="en-US" dirty="0"/>
              <a:t>Word Embedding ?</a:t>
            </a:r>
          </a:p>
        </p:txBody>
      </p:sp>
      <p:sp>
        <p:nvSpPr>
          <p:cNvPr id="3" name="Text Placeholder 2">
            <a:extLst>
              <a:ext uri="{FF2B5EF4-FFF2-40B4-BE49-F238E27FC236}">
                <a16:creationId xmlns:a16="http://schemas.microsoft.com/office/drawing/2014/main" id="{7A25F753-C226-C5A5-E4E8-69408F6D17BE}"/>
              </a:ext>
            </a:extLst>
          </p:cNvPr>
          <p:cNvSpPr>
            <a:spLocks noGrp="1"/>
          </p:cNvSpPr>
          <p:nvPr>
            <p:ph type="body" idx="1"/>
          </p:nvPr>
        </p:nvSpPr>
        <p:spPr/>
        <p:txBody>
          <a:bodyPr/>
          <a:lstStyle/>
          <a:p>
            <a:r>
              <a:rPr lang="en-US" dirty="0"/>
              <a:t>Text Analysis in Natural Language Processing - NLP</a:t>
            </a:r>
          </a:p>
        </p:txBody>
      </p:sp>
    </p:spTree>
    <p:extLst>
      <p:ext uri="{BB962C8B-B14F-4D97-AF65-F5344CB8AC3E}">
        <p14:creationId xmlns:p14="http://schemas.microsoft.com/office/powerpoint/2010/main" val="29328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1288-95C1-016F-DE0A-BA62A8AB3D41}"/>
              </a:ext>
            </a:extLst>
          </p:cNvPr>
          <p:cNvSpPr>
            <a:spLocks noGrp="1"/>
          </p:cNvSpPr>
          <p:nvPr>
            <p:ph type="title"/>
          </p:nvPr>
        </p:nvSpPr>
        <p:spPr>
          <a:xfrm>
            <a:off x="2895600" y="382385"/>
            <a:ext cx="8534399" cy="1413758"/>
          </a:xfrm>
        </p:spPr>
        <p:txBody>
          <a:bodyPr anchor="b">
            <a:normAutofit/>
          </a:bodyPr>
          <a:lstStyle/>
          <a:p>
            <a:pPr algn="ctr"/>
            <a:r>
              <a:rPr lang="en-US" sz="4400"/>
              <a:t>Word Embedding ?</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C73F193-F215-FFD6-6169-C60D1B741072}"/>
              </a:ext>
            </a:extLst>
          </p:cNvPr>
          <p:cNvSpPr>
            <a:spLocks noGrp="1"/>
          </p:cNvSpPr>
          <p:nvPr>
            <p:ph idx="1"/>
          </p:nvPr>
        </p:nvSpPr>
        <p:spPr>
          <a:xfrm>
            <a:off x="2895600" y="2178528"/>
            <a:ext cx="8534400" cy="3701065"/>
          </a:xfrm>
        </p:spPr>
        <p:txBody>
          <a:bodyPr>
            <a:normAutofit/>
          </a:bodyPr>
          <a:lstStyle/>
          <a:p>
            <a:pPr algn="just"/>
            <a:r>
              <a:rPr lang="en-US" dirty="0"/>
              <a:t>Word Embedding is a concept of text analysis in Natural Language Processing</a:t>
            </a:r>
          </a:p>
          <a:p>
            <a:pPr algn="just"/>
            <a:r>
              <a:rPr lang="en-US" dirty="0"/>
              <a:t>Word Embedding is a vectorized task which deals with the words in the data, each word has its unique meaning which are encoded into a unique real-valued vector</a:t>
            </a:r>
          </a:p>
          <a:p>
            <a:pPr algn="just"/>
            <a:r>
              <a:rPr lang="en-US" dirty="0"/>
              <a:t>Which leads to getting more feature extractions likely, the vector encoded words which are closer in the vector space are treated as having similar textual meaning</a:t>
            </a:r>
          </a:p>
          <a:p>
            <a:pPr algn="just"/>
            <a:r>
              <a:rPr lang="en-US" dirty="0"/>
              <a:t>Word Embedding relies on the techniques likely, </a:t>
            </a:r>
            <a:r>
              <a:rPr lang="en-US" b="1" dirty="0"/>
              <a:t>Language Modeling</a:t>
            </a:r>
            <a:r>
              <a:rPr lang="en-US" dirty="0"/>
              <a:t>, and </a:t>
            </a:r>
            <a:r>
              <a:rPr lang="en-US" b="1" dirty="0"/>
              <a:t>Feature Learning</a:t>
            </a:r>
            <a:r>
              <a:rPr lang="en-US" dirty="0"/>
              <a:t> where words or phrases are mapped to the specific vectors (real-numbers)</a:t>
            </a:r>
          </a:p>
        </p:txBody>
      </p:sp>
    </p:spTree>
    <p:extLst>
      <p:ext uri="{BB962C8B-B14F-4D97-AF65-F5344CB8AC3E}">
        <p14:creationId xmlns:p14="http://schemas.microsoft.com/office/powerpoint/2010/main" val="374238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4" descr="A network formed by white dots">
            <a:extLst>
              <a:ext uri="{FF2B5EF4-FFF2-40B4-BE49-F238E27FC236}">
                <a16:creationId xmlns:a16="http://schemas.microsoft.com/office/drawing/2014/main" id="{F2D7601B-2A01-7AE4-9307-B03131FF0084}"/>
              </a:ext>
            </a:extLst>
          </p:cNvPr>
          <p:cNvPicPr>
            <a:picLocks noChangeAspect="1"/>
          </p:cNvPicPr>
          <p:nvPr/>
        </p:nvPicPr>
        <p:blipFill rotWithShape="1">
          <a:blip r:embed="rId2"/>
          <a:srcRect l="43961" r="1546" b="-1"/>
          <a:stretch/>
        </p:blipFill>
        <p:spPr>
          <a:xfrm>
            <a:off x="7338646" y="10"/>
            <a:ext cx="4853354" cy="6857990"/>
          </a:xfrm>
          <a:prstGeom prst="rect">
            <a:avLst/>
          </a:prstGeom>
        </p:spPr>
      </p:pic>
      <p:sp>
        <p:nvSpPr>
          <p:cNvPr id="26"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6DF5AF2B-8941-510D-A740-8D80CA92736D}"/>
              </a:ext>
            </a:extLst>
          </p:cNvPr>
          <p:cNvSpPr>
            <a:spLocks noGrp="1"/>
          </p:cNvSpPr>
          <p:nvPr>
            <p:ph type="title"/>
          </p:nvPr>
        </p:nvSpPr>
        <p:spPr>
          <a:xfrm>
            <a:off x="765051" y="382385"/>
            <a:ext cx="6015897" cy="1492132"/>
          </a:xfrm>
        </p:spPr>
        <p:txBody>
          <a:bodyPr>
            <a:normAutofit/>
          </a:bodyPr>
          <a:lstStyle/>
          <a:p>
            <a:r>
              <a:rPr lang="en-US"/>
              <a:t>Word Embedding - Methods</a:t>
            </a:r>
            <a:endParaRPr lang="en-US" dirty="0"/>
          </a:p>
        </p:txBody>
      </p:sp>
      <p:sp>
        <p:nvSpPr>
          <p:cNvPr id="27" name="Rectangle 10">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Content Placeholder 2">
            <a:extLst>
              <a:ext uri="{FF2B5EF4-FFF2-40B4-BE49-F238E27FC236}">
                <a16:creationId xmlns:a16="http://schemas.microsoft.com/office/drawing/2014/main" id="{001A4059-D20A-02AF-4A58-B3E17E15C4F6}"/>
              </a:ext>
            </a:extLst>
          </p:cNvPr>
          <p:cNvSpPr>
            <a:spLocks noGrp="1"/>
          </p:cNvSpPr>
          <p:nvPr>
            <p:ph idx="1"/>
          </p:nvPr>
        </p:nvSpPr>
        <p:spPr>
          <a:xfrm>
            <a:off x="765051" y="2091559"/>
            <a:ext cx="6015897" cy="4183117"/>
          </a:xfrm>
        </p:spPr>
        <p:txBody>
          <a:bodyPr>
            <a:normAutofit/>
          </a:bodyPr>
          <a:lstStyle/>
          <a:p>
            <a:pPr>
              <a:lnSpc>
                <a:spcPct val="100000"/>
              </a:lnSpc>
            </a:pPr>
            <a:r>
              <a:rPr lang="en-US" sz="1600" b="1" dirty="0"/>
              <a:t>Neural Networks</a:t>
            </a:r>
          </a:p>
          <a:p>
            <a:pPr lvl="1">
              <a:lnSpc>
                <a:spcPct val="100000"/>
              </a:lnSpc>
            </a:pPr>
            <a:r>
              <a:rPr lang="en-US" sz="1600" dirty="0"/>
              <a:t>Neural Networks is a continuous space language model (continuous embedding of phrases)</a:t>
            </a:r>
          </a:p>
          <a:p>
            <a:pPr>
              <a:lnSpc>
                <a:spcPct val="100000"/>
              </a:lnSpc>
            </a:pPr>
            <a:r>
              <a:rPr lang="en-US" sz="1600" b="1" dirty="0"/>
              <a:t>Dimensionality Reduction</a:t>
            </a:r>
          </a:p>
          <a:p>
            <a:pPr lvl="1" algn="just">
              <a:lnSpc>
                <a:spcPct val="100000"/>
              </a:lnSpc>
            </a:pPr>
            <a:r>
              <a:rPr lang="en-US" sz="1600" dirty="0"/>
              <a:t>Is the change of information from high-dimensional space to low-dimensional space without change in meaning</a:t>
            </a:r>
          </a:p>
          <a:p>
            <a:pPr>
              <a:lnSpc>
                <a:spcPct val="100000"/>
              </a:lnSpc>
            </a:pPr>
            <a:r>
              <a:rPr lang="en-US" sz="1600" b="1" dirty="0"/>
              <a:t>Co-occurrence Matrix</a:t>
            </a:r>
          </a:p>
          <a:p>
            <a:pPr lvl="1" algn="just">
              <a:lnSpc>
                <a:spcPct val="100000"/>
              </a:lnSpc>
            </a:pPr>
            <a:r>
              <a:rPr lang="en-US" sz="1600" dirty="0"/>
              <a:t>Is a matrix format that is illustrated over an image to be the distribution of co-occurrence pixel representations. Especially used in medical image analysis</a:t>
            </a:r>
          </a:p>
          <a:p>
            <a:pPr>
              <a:lnSpc>
                <a:spcPct val="100000"/>
              </a:lnSpc>
            </a:pPr>
            <a:r>
              <a:rPr lang="en-US" sz="1600" b="1" dirty="0"/>
              <a:t>Probabilistic Models</a:t>
            </a:r>
          </a:p>
          <a:p>
            <a:pPr lvl="1">
              <a:lnSpc>
                <a:spcPct val="100000"/>
              </a:lnSpc>
            </a:pPr>
            <a:r>
              <a:rPr lang="en-US" sz="1600" dirty="0"/>
              <a:t>Probability based approach</a:t>
            </a:r>
          </a:p>
        </p:txBody>
      </p:sp>
    </p:spTree>
    <p:extLst>
      <p:ext uri="{BB962C8B-B14F-4D97-AF65-F5344CB8AC3E}">
        <p14:creationId xmlns:p14="http://schemas.microsoft.com/office/powerpoint/2010/main" val="8687029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815</TotalTime>
  <Words>2236</Words>
  <Application>Microsoft Macintosh PowerPoint</Application>
  <PresentationFormat>Widescreen</PresentationFormat>
  <Paragraphs>207</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Cambria Math</vt:lpstr>
      <vt:lpstr>Gill Sans MT</vt:lpstr>
      <vt:lpstr>Impact</vt:lpstr>
      <vt:lpstr>Times New Roman</vt:lpstr>
      <vt:lpstr>Badge</vt:lpstr>
      <vt:lpstr>Word Embedding</vt:lpstr>
      <vt:lpstr>Natural Language processing</vt:lpstr>
      <vt:lpstr>Natural language Processing ?</vt:lpstr>
      <vt:lpstr>Natural Language Processing ?</vt:lpstr>
      <vt:lpstr>NLP - Preprocessing</vt:lpstr>
      <vt:lpstr>NLP - Overview </vt:lpstr>
      <vt:lpstr>Word Embedding ?</vt:lpstr>
      <vt:lpstr>Word Embedding ?</vt:lpstr>
      <vt:lpstr>Word Embedding - Methods</vt:lpstr>
      <vt:lpstr>Contextualized word embedding</vt:lpstr>
      <vt:lpstr>Language Models</vt:lpstr>
      <vt:lpstr>Language Model – N gram</vt:lpstr>
      <vt:lpstr>Word Embedding – training</vt:lpstr>
      <vt:lpstr>Word2vec</vt:lpstr>
      <vt:lpstr>Word2Vec – computing </vt:lpstr>
      <vt:lpstr>Word2vec – objective function</vt:lpstr>
      <vt:lpstr>Negative Log Likelihood (AVG)</vt:lpstr>
      <vt:lpstr>Probability calculation  </vt:lpstr>
      <vt:lpstr>Word2Vec - Snippet</vt:lpstr>
      <vt:lpstr>Keras – Word Embedding</vt:lpstr>
      <vt:lpstr>Keras – Embedding Arguments</vt:lpstr>
      <vt:lpstr>PyTorch - Embedding</vt:lpstr>
      <vt:lpstr>Graph embeddings</vt:lpstr>
      <vt:lpstr>Applications</vt:lpstr>
      <vt:lpstr>Applications</vt:lpstr>
      <vt:lpstr>Biological Word Embedding</vt:lpstr>
      <vt:lpstr>Implementation</vt:lpstr>
      <vt:lpstr>Hugging Face Datasets !</vt:lpstr>
      <vt:lpstr>Code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dc:title>
  <dc:creator>Naga Sai Krishna Adatrao</dc:creator>
  <cp:lastModifiedBy>Naga Sai Krishna Adatrao</cp:lastModifiedBy>
  <cp:revision>49</cp:revision>
  <dcterms:created xsi:type="dcterms:W3CDTF">2022-08-26T15:44:10Z</dcterms:created>
  <dcterms:modified xsi:type="dcterms:W3CDTF">2023-03-20T16:07:13Z</dcterms:modified>
</cp:coreProperties>
</file>