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sldIdLst>
    <p:sldId id="267" r:id="rId2"/>
    <p:sldId id="268" r:id="rId3"/>
    <p:sldId id="300" r:id="rId4"/>
    <p:sldId id="279" r:id="rId5"/>
    <p:sldId id="303" r:id="rId6"/>
    <p:sldId id="304" r:id="rId7"/>
    <p:sldId id="305" r:id="rId8"/>
    <p:sldId id="272" r:id="rId9"/>
    <p:sldId id="288" r:id="rId10"/>
    <p:sldId id="295" r:id="rId11"/>
    <p:sldId id="289" r:id="rId12"/>
    <p:sldId id="274" r:id="rId13"/>
    <p:sldId id="291" r:id="rId14"/>
    <p:sldId id="290" r:id="rId15"/>
    <p:sldId id="292" r:id="rId16"/>
    <p:sldId id="306" r:id="rId17"/>
    <p:sldId id="278" r:id="rId18"/>
    <p:sldId id="307" r:id="rId19"/>
    <p:sldId id="308" r:id="rId20"/>
    <p:sldId id="309" r:id="rId21"/>
    <p:sldId id="310" r:id="rId22"/>
    <p:sldId id="312" r:id="rId23"/>
    <p:sldId id="31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me Slide" id="{C41E965D-1BB0-6E42-80C1-B0CE61D34D0F}">
          <p14:sldIdLst>
            <p14:sldId id="267"/>
          </p14:sldIdLst>
        </p14:section>
        <p14:section name="Teams" id="{0043B4F4-D4EC-486D-8598-0B9CE5DAC63A}">
          <p14:sldIdLst>
            <p14:sldId id="268"/>
            <p14:sldId id="300"/>
          </p14:sldIdLst>
        </p14:section>
        <p14:section name="intro" id="{FE61E1D5-4D1B-4AD8-A886-C105CC201C4E}">
          <p14:sldIdLst>
            <p14:sldId id="279"/>
            <p14:sldId id="303"/>
            <p14:sldId id="304"/>
            <p14:sldId id="305"/>
          </p14:sldIdLst>
        </p14:section>
        <p14:section name="mod 5-bit" id="{D01103C6-D9B4-874A-903D-1D54C47D2E73}">
          <p14:sldIdLst>
            <p14:sldId id="272"/>
            <p14:sldId id="288"/>
            <p14:sldId id="295"/>
            <p14:sldId id="289"/>
          </p14:sldIdLst>
        </p14:section>
        <p14:section name="Mod-4 bit" id="{17ED8106-7472-CA40-A9D6-5927206203E6}">
          <p14:sldIdLst>
            <p14:sldId id="274"/>
            <p14:sldId id="291"/>
            <p14:sldId id="290"/>
            <p14:sldId id="292"/>
            <p14:sldId id="306"/>
          </p14:sldIdLst>
        </p14:section>
        <p14:section name="conclusion" id="{200639A4-A0BA-4C04-B9DC-33C87ED0D6B9}">
          <p14:sldIdLst>
            <p14:sldId id="278"/>
            <p14:sldId id="307"/>
            <p14:sldId id="308"/>
            <p14:sldId id="309"/>
            <p14:sldId id="310"/>
            <p14:sldId id="312"/>
            <p14:sldId id="31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74C5"/>
    <a:srgbClr val="0D141A"/>
    <a:srgbClr val="12231D"/>
    <a:srgbClr val="07D3DA"/>
    <a:srgbClr val="273E32"/>
    <a:srgbClr val="509AD1"/>
    <a:srgbClr val="FFFB05"/>
    <a:srgbClr val="101920"/>
    <a:srgbClr val="E210C4"/>
    <a:srgbClr val="1015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18" autoAdjust="0"/>
    <p:restoredTop sz="96928"/>
  </p:normalViewPr>
  <p:slideViewPr>
    <p:cSldViewPr snapToGrid="0" snapToObjects="1">
      <p:cViewPr varScale="1">
        <p:scale>
          <a:sx n="81" d="100"/>
          <a:sy n="81" d="100"/>
        </p:scale>
        <p:origin x="504"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L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AF6D82-066C-FA4D-8270-4E3B76B0A85B}" type="datetimeFigureOut">
              <a:t>11/25/2022</a:t>
            </a:fld>
            <a:endParaRPr lang="en-L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L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L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E92847-51ED-1449-A9AF-8F855167E8E6}" type="slidenum">
              <a:t>‹#›</a:t>
            </a:fld>
            <a:endParaRPr lang="en-LT"/>
          </a:p>
        </p:txBody>
      </p:sp>
    </p:spTree>
    <p:extLst>
      <p:ext uri="{BB962C8B-B14F-4D97-AF65-F5344CB8AC3E}">
        <p14:creationId xmlns:p14="http://schemas.microsoft.com/office/powerpoint/2010/main" val="2813509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https://unsplash.com/photos/AXu2aZ3YgP8</a:t>
            </a:r>
            <a:endParaRPr lang="en-LT" dirty="0"/>
          </a:p>
        </p:txBody>
      </p:sp>
      <p:sp>
        <p:nvSpPr>
          <p:cNvPr id="4" name="Slide Number Placeholder 3"/>
          <p:cNvSpPr>
            <a:spLocks noGrp="1"/>
          </p:cNvSpPr>
          <p:nvPr>
            <p:ph type="sldNum" sz="quarter" idx="5"/>
          </p:nvPr>
        </p:nvSpPr>
        <p:spPr/>
        <p:txBody>
          <a:bodyPr/>
          <a:lstStyle/>
          <a:p>
            <a:fld id="{5BE92847-51ED-1449-A9AF-8F855167E8E6}" type="slidenum">
              <a:t>1</a:t>
            </a:fld>
            <a:endParaRPr lang="en-LT"/>
          </a:p>
        </p:txBody>
      </p:sp>
    </p:spTree>
    <p:extLst>
      <p:ext uri="{BB962C8B-B14F-4D97-AF65-F5344CB8AC3E}">
        <p14:creationId xmlns:p14="http://schemas.microsoft.com/office/powerpoint/2010/main" val="470964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https://unsplash.com/photos/fItRJ7AHak8</a:t>
            </a:r>
            <a:endParaRPr lang="en-LT"/>
          </a:p>
        </p:txBody>
      </p:sp>
      <p:sp>
        <p:nvSpPr>
          <p:cNvPr id="4" name="Slide Number Placeholder 3"/>
          <p:cNvSpPr>
            <a:spLocks noGrp="1"/>
          </p:cNvSpPr>
          <p:nvPr>
            <p:ph type="sldNum" sz="quarter" idx="5"/>
          </p:nvPr>
        </p:nvSpPr>
        <p:spPr/>
        <p:txBody>
          <a:bodyPr/>
          <a:lstStyle/>
          <a:p>
            <a:fld id="{5BE92847-51ED-1449-A9AF-8F855167E8E6}" type="slidenum">
              <a:t>9</a:t>
            </a:fld>
            <a:endParaRPr lang="en-LT"/>
          </a:p>
        </p:txBody>
      </p:sp>
    </p:spTree>
    <p:extLst>
      <p:ext uri="{BB962C8B-B14F-4D97-AF65-F5344CB8AC3E}">
        <p14:creationId xmlns:p14="http://schemas.microsoft.com/office/powerpoint/2010/main" val="4038666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https://unsplash.com/photos/fItRJ7AHak8</a:t>
            </a:r>
            <a:endParaRPr lang="en-LT"/>
          </a:p>
        </p:txBody>
      </p:sp>
      <p:sp>
        <p:nvSpPr>
          <p:cNvPr id="4" name="Slide Number Placeholder 3"/>
          <p:cNvSpPr>
            <a:spLocks noGrp="1"/>
          </p:cNvSpPr>
          <p:nvPr>
            <p:ph type="sldNum" sz="quarter" idx="5"/>
          </p:nvPr>
        </p:nvSpPr>
        <p:spPr/>
        <p:txBody>
          <a:bodyPr/>
          <a:lstStyle/>
          <a:p>
            <a:fld id="{5BE92847-51ED-1449-A9AF-8F855167E8E6}" type="slidenum">
              <a:t>10</a:t>
            </a:fld>
            <a:endParaRPr lang="en-LT"/>
          </a:p>
        </p:txBody>
      </p:sp>
    </p:spTree>
    <p:extLst>
      <p:ext uri="{BB962C8B-B14F-4D97-AF65-F5344CB8AC3E}">
        <p14:creationId xmlns:p14="http://schemas.microsoft.com/office/powerpoint/2010/main" val="560009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https://unsplash.com/photos/fItRJ7AHak8</a:t>
            </a:r>
            <a:endParaRPr lang="en-LT"/>
          </a:p>
        </p:txBody>
      </p:sp>
      <p:sp>
        <p:nvSpPr>
          <p:cNvPr id="4" name="Slide Number Placeholder 3"/>
          <p:cNvSpPr>
            <a:spLocks noGrp="1"/>
          </p:cNvSpPr>
          <p:nvPr>
            <p:ph type="sldNum" sz="quarter" idx="5"/>
          </p:nvPr>
        </p:nvSpPr>
        <p:spPr/>
        <p:txBody>
          <a:bodyPr/>
          <a:lstStyle/>
          <a:p>
            <a:fld id="{5BE92847-51ED-1449-A9AF-8F855167E8E6}" type="slidenum">
              <a:t>11</a:t>
            </a:fld>
            <a:endParaRPr lang="en-LT"/>
          </a:p>
        </p:txBody>
      </p:sp>
    </p:spTree>
    <p:extLst>
      <p:ext uri="{BB962C8B-B14F-4D97-AF65-F5344CB8AC3E}">
        <p14:creationId xmlns:p14="http://schemas.microsoft.com/office/powerpoint/2010/main" val="471984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https://unsplash.com/photos/fItRJ7AHak8</a:t>
            </a:r>
            <a:endParaRPr lang="en-LT"/>
          </a:p>
        </p:txBody>
      </p:sp>
      <p:sp>
        <p:nvSpPr>
          <p:cNvPr id="4" name="Slide Number Placeholder 3"/>
          <p:cNvSpPr>
            <a:spLocks noGrp="1"/>
          </p:cNvSpPr>
          <p:nvPr>
            <p:ph type="sldNum" sz="quarter" idx="5"/>
          </p:nvPr>
        </p:nvSpPr>
        <p:spPr/>
        <p:txBody>
          <a:bodyPr/>
          <a:lstStyle/>
          <a:p>
            <a:fld id="{5BE92847-51ED-1449-A9AF-8F855167E8E6}" type="slidenum">
              <a:t>13</a:t>
            </a:fld>
            <a:endParaRPr lang="en-LT"/>
          </a:p>
        </p:txBody>
      </p:sp>
    </p:spTree>
    <p:extLst>
      <p:ext uri="{BB962C8B-B14F-4D97-AF65-F5344CB8AC3E}">
        <p14:creationId xmlns:p14="http://schemas.microsoft.com/office/powerpoint/2010/main" val="3841199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https://unsplash.com/photos/fItRJ7AHak8</a:t>
            </a:r>
            <a:endParaRPr lang="en-LT"/>
          </a:p>
        </p:txBody>
      </p:sp>
      <p:sp>
        <p:nvSpPr>
          <p:cNvPr id="4" name="Slide Number Placeholder 3"/>
          <p:cNvSpPr>
            <a:spLocks noGrp="1"/>
          </p:cNvSpPr>
          <p:nvPr>
            <p:ph type="sldNum" sz="quarter" idx="5"/>
          </p:nvPr>
        </p:nvSpPr>
        <p:spPr/>
        <p:txBody>
          <a:bodyPr/>
          <a:lstStyle/>
          <a:p>
            <a:fld id="{5BE92847-51ED-1449-A9AF-8F855167E8E6}" type="slidenum">
              <a:t>14</a:t>
            </a:fld>
            <a:endParaRPr lang="en-LT"/>
          </a:p>
        </p:txBody>
      </p:sp>
    </p:spTree>
    <p:extLst>
      <p:ext uri="{BB962C8B-B14F-4D97-AF65-F5344CB8AC3E}">
        <p14:creationId xmlns:p14="http://schemas.microsoft.com/office/powerpoint/2010/main" val="999327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https://unsplash.com/photos/fItRJ7AHak8</a:t>
            </a:r>
            <a:endParaRPr lang="en-LT"/>
          </a:p>
        </p:txBody>
      </p:sp>
      <p:sp>
        <p:nvSpPr>
          <p:cNvPr id="4" name="Slide Number Placeholder 3"/>
          <p:cNvSpPr>
            <a:spLocks noGrp="1"/>
          </p:cNvSpPr>
          <p:nvPr>
            <p:ph type="sldNum" sz="quarter" idx="5"/>
          </p:nvPr>
        </p:nvSpPr>
        <p:spPr/>
        <p:txBody>
          <a:bodyPr/>
          <a:lstStyle/>
          <a:p>
            <a:fld id="{5BE92847-51ED-1449-A9AF-8F855167E8E6}" type="slidenum">
              <a:t>15</a:t>
            </a:fld>
            <a:endParaRPr lang="en-LT"/>
          </a:p>
        </p:txBody>
      </p:sp>
    </p:spTree>
    <p:extLst>
      <p:ext uri="{BB962C8B-B14F-4D97-AF65-F5344CB8AC3E}">
        <p14:creationId xmlns:p14="http://schemas.microsoft.com/office/powerpoint/2010/main" val="3391167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9C58-9C9F-A4DF-4194-421A9055A5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09009A-52F4-9CD0-4E7D-8AA830BA54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5252EF3-C0C7-36C0-6A63-CDA4988FCF1E}"/>
              </a:ext>
            </a:extLst>
          </p:cNvPr>
          <p:cNvSpPr>
            <a:spLocks noGrp="1"/>
          </p:cNvSpPr>
          <p:nvPr>
            <p:ph type="dt" sz="half" idx="10"/>
          </p:nvPr>
        </p:nvSpPr>
        <p:spPr/>
        <p:txBody>
          <a:bodyPr/>
          <a:lstStyle/>
          <a:p>
            <a:fld id="{5C1621EB-52E9-864A-B0F6-E4DE6976EFAF}" type="datetimeFigureOut">
              <a:rPr lang="en-US" smtClean="0"/>
              <a:t>11/25/2022</a:t>
            </a:fld>
            <a:endParaRPr lang="en-LT"/>
          </a:p>
        </p:txBody>
      </p:sp>
      <p:sp>
        <p:nvSpPr>
          <p:cNvPr id="5" name="Footer Placeholder 4">
            <a:extLst>
              <a:ext uri="{FF2B5EF4-FFF2-40B4-BE49-F238E27FC236}">
                <a16:creationId xmlns:a16="http://schemas.microsoft.com/office/drawing/2014/main" id="{A4A6A12D-764A-A83F-E67C-5E7BCE6E0772}"/>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6BF43040-47CD-6B54-C0A5-1C8AEA023F55}"/>
              </a:ext>
            </a:extLst>
          </p:cNvPr>
          <p:cNvSpPr>
            <a:spLocks noGrp="1"/>
          </p:cNvSpPr>
          <p:nvPr>
            <p:ph type="sldNum" sz="quarter" idx="12"/>
          </p:nvPr>
        </p:nvSpPr>
        <p:spPr/>
        <p:txBody>
          <a:bodyPr/>
          <a:lstStyle/>
          <a:p>
            <a:fld id="{BD72A2A8-704E-EF48-80AE-D3783EE37A42}" type="slidenum">
              <a:rPr lang="en-IN" smtClean="0"/>
              <a:t>‹#›</a:t>
            </a:fld>
            <a:endParaRPr lang="en-IN"/>
          </a:p>
        </p:txBody>
      </p:sp>
    </p:spTree>
    <p:extLst>
      <p:ext uri="{BB962C8B-B14F-4D97-AF65-F5344CB8AC3E}">
        <p14:creationId xmlns:p14="http://schemas.microsoft.com/office/powerpoint/2010/main" val="200662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05E10-81D3-3547-CAD7-C421B4DBEB0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9043FD-E0C9-F2CF-16D8-F1B208EA15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E49630-C6D8-CB8E-575F-C8124391053D}"/>
              </a:ext>
            </a:extLst>
          </p:cNvPr>
          <p:cNvSpPr>
            <a:spLocks noGrp="1"/>
          </p:cNvSpPr>
          <p:nvPr>
            <p:ph type="dt" sz="half" idx="10"/>
          </p:nvPr>
        </p:nvSpPr>
        <p:spPr/>
        <p:txBody>
          <a:bodyPr/>
          <a:lstStyle/>
          <a:p>
            <a:fld id="{5C1621EB-52E9-864A-B0F6-E4DE6976EFAF}" type="datetimeFigureOut">
              <a:rPr lang="en-US" smtClean="0"/>
              <a:t>11/25/2022</a:t>
            </a:fld>
            <a:endParaRPr lang="en-LT"/>
          </a:p>
        </p:txBody>
      </p:sp>
      <p:sp>
        <p:nvSpPr>
          <p:cNvPr id="5" name="Footer Placeholder 4">
            <a:extLst>
              <a:ext uri="{FF2B5EF4-FFF2-40B4-BE49-F238E27FC236}">
                <a16:creationId xmlns:a16="http://schemas.microsoft.com/office/drawing/2014/main" id="{75BC300A-85CF-27A9-3DF4-A182D15BB6EF}"/>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A594B15F-84A6-D601-D629-DF82F3F527C3}"/>
              </a:ext>
            </a:extLst>
          </p:cNvPr>
          <p:cNvSpPr>
            <a:spLocks noGrp="1"/>
          </p:cNvSpPr>
          <p:nvPr>
            <p:ph type="sldNum" sz="quarter" idx="12"/>
          </p:nvPr>
        </p:nvSpPr>
        <p:spPr/>
        <p:txBody>
          <a:bodyPr/>
          <a:lstStyle/>
          <a:p>
            <a:fld id="{BD72A2A8-704E-EF48-80AE-D3783EE37A42}" type="slidenum">
              <a:rPr lang="en-IN" smtClean="0"/>
              <a:t>‹#›</a:t>
            </a:fld>
            <a:endParaRPr lang="en-IN"/>
          </a:p>
        </p:txBody>
      </p:sp>
    </p:spTree>
    <p:extLst>
      <p:ext uri="{BB962C8B-B14F-4D97-AF65-F5344CB8AC3E}">
        <p14:creationId xmlns:p14="http://schemas.microsoft.com/office/powerpoint/2010/main" val="1281354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5BB1EE-D65F-659E-E995-EDFC5DA3C6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883DE9-8A32-803D-67BD-645FCBF7E7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5E5B32-BFCF-D534-6616-9FD208C4F1D0}"/>
              </a:ext>
            </a:extLst>
          </p:cNvPr>
          <p:cNvSpPr>
            <a:spLocks noGrp="1"/>
          </p:cNvSpPr>
          <p:nvPr>
            <p:ph type="dt" sz="half" idx="10"/>
          </p:nvPr>
        </p:nvSpPr>
        <p:spPr/>
        <p:txBody>
          <a:bodyPr/>
          <a:lstStyle/>
          <a:p>
            <a:fld id="{5C1621EB-52E9-864A-B0F6-E4DE6976EFAF}" type="datetimeFigureOut">
              <a:rPr lang="en-US" smtClean="0"/>
              <a:t>11/25/2022</a:t>
            </a:fld>
            <a:endParaRPr lang="en-LT"/>
          </a:p>
        </p:txBody>
      </p:sp>
      <p:sp>
        <p:nvSpPr>
          <p:cNvPr id="5" name="Footer Placeholder 4">
            <a:extLst>
              <a:ext uri="{FF2B5EF4-FFF2-40B4-BE49-F238E27FC236}">
                <a16:creationId xmlns:a16="http://schemas.microsoft.com/office/drawing/2014/main" id="{863D948B-824F-D51A-A2A9-EA23F913F5B0}"/>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2E3AF205-4CB9-7872-E062-CB496A76F33B}"/>
              </a:ext>
            </a:extLst>
          </p:cNvPr>
          <p:cNvSpPr>
            <a:spLocks noGrp="1"/>
          </p:cNvSpPr>
          <p:nvPr>
            <p:ph type="sldNum" sz="quarter" idx="12"/>
          </p:nvPr>
        </p:nvSpPr>
        <p:spPr/>
        <p:txBody>
          <a:bodyPr/>
          <a:lstStyle/>
          <a:p>
            <a:fld id="{BD72A2A8-704E-EF48-80AE-D3783EE37A42}" type="slidenum">
              <a:rPr lang="en-IN" smtClean="0"/>
              <a:t>‹#›</a:t>
            </a:fld>
            <a:endParaRPr lang="en-IN"/>
          </a:p>
        </p:txBody>
      </p:sp>
    </p:spTree>
    <p:extLst>
      <p:ext uri="{BB962C8B-B14F-4D97-AF65-F5344CB8AC3E}">
        <p14:creationId xmlns:p14="http://schemas.microsoft.com/office/powerpoint/2010/main" val="2590926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EB5CC-6E51-9E7B-077A-605AA52E21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23B636-0E4D-99FD-EC91-2E9E5A09C6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7B9C4D-8CB9-40BC-338C-521634E36578}"/>
              </a:ext>
            </a:extLst>
          </p:cNvPr>
          <p:cNvSpPr>
            <a:spLocks noGrp="1"/>
          </p:cNvSpPr>
          <p:nvPr>
            <p:ph type="dt" sz="half" idx="10"/>
          </p:nvPr>
        </p:nvSpPr>
        <p:spPr/>
        <p:txBody>
          <a:bodyPr/>
          <a:lstStyle/>
          <a:p>
            <a:fld id="{5C1621EB-52E9-864A-B0F6-E4DE6976EFAF}" type="datetimeFigureOut">
              <a:rPr lang="en-US" smtClean="0"/>
              <a:t>11/25/2022</a:t>
            </a:fld>
            <a:endParaRPr lang="en-LT"/>
          </a:p>
        </p:txBody>
      </p:sp>
      <p:sp>
        <p:nvSpPr>
          <p:cNvPr id="5" name="Footer Placeholder 4">
            <a:extLst>
              <a:ext uri="{FF2B5EF4-FFF2-40B4-BE49-F238E27FC236}">
                <a16:creationId xmlns:a16="http://schemas.microsoft.com/office/drawing/2014/main" id="{4AE540A4-AF0C-6D1F-8740-01D69BCFE086}"/>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FFACD14A-67B2-45B2-3704-6BD4CD0A5DB6}"/>
              </a:ext>
            </a:extLst>
          </p:cNvPr>
          <p:cNvSpPr>
            <a:spLocks noGrp="1"/>
          </p:cNvSpPr>
          <p:nvPr>
            <p:ph type="sldNum" sz="quarter" idx="12"/>
          </p:nvPr>
        </p:nvSpPr>
        <p:spPr/>
        <p:txBody>
          <a:bodyPr/>
          <a:lstStyle/>
          <a:p>
            <a:fld id="{BD72A2A8-704E-EF48-80AE-D3783EE37A42}" type="slidenum">
              <a:rPr lang="en-IN" smtClean="0"/>
              <a:t>‹#›</a:t>
            </a:fld>
            <a:endParaRPr lang="en-IN"/>
          </a:p>
        </p:txBody>
      </p:sp>
    </p:spTree>
    <p:extLst>
      <p:ext uri="{BB962C8B-B14F-4D97-AF65-F5344CB8AC3E}">
        <p14:creationId xmlns:p14="http://schemas.microsoft.com/office/powerpoint/2010/main" val="1164660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BD6C-8534-AA93-F765-80D7A0EEA5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F8D2DBA-6643-C10F-480D-392FA64351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7E527A-13F6-6DD3-F0D9-54FDAA117A70}"/>
              </a:ext>
            </a:extLst>
          </p:cNvPr>
          <p:cNvSpPr>
            <a:spLocks noGrp="1"/>
          </p:cNvSpPr>
          <p:nvPr>
            <p:ph type="dt" sz="half" idx="10"/>
          </p:nvPr>
        </p:nvSpPr>
        <p:spPr/>
        <p:txBody>
          <a:bodyPr/>
          <a:lstStyle/>
          <a:p>
            <a:fld id="{5C1621EB-52E9-864A-B0F6-E4DE6976EFAF}" type="datetimeFigureOut">
              <a:rPr lang="en-US" smtClean="0"/>
              <a:t>11/25/2022</a:t>
            </a:fld>
            <a:endParaRPr lang="en-LT"/>
          </a:p>
        </p:txBody>
      </p:sp>
      <p:sp>
        <p:nvSpPr>
          <p:cNvPr id="5" name="Footer Placeholder 4">
            <a:extLst>
              <a:ext uri="{FF2B5EF4-FFF2-40B4-BE49-F238E27FC236}">
                <a16:creationId xmlns:a16="http://schemas.microsoft.com/office/drawing/2014/main" id="{8CDFB8BB-7599-DA8C-9FE4-3849EB8932ED}"/>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22759F4E-0AB1-D31F-9865-AD726B82EE0E}"/>
              </a:ext>
            </a:extLst>
          </p:cNvPr>
          <p:cNvSpPr>
            <a:spLocks noGrp="1"/>
          </p:cNvSpPr>
          <p:nvPr>
            <p:ph type="sldNum" sz="quarter" idx="12"/>
          </p:nvPr>
        </p:nvSpPr>
        <p:spPr/>
        <p:txBody>
          <a:bodyPr/>
          <a:lstStyle/>
          <a:p>
            <a:fld id="{BD72A2A8-704E-EF48-80AE-D3783EE37A42}" type="slidenum">
              <a:rPr lang="en-IN" smtClean="0"/>
              <a:t>‹#›</a:t>
            </a:fld>
            <a:endParaRPr lang="en-IN"/>
          </a:p>
        </p:txBody>
      </p:sp>
    </p:spTree>
    <p:extLst>
      <p:ext uri="{BB962C8B-B14F-4D97-AF65-F5344CB8AC3E}">
        <p14:creationId xmlns:p14="http://schemas.microsoft.com/office/powerpoint/2010/main" val="1760398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74C03-4FC9-0999-ACE0-F7637DE275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5CBF1D-D81C-6FC6-81F6-EE97BE5433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4D9CFC-C4B3-AB8C-A91F-90A1C3243E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F9FB9A9-1B51-3E6E-F2EE-F4A2C7E05665}"/>
              </a:ext>
            </a:extLst>
          </p:cNvPr>
          <p:cNvSpPr>
            <a:spLocks noGrp="1"/>
          </p:cNvSpPr>
          <p:nvPr>
            <p:ph type="dt" sz="half" idx="10"/>
          </p:nvPr>
        </p:nvSpPr>
        <p:spPr/>
        <p:txBody>
          <a:bodyPr/>
          <a:lstStyle/>
          <a:p>
            <a:fld id="{5C1621EB-52E9-864A-B0F6-E4DE6976EFAF}" type="datetimeFigureOut">
              <a:rPr lang="en-US" smtClean="0"/>
              <a:t>11/25/2022</a:t>
            </a:fld>
            <a:endParaRPr lang="en-LT"/>
          </a:p>
        </p:txBody>
      </p:sp>
      <p:sp>
        <p:nvSpPr>
          <p:cNvPr id="6" name="Footer Placeholder 5">
            <a:extLst>
              <a:ext uri="{FF2B5EF4-FFF2-40B4-BE49-F238E27FC236}">
                <a16:creationId xmlns:a16="http://schemas.microsoft.com/office/drawing/2014/main" id="{771D6A63-D6EF-54C4-ABF3-3534313BDE77}"/>
              </a:ext>
            </a:extLst>
          </p:cNvPr>
          <p:cNvSpPr>
            <a:spLocks noGrp="1"/>
          </p:cNvSpPr>
          <p:nvPr>
            <p:ph type="ftr" sz="quarter" idx="11"/>
          </p:nvPr>
        </p:nvSpPr>
        <p:spPr/>
        <p:txBody>
          <a:bodyPr/>
          <a:lstStyle/>
          <a:p>
            <a:endParaRPr lang="en-LT"/>
          </a:p>
        </p:txBody>
      </p:sp>
      <p:sp>
        <p:nvSpPr>
          <p:cNvPr id="7" name="Slide Number Placeholder 6">
            <a:extLst>
              <a:ext uri="{FF2B5EF4-FFF2-40B4-BE49-F238E27FC236}">
                <a16:creationId xmlns:a16="http://schemas.microsoft.com/office/drawing/2014/main" id="{5FB045FC-2DC5-4892-2AA5-C15845452FD6}"/>
              </a:ext>
            </a:extLst>
          </p:cNvPr>
          <p:cNvSpPr>
            <a:spLocks noGrp="1"/>
          </p:cNvSpPr>
          <p:nvPr>
            <p:ph type="sldNum" sz="quarter" idx="12"/>
          </p:nvPr>
        </p:nvSpPr>
        <p:spPr/>
        <p:txBody>
          <a:bodyPr/>
          <a:lstStyle/>
          <a:p>
            <a:fld id="{BD72A2A8-704E-EF48-80AE-D3783EE37A42}" type="slidenum">
              <a:rPr lang="en-IN" smtClean="0"/>
              <a:t>‹#›</a:t>
            </a:fld>
            <a:endParaRPr lang="en-IN"/>
          </a:p>
        </p:txBody>
      </p:sp>
    </p:spTree>
    <p:extLst>
      <p:ext uri="{BB962C8B-B14F-4D97-AF65-F5344CB8AC3E}">
        <p14:creationId xmlns:p14="http://schemas.microsoft.com/office/powerpoint/2010/main" val="148836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2E635-E555-9F6A-07BD-966D917EB37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DBDB99-5013-3BB6-1191-9267219BD8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70BE2-0A61-C718-CB62-4716984843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A2FAE2C-602F-E991-B374-DB8EDAFE43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070D45-3A3B-B2BE-0D8F-99C4AF48A4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4E5BDB6-85B9-2C30-D3A2-17B4F93EBFAC}"/>
              </a:ext>
            </a:extLst>
          </p:cNvPr>
          <p:cNvSpPr>
            <a:spLocks noGrp="1"/>
          </p:cNvSpPr>
          <p:nvPr>
            <p:ph type="dt" sz="half" idx="10"/>
          </p:nvPr>
        </p:nvSpPr>
        <p:spPr/>
        <p:txBody>
          <a:bodyPr/>
          <a:lstStyle/>
          <a:p>
            <a:fld id="{5C1621EB-52E9-864A-B0F6-E4DE6976EFAF}" type="datetimeFigureOut">
              <a:rPr lang="en-US" smtClean="0"/>
              <a:t>11/25/2022</a:t>
            </a:fld>
            <a:endParaRPr lang="en-LT"/>
          </a:p>
        </p:txBody>
      </p:sp>
      <p:sp>
        <p:nvSpPr>
          <p:cNvPr id="8" name="Footer Placeholder 7">
            <a:extLst>
              <a:ext uri="{FF2B5EF4-FFF2-40B4-BE49-F238E27FC236}">
                <a16:creationId xmlns:a16="http://schemas.microsoft.com/office/drawing/2014/main" id="{D43B8B27-5DD5-4163-5752-A09248D668C6}"/>
              </a:ext>
            </a:extLst>
          </p:cNvPr>
          <p:cNvSpPr>
            <a:spLocks noGrp="1"/>
          </p:cNvSpPr>
          <p:nvPr>
            <p:ph type="ftr" sz="quarter" idx="11"/>
          </p:nvPr>
        </p:nvSpPr>
        <p:spPr/>
        <p:txBody>
          <a:bodyPr/>
          <a:lstStyle/>
          <a:p>
            <a:endParaRPr lang="en-LT"/>
          </a:p>
        </p:txBody>
      </p:sp>
      <p:sp>
        <p:nvSpPr>
          <p:cNvPr id="9" name="Slide Number Placeholder 8">
            <a:extLst>
              <a:ext uri="{FF2B5EF4-FFF2-40B4-BE49-F238E27FC236}">
                <a16:creationId xmlns:a16="http://schemas.microsoft.com/office/drawing/2014/main" id="{6BF4659F-3F72-9B6A-BEA8-1FAE3B3DC6EA}"/>
              </a:ext>
            </a:extLst>
          </p:cNvPr>
          <p:cNvSpPr>
            <a:spLocks noGrp="1"/>
          </p:cNvSpPr>
          <p:nvPr>
            <p:ph type="sldNum" sz="quarter" idx="12"/>
          </p:nvPr>
        </p:nvSpPr>
        <p:spPr/>
        <p:txBody>
          <a:bodyPr/>
          <a:lstStyle/>
          <a:p>
            <a:fld id="{BD72A2A8-704E-EF48-80AE-D3783EE37A42}" type="slidenum">
              <a:rPr lang="en-IN" smtClean="0"/>
              <a:t>‹#›</a:t>
            </a:fld>
            <a:endParaRPr lang="en-IN"/>
          </a:p>
        </p:txBody>
      </p:sp>
    </p:spTree>
    <p:extLst>
      <p:ext uri="{BB962C8B-B14F-4D97-AF65-F5344CB8AC3E}">
        <p14:creationId xmlns:p14="http://schemas.microsoft.com/office/powerpoint/2010/main" val="1105195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E7381-7C4D-86E2-94B3-30593460496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FD1197E-1EF8-50A2-1503-97142A9AB796}"/>
              </a:ext>
            </a:extLst>
          </p:cNvPr>
          <p:cNvSpPr>
            <a:spLocks noGrp="1"/>
          </p:cNvSpPr>
          <p:nvPr>
            <p:ph type="dt" sz="half" idx="10"/>
          </p:nvPr>
        </p:nvSpPr>
        <p:spPr/>
        <p:txBody>
          <a:bodyPr/>
          <a:lstStyle/>
          <a:p>
            <a:fld id="{5C1621EB-52E9-864A-B0F6-E4DE6976EFAF}" type="datetimeFigureOut">
              <a:rPr lang="en-US" smtClean="0"/>
              <a:t>11/25/2022</a:t>
            </a:fld>
            <a:endParaRPr lang="en-LT"/>
          </a:p>
        </p:txBody>
      </p:sp>
      <p:sp>
        <p:nvSpPr>
          <p:cNvPr id="4" name="Footer Placeholder 3">
            <a:extLst>
              <a:ext uri="{FF2B5EF4-FFF2-40B4-BE49-F238E27FC236}">
                <a16:creationId xmlns:a16="http://schemas.microsoft.com/office/drawing/2014/main" id="{CA705BB9-4569-6116-691F-9AC0D5CD5F16}"/>
              </a:ext>
            </a:extLst>
          </p:cNvPr>
          <p:cNvSpPr>
            <a:spLocks noGrp="1"/>
          </p:cNvSpPr>
          <p:nvPr>
            <p:ph type="ftr" sz="quarter" idx="11"/>
          </p:nvPr>
        </p:nvSpPr>
        <p:spPr/>
        <p:txBody>
          <a:bodyPr/>
          <a:lstStyle/>
          <a:p>
            <a:endParaRPr lang="en-LT"/>
          </a:p>
        </p:txBody>
      </p:sp>
      <p:sp>
        <p:nvSpPr>
          <p:cNvPr id="5" name="Slide Number Placeholder 4">
            <a:extLst>
              <a:ext uri="{FF2B5EF4-FFF2-40B4-BE49-F238E27FC236}">
                <a16:creationId xmlns:a16="http://schemas.microsoft.com/office/drawing/2014/main" id="{C8642746-D421-2D70-4FDA-53DC3673A67E}"/>
              </a:ext>
            </a:extLst>
          </p:cNvPr>
          <p:cNvSpPr>
            <a:spLocks noGrp="1"/>
          </p:cNvSpPr>
          <p:nvPr>
            <p:ph type="sldNum" sz="quarter" idx="12"/>
          </p:nvPr>
        </p:nvSpPr>
        <p:spPr/>
        <p:txBody>
          <a:bodyPr/>
          <a:lstStyle/>
          <a:p>
            <a:fld id="{BD72A2A8-704E-EF48-80AE-D3783EE37A42}" type="slidenum">
              <a:rPr lang="en-IN" smtClean="0"/>
              <a:t>‹#›</a:t>
            </a:fld>
            <a:endParaRPr lang="en-IN"/>
          </a:p>
        </p:txBody>
      </p:sp>
    </p:spTree>
    <p:extLst>
      <p:ext uri="{BB962C8B-B14F-4D97-AF65-F5344CB8AC3E}">
        <p14:creationId xmlns:p14="http://schemas.microsoft.com/office/powerpoint/2010/main" val="3239827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50C6A5-6C42-982D-B511-FDDD67762994}"/>
              </a:ext>
            </a:extLst>
          </p:cNvPr>
          <p:cNvSpPr>
            <a:spLocks noGrp="1"/>
          </p:cNvSpPr>
          <p:nvPr>
            <p:ph type="dt" sz="half" idx="10"/>
          </p:nvPr>
        </p:nvSpPr>
        <p:spPr/>
        <p:txBody>
          <a:bodyPr/>
          <a:lstStyle/>
          <a:p>
            <a:fld id="{5C1621EB-52E9-864A-B0F6-E4DE6976EFAF}" type="datetimeFigureOut">
              <a:rPr lang="en-US" smtClean="0"/>
              <a:t>11/25/2022</a:t>
            </a:fld>
            <a:endParaRPr lang="en-LT"/>
          </a:p>
        </p:txBody>
      </p:sp>
      <p:sp>
        <p:nvSpPr>
          <p:cNvPr id="3" name="Footer Placeholder 2">
            <a:extLst>
              <a:ext uri="{FF2B5EF4-FFF2-40B4-BE49-F238E27FC236}">
                <a16:creationId xmlns:a16="http://schemas.microsoft.com/office/drawing/2014/main" id="{D968317D-3692-1252-7727-5789072B4AB2}"/>
              </a:ext>
            </a:extLst>
          </p:cNvPr>
          <p:cNvSpPr>
            <a:spLocks noGrp="1"/>
          </p:cNvSpPr>
          <p:nvPr>
            <p:ph type="ftr" sz="quarter" idx="11"/>
          </p:nvPr>
        </p:nvSpPr>
        <p:spPr/>
        <p:txBody>
          <a:bodyPr/>
          <a:lstStyle/>
          <a:p>
            <a:endParaRPr lang="en-LT"/>
          </a:p>
        </p:txBody>
      </p:sp>
      <p:sp>
        <p:nvSpPr>
          <p:cNvPr id="4" name="Slide Number Placeholder 3">
            <a:extLst>
              <a:ext uri="{FF2B5EF4-FFF2-40B4-BE49-F238E27FC236}">
                <a16:creationId xmlns:a16="http://schemas.microsoft.com/office/drawing/2014/main" id="{6B6E1A41-0E54-69A0-41F7-71BB5285738D}"/>
              </a:ext>
            </a:extLst>
          </p:cNvPr>
          <p:cNvSpPr>
            <a:spLocks noGrp="1"/>
          </p:cNvSpPr>
          <p:nvPr>
            <p:ph type="sldNum" sz="quarter" idx="12"/>
          </p:nvPr>
        </p:nvSpPr>
        <p:spPr/>
        <p:txBody>
          <a:bodyPr/>
          <a:lstStyle/>
          <a:p>
            <a:fld id="{BD72A2A8-704E-EF48-80AE-D3783EE37A42}" type="slidenum">
              <a:rPr lang="en-IN" smtClean="0"/>
              <a:t>‹#›</a:t>
            </a:fld>
            <a:endParaRPr lang="en-IN"/>
          </a:p>
        </p:txBody>
      </p:sp>
    </p:spTree>
    <p:extLst>
      <p:ext uri="{BB962C8B-B14F-4D97-AF65-F5344CB8AC3E}">
        <p14:creationId xmlns:p14="http://schemas.microsoft.com/office/powerpoint/2010/main" val="3753805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259E7-3E07-BD4A-DD01-997C419E0A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426E9E7-E85D-B8D6-8FDA-5CBC9EEDCB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BCC9558-0858-839B-D705-7A028AA7C5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936D4B-FE1B-5509-9893-D60BB8045410}"/>
              </a:ext>
            </a:extLst>
          </p:cNvPr>
          <p:cNvSpPr>
            <a:spLocks noGrp="1"/>
          </p:cNvSpPr>
          <p:nvPr>
            <p:ph type="dt" sz="half" idx="10"/>
          </p:nvPr>
        </p:nvSpPr>
        <p:spPr/>
        <p:txBody>
          <a:bodyPr/>
          <a:lstStyle/>
          <a:p>
            <a:fld id="{5C1621EB-52E9-864A-B0F6-E4DE6976EFAF}" type="datetimeFigureOut">
              <a:rPr lang="en-US" smtClean="0"/>
              <a:t>11/25/2022</a:t>
            </a:fld>
            <a:endParaRPr lang="en-LT"/>
          </a:p>
        </p:txBody>
      </p:sp>
      <p:sp>
        <p:nvSpPr>
          <p:cNvPr id="6" name="Footer Placeholder 5">
            <a:extLst>
              <a:ext uri="{FF2B5EF4-FFF2-40B4-BE49-F238E27FC236}">
                <a16:creationId xmlns:a16="http://schemas.microsoft.com/office/drawing/2014/main" id="{90CD6685-BD33-B890-5632-81DD03D4B777}"/>
              </a:ext>
            </a:extLst>
          </p:cNvPr>
          <p:cNvSpPr>
            <a:spLocks noGrp="1"/>
          </p:cNvSpPr>
          <p:nvPr>
            <p:ph type="ftr" sz="quarter" idx="11"/>
          </p:nvPr>
        </p:nvSpPr>
        <p:spPr/>
        <p:txBody>
          <a:bodyPr/>
          <a:lstStyle/>
          <a:p>
            <a:endParaRPr lang="en-LT"/>
          </a:p>
        </p:txBody>
      </p:sp>
      <p:sp>
        <p:nvSpPr>
          <p:cNvPr id="7" name="Slide Number Placeholder 6">
            <a:extLst>
              <a:ext uri="{FF2B5EF4-FFF2-40B4-BE49-F238E27FC236}">
                <a16:creationId xmlns:a16="http://schemas.microsoft.com/office/drawing/2014/main" id="{F60442A0-1440-E086-F589-B4864E3D74E9}"/>
              </a:ext>
            </a:extLst>
          </p:cNvPr>
          <p:cNvSpPr>
            <a:spLocks noGrp="1"/>
          </p:cNvSpPr>
          <p:nvPr>
            <p:ph type="sldNum" sz="quarter" idx="12"/>
          </p:nvPr>
        </p:nvSpPr>
        <p:spPr/>
        <p:txBody>
          <a:bodyPr/>
          <a:lstStyle/>
          <a:p>
            <a:fld id="{BD72A2A8-704E-EF48-80AE-D3783EE37A42}" type="slidenum">
              <a:rPr lang="en-IN" smtClean="0"/>
              <a:t>‹#›</a:t>
            </a:fld>
            <a:endParaRPr lang="en-IN"/>
          </a:p>
        </p:txBody>
      </p:sp>
    </p:spTree>
    <p:extLst>
      <p:ext uri="{BB962C8B-B14F-4D97-AF65-F5344CB8AC3E}">
        <p14:creationId xmlns:p14="http://schemas.microsoft.com/office/powerpoint/2010/main" val="3423645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136EC-BE56-F200-D1BC-F91EAD5532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5C73489-9B37-ABF1-7C04-4E05673175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D7F04A8-21B5-F152-900D-9BD5C2C1DF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26828D-0F5F-1FF8-A05E-B1ACD70577F5}"/>
              </a:ext>
            </a:extLst>
          </p:cNvPr>
          <p:cNvSpPr>
            <a:spLocks noGrp="1"/>
          </p:cNvSpPr>
          <p:nvPr>
            <p:ph type="dt" sz="half" idx="10"/>
          </p:nvPr>
        </p:nvSpPr>
        <p:spPr/>
        <p:txBody>
          <a:bodyPr/>
          <a:lstStyle/>
          <a:p>
            <a:fld id="{5C1621EB-52E9-864A-B0F6-E4DE6976EFAF}" type="datetimeFigureOut">
              <a:rPr lang="en-US" smtClean="0"/>
              <a:t>11/25/2022</a:t>
            </a:fld>
            <a:endParaRPr lang="en-LT"/>
          </a:p>
        </p:txBody>
      </p:sp>
      <p:sp>
        <p:nvSpPr>
          <p:cNvPr id="6" name="Footer Placeholder 5">
            <a:extLst>
              <a:ext uri="{FF2B5EF4-FFF2-40B4-BE49-F238E27FC236}">
                <a16:creationId xmlns:a16="http://schemas.microsoft.com/office/drawing/2014/main" id="{FC39087A-9B98-BFB8-129A-16323319552F}"/>
              </a:ext>
            </a:extLst>
          </p:cNvPr>
          <p:cNvSpPr>
            <a:spLocks noGrp="1"/>
          </p:cNvSpPr>
          <p:nvPr>
            <p:ph type="ftr" sz="quarter" idx="11"/>
          </p:nvPr>
        </p:nvSpPr>
        <p:spPr/>
        <p:txBody>
          <a:bodyPr/>
          <a:lstStyle/>
          <a:p>
            <a:endParaRPr lang="en-LT"/>
          </a:p>
        </p:txBody>
      </p:sp>
      <p:sp>
        <p:nvSpPr>
          <p:cNvPr id="7" name="Slide Number Placeholder 6">
            <a:extLst>
              <a:ext uri="{FF2B5EF4-FFF2-40B4-BE49-F238E27FC236}">
                <a16:creationId xmlns:a16="http://schemas.microsoft.com/office/drawing/2014/main" id="{9674EE88-0896-A11F-62AC-4502E21434DC}"/>
              </a:ext>
            </a:extLst>
          </p:cNvPr>
          <p:cNvSpPr>
            <a:spLocks noGrp="1"/>
          </p:cNvSpPr>
          <p:nvPr>
            <p:ph type="sldNum" sz="quarter" idx="12"/>
          </p:nvPr>
        </p:nvSpPr>
        <p:spPr/>
        <p:txBody>
          <a:bodyPr/>
          <a:lstStyle/>
          <a:p>
            <a:fld id="{BD72A2A8-704E-EF48-80AE-D3783EE37A42}" type="slidenum">
              <a:rPr lang="en-IN" smtClean="0"/>
              <a:t>‹#›</a:t>
            </a:fld>
            <a:endParaRPr lang="en-IN"/>
          </a:p>
        </p:txBody>
      </p:sp>
    </p:spTree>
    <p:extLst>
      <p:ext uri="{BB962C8B-B14F-4D97-AF65-F5344CB8AC3E}">
        <p14:creationId xmlns:p14="http://schemas.microsoft.com/office/powerpoint/2010/main" val="3958616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83D615-6016-E279-F633-16BEF45D56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84DA5D-C5DF-2B3F-4547-56DAA557B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0CC085-E0E3-40B4-D102-664579A2CA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621EB-52E9-864A-B0F6-E4DE6976EFAF}" type="datetimeFigureOut">
              <a:rPr lang="en-US" smtClean="0"/>
              <a:t>11/25/2022</a:t>
            </a:fld>
            <a:endParaRPr lang="en-LT"/>
          </a:p>
        </p:txBody>
      </p:sp>
      <p:sp>
        <p:nvSpPr>
          <p:cNvPr id="5" name="Footer Placeholder 4">
            <a:extLst>
              <a:ext uri="{FF2B5EF4-FFF2-40B4-BE49-F238E27FC236}">
                <a16:creationId xmlns:a16="http://schemas.microsoft.com/office/drawing/2014/main" id="{B79BD38A-7DF5-4811-DE5B-F3C81A66AE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LT"/>
          </a:p>
        </p:txBody>
      </p:sp>
      <p:sp>
        <p:nvSpPr>
          <p:cNvPr id="6" name="Slide Number Placeholder 5">
            <a:extLst>
              <a:ext uri="{FF2B5EF4-FFF2-40B4-BE49-F238E27FC236}">
                <a16:creationId xmlns:a16="http://schemas.microsoft.com/office/drawing/2014/main" id="{FB97B405-4CE5-3A94-D6A2-374F1D64F4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72A2A8-704E-EF48-80AE-D3783EE37A42}" type="slidenum">
              <a:rPr lang="en-IN" smtClean="0"/>
              <a:t>‹#›</a:t>
            </a:fld>
            <a:endParaRPr lang="en-IN"/>
          </a:p>
        </p:txBody>
      </p:sp>
    </p:spTree>
    <p:extLst>
      <p:ext uri="{BB962C8B-B14F-4D97-AF65-F5344CB8AC3E}">
        <p14:creationId xmlns:p14="http://schemas.microsoft.com/office/powerpoint/2010/main" val="9241131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image" Target="../media/image5.png"/><Relationship Id="rId1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3.png"/><Relationship Id="rId12" Type="http://schemas.openxmlformats.org/officeDocument/2006/relationships/image" Target="../media/image40.png"/><Relationship Id="rId17" Type="http://schemas.openxmlformats.org/officeDocument/2006/relationships/slide" Target="slide2.xml"/><Relationship Id="rId2" Type="http://schemas.openxmlformats.org/officeDocument/2006/relationships/notesSlide" Target="../notesSlides/notesSlide1.xml"/><Relationship Id="rId16"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slide" Target="slide4.xml"/><Relationship Id="rId5" Type="http://schemas.openxmlformats.org/officeDocument/2006/relationships/slide" Target="slide8.xml"/><Relationship Id="rId15" Type="http://schemas.openxmlformats.org/officeDocument/2006/relationships/image" Target="../media/image5.png"/><Relationship Id="rId10"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image" Target="../media/image32.png"/><Relationship Id="rId14" Type="http://schemas.openxmlformats.org/officeDocument/2006/relationships/slide" Target="slide17.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pixabay.com/en/thank-you-thanks-gratitude-2011012/" TargetMode="External"/><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bg">
            <a:extLst>
              <a:ext uri="{FF2B5EF4-FFF2-40B4-BE49-F238E27FC236}">
                <a16:creationId xmlns:a16="http://schemas.microsoft.com/office/drawing/2014/main" id="{FAE37928-628E-1B40-972B-1FCDC7355668}"/>
              </a:ext>
            </a:extLst>
          </p:cNvPr>
          <p:cNvPicPr>
            <a:picLocks noChangeAspect="1" noChangeArrowheads="1"/>
          </p:cNvPicPr>
          <p:nvPr/>
        </p:nvPicPr>
        <p:blipFill>
          <a:blip r:embed="rId3"/>
          <a:srcRect/>
          <a:stretch/>
        </p:blipFill>
        <p:spPr bwMode="auto">
          <a:xfrm>
            <a:off x="0" y="-194677"/>
            <a:ext cx="12192000" cy="7515714"/>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05D0BD90-6384-4F42-BDBE-A945AF012A9F}"/>
              </a:ext>
            </a:extLst>
          </p:cNvPr>
          <p:cNvSpPr/>
          <p:nvPr/>
        </p:nvSpPr>
        <p:spPr>
          <a:xfrm>
            <a:off x="772998" y="0"/>
            <a:ext cx="11043864" cy="584775"/>
          </a:xfrm>
          <a:prstGeom prst="rect">
            <a:avLst/>
          </a:prstGeom>
        </p:spPr>
        <p:txBody>
          <a:bodyPr wrap="square">
            <a:spAutoFit/>
          </a:bodyPr>
          <a:lstStyle/>
          <a:p>
            <a:pPr algn="ctr"/>
            <a:r>
              <a:rPr lang="en-US" sz="3200" b="1" u="sng" spc="300" dirty="0">
                <a:solidFill>
                  <a:srgbClr val="07D3DA"/>
                </a:solidFill>
                <a:effectLst>
                  <a:outerShdw blurRad="292100" sx="102000" sy="102000" algn="ctr" rotWithShape="0">
                    <a:prstClr val="black">
                      <a:alpha val="52000"/>
                    </a:prstClr>
                  </a:outerShdw>
                </a:effectLst>
                <a:latin typeface="Montserrat" panose="00000500000000000000" pitchFamily="2" charset="0"/>
              </a:rPr>
              <a:t>N*N SUDOKU SOLVER</a:t>
            </a:r>
            <a:endParaRPr lang="en-LT" sz="3200" b="1" u="sng" spc="300" dirty="0">
              <a:solidFill>
                <a:srgbClr val="07D3DA"/>
              </a:solidFill>
              <a:effectLst>
                <a:outerShdw blurRad="292100" sx="102000" sy="102000" algn="ctr" rotWithShape="0">
                  <a:prstClr val="black">
                    <a:alpha val="52000"/>
                  </a:prstClr>
                </a:outerShdw>
              </a:effectLst>
              <a:latin typeface="Montserrat" panose="00000500000000000000" pitchFamily="2" charset="0"/>
            </a:endParaRPr>
          </a:p>
        </p:txBody>
      </p:sp>
      <mc:AlternateContent xmlns:mc="http://schemas.openxmlformats.org/markup-compatibility/2006" xmlns:psez="http://schemas.microsoft.com/office/powerpoint/2016/sectionzoom">
        <mc:Choice Requires="psez">
          <p:graphicFrame>
            <p:nvGraphicFramePr>
              <p:cNvPr id="12" name="Section Zoom 11">
                <a:extLst>
                  <a:ext uri="{FF2B5EF4-FFF2-40B4-BE49-F238E27FC236}">
                    <a16:creationId xmlns:a16="http://schemas.microsoft.com/office/drawing/2014/main" id="{C195487E-923E-634E-A4C3-E9368C2DE565}"/>
                  </a:ext>
                </a:extLst>
              </p:cNvPr>
              <p:cNvGraphicFramePr>
                <a:graphicFrameLocks noChangeAspect="1"/>
              </p:cNvGraphicFramePr>
              <p:nvPr>
                <p:extLst>
                  <p:ext uri="{D42A27DB-BD31-4B8C-83A1-F6EECF244321}">
                    <p14:modId xmlns:p14="http://schemas.microsoft.com/office/powerpoint/2010/main" val="2962113008"/>
                  </p:ext>
                </p:extLst>
              </p:nvPr>
            </p:nvGraphicFramePr>
            <p:xfrm>
              <a:off x="5139143" y="4416515"/>
              <a:ext cx="2197530" cy="1236111"/>
            </p:xfrm>
            <a:graphic>
              <a:graphicData uri="http://schemas.microsoft.com/office/powerpoint/2016/sectionzoom">
                <psez:sectionZm>
                  <psez:sectionZmObj sectionId="{D01103C6-D9B4-874A-903D-1D54C47D2E73}">
                    <psez:zmPr id="{23888936-E0DE-5545-AD69-CCF83ACA0790}" transitionDur="1000" showBg="0">
                      <p166:blipFill xmlns:p166="http://schemas.microsoft.com/office/powerpoint/2016/6/main">
                        <a:blip r:embed="rId4"/>
                        <a:stretch>
                          <a:fillRect/>
                        </a:stretch>
                      </p166:blipFill>
                      <p166:spPr xmlns:p166="http://schemas.microsoft.com/office/powerpoint/2016/6/main">
                        <a:xfrm>
                          <a:off x="0" y="0"/>
                          <a:ext cx="2197530" cy="1236111"/>
                        </a:xfrm>
                        <a:prstGeom prst="rect">
                          <a:avLst/>
                        </a:prstGeom>
                      </p166:spPr>
                    </psez:zmPr>
                  </psez:sectionZmObj>
                </psez:sectionZm>
              </a:graphicData>
            </a:graphic>
          </p:graphicFrame>
        </mc:Choice>
        <mc:Fallback xmlns="">
          <p:pic>
            <p:nvPicPr>
              <p:cNvPr id="12" name="Section Zoom 11">
                <a:hlinkClick r:id="rId5" action="ppaction://hlinksldjump"/>
                <a:extLst>
                  <a:ext uri="{FF2B5EF4-FFF2-40B4-BE49-F238E27FC236}">
                    <a16:creationId xmlns:a16="http://schemas.microsoft.com/office/drawing/2014/main" id="{C195487E-923E-634E-A4C3-E9368C2DE565}"/>
                  </a:ext>
                </a:extLst>
              </p:cNvPr>
              <p:cNvPicPr>
                <a:picLocks noGrp="1" noRot="1" noChangeAspect="1" noMove="1" noResize="1" noEditPoints="1" noAdjustHandles="1" noChangeArrowheads="1" noChangeShapeType="1"/>
              </p:cNvPicPr>
              <p:nvPr/>
            </p:nvPicPr>
            <p:blipFill>
              <a:blip r:embed="rId6"/>
              <a:stretch>
                <a:fillRect/>
              </a:stretch>
            </p:blipFill>
            <p:spPr>
              <a:xfrm>
                <a:off x="5139143" y="4416515"/>
                <a:ext cx="2197530" cy="1236111"/>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17" name="Section Zoom 16">
                <a:extLst>
                  <a:ext uri="{FF2B5EF4-FFF2-40B4-BE49-F238E27FC236}">
                    <a16:creationId xmlns:a16="http://schemas.microsoft.com/office/drawing/2014/main" id="{BA3A39B2-158B-2B4C-A1B4-DCCBD75CA15C}"/>
                  </a:ext>
                </a:extLst>
              </p:cNvPr>
              <p:cNvGraphicFramePr>
                <a:graphicFrameLocks noChangeAspect="1"/>
              </p:cNvGraphicFramePr>
              <p:nvPr>
                <p:extLst>
                  <p:ext uri="{D42A27DB-BD31-4B8C-83A1-F6EECF244321}">
                    <p14:modId xmlns:p14="http://schemas.microsoft.com/office/powerpoint/2010/main" val="193309573"/>
                  </p:ext>
                </p:extLst>
              </p:nvPr>
            </p:nvGraphicFramePr>
            <p:xfrm>
              <a:off x="6732528" y="3292993"/>
              <a:ext cx="2196000" cy="1257203"/>
            </p:xfrm>
            <a:graphic>
              <a:graphicData uri="http://schemas.microsoft.com/office/powerpoint/2016/sectionzoom">
                <psez:sectionZm>
                  <psez:sectionZmObj sectionId="{17ED8106-7472-CA40-A9D6-5927206203E6}">
                    <psez:zmPr id="{BED1C54D-1895-F149-B351-02B981A8A5BF}" transitionDur="1000" showBg="0">
                      <p166:blipFill xmlns:p166="http://schemas.microsoft.com/office/powerpoint/2016/6/main">
                        <a:blip r:embed="rId7"/>
                        <a:stretch>
                          <a:fillRect/>
                        </a:stretch>
                      </p166:blipFill>
                      <p166:spPr xmlns:p166="http://schemas.microsoft.com/office/powerpoint/2016/6/main">
                        <a:xfrm>
                          <a:off x="0" y="0"/>
                          <a:ext cx="2196000" cy="1257203"/>
                        </a:xfrm>
                        <a:prstGeom prst="rect">
                          <a:avLst/>
                        </a:prstGeom>
                      </p166:spPr>
                    </psez:zmPr>
                  </psez:sectionZmObj>
                </psez:sectionZm>
              </a:graphicData>
            </a:graphic>
          </p:graphicFrame>
        </mc:Choice>
        <mc:Fallback xmlns="">
          <p:pic>
            <p:nvPicPr>
              <p:cNvPr id="17" name="Section Zoom 16">
                <a:hlinkClick r:id="rId8" action="ppaction://hlinksldjump"/>
                <a:extLst>
                  <a:ext uri="{FF2B5EF4-FFF2-40B4-BE49-F238E27FC236}">
                    <a16:creationId xmlns:a16="http://schemas.microsoft.com/office/drawing/2014/main" id="{BA3A39B2-158B-2B4C-A1B4-DCCBD75CA15C}"/>
                  </a:ext>
                </a:extLst>
              </p:cNvPr>
              <p:cNvPicPr>
                <a:picLocks noGrp="1" noRot="1" noChangeAspect="1" noMove="1" noResize="1" noEditPoints="1" noAdjustHandles="1" noChangeArrowheads="1" noChangeShapeType="1"/>
              </p:cNvPicPr>
              <p:nvPr/>
            </p:nvPicPr>
            <p:blipFill>
              <a:blip r:embed="rId9"/>
              <a:stretch>
                <a:fillRect/>
              </a:stretch>
            </p:blipFill>
            <p:spPr>
              <a:xfrm>
                <a:off x="6732528" y="3292993"/>
                <a:ext cx="2196000" cy="1257203"/>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10" name="Section Zoom 9">
                <a:extLst>
                  <a:ext uri="{FF2B5EF4-FFF2-40B4-BE49-F238E27FC236}">
                    <a16:creationId xmlns:a16="http://schemas.microsoft.com/office/drawing/2014/main" id="{705CB276-9106-BAB5-D5F1-B9C4E15A711A}"/>
                  </a:ext>
                </a:extLst>
              </p:cNvPr>
              <p:cNvGraphicFramePr>
                <a:graphicFrameLocks noChangeAspect="1"/>
              </p:cNvGraphicFramePr>
              <p:nvPr>
                <p:extLst>
                  <p:ext uri="{D42A27DB-BD31-4B8C-83A1-F6EECF244321}">
                    <p14:modId xmlns:p14="http://schemas.microsoft.com/office/powerpoint/2010/main" val="3888500847"/>
                  </p:ext>
                </p:extLst>
              </p:nvPr>
            </p:nvGraphicFramePr>
            <p:xfrm>
              <a:off x="3467517" y="3314080"/>
              <a:ext cx="2197539" cy="1236116"/>
            </p:xfrm>
            <a:graphic>
              <a:graphicData uri="http://schemas.microsoft.com/office/powerpoint/2016/sectionzoom">
                <psez:sectionZm>
                  <psez:sectionZmObj sectionId="{FE61E1D5-4D1B-4AD8-A886-C105CC201C4E}">
                    <psez:zmPr id="{798ACE08-038D-4D13-B658-7ADCBC9358B2}" transitionDur="1000" showBg="0">
                      <p166:blipFill xmlns:p166="http://schemas.microsoft.com/office/powerpoint/2016/6/main">
                        <a:blip r:embed="rId10"/>
                        <a:stretch>
                          <a:fillRect/>
                        </a:stretch>
                      </p166:blipFill>
                      <p166:spPr xmlns:p166="http://schemas.microsoft.com/office/powerpoint/2016/6/main">
                        <a:xfrm>
                          <a:off x="0" y="0"/>
                          <a:ext cx="2197539" cy="1236116"/>
                        </a:xfrm>
                        <a:prstGeom prst="rect">
                          <a:avLst/>
                        </a:prstGeom>
                      </p166:spPr>
                    </psez:zmPr>
                  </psez:sectionZmObj>
                </psez:sectionZm>
              </a:graphicData>
            </a:graphic>
          </p:graphicFrame>
        </mc:Choice>
        <mc:Fallback xmlns="">
          <p:pic>
            <p:nvPicPr>
              <p:cNvPr id="10" name="Section Zoom 9">
                <a:hlinkClick r:id="rId11" action="ppaction://hlinksldjump"/>
                <a:extLst>
                  <a:ext uri="{FF2B5EF4-FFF2-40B4-BE49-F238E27FC236}">
                    <a16:creationId xmlns:a16="http://schemas.microsoft.com/office/drawing/2014/main" id="{705CB276-9106-BAB5-D5F1-B9C4E15A711A}"/>
                  </a:ext>
                </a:extLst>
              </p:cNvPr>
              <p:cNvPicPr>
                <a:picLocks noGrp="1" noRot="1" noChangeAspect="1" noMove="1" noResize="1" noEditPoints="1" noAdjustHandles="1" noChangeArrowheads="1" noChangeShapeType="1"/>
              </p:cNvPicPr>
              <p:nvPr/>
            </p:nvPicPr>
            <p:blipFill>
              <a:blip r:embed="rId12"/>
              <a:stretch>
                <a:fillRect/>
              </a:stretch>
            </p:blipFill>
            <p:spPr>
              <a:xfrm>
                <a:off x="3467517" y="3314080"/>
                <a:ext cx="2197539" cy="1236116"/>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15" name="Section Zoom 14">
                <a:extLst>
                  <a:ext uri="{FF2B5EF4-FFF2-40B4-BE49-F238E27FC236}">
                    <a16:creationId xmlns:a16="http://schemas.microsoft.com/office/drawing/2014/main" id="{AB58E02B-D9F3-56C5-A55D-90B0DB725A3E}"/>
                  </a:ext>
                </a:extLst>
              </p:cNvPr>
              <p:cNvGraphicFramePr>
                <a:graphicFrameLocks noChangeAspect="1"/>
              </p:cNvGraphicFramePr>
              <p:nvPr>
                <p:extLst>
                  <p:ext uri="{D42A27DB-BD31-4B8C-83A1-F6EECF244321}">
                    <p14:modId xmlns:p14="http://schemas.microsoft.com/office/powerpoint/2010/main" val="1433178276"/>
                  </p:ext>
                </p:extLst>
              </p:nvPr>
            </p:nvGraphicFramePr>
            <p:xfrm>
              <a:off x="5869757" y="1377443"/>
              <a:ext cx="2195200" cy="1234800"/>
            </p:xfrm>
            <a:graphic>
              <a:graphicData uri="http://schemas.microsoft.com/office/powerpoint/2016/sectionzoom">
                <psez:sectionZm>
                  <psez:sectionZmObj sectionId="{200639A4-A0BA-4C04-B9DC-33C87ED0D6B9}">
                    <psez:zmPr id="{978DFD86-D6B8-49D4-BC0E-742DBA4C1989}" transitionDur="1000" showBg="0">
                      <p166:blipFill xmlns:p166="http://schemas.microsoft.com/office/powerpoint/2016/6/main">
                        <a:blip r:embed="rId13"/>
                        <a:stretch>
                          <a:fillRect/>
                        </a:stretch>
                      </p166:blipFill>
                      <p166:spPr xmlns:p166="http://schemas.microsoft.com/office/powerpoint/2016/6/main">
                        <a:xfrm>
                          <a:off x="0" y="0"/>
                          <a:ext cx="2195200" cy="1234800"/>
                        </a:xfrm>
                        <a:prstGeom prst="rect">
                          <a:avLst/>
                        </a:prstGeom>
                      </p166:spPr>
                    </psez:zmPr>
                  </psez:sectionZmObj>
                </psez:sectionZm>
              </a:graphicData>
            </a:graphic>
          </p:graphicFrame>
        </mc:Choice>
        <mc:Fallback xmlns="">
          <p:pic>
            <p:nvPicPr>
              <p:cNvPr id="15" name="Section Zoom 14">
                <a:hlinkClick r:id="rId14" action="ppaction://hlinksldjump"/>
                <a:extLst>
                  <a:ext uri="{FF2B5EF4-FFF2-40B4-BE49-F238E27FC236}">
                    <a16:creationId xmlns:a16="http://schemas.microsoft.com/office/drawing/2014/main" id="{AB58E02B-D9F3-56C5-A55D-90B0DB725A3E}"/>
                  </a:ext>
                </a:extLst>
              </p:cNvPr>
              <p:cNvPicPr>
                <a:picLocks noGrp="1" noRot="1" noChangeAspect="1" noMove="1" noResize="1" noEditPoints="1" noAdjustHandles="1" noChangeArrowheads="1" noChangeShapeType="1"/>
              </p:cNvPicPr>
              <p:nvPr/>
            </p:nvPicPr>
            <p:blipFill>
              <a:blip r:embed="rId15"/>
              <a:stretch>
                <a:fillRect/>
              </a:stretch>
            </p:blipFill>
            <p:spPr>
              <a:xfrm>
                <a:off x="5869757" y="1377443"/>
                <a:ext cx="2195200" cy="1234800"/>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7" name="Section Zoom 6">
                <a:extLst>
                  <a:ext uri="{FF2B5EF4-FFF2-40B4-BE49-F238E27FC236}">
                    <a16:creationId xmlns:a16="http://schemas.microsoft.com/office/drawing/2014/main" id="{D0B0CEE4-026E-EDA0-610A-3C25CDF46EC9}"/>
                  </a:ext>
                </a:extLst>
              </p:cNvPr>
              <p:cNvGraphicFramePr>
                <a:graphicFrameLocks noChangeAspect="1"/>
              </p:cNvGraphicFramePr>
              <p:nvPr>
                <p:extLst>
                  <p:ext uri="{D42A27DB-BD31-4B8C-83A1-F6EECF244321}">
                    <p14:modId xmlns:p14="http://schemas.microsoft.com/office/powerpoint/2010/main" val="2384903445"/>
                  </p:ext>
                </p:extLst>
              </p:nvPr>
            </p:nvGraphicFramePr>
            <p:xfrm>
              <a:off x="4135926" y="1326567"/>
              <a:ext cx="2195200" cy="1234800"/>
            </p:xfrm>
            <a:graphic>
              <a:graphicData uri="http://schemas.microsoft.com/office/powerpoint/2016/sectionzoom">
                <psez:sectionZm>
                  <psez:sectionZmObj sectionId="{0043B4F4-D4EC-486D-8598-0B9CE5DAC63A}">
                    <psez:zmPr id="{E51867B3-8DE4-4EC1-BBF1-3A576292405C}" transitionDur="1000" showBg="0">
                      <p166:blipFill xmlns:p166="http://schemas.microsoft.com/office/powerpoint/2016/6/main">
                        <a:blip r:embed="rId16"/>
                        <a:stretch>
                          <a:fillRect/>
                        </a:stretch>
                      </p166:blipFill>
                      <p166:spPr xmlns:p166="http://schemas.microsoft.com/office/powerpoint/2016/6/main">
                        <a:xfrm>
                          <a:off x="0" y="0"/>
                          <a:ext cx="2195200" cy="1234800"/>
                        </a:xfrm>
                        <a:prstGeom prst="rect">
                          <a:avLst/>
                        </a:prstGeom>
                      </p166:spPr>
                    </psez:zmPr>
                  </psez:sectionZmObj>
                </psez:sectionZm>
              </a:graphicData>
            </a:graphic>
          </p:graphicFrame>
        </mc:Choice>
        <mc:Fallback xmlns="">
          <p:pic>
            <p:nvPicPr>
              <p:cNvPr id="7" name="Section Zoom 6">
                <a:hlinkClick r:id="rId17" action="ppaction://hlinksldjump"/>
                <a:extLst>
                  <a:ext uri="{FF2B5EF4-FFF2-40B4-BE49-F238E27FC236}">
                    <a16:creationId xmlns:a16="http://schemas.microsoft.com/office/drawing/2014/main" id="{D0B0CEE4-026E-EDA0-610A-3C25CDF46EC9}"/>
                  </a:ext>
                </a:extLst>
              </p:cNvPr>
              <p:cNvPicPr>
                <a:picLocks noGrp="1" noRot="1" noChangeAspect="1" noMove="1" noResize="1" noEditPoints="1" noAdjustHandles="1" noChangeArrowheads="1" noChangeShapeType="1"/>
              </p:cNvPicPr>
              <p:nvPr/>
            </p:nvPicPr>
            <p:blipFill>
              <a:blip r:embed="rId18"/>
              <a:stretch>
                <a:fillRect/>
              </a:stretch>
            </p:blipFill>
            <p:spPr>
              <a:xfrm>
                <a:off x="4135926" y="1326567"/>
                <a:ext cx="2195200" cy="1234800"/>
              </a:xfrm>
              <a:prstGeom prst="rect">
                <a:avLst/>
              </a:prstGeom>
            </p:spPr>
          </p:pic>
        </mc:Fallback>
      </mc:AlternateContent>
    </p:spTree>
    <p:extLst>
      <p:ext uri="{BB962C8B-B14F-4D97-AF65-F5344CB8AC3E}">
        <p14:creationId xmlns:p14="http://schemas.microsoft.com/office/powerpoint/2010/main" val="238535497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50000" decel="50000" autoRev="1" fill="hold" nodeType="withEffect">
                                  <p:stCondLst>
                                    <p:cond delay="0"/>
                                  </p:stCondLst>
                                  <p:childTnLst>
                                    <p:animScale>
                                      <p:cBhvr>
                                        <p:cTn id="6" dur="4000" fill="hold"/>
                                        <p:tgtEl>
                                          <p:spTgt spid="2"/>
                                        </p:tgtEl>
                                      </p:cBhvr>
                                      <p:by x="110000" y="110000"/>
                                    </p:animScale>
                                  </p:childTnLst>
                                </p:cTn>
                              </p:par>
                              <p:par>
                                <p:cTn id="7" presetID="21" presetClass="entr" presetSubtype="1" fill="hold" nodeType="withEffect">
                                  <p:stCondLst>
                                    <p:cond delay="0"/>
                                  </p:stCondLst>
                                  <p:childTnLst>
                                    <p:set>
                                      <p:cBhvr>
                                        <p:cTn id="8" dur="1" fill="hold">
                                          <p:stCondLst>
                                            <p:cond delay="0"/>
                                          </p:stCondLst>
                                        </p:cTn>
                                        <p:tgtEl>
                                          <p:spTgt spid="12"/>
                                        </p:tgtEl>
                                        <p:attrNameLst>
                                          <p:attrName>style.visibility</p:attrName>
                                        </p:attrNameLst>
                                      </p:cBhvr>
                                      <p:to>
                                        <p:strVal val="visible"/>
                                      </p:to>
                                    </p:set>
                                    <p:animEffect transition="in" filter="wheel(1)">
                                      <p:cBhvr>
                                        <p:cTn id="9" dur="1000"/>
                                        <p:tgtEl>
                                          <p:spTgt spid="12"/>
                                        </p:tgtEl>
                                      </p:cBhvr>
                                    </p:animEffect>
                                  </p:childTnLst>
                                </p:cTn>
                              </p:par>
                              <p:par>
                                <p:cTn id="10" presetID="21" presetClass="entr" presetSubtype="1"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heel(1)">
                                      <p:cBhvr>
                                        <p:cTn id="12" dur="1000"/>
                                        <p:tgtEl>
                                          <p:spTgt spid="10"/>
                                        </p:tgtEl>
                                      </p:cBhvr>
                                    </p:animEffect>
                                  </p:childTnLst>
                                </p:cTn>
                              </p:par>
                              <p:par>
                                <p:cTn id="13" presetID="21" presetClass="entr" presetSubtype="1"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heel(1)">
                                      <p:cBhvr>
                                        <p:cTn id="15" dur="1000"/>
                                        <p:tgtEl>
                                          <p:spTgt spid="15"/>
                                        </p:tgtEl>
                                      </p:cBhvr>
                                    </p:animEffect>
                                  </p:childTnLst>
                                </p:cTn>
                              </p:par>
                              <p:par>
                                <p:cTn id="16" presetID="21" presetClass="entr" presetSubtype="1"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heel(1)">
                                      <p:cBhvr>
                                        <p:cTn id="18" dur="1000"/>
                                        <p:tgtEl>
                                          <p:spTgt spid="17"/>
                                        </p:tgtEl>
                                      </p:cBhvr>
                                    </p:animEffect>
                                  </p:childTnLst>
                                </p:cTn>
                              </p:par>
                              <p:par>
                                <p:cTn id="19" presetID="6" presetClass="entr" presetSubtype="16" fill="hold" nodeType="withEffect">
                                  <p:stCondLst>
                                    <p:cond delay="0"/>
                                  </p:stCondLst>
                                  <p:childTnLst>
                                    <p:set>
                                      <p:cBhvr>
                                        <p:cTn id="20" dur="1" fill="hold">
                                          <p:stCondLst>
                                            <p:cond delay="0"/>
                                          </p:stCondLst>
                                        </p:cTn>
                                        <p:tgtEl>
                                          <p:spTgt spid="24">
                                            <p:txEl>
                                              <p:pRg st="0" end="0"/>
                                            </p:txEl>
                                          </p:spTgt>
                                        </p:tgtEl>
                                        <p:attrNameLst>
                                          <p:attrName>style.visibility</p:attrName>
                                        </p:attrNameLst>
                                      </p:cBhvr>
                                      <p:to>
                                        <p:strVal val="visible"/>
                                      </p:to>
                                    </p:set>
                                    <p:animEffect transition="in" filter="circle(in)">
                                      <p:cBhvr>
                                        <p:cTn id="21" dur="1000"/>
                                        <p:tgtEl>
                                          <p:spTgt spid="24">
                                            <p:txEl>
                                              <p:pRg st="0" end="0"/>
                                            </p:txEl>
                                          </p:spTgt>
                                        </p:tgtEl>
                                      </p:cBhvr>
                                    </p:animEffect>
                                  </p:childTnLst>
                                </p:cTn>
                              </p:par>
                              <p:par>
                                <p:cTn id="22" presetID="21" presetClass="entr" presetSubtype="1"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heel(1)">
                                      <p:cBhvr>
                                        <p:cTn id="2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6BE918B-EA92-1948-9A36-85366B984810}"/>
              </a:ext>
            </a:extLst>
          </p:cNvPr>
          <p:cNvPicPr>
            <a:picLocks noChangeAspect="1" noChangeArrowheads="1"/>
          </p:cNvPicPr>
          <p:nvPr/>
        </p:nvPicPr>
        <p:blipFill>
          <a:blip r:embed="rId4"/>
          <a:srcRect t="10248" b="10248"/>
          <a:stretch/>
        </p:blipFill>
        <p:spPr bwMode="auto">
          <a:xfrm>
            <a:off x="0" y="0"/>
            <a:ext cx="12192000" cy="6858000"/>
          </a:xfrm>
          <a:prstGeom prst="rect">
            <a:avLst/>
          </a:prstGeom>
          <a:extLst>
            <a:ext uri="{909E8E84-426E-40DD-AFC4-6F175D3DCCD1}">
              <a14:hiddenFill xmlns:a14="http://schemas.microsoft.com/office/drawing/2010/main">
                <a:solidFill>
                  <a:srgbClr val="FFFFFF"/>
                </a:solidFill>
              </a14:hiddenFill>
            </a:ext>
          </a:extLst>
        </p:spPr>
      </p:pic>
      <p:sp>
        <p:nvSpPr>
          <p:cNvPr id="10" name="Oval 9">
            <a:extLst>
              <a:ext uri="{FF2B5EF4-FFF2-40B4-BE49-F238E27FC236}">
                <a16:creationId xmlns:a16="http://schemas.microsoft.com/office/drawing/2014/main" id="{CF6B2B7C-89ED-F540-A64D-0D5E18A71354}"/>
              </a:ext>
            </a:extLst>
          </p:cNvPr>
          <p:cNvSpPr/>
          <p:nvPr/>
        </p:nvSpPr>
        <p:spPr>
          <a:xfrm>
            <a:off x="-1450258" y="-4117255"/>
            <a:ext cx="15092516" cy="15092510"/>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p:nvSpPr>
          <p:cNvPr id="5" name="TextBox 4">
            <a:extLst>
              <a:ext uri="{FF2B5EF4-FFF2-40B4-BE49-F238E27FC236}">
                <a16:creationId xmlns:a16="http://schemas.microsoft.com/office/drawing/2014/main" id="{6CFFB220-8E3F-D349-D420-F130A1B59A2F}"/>
              </a:ext>
            </a:extLst>
          </p:cNvPr>
          <p:cNvSpPr txBox="1"/>
          <p:nvPr/>
        </p:nvSpPr>
        <p:spPr>
          <a:xfrm>
            <a:off x="2288540" y="1244169"/>
            <a:ext cx="7479735" cy="400110"/>
          </a:xfrm>
          <a:prstGeom prst="rect">
            <a:avLst/>
          </a:prstGeom>
          <a:noFill/>
        </p:spPr>
        <p:txBody>
          <a:bodyPr wrap="square">
            <a:spAutoFit/>
          </a:bodyPr>
          <a:lstStyle/>
          <a:p>
            <a:pPr algn="just" fontAlgn="base"/>
            <a:endParaRPr lang="en-US" sz="2000" b="0" i="0" dirty="0">
              <a:solidFill>
                <a:srgbClr val="FFFF00"/>
              </a:solidFill>
              <a:effectLst/>
              <a:highlight>
                <a:srgbClr val="509AD1"/>
              </a:highlight>
              <a:latin typeface="urw-din"/>
            </a:endParaRPr>
          </a:p>
        </p:txBody>
      </p:sp>
      <p:sp>
        <p:nvSpPr>
          <p:cNvPr id="7" name="TextBox 6">
            <a:extLst>
              <a:ext uri="{FF2B5EF4-FFF2-40B4-BE49-F238E27FC236}">
                <a16:creationId xmlns:a16="http://schemas.microsoft.com/office/drawing/2014/main" id="{06A70D45-7E23-1E7C-7745-4AF7A7956123}"/>
              </a:ext>
            </a:extLst>
          </p:cNvPr>
          <p:cNvSpPr txBox="1"/>
          <p:nvPr/>
        </p:nvSpPr>
        <p:spPr>
          <a:xfrm>
            <a:off x="0" y="165370"/>
            <a:ext cx="12192000" cy="6924973"/>
          </a:xfrm>
          <a:prstGeom prst="rect">
            <a:avLst/>
          </a:prstGeom>
          <a:noFill/>
        </p:spPr>
        <p:txBody>
          <a:bodyPr wrap="square" rtlCol="0">
            <a:spAutoFit/>
          </a:bodyPr>
          <a:lstStyle/>
          <a:p>
            <a:r>
              <a:rPr lang="en-IN" sz="3600" i="1" u="sng" dirty="0">
                <a:latin typeface="Calisto MT" panose="02040603050505030304" pitchFamily="18" charset="0"/>
              </a:rPr>
              <a:t>ALGORITHM FOR BRUTE FORCE APPROACH:</a:t>
            </a:r>
          </a:p>
          <a:p>
            <a:endParaRPr lang="en-IN" sz="3600" i="1" u="sng" dirty="0">
              <a:latin typeface="Calisto MT" panose="02040603050505030304" pitchFamily="18" charset="0"/>
            </a:endParaRPr>
          </a:p>
          <a:p>
            <a:r>
              <a:rPr lang="en-IN" sz="2400" dirty="0">
                <a:latin typeface="Calibri" panose="020F0502020204030204" pitchFamily="34" charset="0"/>
                <a:cs typeface="Calibri" panose="020F0502020204030204" pitchFamily="34" charset="0"/>
              </a:rPr>
              <a:t>bool </a:t>
            </a:r>
            <a:r>
              <a:rPr lang="en-IN" sz="2400" dirty="0" err="1">
                <a:latin typeface="Calibri" panose="020F0502020204030204" pitchFamily="34" charset="0"/>
                <a:cs typeface="Calibri" panose="020F0502020204030204" pitchFamily="34" charset="0"/>
              </a:rPr>
              <a:t>isvalid</a:t>
            </a:r>
            <a:r>
              <a:rPr lang="en-IN" sz="2400" dirty="0">
                <a:latin typeface="Calibri" panose="020F0502020204030204" pitchFamily="34" charset="0"/>
                <a:cs typeface="Calibri" panose="020F0502020204030204" pitchFamily="34" charset="0"/>
              </a:rPr>
              <a:t>(int grid[N][N], int row, int col, int </a:t>
            </a:r>
            <a:r>
              <a:rPr lang="en-IN" sz="2400" dirty="0" err="1">
                <a:latin typeface="Calibri" panose="020F0502020204030204" pitchFamily="34" charset="0"/>
                <a:cs typeface="Calibri" panose="020F0502020204030204" pitchFamily="34" charset="0"/>
              </a:rPr>
              <a:t>num</a:t>
            </a:r>
            <a:r>
              <a:rPr lang="en-IN" sz="2400" dirty="0">
                <a:latin typeface="Calibri" panose="020F0502020204030204" pitchFamily="34" charset="0"/>
                <a:cs typeface="Calibri" panose="020F0502020204030204" pitchFamily="34" charset="0"/>
              </a:rPr>
              <a:t>)</a:t>
            </a:r>
          </a:p>
          <a:p>
            <a:pPr marL="457200" indent="-457200">
              <a:buAutoNum type="arabicPlain"/>
            </a:pPr>
            <a:r>
              <a:rPr lang="en-IN" sz="2400" dirty="0">
                <a:latin typeface="Calibri" panose="020F0502020204030204" pitchFamily="34" charset="0"/>
                <a:cs typeface="Calibri" panose="020F0502020204030204" pitchFamily="34" charset="0"/>
              </a:rPr>
              <a:t>for k = 0 to N-1</a:t>
            </a:r>
          </a:p>
          <a:p>
            <a:pPr marL="457200" indent="-457200">
              <a:buAutoNum type="arabicPlain"/>
            </a:pPr>
            <a:r>
              <a:rPr lang="en-IN" sz="2400" dirty="0">
                <a:latin typeface="Calibri" panose="020F0502020204030204" pitchFamily="34" charset="0"/>
                <a:cs typeface="Calibri" panose="020F0502020204030204" pitchFamily="34" charset="0"/>
              </a:rPr>
              <a:t>    if grid[row][k] == </a:t>
            </a:r>
            <a:r>
              <a:rPr lang="en-IN" sz="2400" dirty="0" err="1">
                <a:latin typeface="Calibri" panose="020F0502020204030204" pitchFamily="34" charset="0"/>
                <a:cs typeface="Calibri" panose="020F0502020204030204" pitchFamily="34" charset="0"/>
              </a:rPr>
              <a:t>num</a:t>
            </a:r>
            <a:endParaRPr lang="en-IN" sz="2400" dirty="0">
              <a:latin typeface="Calibri" panose="020F0502020204030204" pitchFamily="34" charset="0"/>
              <a:cs typeface="Calibri" panose="020F0502020204030204" pitchFamily="34" charset="0"/>
            </a:endParaRPr>
          </a:p>
          <a:p>
            <a:pPr marL="457200" indent="-457200">
              <a:buAutoNum type="arabicPlain"/>
            </a:pPr>
            <a:r>
              <a:rPr lang="en-IN" sz="2400" dirty="0">
                <a:latin typeface="Calibri" panose="020F0502020204030204" pitchFamily="34" charset="0"/>
                <a:cs typeface="Calibri" panose="020F0502020204030204" pitchFamily="34" charset="0"/>
              </a:rPr>
              <a:t> 	  return false</a:t>
            </a:r>
          </a:p>
          <a:p>
            <a:pPr marL="457200" indent="-457200">
              <a:buAutoNum type="arabicPlain"/>
            </a:pPr>
            <a:r>
              <a:rPr lang="en-IN" sz="2400" dirty="0">
                <a:latin typeface="Calibri" panose="020F0502020204030204" pitchFamily="34" charset="0"/>
                <a:cs typeface="Calibri" panose="020F0502020204030204" pitchFamily="34" charset="0"/>
              </a:rPr>
              <a:t>for k = 0 to N-1</a:t>
            </a:r>
          </a:p>
          <a:p>
            <a:pPr marL="457200" indent="-457200">
              <a:buAutoNum type="arabicPlain"/>
            </a:pPr>
            <a:r>
              <a:rPr lang="en-IN" sz="2400" dirty="0">
                <a:latin typeface="Calibri" panose="020F0502020204030204" pitchFamily="34" charset="0"/>
                <a:cs typeface="Calibri" panose="020F0502020204030204" pitchFamily="34" charset="0"/>
              </a:rPr>
              <a:t>    if grid[k][col] == </a:t>
            </a:r>
            <a:r>
              <a:rPr lang="en-IN" sz="2400" dirty="0" err="1">
                <a:latin typeface="Calibri" panose="020F0502020204030204" pitchFamily="34" charset="0"/>
                <a:cs typeface="Calibri" panose="020F0502020204030204" pitchFamily="34" charset="0"/>
              </a:rPr>
              <a:t>num</a:t>
            </a:r>
            <a:endParaRPr lang="en-IN" sz="2400" dirty="0">
              <a:latin typeface="Calibri" panose="020F0502020204030204" pitchFamily="34" charset="0"/>
              <a:cs typeface="Calibri" panose="020F0502020204030204" pitchFamily="34" charset="0"/>
            </a:endParaRPr>
          </a:p>
          <a:p>
            <a:pPr marL="457200" indent="-457200">
              <a:buAutoNum type="arabicPlain"/>
            </a:pPr>
            <a:r>
              <a:rPr lang="en-IN" sz="2400" dirty="0">
                <a:latin typeface="Calibri" panose="020F0502020204030204" pitchFamily="34" charset="0"/>
                <a:cs typeface="Calibri" panose="020F0502020204030204" pitchFamily="34" charset="0"/>
              </a:rPr>
              <a:t> 	   return false</a:t>
            </a:r>
          </a:p>
          <a:p>
            <a:pPr marL="457200" indent="-457200">
              <a:buAutoNum type="arabicPlain"/>
            </a:pPr>
            <a:r>
              <a:rPr lang="en-IN" sz="2400" dirty="0">
                <a:latin typeface="Calibri" panose="020F0502020204030204" pitchFamily="34" charset="0"/>
                <a:cs typeface="Calibri" panose="020F0502020204030204" pitchFamily="34" charset="0"/>
              </a:rPr>
              <a:t>r = row – (row % sqrt(N))</a:t>
            </a:r>
          </a:p>
          <a:p>
            <a:pPr marL="457200" indent="-457200">
              <a:buAutoNum type="arabicPlain"/>
            </a:pPr>
            <a:r>
              <a:rPr lang="en-IN" sz="2400" dirty="0">
                <a:latin typeface="Calibri" panose="020F0502020204030204" pitchFamily="34" charset="0"/>
                <a:cs typeface="Calibri" panose="020F0502020204030204" pitchFamily="34" charset="0"/>
              </a:rPr>
              <a:t>c = col – (col % sqrt(N))</a:t>
            </a:r>
          </a:p>
          <a:p>
            <a:pPr marL="457200" indent="-457200">
              <a:buAutoNum type="arabicPlain"/>
            </a:pPr>
            <a:r>
              <a:rPr lang="en-IN" sz="2400" dirty="0">
                <a:latin typeface="Calibri" panose="020F0502020204030204" pitchFamily="34" charset="0"/>
                <a:cs typeface="Calibri" panose="020F0502020204030204" pitchFamily="34" charset="0"/>
              </a:rPr>
              <a:t>for </a:t>
            </a:r>
            <a:r>
              <a:rPr lang="en-IN" sz="2400" dirty="0" err="1">
                <a:latin typeface="Calibri" panose="020F0502020204030204" pitchFamily="34" charset="0"/>
                <a:cs typeface="Calibri" panose="020F0502020204030204" pitchFamily="34" charset="0"/>
              </a:rPr>
              <a:t>i</a:t>
            </a:r>
            <a:r>
              <a:rPr lang="en-IN" sz="2400" dirty="0">
                <a:latin typeface="Calibri" panose="020F0502020204030204" pitchFamily="34" charset="0"/>
                <a:cs typeface="Calibri" panose="020F0502020204030204" pitchFamily="34" charset="0"/>
              </a:rPr>
              <a:t> = 0 to sqrt(N)</a:t>
            </a:r>
          </a:p>
          <a:p>
            <a:pPr marL="457200" indent="-457200">
              <a:buAutoNum type="arabicPlain"/>
            </a:pPr>
            <a:r>
              <a:rPr lang="en-IN" sz="2400" dirty="0">
                <a:latin typeface="Calibri" panose="020F0502020204030204" pitchFamily="34" charset="0"/>
                <a:cs typeface="Calibri" panose="020F0502020204030204" pitchFamily="34" charset="0"/>
              </a:rPr>
              <a:t>      for j = 0 to sqrt(N)</a:t>
            </a:r>
          </a:p>
          <a:p>
            <a:pPr marL="457200" indent="-457200">
              <a:buAutoNum type="arabicPlain"/>
            </a:pPr>
            <a:r>
              <a:rPr lang="en-IN" sz="2400" dirty="0">
                <a:latin typeface="Calibri" panose="020F0502020204030204" pitchFamily="34" charset="0"/>
                <a:cs typeface="Calibri" panose="020F0502020204030204" pitchFamily="34" charset="0"/>
              </a:rPr>
              <a:t>          return false</a:t>
            </a:r>
          </a:p>
          <a:p>
            <a:pPr marL="457200" indent="-457200">
              <a:buAutoNum type="arabicPlain"/>
            </a:pPr>
            <a:r>
              <a:rPr lang="en-IN" sz="2400" dirty="0">
                <a:latin typeface="Calibri" panose="020F0502020204030204" pitchFamily="34" charset="0"/>
                <a:cs typeface="Calibri" panose="020F0502020204030204" pitchFamily="34" charset="0"/>
              </a:rPr>
              <a:t> return true   </a:t>
            </a:r>
          </a:p>
          <a:p>
            <a:endParaRPr lang="en-IN" sz="3200" i="1" u="sng" dirty="0">
              <a:latin typeface="Calisto MT" panose="02040603050505030304" pitchFamily="18" charset="0"/>
            </a:endParaRPr>
          </a:p>
          <a:p>
            <a:endParaRPr lang="en-I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2961541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6BE918B-EA92-1948-9A36-85366B984810}"/>
              </a:ext>
            </a:extLst>
          </p:cNvPr>
          <p:cNvPicPr>
            <a:picLocks noChangeAspect="1" noChangeArrowheads="1"/>
          </p:cNvPicPr>
          <p:nvPr/>
        </p:nvPicPr>
        <p:blipFill>
          <a:blip r:embed="rId4"/>
          <a:srcRect t="10248" b="10248"/>
          <a:stretch/>
        </p:blipFill>
        <p:spPr bwMode="auto">
          <a:xfrm>
            <a:off x="0" y="0"/>
            <a:ext cx="12192000" cy="6858000"/>
          </a:xfrm>
          <a:prstGeom prst="rect">
            <a:avLst/>
          </a:prstGeom>
          <a:extLst>
            <a:ext uri="{909E8E84-426E-40DD-AFC4-6F175D3DCCD1}">
              <a14:hiddenFill xmlns:a14="http://schemas.microsoft.com/office/drawing/2010/main">
                <a:solidFill>
                  <a:srgbClr val="FFFFFF"/>
                </a:solidFill>
              </a14:hiddenFill>
            </a:ext>
          </a:extLst>
        </p:spPr>
      </p:pic>
      <p:sp>
        <p:nvSpPr>
          <p:cNvPr id="10" name="Oval 9">
            <a:extLst>
              <a:ext uri="{FF2B5EF4-FFF2-40B4-BE49-F238E27FC236}">
                <a16:creationId xmlns:a16="http://schemas.microsoft.com/office/drawing/2014/main" id="{CF6B2B7C-89ED-F540-A64D-0D5E18A71354}"/>
              </a:ext>
            </a:extLst>
          </p:cNvPr>
          <p:cNvSpPr/>
          <p:nvPr/>
        </p:nvSpPr>
        <p:spPr>
          <a:xfrm>
            <a:off x="-1450258" y="-4117255"/>
            <a:ext cx="15092516" cy="15092510"/>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p:nvSpPr>
          <p:cNvPr id="5" name="TextBox 4">
            <a:extLst>
              <a:ext uri="{FF2B5EF4-FFF2-40B4-BE49-F238E27FC236}">
                <a16:creationId xmlns:a16="http://schemas.microsoft.com/office/drawing/2014/main" id="{6CFFB220-8E3F-D349-D420-F130A1B59A2F}"/>
              </a:ext>
            </a:extLst>
          </p:cNvPr>
          <p:cNvSpPr txBox="1"/>
          <p:nvPr/>
        </p:nvSpPr>
        <p:spPr>
          <a:xfrm>
            <a:off x="2288540" y="1244169"/>
            <a:ext cx="7479735" cy="400110"/>
          </a:xfrm>
          <a:prstGeom prst="rect">
            <a:avLst/>
          </a:prstGeom>
          <a:noFill/>
        </p:spPr>
        <p:txBody>
          <a:bodyPr wrap="square">
            <a:spAutoFit/>
          </a:bodyPr>
          <a:lstStyle/>
          <a:p>
            <a:pPr algn="just" fontAlgn="base"/>
            <a:endParaRPr lang="en-US" sz="2000" b="0" i="0" dirty="0">
              <a:solidFill>
                <a:srgbClr val="FFFF00"/>
              </a:solidFill>
              <a:effectLst/>
              <a:highlight>
                <a:srgbClr val="509AD1"/>
              </a:highlight>
              <a:latin typeface="urw-din"/>
            </a:endParaRPr>
          </a:p>
        </p:txBody>
      </p:sp>
      <p:sp>
        <p:nvSpPr>
          <p:cNvPr id="3" name="TextBox 2">
            <a:extLst>
              <a:ext uri="{FF2B5EF4-FFF2-40B4-BE49-F238E27FC236}">
                <a16:creationId xmlns:a16="http://schemas.microsoft.com/office/drawing/2014/main" id="{8896B4A9-3EA0-08E2-4BB2-961046F30E67}"/>
              </a:ext>
            </a:extLst>
          </p:cNvPr>
          <p:cNvSpPr txBox="1"/>
          <p:nvPr/>
        </p:nvSpPr>
        <p:spPr>
          <a:xfrm>
            <a:off x="68094" y="175098"/>
            <a:ext cx="12042842" cy="5940088"/>
          </a:xfrm>
          <a:prstGeom prst="rect">
            <a:avLst/>
          </a:prstGeom>
          <a:noFill/>
        </p:spPr>
        <p:txBody>
          <a:bodyPr wrap="square" rtlCol="0">
            <a:spAutoFit/>
          </a:bodyPr>
          <a:lstStyle/>
          <a:p>
            <a:r>
              <a:rPr lang="en-IN" sz="2400" dirty="0"/>
              <a:t>bool sudoku(int grid[N][N], int row, int col)</a:t>
            </a:r>
          </a:p>
          <a:p>
            <a:pPr marL="457200" indent="-457200">
              <a:buAutoNum type="arabicPlain"/>
            </a:pPr>
            <a:r>
              <a:rPr lang="en-IN" sz="2400" dirty="0"/>
              <a:t>if row == N-1 &amp;&amp; col == N</a:t>
            </a:r>
          </a:p>
          <a:p>
            <a:pPr marL="457200" indent="-457200">
              <a:buAutoNum type="arabicPlain"/>
            </a:pPr>
            <a:r>
              <a:rPr lang="en-IN" sz="2400" dirty="0"/>
              <a:t>    return true</a:t>
            </a:r>
          </a:p>
          <a:p>
            <a:pPr marL="457200" indent="-457200">
              <a:buAutoNum type="arabicPlain"/>
            </a:pPr>
            <a:r>
              <a:rPr lang="en-IN" sz="2400" dirty="0"/>
              <a:t>if col == N</a:t>
            </a:r>
          </a:p>
          <a:p>
            <a:pPr marL="457200" indent="-457200">
              <a:buAutoNum type="arabicPlain"/>
            </a:pPr>
            <a:r>
              <a:rPr lang="en-IN" sz="2400" dirty="0"/>
              <a:t>    row++</a:t>
            </a:r>
          </a:p>
          <a:p>
            <a:pPr marL="457200" indent="-457200">
              <a:buAutoNum type="arabicPlain"/>
            </a:pPr>
            <a:r>
              <a:rPr lang="en-IN" sz="2400" dirty="0"/>
              <a:t>    col = 0</a:t>
            </a:r>
          </a:p>
          <a:p>
            <a:pPr marL="457200" indent="-457200">
              <a:buAutoNum type="arabicPlain"/>
            </a:pPr>
            <a:r>
              <a:rPr lang="en-IN" sz="2400" dirty="0"/>
              <a:t>if grid[row][col] &gt; 0</a:t>
            </a:r>
          </a:p>
          <a:p>
            <a:pPr marL="457200" indent="-457200">
              <a:buAutoNum type="arabicPlain"/>
            </a:pPr>
            <a:r>
              <a:rPr lang="en-IN" sz="2400" dirty="0"/>
              <a:t>    return sudoku(grid, row, col+1)</a:t>
            </a:r>
          </a:p>
          <a:p>
            <a:pPr marL="457200" indent="-457200">
              <a:buAutoNum type="arabicPlain"/>
            </a:pPr>
            <a:r>
              <a:rPr lang="en-IN" sz="2400" dirty="0"/>
              <a:t>for </a:t>
            </a:r>
            <a:r>
              <a:rPr lang="en-IN" sz="2400" dirty="0" err="1"/>
              <a:t>num</a:t>
            </a:r>
            <a:r>
              <a:rPr lang="en-IN" sz="2400" dirty="0"/>
              <a:t> = 1 to N</a:t>
            </a:r>
          </a:p>
          <a:p>
            <a:pPr marL="457200" indent="-457200">
              <a:buAutoNum type="arabicPlain"/>
            </a:pPr>
            <a:r>
              <a:rPr lang="en-IN" sz="2400" dirty="0"/>
              <a:t>    if </a:t>
            </a:r>
            <a:r>
              <a:rPr lang="en-IN" sz="2400" dirty="0" err="1"/>
              <a:t>isvalid</a:t>
            </a:r>
            <a:r>
              <a:rPr lang="en-IN" sz="2400" dirty="0"/>
              <a:t>(grid, row, col, </a:t>
            </a:r>
            <a:r>
              <a:rPr lang="en-IN" sz="2400" dirty="0" err="1"/>
              <a:t>num</a:t>
            </a:r>
            <a:r>
              <a:rPr lang="en-IN" sz="2400" dirty="0"/>
              <a:t>)</a:t>
            </a:r>
          </a:p>
          <a:p>
            <a:pPr marL="457200" indent="-457200">
              <a:buAutoNum type="arabicPlain"/>
            </a:pPr>
            <a:r>
              <a:rPr lang="en-IN" sz="2400" dirty="0"/>
              <a:t>        grid[row][col] = </a:t>
            </a:r>
            <a:r>
              <a:rPr lang="en-IN" sz="2400" dirty="0" err="1"/>
              <a:t>num</a:t>
            </a:r>
            <a:endParaRPr lang="en-IN" sz="2400" dirty="0"/>
          </a:p>
          <a:p>
            <a:pPr marL="457200" indent="-457200">
              <a:buAutoNum type="arabicPlain"/>
            </a:pPr>
            <a:r>
              <a:rPr lang="en-IN" sz="2400" dirty="0"/>
              <a:t>    if sudoku(grid, row, col+1)</a:t>
            </a:r>
          </a:p>
          <a:p>
            <a:pPr marL="457200" indent="-457200">
              <a:buAutoNum type="arabicPlain"/>
            </a:pPr>
            <a:r>
              <a:rPr lang="en-IN" sz="2400" dirty="0"/>
              <a:t>        return true</a:t>
            </a:r>
          </a:p>
          <a:p>
            <a:pPr marL="457200" indent="-457200">
              <a:buAutoNum type="arabicPlain"/>
            </a:pPr>
            <a:r>
              <a:rPr lang="en-IN" sz="2400" dirty="0"/>
              <a:t>    grid[row][col] = 0</a:t>
            </a:r>
          </a:p>
          <a:p>
            <a:pPr marL="457200" indent="-457200">
              <a:buAutoNum type="arabicPlain"/>
            </a:pPr>
            <a:r>
              <a:rPr lang="en-IN" sz="2400" dirty="0"/>
              <a:t>return false </a:t>
            </a:r>
          </a:p>
          <a:p>
            <a:r>
              <a:rPr lang="en-IN" sz="2000" dirty="0"/>
              <a:t> </a:t>
            </a:r>
          </a:p>
        </p:txBody>
      </p:sp>
    </p:spTree>
    <p:extLst>
      <p:ext uri="{BB962C8B-B14F-4D97-AF65-F5344CB8AC3E}">
        <p14:creationId xmlns:p14="http://schemas.microsoft.com/office/powerpoint/2010/main" val="157908606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2869581" y="74666"/>
            <a:ext cx="6452840" cy="6452838"/>
          </a:xfrm>
          <a:prstGeom prst="ellipse">
            <a:avLst/>
          </a:prstGeom>
          <a:solidFill>
            <a:srgbClr val="12231D">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sp>
        <p:nvSpPr>
          <p:cNvPr id="5" name="Rectangle 4">
            <a:extLst>
              <a:ext uri="{FF2B5EF4-FFF2-40B4-BE49-F238E27FC236}">
                <a16:creationId xmlns:a16="http://schemas.microsoft.com/office/drawing/2014/main" id="{1BED27E4-0075-F91E-68FB-D460967A3598}"/>
              </a:ext>
            </a:extLst>
          </p:cNvPr>
          <p:cNvSpPr/>
          <p:nvPr/>
        </p:nvSpPr>
        <p:spPr>
          <a:xfrm>
            <a:off x="2947643" y="3389971"/>
            <a:ext cx="6296718" cy="175432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5400" b="1" spc="-150" dirty="0">
                <a:solidFill>
                  <a:srgbClr val="FFC000"/>
                </a:solidFill>
                <a:effectLst>
                  <a:outerShdw blurRad="419100" sx="102000" sy="102000" algn="ctr" rotWithShape="0">
                    <a:prstClr val="black">
                      <a:alpha val="29000"/>
                    </a:prstClr>
                  </a:outerShdw>
                </a:effectLst>
                <a:latin typeface="Raleway Black" panose="020B0503030101060003" pitchFamily="34" charset="77"/>
              </a:rPr>
              <a:t> Backtracking</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5400" b="1" spc="-150" dirty="0">
                <a:solidFill>
                  <a:srgbClr val="FFC000"/>
                </a:solidFill>
                <a:effectLst>
                  <a:outerShdw blurRad="419100" sx="102000" sy="102000" algn="ctr" rotWithShape="0">
                    <a:prstClr val="black">
                      <a:alpha val="29000"/>
                    </a:prstClr>
                  </a:outerShdw>
                </a:effectLst>
                <a:latin typeface="Raleway Black" panose="020B0503030101060003" pitchFamily="34" charset="77"/>
              </a:rPr>
              <a:t>Approach</a:t>
            </a:r>
          </a:p>
        </p:txBody>
      </p:sp>
      <p:pic>
        <p:nvPicPr>
          <p:cNvPr id="3" name="Graphic 2" descr="Teacher">
            <a:extLst>
              <a:ext uri="{FF2B5EF4-FFF2-40B4-BE49-F238E27FC236}">
                <a16:creationId xmlns:a16="http://schemas.microsoft.com/office/drawing/2014/main" id="{987E3B46-6308-7AE8-4BBE-A8DF58229A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59598" y="1156197"/>
            <a:ext cx="2272803" cy="2272803"/>
          </a:xfrm>
          <a:prstGeom prst="rect">
            <a:avLst/>
          </a:prstGeom>
        </p:spPr>
      </p:pic>
    </p:spTree>
    <p:extLst>
      <p:ext uri="{BB962C8B-B14F-4D97-AF65-F5344CB8AC3E}">
        <p14:creationId xmlns:p14="http://schemas.microsoft.com/office/powerpoint/2010/main" val="271936434"/>
      </p:ext>
    </p:extLst>
  </p:cSld>
  <p:clrMapOvr>
    <a:masterClrMapping/>
  </p:clrMapOvr>
  <p:transition spd="slow" advTm="0"/>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6BE918B-EA92-1948-9A36-85366B984810}"/>
              </a:ext>
            </a:extLst>
          </p:cNvPr>
          <p:cNvPicPr>
            <a:picLocks noChangeAspect="1" noChangeArrowheads="1"/>
          </p:cNvPicPr>
          <p:nvPr/>
        </p:nvPicPr>
        <p:blipFill>
          <a:blip r:embed="rId4"/>
          <a:srcRect t="10248" b="10248"/>
          <a:stretch/>
        </p:blipFill>
        <p:spPr bwMode="auto">
          <a:xfrm>
            <a:off x="0" y="0"/>
            <a:ext cx="12192000" cy="6858000"/>
          </a:xfrm>
          <a:prstGeom prst="rect">
            <a:avLst/>
          </a:prstGeom>
          <a:extLst>
            <a:ext uri="{909E8E84-426E-40DD-AFC4-6F175D3DCCD1}">
              <a14:hiddenFill xmlns:a14="http://schemas.microsoft.com/office/drawing/2010/main">
                <a:solidFill>
                  <a:srgbClr val="FFFFFF"/>
                </a:solidFill>
              </a14:hiddenFill>
            </a:ext>
          </a:extLst>
        </p:spPr>
      </p:pic>
      <p:sp>
        <p:nvSpPr>
          <p:cNvPr id="10" name="Oval 9">
            <a:extLst>
              <a:ext uri="{FF2B5EF4-FFF2-40B4-BE49-F238E27FC236}">
                <a16:creationId xmlns:a16="http://schemas.microsoft.com/office/drawing/2014/main" id="{CF6B2B7C-89ED-F540-A64D-0D5E18A71354}"/>
              </a:ext>
            </a:extLst>
          </p:cNvPr>
          <p:cNvSpPr/>
          <p:nvPr/>
        </p:nvSpPr>
        <p:spPr>
          <a:xfrm>
            <a:off x="-1450258" y="-4117255"/>
            <a:ext cx="15092516" cy="15092510"/>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p:nvSpPr>
          <p:cNvPr id="5" name="TextBox 4">
            <a:extLst>
              <a:ext uri="{FF2B5EF4-FFF2-40B4-BE49-F238E27FC236}">
                <a16:creationId xmlns:a16="http://schemas.microsoft.com/office/drawing/2014/main" id="{6CFFB220-8E3F-D349-D420-F130A1B59A2F}"/>
              </a:ext>
            </a:extLst>
          </p:cNvPr>
          <p:cNvSpPr txBox="1"/>
          <p:nvPr/>
        </p:nvSpPr>
        <p:spPr>
          <a:xfrm>
            <a:off x="2288540" y="1244169"/>
            <a:ext cx="7479735" cy="400110"/>
          </a:xfrm>
          <a:prstGeom prst="rect">
            <a:avLst/>
          </a:prstGeom>
          <a:noFill/>
        </p:spPr>
        <p:txBody>
          <a:bodyPr wrap="square">
            <a:spAutoFit/>
          </a:bodyPr>
          <a:lstStyle/>
          <a:p>
            <a:pPr algn="just" fontAlgn="base"/>
            <a:endParaRPr lang="en-US" sz="2000" b="0" i="0" dirty="0">
              <a:solidFill>
                <a:srgbClr val="FFFF00"/>
              </a:solidFill>
              <a:effectLst/>
              <a:highlight>
                <a:srgbClr val="509AD1"/>
              </a:highlight>
              <a:latin typeface="urw-din"/>
            </a:endParaRPr>
          </a:p>
        </p:txBody>
      </p:sp>
      <p:sp>
        <p:nvSpPr>
          <p:cNvPr id="2" name="TextBox 1">
            <a:extLst>
              <a:ext uri="{FF2B5EF4-FFF2-40B4-BE49-F238E27FC236}">
                <a16:creationId xmlns:a16="http://schemas.microsoft.com/office/drawing/2014/main" id="{FA06E0CB-F007-5963-1FC8-373FE3239C2E}"/>
              </a:ext>
            </a:extLst>
          </p:cNvPr>
          <p:cNvSpPr txBox="1"/>
          <p:nvPr/>
        </p:nvSpPr>
        <p:spPr>
          <a:xfrm>
            <a:off x="0" y="87548"/>
            <a:ext cx="12033115" cy="5509200"/>
          </a:xfrm>
          <a:prstGeom prst="rect">
            <a:avLst/>
          </a:prstGeom>
          <a:noFill/>
        </p:spPr>
        <p:txBody>
          <a:bodyPr wrap="square" rtlCol="0">
            <a:spAutoFit/>
          </a:bodyPr>
          <a:lstStyle/>
          <a:p>
            <a:r>
              <a:rPr lang="en-US" sz="3600" i="1" u="sng" dirty="0">
                <a:solidFill>
                  <a:schemeClr val="tx2">
                    <a:lumMod val="50000"/>
                  </a:schemeClr>
                </a:solidFill>
                <a:latin typeface="Cambria" panose="02040503050406030204" pitchFamily="18" charset="0"/>
                <a:ea typeface="Cambria" panose="02040503050406030204" pitchFamily="18" charset="0"/>
              </a:rPr>
              <a:t>BACKTRACKING APPROACH:</a:t>
            </a:r>
          </a:p>
          <a:p>
            <a:endParaRPr lang="en-US" sz="3600" i="1" u="sng" dirty="0">
              <a:solidFill>
                <a:schemeClr val="tx2">
                  <a:lumMod val="50000"/>
                </a:schemeClr>
              </a:solidFill>
              <a:latin typeface="Cambria" panose="02040503050406030204" pitchFamily="18" charset="0"/>
              <a:ea typeface="Cambria" panose="02040503050406030204" pitchFamily="18" charset="0"/>
            </a:endParaRPr>
          </a:p>
          <a:p>
            <a:pPr marL="457200" indent="-457200">
              <a:buFont typeface="Arial" panose="020B0604020202020204" pitchFamily="34" charset="0"/>
              <a:buChar char="•"/>
            </a:pPr>
            <a:r>
              <a:rPr lang="en-US" sz="2800" b="0" dirty="0">
                <a:solidFill>
                  <a:srgbClr val="090A0B"/>
                </a:solidFill>
                <a:effectLst/>
              </a:rPr>
              <a:t>This Backtracking approach visits all the empty cells in some order</a:t>
            </a:r>
            <a:r>
              <a:rPr lang="en-US" sz="2800" dirty="0">
                <a:solidFill>
                  <a:srgbClr val="090A0B"/>
                </a:solidFill>
              </a:rPr>
              <a:t> by</a:t>
            </a:r>
            <a:r>
              <a:rPr lang="en-US" sz="2800" b="0" dirty="0">
                <a:solidFill>
                  <a:srgbClr val="090A0B"/>
                </a:solidFill>
                <a:effectLst/>
              </a:rPr>
              <a:t> filling the digits incrementally, backtracks when a number is not found to be valid.</a:t>
            </a:r>
          </a:p>
          <a:p>
            <a:pPr marL="457200" indent="-457200">
              <a:buFont typeface="Arial" panose="020B0604020202020204" pitchFamily="34" charset="0"/>
              <a:buChar char="•"/>
            </a:pPr>
            <a:r>
              <a:rPr lang="en-US" sz="2800" b="0" dirty="0">
                <a:solidFill>
                  <a:srgbClr val="090A0B"/>
                </a:solidFill>
                <a:effectLst/>
              </a:rPr>
              <a:t>The program starts by filling '1' in the first cell if there are no violations, then advances to the second cell and places '1' incase violation occurs then increments and places '2’.</a:t>
            </a:r>
          </a:p>
          <a:p>
            <a:pPr marL="457200" indent="-457200">
              <a:buFont typeface="Arial" panose="020B0604020202020204" pitchFamily="34" charset="0"/>
              <a:buChar char="•"/>
            </a:pPr>
            <a:r>
              <a:rPr lang="en-US" sz="2800" b="0" dirty="0">
                <a:solidFill>
                  <a:srgbClr val="090A0B"/>
                </a:solidFill>
                <a:effectLst/>
              </a:rPr>
              <a:t>It checks incrementally in this way and when none of the '1' to '9' numbers fit in this cell then the algorithm leaves the cell blank and goes back to the previous cell.</a:t>
            </a:r>
          </a:p>
          <a:p>
            <a:pPr marL="457200" indent="-457200">
              <a:buFont typeface="Arial" panose="020B0604020202020204" pitchFamily="34" charset="0"/>
              <a:buChar char="•"/>
            </a:pPr>
            <a:r>
              <a:rPr lang="en-US" sz="2800" b="0" dirty="0">
                <a:solidFill>
                  <a:srgbClr val="090A0B"/>
                </a:solidFill>
                <a:effectLst/>
              </a:rPr>
              <a:t>The value in that cell is incremented and this process continues until all the cells are filled.</a:t>
            </a:r>
            <a:endParaRPr lang="en-IN" sz="2800" u="sng" dirty="0">
              <a:solidFill>
                <a:schemeClr val="tx2">
                  <a:lumMod val="50000"/>
                </a:schemeClr>
              </a:solidFill>
              <a:ea typeface="Cambria" panose="02040503050406030204" pitchFamily="18" charset="0"/>
            </a:endParaRPr>
          </a:p>
        </p:txBody>
      </p:sp>
    </p:spTree>
    <p:extLst>
      <p:ext uri="{BB962C8B-B14F-4D97-AF65-F5344CB8AC3E}">
        <p14:creationId xmlns:p14="http://schemas.microsoft.com/office/powerpoint/2010/main" val="2761367285"/>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6BE918B-EA92-1948-9A36-85366B984810}"/>
              </a:ext>
            </a:extLst>
          </p:cNvPr>
          <p:cNvPicPr>
            <a:picLocks noChangeAspect="1" noChangeArrowheads="1"/>
          </p:cNvPicPr>
          <p:nvPr/>
        </p:nvPicPr>
        <p:blipFill>
          <a:blip r:embed="rId4"/>
          <a:srcRect t="10248" b="10248"/>
          <a:stretch/>
        </p:blipFill>
        <p:spPr bwMode="auto">
          <a:xfrm>
            <a:off x="0" y="0"/>
            <a:ext cx="12192000" cy="6858000"/>
          </a:xfrm>
          <a:prstGeom prst="rect">
            <a:avLst/>
          </a:prstGeom>
          <a:extLst>
            <a:ext uri="{909E8E84-426E-40DD-AFC4-6F175D3DCCD1}">
              <a14:hiddenFill xmlns:a14="http://schemas.microsoft.com/office/drawing/2010/main">
                <a:solidFill>
                  <a:srgbClr val="FFFFFF"/>
                </a:solidFill>
              </a14:hiddenFill>
            </a:ext>
          </a:extLst>
        </p:spPr>
      </p:pic>
      <p:sp>
        <p:nvSpPr>
          <p:cNvPr id="10" name="Oval 9">
            <a:extLst>
              <a:ext uri="{FF2B5EF4-FFF2-40B4-BE49-F238E27FC236}">
                <a16:creationId xmlns:a16="http://schemas.microsoft.com/office/drawing/2014/main" id="{CF6B2B7C-89ED-F540-A64D-0D5E18A71354}"/>
              </a:ext>
            </a:extLst>
          </p:cNvPr>
          <p:cNvSpPr/>
          <p:nvPr/>
        </p:nvSpPr>
        <p:spPr>
          <a:xfrm>
            <a:off x="-1450258" y="-4117255"/>
            <a:ext cx="15092516" cy="15092510"/>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p:nvSpPr>
          <p:cNvPr id="5" name="TextBox 4">
            <a:extLst>
              <a:ext uri="{FF2B5EF4-FFF2-40B4-BE49-F238E27FC236}">
                <a16:creationId xmlns:a16="http://schemas.microsoft.com/office/drawing/2014/main" id="{6CFFB220-8E3F-D349-D420-F130A1B59A2F}"/>
              </a:ext>
            </a:extLst>
          </p:cNvPr>
          <p:cNvSpPr txBox="1"/>
          <p:nvPr/>
        </p:nvSpPr>
        <p:spPr>
          <a:xfrm>
            <a:off x="2288540" y="1244169"/>
            <a:ext cx="7479735" cy="400110"/>
          </a:xfrm>
          <a:prstGeom prst="rect">
            <a:avLst/>
          </a:prstGeom>
          <a:noFill/>
        </p:spPr>
        <p:txBody>
          <a:bodyPr wrap="square">
            <a:spAutoFit/>
          </a:bodyPr>
          <a:lstStyle/>
          <a:p>
            <a:pPr algn="just" fontAlgn="base"/>
            <a:endParaRPr lang="en-US" sz="2000" b="0" i="0" dirty="0">
              <a:solidFill>
                <a:srgbClr val="FFFF00"/>
              </a:solidFill>
              <a:effectLst/>
              <a:highlight>
                <a:srgbClr val="509AD1"/>
              </a:highlight>
              <a:latin typeface="urw-din"/>
            </a:endParaRPr>
          </a:p>
        </p:txBody>
      </p:sp>
      <p:sp>
        <p:nvSpPr>
          <p:cNvPr id="8" name="TextBox 7">
            <a:extLst>
              <a:ext uri="{FF2B5EF4-FFF2-40B4-BE49-F238E27FC236}">
                <a16:creationId xmlns:a16="http://schemas.microsoft.com/office/drawing/2014/main" id="{C5D87625-76A3-1BE4-C10E-982626C89103}"/>
              </a:ext>
            </a:extLst>
          </p:cNvPr>
          <p:cNvSpPr txBox="1"/>
          <p:nvPr/>
        </p:nvSpPr>
        <p:spPr>
          <a:xfrm>
            <a:off x="956708" y="962399"/>
            <a:ext cx="10468268" cy="707886"/>
          </a:xfrm>
          <a:prstGeom prst="rect">
            <a:avLst/>
          </a:prstGeom>
          <a:noFill/>
        </p:spPr>
        <p:txBody>
          <a:bodyPr wrap="square">
            <a:spAutoFit/>
          </a:bodyPr>
          <a:lstStyle/>
          <a:p>
            <a:pPr algn="just"/>
            <a:endParaRPr lang="en-US" sz="2000" dirty="0">
              <a:solidFill>
                <a:srgbClr val="000000"/>
              </a:solidFill>
              <a:highlight>
                <a:srgbClr val="FFFF00"/>
              </a:highlight>
              <a:latin typeface="Berlin Sans FB Demi" panose="020E0802020502020306" pitchFamily="34" charset="0"/>
            </a:endParaRPr>
          </a:p>
          <a:p>
            <a:pPr algn="l"/>
            <a:endParaRPr lang="en-US" sz="2000" b="1" i="0" dirty="0">
              <a:solidFill>
                <a:srgbClr val="34444C"/>
              </a:solidFill>
              <a:effectLst/>
              <a:highlight>
                <a:srgbClr val="FFFF00"/>
              </a:highlight>
              <a:latin typeface="Berlin Sans FB Demi" panose="020E0802020502020306" pitchFamily="34" charset="0"/>
            </a:endParaRPr>
          </a:p>
        </p:txBody>
      </p:sp>
      <p:sp>
        <p:nvSpPr>
          <p:cNvPr id="3" name="TextBox 2">
            <a:extLst>
              <a:ext uri="{FF2B5EF4-FFF2-40B4-BE49-F238E27FC236}">
                <a16:creationId xmlns:a16="http://schemas.microsoft.com/office/drawing/2014/main" id="{79740EFC-1F40-6ECD-CAC1-5FA1862B7F0D}"/>
              </a:ext>
            </a:extLst>
          </p:cNvPr>
          <p:cNvSpPr txBox="1"/>
          <p:nvPr/>
        </p:nvSpPr>
        <p:spPr>
          <a:xfrm>
            <a:off x="68094" y="155643"/>
            <a:ext cx="11974749" cy="7232749"/>
          </a:xfrm>
          <a:prstGeom prst="rect">
            <a:avLst/>
          </a:prstGeom>
          <a:noFill/>
        </p:spPr>
        <p:txBody>
          <a:bodyPr wrap="square" rtlCol="0">
            <a:spAutoFit/>
          </a:bodyPr>
          <a:lstStyle/>
          <a:p>
            <a:r>
              <a:rPr lang="en-US" sz="3200" i="1" u="sng" dirty="0">
                <a:solidFill>
                  <a:schemeClr val="accent1">
                    <a:lumMod val="50000"/>
                  </a:schemeClr>
                </a:solidFill>
                <a:latin typeface="Calisto MT" panose="02040603050505030304" pitchFamily="18" charset="0"/>
              </a:rPr>
              <a:t>ALGORITHM FOR BACKTRACKING APPROACH:</a:t>
            </a:r>
          </a:p>
          <a:p>
            <a:endParaRPr lang="en-US" sz="3200" i="1" u="sng" dirty="0">
              <a:solidFill>
                <a:schemeClr val="accent1">
                  <a:lumMod val="50000"/>
                </a:schemeClr>
              </a:solidFill>
              <a:latin typeface="Calisto MT" panose="02040603050505030304" pitchFamily="18" charset="0"/>
            </a:endParaRPr>
          </a:p>
          <a:p>
            <a:r>
              <a:rPr lang="en-US" sz="2400" dirty="0"/>
              <a:t>sudoku(grid)</a:t>
            </a:r>
          </a:p>
          <a:p>
            <a:pPr marL="457200" indent="-457200">
              <a:buAutoNum type="arabicPlain"/>
            </a:pPr>
            <a:r>
              <a:rPr lang="en-US" sz="2400" dirty="0"/>
              <a:t>Find an empty cell(</a:t>
            </a:r>
            <a:r>
              <a:rPr lang="en-US" sz="2400" dirty="0" err="1"/>
              <a:t>i</a:t>
            </a:r>
            <a:r>
              <a:rPr lang="en-US" sz="2400" dirty="0"/>
              <a:t>, j) in the grid</a:t>
            </a:r>
          </a:p>
          <a:p>
            <a:pPr marL="457200" indent="-457200">
              <a:buAutoNum type="arabicPlain"/>
            </a:pPr>
            <a:r>
              <a:rPr lang="en-US" sz="2400" dirty="0"/>
              <a:t>if all the cells are filled then</a:t>
            </a:r>
          </a:p>
          <a:p>
            <a:pPr marL="457200" indent="-457200">
              <a:buAutoNum type="arabicPlain"/>
            </a:pPr>
            <a:r>
              <a:rPr lang="en-US" sz="2400" dirty="0"/>
              <a:t>    a valid sudoku is obtained</a:t>
            </a:r>
          </a:p>
          <a:p>
            <a:pPr marL="457200" indent="-457200">
              <a:buAutoNum type="arabicPlain"/>
            </a:pPr>
            <a:r>
              <a:rPr lang="en-US" sz="2400" dirty="0"/>
              <a:t>          return true</a:t>
            </a:r>
          </a:p>
          <a:p>
            <a:pPr marL="457200" indent="-457200">
              <a:buAutoNum type="arabicPlain"/>
            </a:pPr>
            <a:r>
              <a:rPr lang="en-US" sz="2400" dirty="0"/>
              <a:t>for each num in 1 to N</a:t>
            </a:r>
          </a:p>
          <a:p>
            <a:pPr marL="457200" indent="-457200">
              <a:buAutoNum type="arabicPlain"/>
            </a:pPr>
            <a:r>
              <a:rPr lang="en-US" sz="2400" dirty="0"/>
              <a:t>     if the empty cell(</a:t>
            </a:r>
            <a:r>
              <a:rPr lang="en-US" sz="2400" dirty="0" err="1"/>
              <a:t>i</a:t>
            </a:r>
            <a:r>
              <a:rPr lang="en-US" sz="2400" dirty="0"/>
              <a:t>, j) can be filled with num then fill it with num temporarily to check</a:t>
            </a:r>
          </a:p>
          <a:p>
            <a:pPr marL="457200" indent="-457200">
              <a:buAutoNum type="arabicPlain"/>
            </a:pPr>
            <a:r>
              <a:rPr lang="en-US" sz="2400" dirty="0"/>
              <a:t>          if sudoku(grid) is true</a:t>
            </a:r>
          </a:p>
          <a:p>
            <a:pPr marL="457200" indent="-457200">
              <a:buAutoNum type="arabicPlain"/>
            </a:pPr>
            <a:r>
              <a:rPr lang="en-US" sz="2400" dirty="0"/>
              <a:t>               return true</a:t>
            </a:r>
          </a:p>
          <a:p>
            <a:pPr marL="457200" indent="-457200">
              <a:buAutoNum type="arabicPlain"/>
            </a:pPr>
            <a:r>
              <a:rPr lang="en-US" sz="2400" dirty="0"/>
              <a:t>     if the cell(</a:t>
            </a:r>
            <a:r>
              <a:rPr lang="en-US" sz="2400" dirty="0" err="1"/>
              <a:t>i</a:t>
            </a:r>
            <a:r>
              <a:rPr lang="en-US" sz="2400" dirty="0"/>
              <a:t>, j) can’t be filled with num then make it as empty to initiate backtracking</a:t>
            </a:r>
          </a:p>
          <a:p>
            <a:pPr marL="457200" indent="-457200">
              <a:buAutoNum type="arabicPlain"/>
            </a:pPr>
            <a:r>
              <a:rPr lang="en-US" sz="2400" dirty="0"/>
              <a:t>if none of the numbers from 1 to N can be filled in cell(</a:t>
            </a:r>
            <a:r>
              <a:rPr lang="en-US" sz="2400" dirty="0" err="1"/>
              <a:t>i</a:t>
            </a:r>
            <a:r>
              <a:rPr lang="en-US" sz="2400" dirty="0"/>
              <a:t>, j)</a:t>
            </a:r>
          </a:p>
          <a:p>
            <a:pPr marL="457200" indent="-457200">
              <a:buAutoNum type="arabicPlain"/>
            </a:pPr>
            <a:r>
              <a:rPr lang="en-US" sz="2400" dirty="0"/>
              <a:t>     return false       </a:t>
            </a:r>
          </a:p>
          <a:p>
            <a:endParaRPr lang="en-US" sz="3200" i="1" u="sng" dirty="0">
              <a:solidFill>
                <a:schemeClr val="accent1">
                  <a:lumMod val="50000"/>
                </a:schemeClr>
              </a:solidFill>
              <a:latin typeface="Calisto MT" panose="02040603050505030304" pitchFamily="18" charset="0"/>
            </a:endParaRPr>
          </a:p>
          <a:p>
            <a:endParaRPr lang="en-US" sz="2400" dirty="0"/>
          </a:p>
          <a:p>
            <a:endParaRPr lang="en-US" sz="3200" i="1" u="sng" dirty="0">
              <a:solidFill>
                <a:schemeClr val="accent1">
                  <a:lumMod val="50000"/>
                </a:schemeClr>
              </a:solidFill>
              <a:latin typeface="Calisto MT" panose="02040603050505030304" pitchFamily="18" charset="0"/>
            </a:endParaRPr>
          </a:p>
          <a:p>
            <a:endParaRPr lang="en-IN" sz="2400" dirty="0">
              <a:solidFill>
                <a:schemeClr val="accent1">
                  <a:lumMod val="50000"/>
                </a:schemeClr>
              </a:solidFill>
            </a:endParaRPr>
          </a:p>
        </p:txBody>
      </p:sp>
    </p:spTree>
    <p:extLst>
      <p:ext uri="{BB962C8B-B14F-4D97-AF65-F5344CB8AC3E}">
        <p14:creationId xmlns:p14="http://schemas.microsoft.com/office/powerpoint/2010/main" val="2921585046"/>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6BE918B-EA92-1948-9A36-85366B984810}"/>
              </a:ext>
            </a:extLst>
          </p:cNvPr>
          <p:cNvPicPr>
            <a:picLocks noChangeAspect="1" noChangeArrowheads="1"/>
          </p:cNvPicPr>
          <p:nvPr/>
        </p:nvPicPr>
        <p:blipFill>
          <a:blip r:embed="rId4"/>
          <a:srcRect t="10248" b="10248"/>
          <a:stretch/>
        </p:blipFill>
        <p:spPr bwMode="auto">
          <a:xfrm>
            <a:off x="0" y="0"/>
            <a:ext cx="12192000" cy="6858000"/>
          </a:xfrm>
          <a:prstGeom prst="rect">
            <a:avLst/>
          </a:prstGeom>
          <a:extLst>
            <a:ext uri="{909E8E84-426E-40DD-AFC4-6F175D3DCCD1}">
              <a14:hiddenFill xmlns:a14="http://schemas.microsoft.com/office/drawing/2010/main">
                <a:solidFill>
                  <a:srgbClr val="FFFFFF"/>
                </a:solidFill>
              </a14:hiddenFill>
            </a:ext>
          </a:extLst>
        </p:spPr>
      </p:pic>
      <p:sp>
        <p:nvSpPr>
          <p:cNvPr id="10" name="Oval 9">
            <a:extLst>
              <a:ext uri="{FF2B5EF4-FFF2-40B4-BE49-F238E27FC236}">
                <a16:creationId xmlns:a16="http://schemas.microsoft.com/office/drawing/2014/main" id="{CF6B2B7C-89ED-F540-A64D-0D5E18A71354}"/>
              </a:ext>
            </a:extLst>
          </p:cNvPr>
          <p:cNvSpPr/>
          <p:nvPr/>
        </p:nvSpPr>
        <p:spPr>
          <a:xfrm>
            <a:off x="-1450258" y="-4117255"/>
            <a:ext cx="15092516" cy="15092510"/>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p:nvSpPr>
          <p:cNvPr id="5" name="TextBox 4">
            <a:extLst>
              <a:ext uri="{FF2B5EF4-FFF2-40B4-BE49-F238E27FC236}">
                <a16:creationId xmlns:a16="http://schemas.microsoft.com/office/drawing/2014/main" id="{6CFFB220-8E3F-D349-D420-F130A1B59A2F}"/>
              </a:ext>
            </a:extLst>
          </p:cNvPr>
          <p:cNvSpPr txBox="1"/>
          <p:nvPr/>
        </p:nvSpPr>
        <p:spPr>
          <a:xfrm>
            <a:off x="2288540" y="1244169"/>
            <a:ext cx="7479735" cy="400110"/>
          </a:xfrm>
          <a:prstGeom prst="rect">
            <a:avLst/>
          </a:prstGeom>
          <a:noFill/>
        </p:spPr>
        <p:txBody>
          <a:bodyPr wrap="square">
            <a:spAutoFit/>
          </a:bodyPr>
          <a:lstStyle/>
          <a:p>
            <a:pPr algn="just" fontAlgn="base"/>
            <a:endParaRPr lang="en-US" sz="2000" b="0" i="0" dirty="0">
              <a:solidFill>
                <a:srgbClr val="FFFF00"/>
              </a:solidFill>
              <a:effectLst/>
              <a:highlight>
                <a:srgbClr val="509AD1"/>
              </a:highlight>
              <a:latin typeface="urw-din"/>
            </a:endParaRPr>
          </a:p>
        </p:txBody>
      </p:sp>
      <p:sp>
        <p:nvSpPr>
          <p:cNvPr id="2" name="TextBox 1">
            <a:extLst>
              <a:ext uri="{FF2B5EF4-FFF2-40B4-BE49-F238E27FC236}">
                <a16:creationId xmlns:a16="http://schemas.microsoft.com/office/drawing/2014/main" id="{49765C2A-8FAF-7151-36A7-EACE98BBE793}"/>
              </a:ext>
            </a:extLst>
          </p:cNvPr>
          <p:cNvSpPr txBox="1"/>
          <p:nvPr/>
        </p:nvSpPr>
        <p:spPr>
          <a:xfrm>
            <a:off x="107004" y="155643"/>
            <a:ext cx="11994205" cy="4893647"/>
          </a:xfrm>
          <a:prstGeom prst="rect">
            <a:avLst/>
          </a:prstGeom>
          <a:noFill/>
        </p:spPr>
        <p:txBody>
          <a:bodyPr wrap="square" rtlCol="0">
            <a:spAutoFit/>
          </a:bodyPr>
          <a:lstStyle/>
          <a:p>
            <a:r>
              <a:rPr lang="en-US" sz="3600" i="1" u="sng" dirty="0">
                <a:latin typeface="Calisto MT" panose="02040603050505030304" pitchFamily="18" charset="0"/>
              </a:rPr>
              <a:t>PSEDUCODE:</a:t>
            </a:r>
          </a:p>
          <a:p>
            <a:endParaRPr lang="en-US" sz="2400" dirty="0"/>
          </a:p>
          <a:p>
            <a:r>
              <a:rPr lang="en-US" sz="2800" dirty="0"/>
              <a:t>solve(grid)</a:t>
            </a:r>
          </a:p>
          <a:p>
            <a:pPr marL="457200" indent="-457200">
              <a:buAutoNum type="arabicPlain"/>
            </a:pPr>
            <a:r>
              <a:rPr lang="en-US" sz="2800" dirty="0"/>
              <a:t>if(all the cells are explored)</a:t>
            </a:r>
          </a:p>
          <a:p>
            <a:pPr marL="457200" indent="-457200">
              <a:buAutoNum type="arabicPlain"/>
            </a:pPr>
            <a:r>
              <a:rPr lang="en-US" sz="2800" dirty="0"/>
              <a:t>     return true</a:t>
            </a:r>
          </a:p>
          <a:p>
            <a:pPr marL="457200" indent="-457200">
              <a:buAutoNum type="arabicPlain"/>
            </a:pPr>
            <a:r>
              <a:rPr lang="en-US" sz="2800" dirty="0"/>
              <a:t>for c = 1 to N </a:t>
            </a:r>
          </a:p>
          <a:p>
            <a:pPr marL="457200" indent="-457200">
              <a:buAutoNum type="arabicPlain"/>
            </a:pPr>
            <a:r>
              <a:rPr lang="en-US" sz="2800" dirty="0"/>
              <a:t>     try one choice c</a:t>
            </a:r>
          </a:p>
          <a:p>
            <a:pPr marL="457200" indent="-457200">
              <a:buAutoNum type="arabicPlain"/>
            </a:pPr>
            <a:r>
              <a:rPr lang="en-US" sz="2800" dirty="0"/>
              <a:t>     if(solve(grid with choice c is true))</a:t>
            </a:r>
          </a:p>
          <a:p>
            <a:pPr marL="457200" indent="-457200">
              <a:buAutoNum type="arabicPlain"/>
            </a:pPr>
            <a:r>
              <a:rPr lang="en-US" sz="2800" dirty="0"/>
              <a:t>          return true</a:t>
            </a:r>
          </a:p>
          <a:p>
            <a:pPr marL="457200" indent="-457200">
              <a:buAutoNum type="arabicPlain"/>
            </a:pPr>
            <a:r>
              <a:rPr lang="en-US" sz="2800" dirty="0"/>
              <a:t>     unassign choice c</a:t>
            </a:r>
          </a:p>
          <a:p>
            <a:pPr marL="457200" indent="-457200">
              <a:buAutoNum type="arabicPlain"/>
            </a:pPr>
            <a:r>
              <a:rPr lang="en-US" sz="2800" dirty="0"/>
              <a:t>return false  </a:t>
            </a:r>
            <a:endParaRPr lang="en-IN" sz="2800" dirty="0"/>
          </a:p>
        </p:txBody>
      </p:sp>
    </p:spTree>
    <p:extLst>
      <p:ext uri="{BB962C8B-B14F-4D97-AF65-F5344CB8AC3E}">
        <p14:creationId xmlns:p14="http://schemas.microsoft.com/office/powerpoint/2010/main" val="3229393306"/>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612FDA-14BE-D709-9F17-643C6D743746}"/>
              </a:ext>
            </a:extLst>
          </p:cNvPr>
          <p:cNvPicPr>
            <a:picLocks noChangeAspect="1"/>
          </p:cNvPicPr>
          <p:nvPr/>
        </p:nvPicPr>
        <p:blipFill>
          <a:blip r:embed="rId2"/>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C6B837BB-F466-763B-6510-E57F49B33817}"/>
              </a:ext>
            </a:extLst>
          </p:cNvPr>
          <p:cNvSpPr txBox="1"/>
          <p:nvPr/>
        </p:nvSpPr>
        <p:spPr>
          <a:xfrm>
            <a:off x="122548" y="483421"/>
            <a:ext cx="11934334" cy="5940088"/>
          </a:xfrm>
          <a:prstGeom prst="rect">
            <a:avLst/>
          </a:prstGeom>
          <a:noFill/>
        </p:spPr>
        <p:txBody>
          <a:bodyPr wrap="square" rtlCol="0">
            <a:spAutoFit/>
          </a:bodyPr>
          <a:lstStyle/>
          <a:p>
            <a:r>
              <a:rPr lang="en-US" sz="3600" u="sng" dirty="0">
                <a:latin typeface="Arial Hebrew Scholar" pitchFamily="2" charset="-79"/>
                <a:cs typeface="Arial Hebrew Scholar" pitchFamily="2" charset="-79"/>
              </a:rPr>
              <a:t>DIFFERENCE BETWEEN TWO APPROACHES</a:t>
            </a:r>
            <a:r>
              <a:rPr lang="en-US" sz="3600" i="1" u="sng" dirty="0">
                <a:solidFill>
                  <a:schemeClr val="accent6">
                    <a:lumMod val="50000"/>
                  </a:schemeClr>
                </a:solidFill>
                <a:latin typeface="Bell MT" panose="02020503060305020303" pitchFamily="18" charset="0"/>
              </a:rPr>
              <a:t>:</a:t>
            </a:r>
          </a:p>
          <a:p>
            <a:endParaRPr lang="en-US" sz="3600" i="1" u="sng" dirty="0">
              <a:latin typeface="Bell MT" panose="02020503060305020303" pitchFamily="18" charset="0"/>
            </a:endParaRPr>
          </a:p>
          <a:p>
            <a:pPr marL="457200" indent="-457200">
              <a:buFont typeface="Arial" panose="020B0604020202020204" pitchFamily="34" charset="0"/>
              <a:buChar char="•"/>
            </a:pPr>
            <a:r>
              <a:rPr lang="en-US" sz="2800" b="0" i="0" dirty="0">
                <a:solidFill>
                  <a:srgbClr val="000000"/>
                </a:solidFill>
                <a:effectLst/>
                <a:latin typeface="Arial" panose="020B0604020202020204" pitchFamily="34" charset="0"/>
              </a:rPr>
              <a:t>The main difference between brute-force and backtracking is that in backtracking, we do not explore all the possible options instead we explore only worthy options and build the solution incrementally.</a:t>
            </a:r>
          </a:p>
          <a:p>
            <a:pPr marL="457200" indent="-457200">
              <a:buFont typeface="Arial" panose="020B0604020202020204" pitchFamily="34" charset="0"/>
              <a:buChar char="•"/>
            </a:pPr>
            <a:endParaRPr lang="en-US" sz="2800" dirty="0">
              <a:solidFill>
                <a:srgbClr val="000000"/>
              </a:solidFill>
              <a:latin typeface="Arial" panose="020B0604020202020204" pitchFamily="34" charset="0"/>
            </a:endParaRPr>
          </a:p>
          <a:p>
            <a:pPr marL="457200" indent="-457200">
              <a:buFont typeface="Arial" panose="020B0604020202020204" pitchFamily="34" charset="0"/>
              <a:buChar char="•"/>
            </a:pPr>
            <a:r>
              <a:rPr lang="en-US" sz="2800" dirty="0">
                <a:solidFill>
                  <a:srgbClr val="000000"/>
                </a:solidFill>
                <a:latin typeface="Arial" panose="020B0604020202020204" pitchFamily="34" charset="0"/>
              </a:rPr>
              <a:t>In Brute force approach we will explore all the possibilities and check if it is valid or not.</a:t>
            </a:r>
          </a:p>
          <a:p>
            <a:pPr marL="457200" indent="-457200">
              <a:buFont typeface="Arial" panose="020B0604020202020204" pitchFamily="34" charset="0"/>
              <a:buChar char="•"/>
            </a:pPr>
            <a:endParaRPr lang="en-US" sz="2800" dirty="0">
              <a:solidFill>
                <a:srgbClr val="000000"/>
              </a:solidFill>
              <a:latin typeface="Arial" panose="020B0604020202020204" pitchFamily="34" charset="0"/>
            </a:endParaRPr>
          </a:p>
          <a:p>
            <a:pPr marL="457200" indent="-457200">
              <a:buFont typeface="Arial" panose="020B0604020202020204" pitchFamily="34" charset="0"/>
              <a:buChar char="•"/>
            </a:pPr>
            <a:r>
              <a:rPr lang="en-US" sz="2800" dirty="0">
                <a:solidFill>
                  <a:srgbClr val="000000"/>
                </a:solidFill>
                <a:latin typeface="Arial" panose="020B0604020202020204" pitchFamily="34" charset="0"/>
              </a:rPr>
              <a:t>Backtracking approach requires less number of steps when compared to brute force.</a:t>
            </a:r>
          </a:p>
          <a:p>
            <a:pPr marL="457200" indent="-457200">
              <a:buFont typeface="Arial" panose="020B0604020202020204" pitchFamily="34" charset="0"/>
              <a:buChar char="•"/>
            </a:pPr>
            <a:endParaRPr lang="en-US" sz="2800" dirty="0">
              <a:solidFill>
                <a:srgbClr val="000000"/>
              </a:solidFill>
              <a:latin typeface="Arial" panose="020B0604020202020204" pitchFamily="34" charset="0"/>
            </a:endParaRPr>
          </a:p>
          <a:p>
            <a:pPr marL="457200" indent="-457200">
              <a:buFont typeface="Arial" panose="020B0604020202020204" pitchFamily="34" charset="0"/>
              <a:buChar char="•"/>
            </a:pPr>
            <a:r>
              <a:rPr lang="en-US" sz="2800" dirty="0">
                <a:solidFill>
                  <a:srgbClr val="000000"/>
                </a:solidFill>
                <a:latin typeface="Arial" panose="020B0604020202020204" pitchFamily="34" charset="0"/>
              </a:rPr>
              <a:t>So, Backtracking is the efficient approach to solve sudoku.</a:t>
            </a:r>
            <a:endParaRPr lang="en-IN" sz="2800" dirty="0"/>
          </a:p>
        </p:txBody>
      </p:sp>
    </p:spTree>
    <p:extLst>
      <p:ext uri="{BB962C8B-B14F-4D97-AF65-F5344CB8AC3E}">
        <p14:creationId xmlns:p14="http://schemas.microsoft.com/office/powerpoint/2010/main" val="1133425182"/>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2450969" y="152529"/>
            <a:ext cx="7833674" cy="6820388"/>
          </a:xfrm>
          <a:prstGeom prst="ellipse">
            <a:avLst/>
          </a:prstGeom>
          <a:solidFill>
            <a:srgbClr val="12231D">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dirty="0">
              <a:ln>
                <a:noFill/>
              </a:ln>
              <a:solidFill>
                <a:prstClr val="white"/>
              </a:solidFill>
              <a:effectLst/>
              <a:uLnTx/>
              <a:uFillTx/>
              <a:latin typeface="Raleway" panose="020B0503030101060003" pitchFamily="34" charset="77"/>
              <a:ea typeface="+mn-ea"/>
              <a:cs typeface="+mn-cs"/>
            </a:endParaRPr>
          </a:p>
        </p:txBody>
      </p:sp>
      <p:sp>
        <p:nvSpPr>
          <p:cNvPr id="5" name="Rectangle 4">
            <a:extLst>
              <a:ext uri="{FF2B5EF4-FFF2-40B4-BE49-F238E27FC236}">
                <a16:creationId xmlns:a16="http://schemas.microsoft.com/office/drawing/2014/main" id="{1BED27E4-0075-F91E-68FB-D460967A3598}"/>
              </a:ext>
            </a:extLst>
          </p:cNvPr>
          <p:cNvSpPr/>
          <p:nvPr/>
        </p:nvSpPr>
        <p:spPr>
          <a:xfrm>
            <a:off x="2947643" y="2064471"/>
            <a:ext cx="6394320" cy="31393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600" b="1" spc="-150" dirty="0">
                <a:solidFill>
                  <a:srgbClr val="FFC000"/>
                </a:solidFill>
                <a:effectLst>
                  <a:outerShdw blurRad="419100" sx="102000" sy="102000" algn="ctr" rotWithShape="0">
                    <a:prstClr val="black">
                      <a:alpha val="29000"/>
                    </a:prstClr>
                  </a:outerShdw>
                </a:effectLst>
                <a:latin typeface="Raleway Black" panose="020B0503030101060003" pitchFamily="34" charset="77"/>
              </a:rPr>
              <a:t>Analysis of time and space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6600" b="1" spc="-150" dirty="0">
                <a:solidFill>
                  <a:srgbClr val="FFC000"/>
                </a:solidFill>
                <a:effectLst>
                  <a:outerShdw blurRad="419100" sx="102000" sy="102000" algn="ctr" rotWithShape="0">
                    <a:prstClr val="black">
                      <a:alpha val="29000"/>
                    </a:prstClr>
                  </a:outerShdw>
                </a:effectLst>
                <a:latin typeface="Raleway Black" panose="020B0503030101060003" pitchFamily="34" charset="77"/>
              </a:rPr>
              <a:t>complexity</a:t>
            </a:r>
          </a:p>
        </p:txBody>
      </p:sp>
      <p:pic>
        <p:nvPicPr>
          <p:cNvPr id="6" name="Graphic 5" descr="Stamp">
            <a:extLst>
              <a:ext uri="{FF2B5EF4-FFF2-40B4-BE49-F238E27FC236}">
                <a16:creationId xmlns:a16="http://schemas.microsoft.com/office/drawing/2014/main" id="{5B6DE266-6282-22C8-32D5-3A1EECBD8A9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02823" y="152529"/>
            <a:ext cx="2116975" cy="2116975"/>
          </a:xfrm>
          <a:prstGeom prst="rect">
            <a:avLst/>
          </a:prstGeom>
        </p:spPr>
      </p:pic>
    </p:spTree>
    <p:extLst>
      <p:ext uri="{BB962C8B-B14F-4D97-AF65-F5344CB8AC3E}">
        <p14:creationId xmlns:p14="http://schemas.microsoft.com/office/powerpoint/2010/main" val="3057198981"/>
      </p:ext>
    </p:extLst>
  </p:cSld>
  <p:clrMapOvr>
    <a:masterClrMapping/>
  </p:clrMapOvr>
  <p:transition spd="slow" advTm="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4EFC6F-6680-9675-F1E5-B44C3963100F}"/>
              </a:ext>
            </a:extLst>
          </p:cNvPr>
          <p:cNvPicPr>
            <a:picLocks noChangeAspect="1"/>
          </p:cNvPicPr>
          <p:nvPr/>
        </p:nvPicPr>
        <p:blipFill>
          <a:blip r:embed="rId2"/>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66AE8D71-A29E-A01A-D283-CC4C51E92391}"/>
              </a:ext>
            </a:extLst>
          </p:cNvPr>
          <p:cNvSpPr txBox="1"/>
          <p:nvPr/>
        </p:nvSpPr>
        <p:spPr>
          <a:xfrm>
            <a:off x="65988" y="150829"/>
            <a:ext cx="11953187" cy="8771632"/>
          </a:xfrm>
          <a:prstGeom prst="rect">
            <a:avLst/>
          </a:prstGeom>
          <a:noFill/>
        </p:spPr>
        <p:txBody>
          <a:bodyPr wrap="square" rtlCol="0">
            <a:spAutoFit/>
          </a:bodyPr>
          <a:lstStyle/>
          <a:p>
            <a:r>
              <a:rPr lang="en-US" sz="3600" i="1" u="sng" dirty="0">
                <a:latin typeface="Bell MT" panose="02020503060305020303" pitchFamily="18" charset="0"/>
              </a:rPr>
              <a:t>TIME AND SPACE COMPLEXITY FOR BRUTE FORCE:</a:t>
            </a:r>
          </a:p>
          <a:p>
            <a:endParaRPr lang="en-US" sz="3600" i="1" u="sng" dirty="0">
              <a:latin typeface="Bell MT" panose="02020503060305020303" pitchFamily="18" charset="0"/>
            </a:endParaRPr>
          </a:p>
          <a:p>
            <a:r>
              <a:rPr lang="en-IN" sz="2400" dirty="0"/>
              <a:t>bool sudoku(int grid[N][N], int row, int col)</a:t>
            </a:r>
          </a:p>
          <a:p>
            <a:pPr marL="457200" indent="-457200">
              <a:buAutoNum type="arabicPlain"/>
            </a:pPr>
            <a:r>
              <a:rPr lang="en-IN" sz="2400" dirty="0"/>
              <a:t>if row == N-1 &amp;&amp; col == N 		-&gt; O(1)</a:t>
            </a:r>
          </a:p>
          <a:p>
            <a:pPr marL="457200" indent="-457200">
              <a:buAutoNum type="arabicPlain"/>
            </a:pPr>
            <a:r>
              <a:rPr lang="en-IN" sz="2400" dirty="0"/>
              <a:t>    return true</a:t>
            </a:r>
          </a:p>
          <a:p>
            <a:pPr marL="457200" indent="-457200">
              <a:buAutoNum type="arabicPlain"/>
            </a:pPr>
            <a:r>
              <a:rPr lang="en-IN" sz="2400" dirty="0"/>
              <a:t>if col == N 					-&gt; O(1)</a:t>
            </a:r>
          </a:p>
          <a:p>
            <a:pPr marL="457200" indent="-457200">
              <a:buAutoNum type="arabicPlain"/>
            </a:pPr>
            <a:r>
              <a:rPr lang="en-IN" sz="2400" dirty="0"/>
              <a:t>    row++</a:t>
            </a:r>
          </a:p>
          <a:p>
            <a:pPr marL="457200" indent="-457200">
              <a:buAutoNum type="arabicPlain"/>
            </a:pPr>
            <a:r>
              <a:rPr lang="en-IN" sz="2400" dirty="0"/>
              <a:t>    col = 0					- &gt; O(1)</a:t>
            </a:r>
          </a:p>
          <a:p>
            <a:pPr marL="457200" indent="-457200">
              <a:buAutoNum type="arabicPlain"/>
            </a:pPr>
            <a:r>
              <a:rPr lang="en-IN" sz="2400" dirty="0"/>
              <a:t>if grid[row][col] &gt; 0</a:t>
            </a:r>
          </a:p>
          <a:p>
            <a:pPr marL="457200" indent="-457200">
              <a:buAutoNum type="arabicPlain"/>
            </a:pPr>
            <a:r>
              <a:rPr lang="en-IN" sz="2400" dirty="0"/>
              <a:t>    return sudoku(grid, row, col+1) </a:t>
            </a:r>
          </a:p>
          <a:p>
            <a:pPr marL="457200" indent="-457200">
              <a:buAutoNum type="arabicPlain"/>
            </a:pPr>
            <a:r>
              <a:rPr lang="en-IN" sz="2400" dirty="0"/>
              <a:t>for </a:t>
            </a:r>
            <a:r>
              <a:rPr lang="en-IN" sz="2400" dirty="0" err="1"/>
              <a:t>num</a:t>
            </a:r>
            <a:r>
              <a:rPr lang="en-IN" sz="2400" dirty="0"/>
              <a:t> = 1 to N 				-&gt;  O(N)</a:t>
            </a:r>
          </a:p>
          <a:p>
            <a:pPr marL="457200" indent="-457200">
              <a:buAutoNum type="arabicPlain"/>
            </a:pPr>
            <a:r>
              <a:rPr lang="en-IN" sz="2400" dirty="0"/>
              <a:t>    if </a:t>
            </a:r>
            <a:r>
              <a:rPr lang="en-IN" sz="2400" dirty="0" err="1"/>
              <a:t>isvalid</a:t>
            </a:r>
            <a:r>
              <a:rPr lang="en-IN" sz="2400" dirty="0"/>
              <a:t>(grid, row, col, </a:t>
            </a:r>
            <a:r>
              <a:rPr lang="en-IN" sz="2400" dirty="0" err="1"/>
              <a:t>num</a:t>
            </a:r>
            <a:r>
              <a:rPr lang="en-IN" sz="2400" dirty="0"/>
              <a:t>)		-&gt;  O(N)</a:t>
            </a:r>
          </a:p>
          <a:p>
            <a:pPr marL="457200" indent="-457200">
              <a:buAutoNum type="arabicPlain"/>
            </a:pPr>
            <a:r>
              <a:rPr lang="en-IN" sz="2400" dirty="0"/>
              <a:t>        grid[row][col] = </a:t>
            </a:r>
            <a:r>
              <a:rPr lang="en-IN" sz="2400" dirty="0" err="1"/>
              <a:t>num</a:t>
            </a:r>
            <a:r>
              <a:rPr lang="en-IN" sz="2400" dirty="0"/>
              <a:t>			</a:t>
            </a:r>
          </a:p>
          <a:p>
            <a:pPr marL="457200" indent="-457200">
              <a:buAutoNum type="arabicPlain"/>
            </a:pPr>
            <a:r>
              <a:rPr lang="en-IN" sz="2400" dirty="0"/>
              <a:t>    if sudoku(grid, row, col+1)		 </a:t>
            </a:r>
          </a:p>
          <a:p>
            <a:pPr marL="457200" indent="-457200">
              <a:buAutoNum type="arabicPlain"/>
            </a:pPr>
            <a:r>
              <a:rPr lang="en-IN" sz="2400" dirty="0"/>
              <a:t>        return true</a:t>
            </a:r>
          </a:p>
          <a:p>
            <a:pPr marL="457200" indent="-457200">
              <a:buAutoNum type="arabicPlain"/>
            </a:pPr>
            <a:r>
              <a:rPr lang="en-IN" sz="2400" dirty="0"/>
              <a:t>    grid[row][col] = 0			 -&gt; O(1)</a:t>
            </a:r>
          </a:p>
          <a:p>
            <a:pPr marL="457200" indent="-457200">
              <a:buAutoNum type="arabicPlain"/>
            </a:pPr>
            <a:r>
              <a:rPr lang="en-IN" sz="2400" dirty="0"/>
              <a:t>return false </a:t>
            </a:r>
          </a:p>
          <a:p>
            <a:endParaRPr lang="en-US" sz="2400" dirty="0"/>
          </a:p>
          <a:p>
            <a:endParaRPr lang="en-US" sz="3600" i="1" u="sng" dirty="0">
              <a:latin typeface="Bell MT" panose="02020503060305020303" pitchFamily="18" charset="0"/>
            </a:endParaRPr>
          </a:p>
          <a:p>
            <a:endParaRPr lang="en-US" sz="2400" dirty="0"/>
          </a:p>
          <a:p>
            <a:endParaRPr lang="en-IN" sz="2400" dirty="0"/>
          </a:p>
          <a:p>
            <a:endParaRPr lang="en-IN" sz="2400" dirty="0"/>
          </a:p>
        </p:txBody>
      </p:sp>
    </p:spTree>
    <p:extLst>
      <p:ext uri="{BB962C8B-B14F-4D97-AF65-F5344CB8AC3E}">
        <p14:creationId xmlns:p14="http://schemas.microsoft.com/office/powerpoint/2010/main" val="394065688"/>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2DCA2F-4D61-9028-1AF0-7C04BBDEF81E}"/>
              </a:ext>
            </a:extLst>
          </p:cNvPr>
          <p:cNvPicPr>
            <a:picLocks noChangeAspect="1"/>
          </p:cNvPicPr>
          <p:nvPr/>
        </p:nvPicPr>
        <p:blipFill>
          <a:blip r:embed="rId2"/>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65CBF7F6-4CA9-225F-102A-142E575B6643}"/>
              </a:ext>
            </a:extLst>
          </p:cNvPr>
          <p:cNvSpPr txBox="1"/>
          <p:nvPr/>
        </p:nvSpPr>
        <p:spPr>
          <a:xfrm>
            <a:off x="84841" y="141402"/>
            <a:ext cx="12009749" cy="3416320"/>
          </a:xfrm>
          <a:prstGeom prst="rect">
            <a:avLst/>
          </a:prstGeom>
          <a:noFill/>
        </p:spPr>
        <p:txBody>
          <a:bodyPr wrap="square" rtlCol="0">
            <a:spAutoFit/>
          </a:bodyPr>
          <a:lstStyle/>
          <a:p>
            <a:r>
              <a:rPr lang="en-US" sz="2400" dirty="0"/>
              <a:t>There are N possibilities to fill a number in the grid.</a:t>
            </a:r>
          </a:p>
          <a:p>
            <a:endParaRPr lang="en-US" sz="2400" dirty="0"/>
          </a:p>
          <a:p>
            <a:r>
              <a:rPr lang="en-US" sz="2400" dirty="0"/>
              <a:t>We require a N*N matrix to save the output of the program.</a:t>
            </a:r>
          </a:p>
          <a:p>
            <a:endParaRPr lang="en-US" sz="2400" dirty="0"/>
          </a:p>
          <a:p>
            <a:r>
              <a:rPr lang="en-US" sz="2400" dirty="0"/>
              <a:t>So,</a:t>
            </a:r>
          </a:p>
          <a:p>
            <a:r>
              <a:rPr lang="en-US" sz="2400" dirty="0"/>
              <a:t>Time complexity – O(N^(N*N))</a:t>
            </a:r>
          </a:p>
          <a:p>
            <a:endParaRPr lang="en-US" sz="2400" dirty="0"/>
          </a:p>
          <a:p>
            <a:r>
              <a:rPr lang="en-US" sz="2400" dirty="0"/>
              <a:t>Space complexity – O(N*N)</a:t>
            </a:r>
          </a:p>
          <a:p>
            <a:endParaRPr lang="en-IN" sz="2400" dirty="0"/>
          </a:p>
        </p:txBody>
      </p:sp>
    </p:spTree>
    <p:extLst>
      <p:ext uri="{BB962C8B-B14F-4D97-AF65-F5344CB8AC3E}">
        <p14:creationId xmlns:p14="http://schemas.microsoft.com/office/powerpoint/2010/main" val="1344786420"/>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2869581" y="160637"/>
            <a:ext cx="6452840" cy="6452838"/>
          </a:xfrm>
          <a:prstGeom prst="ellipse">
            <a:avLst/>
          </a:prstGeom>
          <a:solidFill>
            <a:srgbClr val="12231D">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p:nvSpPr>
          <p:cNvPr id="4" name="Rectangle 3">
            <a:extLst>
              <a:ext uri="{FF2B5EF4-FFF2-40B4-BE49-F238E27FC236}">
                <a16:creationId xmlns:a16="http://schemas.microsoft.com/office/drawing/2014/main" id="{D674933B-DF67-D14D-ACC6-194EA400210B}"/>
              </a:ext>
            </a:extLst>
          </p:cNvPr>
          <p:cNvSpPr/>
          <p:nvPr/>
        </p:nvSpPr>
        <p:spPr>
          <a:xfrm>
            <a:off x="4265207" y="3532924"/>
            <a:ext cx="3661580" cy="1631216"/>
          </a:xfrm>
          <a:prstGeom prst="rect">
            <a:avLst/>
          </a:prstGeom>
        </p:spPr>
        <p:txBody>
          <a:bodyPr wrap="none">
            <a:spAutoFit/>
          </a:bodyPr>
          <a:lstStyle/>
          <a:p>
            <a:pPr algn="ctr"/>
            <a:r>
              <a:rPr lang="en-US" sz="10000" b="1" spc="-150" dirty="0">
                <a:solidFill>
                  <a:srgbClr val="FFC000"/>
                </a:solidFill>
                <a:effectLst>
                  <a:outerShdw blurRad="419100" sx="102000" sy="102000" algn="ctr" rotWithShape="0">
                    <a:prstClr val="black">
                      <a:alpha val="29000"/>
                    </a:prstClr>
                  </a:outerShdw>
                </a:effectLst>
                <a:latin typeface="Raleway Black" panose="020B0503030101060003" pitchFamily="34" charset="77"/>
              </a:rPr>
              <a:t>Team</a:t>
            </a:r>
            <a:endParaRPr lang="en-LT" sz="10000" b="1" spc="-150" dirty="0">
              <a:solidFill>
                <a:srgbClr val="FFC000"/>
              </a:solidFill>
              <a:effectLst>
                <a:outerShdw blurRad="419100" sx="102000" sy="102000" algn="ctr" rotWithShape="0">
                  <a:prstClr val="black">
                    <a:alpha val="29000"/>
                  </a:prstClr>
                </a:outerShdw>
              </a:effectLst>
              <a:latin typeface="Raleway Black" panose="020B0503030101060003" pitchFamily="34" charset="77"/>
            </a:endParaRPr>
          </a:p>
        </p:txBody>
      </p:sp>
      <p:pic>
        <p:nvPicPr>
          <p:cNvPr id="5" name="Graphic 4" descr="Meeting">
            <a:extLst>
              <a:ext uri="{FF2B5EF4-FFF2-40B4-BE49-F238E27FC236}">
                <a16:creationId xmlns:a16="http://schemas.microsoft.com/office/drawing/2014/main" id="{80A070E6-4296-0FB6-F181-47410C9714B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37760" y="1295874"/>
            <a:ext cx="2237050" cy="2237050"/>
          </a:xfrm>
          <a:prstGeom prst="rect">
            <a:avLst/>
          </a:prstGeom>
        </p:spPr>
      </p:pic>
    </p:spTree>
    <p:extLst>
      <p:ext uri="{BB962C8B-B14F-4D97-AF65-F5344CB8AC3E}">
        <p14:creationId xmlns:p14="http://schemas.microsoft.com/office/powerpoint/2010/main" val="97523264"/>
      </p:ext>
    </p:extLst>
  </p:cSld>
  <p:clrMapOvr>
    <a:masterClrMapping/>
  </p:clrMapOvr>
  <p:transition spd="slow" advTm="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C49FE9-B0BA-05AA-BEDA-489634001E8E}"/>
              </a:ext>
            </a:extLst>
          </p:cNvPr>
          <p:cNvPicPr>
            <a:picLocks noChangeAspect="1"/>
          </p:cNvPicPr>
          <p:nvPr/>
        </p:nvPicPr>
        <p:blipFill>
          <a:blip r:embed="rId2"/>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BD8FCD26-19CA-7DF4-A88F-EF078E5965B0}"/>
              </a:ext>
            </a:extLst>
          </p:cNvPr>
          <p:cNvSpPr txBox="1"/>
          <p:nvPr/>
        </p:nvSpPr>
        <p:spPr>
          <a:xfrm>
            <a:off x="84841" y="197963"/>
            <a:ext cx="12009749" cy="7355860"/>
          </a:xfrm>
          <a:prstGeom prst="rect">
            <a:avLst/>
          </a:prstGeom>
          <a:noFill/>
        </p:spPr>
        <p:txBody>
          <a:bodyPr wrap="square" rtlCol="0">
            <a:spAutoFit/>
          </a:bodyPr>
          <a:lstStyle/>
          <a:p>
            <a:r>
              <a:rPr lang="en-US" sz="3200" u="sng" dirty="0">
                <a:latin typeface="Calisto MT" panose="02040603050505030304" pitchFamily="18" charset="0"/>
              </a:rPr>
              <a:t>TIME AND SPACE COMPLEXITY FOR BACKTRACKING:</a:t>
            </a:r>
          </a:p>
          <a:p>
            <a:endParaRPr lang="en-US" sz="3200" u="sng" dirty="0">
              <a:latin typeface="Calisto MT" panose="02040603050505030304" pitchFamily="18" charset="0"/>
            </a:endParaRPr>
          </a:p>
          <a:p>
            <a:r>
              <a:rPr lang="en-US" sz="2400" dirty="0"/>
              <a:t>solve(grid)</a:t>
            </a:r>
          </a:p>
          <a:p>
            <a:pPr marL="457200" indent="-457200">
              <a:buAutoNum type="arabicPlain"/>
            </a:pPr>
            <a:r>
              <a:rPr lang="en-US" sz="2400" dirty="0"/>
              <a:t>if(all the cells are explored)</a:t>
            </a:r>
          </a:p>
          <a:p>
            <a:pPr marL="457200" indent="-457200">
              <a:buAutoNum type="arabicPlain"/>
            </a:pPr>
            <a:r>
              <a:rPr lang="en-US" sz="2400" dirty="0"/>
              <a:t>     return true</a:t>
            </a:r>
          </a:p>
          <a:p>
            <a:pPr marL="457200" indent="-457200">
              <a:buAutoNum type="arabicPlain"/>
            </a:pPr>
            <a:r>
              <a:rPr lang="en-US" sz="2400" dirty="0"/>
              <a:t>for c = 1 to N 				-&gt; O(N)</a:t>
            </a:r>
          </a:p>
          <a:p>
            <a:pPr marL="457200" indent="-457200">
              <a:buAutoNum type="arabicPlain"/>
            </a:pPr>
            <a:r>
              <a:rPr lang="en-US" sz="2400" dirty="0"/>
              <a:t>     try one choice c			// There are N possibilities to try</a:t>
            </a:r>
          </a:p>
          <a:p>
            <a:pPr marL="457200" indent="-457200">
              <a:buAutoNum type="arabicPlain"/>
            </a:pPr>
            <a:r>
              <a:rPr lang="en-US" sz="2400" dirty="0"/>
              <a:t>     if(solve(grid with choice c is true))       -&gt;  O(N)</a:t>
            </a:r>
          </a:p>
          <a:p>
            <a:pPr marL="457200" indent="-457200">
              <a:buAutoNum type="arabicPlain"/>
            </a:pPr>
            <a:r>
              <a:rPr lang="en-US" sz="2400" dirty="0"/>
              <a:t>          return true				-&gt; O (1)</a:t>
            </a:r>
          </a:p>
          <a:p>
            <a:pPr marL="457200" indent="-457200">
              <a:buAutoNum type="arabicPlain"/>
            </a:pPr>
            <a:r>
              <a:rPr lang="en-US" sz="2400" dirty="0"/>
              <a:t>     unassign choice c			-&gt; O (1)</a:t>
            </a:r>
          </a:p>
          <a:p>
            <a:pPr marL="457200" indent="-457200">
              <a:buAutoNum type="arabicPlain"/>
            </a:pPr>
            <a:r>
              <a:rPr lang="en-US" sz="2400" dirty="0"/>
              <a:t>return false  				 -&gt; O (1)</a:t>
            </a:r>
            <a:endParaRPr lang="en-IN" sz="2400" dirty="0"/>
          </a:p>
          <a:p>
            <a:endParaRPr lang="en-US" sz="2400" dirty="0"/>
          </a:p>
          <a:p>
            <a:endParaRPr lang="en-US" sz="3200" u="sng" dirty="0">
              <a:latin typeface="Calisto MT" panose="02040603050505030304" pitchFamily="18" charset="0"/>
            </a:endParaRPr>
          </a:p>
          <a:p>
            <a:endParaRPr lang="en-US" sz="2400" dirty="0"/>
          </a:p>
          <a:p>
            <a:endParaRPr lang="en-US" sz="3200" dirty="0">
              <a:latin typeface="Calisto MT" panose="02040603050505030304" pitchFamily="18" charset="0"/>
            </a:endParaRPr>
          </a:p>
          <a:p>
            <a:endParaRPr lang="en-US" sz="2400" dirty="0"/>
          </a:p>
          <a:p>
            <a:endParaRPr lang="en-US" sz="3200" dirty="0">
              <a:latin typeface="Calisto MT" panose="02040603050505030304" pitchFamily="18" charset="0"/>
            </a:endParaRPr>
          </a:p>
          <a:p>
            <a:endParaRPr lang="en-IN" sz="2400" dirty="0"/>
          </a:p>
        </p:txBody>
      </p:sp>
    </p:spTree>
    <p:extLst>
      <p:ext uri="{BB962C8B-B14F-4D97-AF65-F5344CB8AC3E}">
        <p14:creationId xmlns:p14="http://schemas.microsoft.com/office/powerpoint/2010/main" val="342699395"/>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238B7D-0E97-2A5C-9EF8-EFD04E7C9C9B}"/>
              </a:ext>
            </a:extLst>
          </p:cNvPr>
          <p:cNvPicPr>
            <a:picLocks noChangeAspect="1"/>
          </p:cNvPicPr>
          <p:nvPr/>
        </p:nvPicPr>
        <p:blipFill>
          <a:blip r:embed="rId2"/>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8E40F133-2EC8-6FFB-4AC6-70940A4A7AA8}"/>
              </a:ext>
            </a:extLst>
          </p:cNvPr>
          <p:cNvSpPr txBox="1"/>
          <p:nvPr/>
        </p:nvSpPr>
        <p:spPr>
          <a:xfrm>
            <a:off x="103695" y="179109"/>
            <a:ext cx="11943761" cy="3046988"/>
          </a:xfrm>
          <a:prstGeom prst="rect">
            <a:avLst/>
          </a:prstGeom>
          <a:noFill/>
        </p:spPr>
        <p:txBody>
          <a:bodyPr wrap="square" rtlCol="0">
            <a:spAutoFit/>
          </a:bodyPr>
          <a:lstStyle/>
          <a:p>
            <a:r>
              <a:rPr lang="en-US" sz="2400" dirty="0"/>
              <a:t>Here also, there are N possibilities to fill the grid.</a:t>
            </a:r>
          </a:p>
          <a:p>
            <a:endParaRPr lang="en-US" sz="2400" dirty="0"/>
          </a:p>
          <a:p>
            <a:r>
              <a:rPr lang="en-US" sz="2400" dirty="0"/>
              <a:t>A N*N matrix is required to store the output.</a:t>
            </a:r>
          </a:p>
          <a:p>
            <a:endParaRPr lang="en-US" sz="2400" dirty="0"/>
          </a:p>
          <a:p>
            <a:r>
              <a:rPr lang="en-US" sz="2400" dirty="0"/>
              <a:t>So,</a:t>
            </a:r>
          </a:p>
          <a:p>
            <a:endParaRPr lang="en-US" sz="2400" dirty="0"/>
          </a:p>
          <a:p>
            <a:r>
              <a:rPr lang="en-US" sz="2400" dirty="0"/>
              <a:t>Time complexity – O(N^(N*N))</a:t>
            </a:r>
          </a:p>
          <a:p>
            <a:r>
              <a:rPr lang="en-US" sz="2400" dirty="0"/>
              <a:t>Space complexity – O(N*N)</a:t>
            </a:r>
            <a:endParaRPr lang="en-IN" sz="2400" dirty="0"/>
          </a:p>
        </p:txBody>
      </p:sp>
    </p:spTree>
    <p:extLst>
      <p:ext uri="{BB962C8B-B14F-4D97-AF65-F5344CB8AC3E}">
        <p14:creationId xmlns:p14="http://schemas.microsoft.com/office/powerpoint/2010/main" val="191557904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A05FEF-CC37-E5A1-1094-53F8B89681D7}"/>
              </a:ext>
            </a:extLst>
          </p:cNvPr>
          <p:cNvPicPr>
            <a:picLocks noChangeAspect="1"/>
          </p:cNvPicPr>
          <p:nvPr/>
        </p:nvPicPr>
        <p:blipFill>
          <a:blip r:embed="rId2"/>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0C618817-8D9A-EECD-2AA1-A035A16AAB68}"/>
              </a:ext>
            </a:extLst>
          </p:cNvPr>
          <p:cNvSpPr txBox="1"/>
          <p:nvPr/>
        </p:nvSpPr>
        <p:spPr>
          <a:xfrm>
            <a:off x="160256" y="169682"/>
            <a:ext cx="11858919" cy="6617196"/>
          </a:xfrm>
          <a:prstGeom prst="rect">
            <a:avLst/>
          </a:prstGeom>
          <a:noFill/>
        </p:spPr>
        <p:txBody>
          <a:bodyPr wrap="square" rtlCol="0">
            <a:spAutoFit/>
          </a:bodyPr>
          <a:lstStyle/>
          <a:p>
            <a:r>
              <a:rPr lang="en-US" sz="3200" u="sng" dirty="0">
                <a:latin typeface="Gill Sans MT" panose="020B0502020104020203" pitchFamily="34" charset="0"/>
              </a:rPr>
              <a:t>USES AND APPLICATIONS OF SUDOKU:</a:t>
            </a:r>
          </a:p>
          <a:p>
            <a:endParaRPr lang="en-US" sz="3200" u="sng" dirty="0">
              <a:latin typeface="Gill Sans MT" panose="020B0502020104020203" pitchFamily="34" charset="0"/>
            </a:endParaRPr>
          </a:p>
          <a:p>
            <a:pPr marL="342900" indent="-342900">
              <a:buFont typeface="Arial" panose="020B0604020202020204" pitchFamily="34" charset="0"/>
              <a:buChar char="•"/>
            </a:pPr>
            <a:r>
              <a:rPr lang="en-US" sz="2400" dirty="0"/>
              <a:t>Improves concentration.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Helps to reduce anxiety and stress.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Promotes a healthy mindset.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Improves memory.</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0" i="0" dirty="0">
                <a:solidFill>
                  <a:srgbClr val="4C4C4C"/>
                </a:solidFill>
                <a:effectLst/>
              </a:rPr>
              <a:t>Sudoku algorithms are actively used in Artificial Intelligence to train bots for various tasks.</a:t>
            </a:r>
          </a:p>
          <a:p>
            <a:pPr marL="342900" indent="-342900">
              <a:buFont typeface="Arial" panose="020B0604020202020204" pitchFamily="34" charset="0"/>
              <a:buChar char="•"/>
            </a:pPr>
            <a:endParaRPr lang="en-US" sz="2400" b="0" i="0" dirty="0">
              <a:solidFill>
                <a:srgbClr val="4C4C4C"/>
              </a:solidFill>
              <a:effectLst/>
            </a:endParaRPr>
          </a:p>
          <a:p>
            <a:pPr marL="342900" indent="-342900">
              <a:buFont typeface="Arial" panose="020B0604020202020204" pitchFamily="34" charset="0"/>
              <a:buChar char="•"/>
            </a:pPr>
            <a:r>
              <a:rPr lang="en-US" sz="2400" dirty="0">
                <a:solidFill>
                  <a:srgbClr val="4C4C4C"/>
                </a:solidFill>
              </a:rPr>
              <a:t>Sudoku grids are translated to coloring grids to solve crucial mathematical complications.</a:t>
            </a:r>
          </a:p>
          <a:p>
            <a:pPr marL="342900" indent="-342900">
              <a:buFont typeface="Arial" panose="020B0604020202020204" pitchFamily="34" charset="0"/>
              <a:buChar char="•"/>
            </a:pPr>
            <a:endParaRPr lang="en-US" sz="2400" dirty="0">
              <a:solidFill>
                <a:srgbClr val="4C4C4C"/>
              </a:solidFill>
            </a:endParaRPr>
          </a:p>
          <a:p>
            <a:pPr marL="342900" indent="-342900">
              <a:buFont typeface="Arial" panose="020B0604020202020204" pitchFamily="34" charset="0"/>
              <a:buChar char="•"/>
            </a:pPr>
            <a:r>
              <a:rPr lang="en-US" sz="2400" b="0" i="0" dirty="0">
                <a:solidFill>
                  <a:srgbClr val="4C4C4C"/>
                </a:solidFill>
                <a:effectLst/>
              </a:rPr>
              <a:t>Sudoku grids are sometimes used to hide secret messages in hiding techniques such as Steganography, a key is hidden behind the puzzle to find the answer.</a:t>
            </a:r>
          </a:p>
          <a:p>
            <a:endParaRPr lang="en-IN" sz="2400" dirty="0"/>
          </a:p>
        </p:txBody>
      </p:sp>
    </p:spTree>
    <p:extLst>
      <p:ext uri="{BB962C8B-B14F-4D97-AF65-F5344CB8AC3E}">
        <p14:creationId xmlns:p14="http://schemas.microsoft.com/office/powerpoint/2010/main" val="5003867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938813-11EA-8C15-000A-768F4A8B97D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236904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566C003-BFBC-463E-0CB9-D36547FE114D}"/>
              </a:ext>
            </a:extLst>
          </p:cNvPr>
          <p:cNvPicPr>
            <a:picLocks noChangeAspect="1"/>
          </p:cNvPicPr>
          <p:nvPr/>
        </p:nvPicPr>
        <p:blipFill>
          <a:blip r:embed="rId2"/>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EFC91F8D-783D-3E8F-65C0-1886210FD457}"/>
              </a:ext>
            </a:extLst>
          </p:cNvPr>
          <p:cNvSpPr txBox="1"/>
          <p:nvPr/>
        </p:nvSpPr>
        <p:spPr>
          <a:xfrm>
            <a:off x="0" y="103695"/>
            <a:ext cx="12191999" cy="5078313"/>
          </a:xfrm>
          <a:prstGeom prst="rect">
            <a:avLst/>
          </a:prstGeom>
          <a:noFill/>
        </p:spPr>
        <p:txBody>
          <a:bodyPr wrap="square" rtlCol="0">
            <a:spAutoFit/>
          </a:bodyPr>
          <a:lstStyle/>
          <a:p>
            <a:r>
              <a:rPr lang="en-IN" sz="6600" i="1" u="sng" dirty="0">
                <a:latin typeface="Apple Symbols" panose="02000000000000000000" pitchFamily="2" charset="-79"/>
                <a:ea typeface="Apple Symbols" panose="02000000000000000000" pitchFamily="2" charset="-79"/>
                <a:cs typeface="Apple Symbols" panose="02000000000000000000" pitchFamily="2" charset="-79"/>
              </a:rPr>
              <a:t>TEAM MEMBERS</a:t>
            </a:r>
          </a:p>
          <a:p>
            <a:endParaRPr lang="en-IN" sz="6600" u="sng" dirty="0"/>
          </a:p>
          <a:p>
            <a:r>
              <a:rPr lang="en-IN" sz="3200" dirty="0"/>
              <a:t>	</a:t>
            </a:r>
            <a:endParaRPr lang="en-IN" sz="4000" dirty="0"/>
          </a:p>
          <a:p>
            <a:r>
              <a:rPr lang="en-IN" sz="4000" dirty="0"/>
              <a:t>	R. SAI MANI TEJA[AP21110010615]</a:t>
            </a:r>
          </a:p>
          <a:p>
            <a:r>
              <a:rPr lang="en-IN" sz="4000" dirty="0"/>
              <a:t>	Y.R.K.V.S PHANINDHRA [AP21110010617]</a:t>
            </a:r>
          </a:p>
          <a:p>
            <a:r>
              <a:rPr lang="en-IN" sz="4000" dirty="0"/>
              <a:t>	ABHIRAJ BHATTASHALI[AP21110010618]</a:t>
            </a:r>
          </a:p>
          <a:p>
            <a:r>
              <a:rPr lang="en-IN" sz="4000" dirty="0"/>
              <a:t>	KRISHNA BOGINENI[AP21110010619]</a:t>
            </a:r>
          </a:p>
        </p:txBody>
      </p:sp>
    </p:spTree>
    <p:extLst>
      <p:ext uri="{BB962C8B-B14F-4D97-AF65-F5344CB8AC3E}">
        <p14:creationId xmlns:p14="http://schemas.microsoft.com/office/powerpoint/2010/main" val="254215800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2869581" y="74666"/>
            <a:ext cx="6452840" cy="6452838"/>
          </a:xfrm>
          <a:prstGeom prst="ellipse">
            <a:avLst/>
          </a:prstGeom>
          <a:solidFill>
            <a:srgbClr val="12231D">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dirty="0">
              <a:ln>
                <a:noFill/>
              </a:ln>
              <a:solidFill>
                <a:prstClr val="white"/>
              </a:solidFill>
              <a:effectLst/>
              <a:uLnTx/>
              <a:uFillTx/>
              <a:latin typeface="Raleway" panose="020B0503030101060003" pitchFamily="34" charset="77"/>
              <a:ea typeface="+mn-ea"/>
              <a:cs typeface="+mn-cs"/>
            </a:endParaRPr>
          </a:p>
        </p:txBody>
      </p:sp>
      <p:sp>
        <p:nvSpPr>
          <p:cNvPr id="5" name="Rectangle 4">
            <a:extLst>
              <a:ext uri="{FF2B5EF4-FFF2-40B4-BE49-F238E27FC236}">
                <a16:creationId xmlns:a16="http://schemas.microsoft.com/office/drawing/2014/main" id="{1BED27E4-0075-F91E-68FB-D460967A3598}"/>
              </a:ext>
            </a:extLst>
          </p:cNvPr>
          <p:cNvSpPr/>
          <p:nvPr/>
        </p:nvSpPr>
        <p:spPr>
          <a:xfrm>
            <a:off x="2947643" y="3389971"/>
            <a:ext cx="6296718" cy="144655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800" b="1" spc="-150" dirty="0">
                <a:solidFill>
                  <a:srgbClr val="FFC000"/>
                </a:solidFill>
                <a:effectLst>
                  <a:outerShdw blurRad="419100" sx="102000" sy="102000" algn="ctr" rotWithShape="0">
                    <a:prstClr val="black">
                      <a:alpha val="29000"/>
                    </a:prstClr>
                  </a:outerShdw>
                </a:effectLst>
                <a:latin typeface="Raleway Black" panose="020B0503030101060003" pitchFamily="34" charset="77"/>
              </a:rPr>
              <a:t>Intro</a:t>
            </a:r>
          </a:p>
        </p:txBody>
      </p:sp>
      <p:pic>
        <p:nvPicPr>
          <p:cNvPr id="4" name="Graphic 3" descr="Lightning bolt">
            <a:extLst>
              <a:ext uri="{FF2B5EF4-FFF2-40B4-BE49-F238E27FC236}">
                <a16:creationId xmlns:a16="http://schemas.microsoft.com/office/drawing/2014/main" id="{9DEC14A3-B8B3-D137-4538-9F3BE546D2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84439" y="966850"/>
            <a:ext cx="2423121" cy="2423121"/>
          </a:xfrm>
          <a:prstGeom prst="rect">
            <a:avLst/>
          </a:prstGeom>
        </p:spPr>
      </p:pic>
    </p:spTree>
    <p:extLst>
      <p:ext uri="{BB962C8B-B14F-4D97-AF65-F5344CB8AC3E}">
        <p14:creationId xmlns:p14="http://schemas.microsoft.com/office/powerpoint/2010/main" val="3227539724"/>
      </p:ext>
    </p:extLst>
  </p:cSld>
  <p:clrMapOvr>
    <a:masterClrMapping/>
  </p:clrMapOvr>
  <p:transition spd="slow" advTm="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3785F1-E4EF-1874-4F1E-5440D6649E8F}"/>
              </a:ext>
            </a:extLst>
          </p:cNvPr>
          <p:cNvPicPr>
            <a:picLocks noChangeAspect="1"/>
          </p:cNvPicPr>
          <p:nvPr/>
        </p:nvPicPr>
        <p:blipFill>
          <a:blip r:embed="rId2"/>
          <a:stretch>
            <a:fillRect/>
          </a:stretch>
        </p:blipFill>
        <p:spPr>
          <a:xfrm>
            <a:off x="0" y="11492"/>
            <a:ext cx="12192000" cy="6846508"/>
          </a:xfrm>
          <a:prstGeom prst="rect">
            <a:avLst/>
          </a:prstGeom>
        </p:spPr>
      </p:pic>
      <p:sp>
        <p:nvSpPr>
          <p:cNvPr id="5" name="TextBox 4">
            <a:extLst>
              <a:ext uri="{FF2B5EF4-FFF2-40B4-BE49-F238E27FC236}">
                <a16:creationId xmlns:a16="http://schemas.microsoft.com/office/drawing/2014/main" id="{EF91AE50-1D70-36F8-F0DB-BF93513C52B8}"/>
              </a:ext>
            </a:extLst>
          </p:cNvPr>
          <p:cNvSpPr txBox="1"/>
          <p:nvPr/>
        </p:nvSpPr>
        <p:spPr>
          <a:xfrm>
            <a:off x="197963" y="684783"/>
            <a:ext cx="11802359" cy="4431983"/>
          </a:xfrm>
          <a:prstGeom prst="rect">
            <a:avLst/>
          </a:prstGeom>
          <a:noFill/>
        </p:spPr>
        <p:txBody>
          <a:bodyPr wrap="square">
            <a:spAutoFit/>
          </a:bodyPr>
          <a:lstStyle/>
          <a:p>
            <a:pPr marL="0" indent="0" algn="ctr">
              <a:buNone/>
            </a:pPr>
            <a:r>
              <a:rPr lang="en-IN" sz="6600" b="1" i="1" u="sng" dirty="0">
                <a:solidFill>
                  <a:srgbClr val="0D141A"/>
                </a:solidFill>
                <a:latin typeface="OCR A Extended" panose="02010509020102010303" pitchFamily="50" charset="0"/>
                <a:cs typeface="Calibri" panose="020F0502020204030204" pitchFamily="34" charset="0"/>
              </a:rPr>
              <a:t>SUDOKU</a:t>
            </a:r>
          </a:p>
          <a:p>
            <a:pPr marL="0" indent="0">
              <a:buNone/>
            </a:pPr>
            <a:endParaRPr lang="en-IN" sz="2400" b="1" dirty="0">
              <a:solidFill>
                <a:srgbClr val="C00000"/>
              </a:solidFill>
              <a:latin typeface="Calibri" panose="020F0502020204030204" pitchFamily="34" charset="0"/>
              <a:cs typeface="Calibri" panose="020F0502020204030204" pitchFamily="34" charset="0"/>
            </a:endParaRPr>
          </a:p>
          <a:p>
            <a:pPr marL="0" indent="0">
              <a:buNone/>
            </a:pPr>
            <a:endParaRPr lang="en-IN" sz="2400" b="1" dirty="0">
              <a:latin typeface="Calibri" panose="020F0502020204030204" pitchFamily="34" charset="0"/>
              <a:cs typeface="Calibri" panose="020F0502020204030204" pitchFamily="34" charset="0"/>
            </a:endParaRPr>
          </a:p>
          <a:p>
            <a:pPr marL="0" indent="0">
              <a:buNone/>
            </a:pPr>
            <a:r>
              <a:rPr lang="en-IN" sz="2800" dirty="0">
                <a:latin typeface="Calibri" panose="020F0502020204030204" pitchFamily="34" charset="0"/>
                <a:cs typeface="Calibri" panose="020F0502020204030204" pitchFamily="34" charset="0"/>
              </a:rPr>
              <a:t>Sudoku is a puzzle in which players insert the numbers from one to nine into a grid consisting of nine squares subdivided into a further nine smaller sub-squares in such a way that every number appears once in each horizontal line, vertical line and square. </a:t>
            </a:r>
          </a:p>
          <a:p>
            <a:pPr marL="0" indent="0">
              <a:buNone/>
            </a:pPr>
            <a:endParaRPr lang="en-IN" sz="2400" b="1" dirty="0">
              <a:solidFill>
                <a:srgbClr val="C00000"/>
              </a:solidFill>
              <a:latin typeface="Calibri" panose="020F0502020204030204" pitchFamily="34" charset="0"/>
              <a:cs typeface="Calibri" panose="020F0502020204030204" pitchFamily="34" charset="0"/>
            </a:endParaRPr>
          </a:p>
          <a:p>
            <a:pPr marL="0" indent="0">
              <a:buNone/>
            </a:pPr>
            <a:endParaRPr lang="en-IN" sz="3200" b="1" dirty="0">
              <a:solidFill>
                <a:srgbClr val="FFFF00"/>
              </a:solidFill>
              <a:latin typeface="Calibri" panose="020F0502020204030204" pitchFamily="34" charset="0"/>
              <a:cs typeface="Calibri" panose="020F0502020204030204" pitchFamily="34" charset="0"/>
            </a:endParaRPr>
          </a:p>
        </p:txBody>
      </p:sp>
      <p:pic>
        <p:nvPicPr>
          <p:cNvPr id="1026" name="Picture 2" descr="Sudoku - Wikipedia">
            <a:extLst>
              <a:ext uri="{FF2B5EF4-FFF2-40B4-BE49-F238E27FC236}">
                <a16:creationId xmlns:a16="http://schemas.microsoft.com/office/drawing/2014/main" id="{202B8271-7EA1-A4A8-C0FC-869469E94F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483" y="4185501"/>
            <a:ext cx="3051034" cy="2661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3384710"/>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A105CC-406A-1704-AD00-9BB3774092E8}"/>
              </a:ext>
            </a:extLst>
          </p:cNvPr>
          <p:cNvPicPr>
            <a:picLocks noChangeAspect="1"/>
          </p:cNvPicPr>
          <p:nvPr/>
        </p:nvPicPr>
        <p:blipFill>
          <a:blip r:embed="rId2"/>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7FF0149E-A454-86D6-E70D-FB3427FE205B}"/>
              </a:ext>
            </a:extLst>
          </p:cNvPr>
          <p:cNvSpPr txBox="1"/>
          <p:nvPr/>
        </p:nvSpPr>
        <p:spPr>
          <a:xfrm>
            <a:off x="0" y="1300055"/>
            <a:ext cx="12192000" cy="4770537"/>
          </a:xfrm>
          <a:prstGeom prst="rect">
            <a:avLst/>
          </a:prstGeom>
          <a:noFill/>
        </p:spPr>
        <p:txBody>
          <a:bodyPr wrap="square">
            <a:spAutoFit/>
          </a:bodyPr>
          <a:lstStyle/>
          <a:p>
            <a:r>
              <a:rPr lang="en-IN" sz="3600" u="sng" dirty="0">
                <a:latin typeface="Arial Hebrew Scholar" pitchFamily="2" charset="-79"/>
                <a:cs typeface="Arial Hebrew Scholar" pitchFamily="2" charset="-79"/>
              </a:rPr>
              <a:t>RULES </a:t>
            </a:r>
            <a:r>
              <a:rPr lang="en-IN" sz="3600" u="sng" dirty="0">
                <a:latin typeface="Arial Hebrew Scholar" pitchFamily="2" charset="-79"/>
                <a:ea typeface="Apple Color Emoji" pitchFamily="2" charset="0"/>
                <a:cs typeface="Arial Hebrew Scholar" pitchFamily="2" charset="-79"/>
              </a:rPr>
              <a:t>FOR</a:t>
            </a:r>
            <a:r>
              <a:rPr lang="en-IN" sz="3600" u="sng" dirty="0">
                <a:latin typeface="Arial Hebrew Scholar" pitchFamily="2" charset="-79"/>
                <a:cs typeface="Arial Hebrew Scholar" pitchFamily="2" charset="-79"/>
              </a:rPr>
              <a:t> PLAYING SUDOKU</a:t>
            </a:r>
          </a:p>
          <a:p>
            <a:endParaRPr lang="en-IN" sz="2400" dirty="0">
              <a:solidFill>
                <a:srgbClr val="7030A0"/>
              </a:solidFill>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IN" sz="2800" dirty="0"/>
              <a:t>Each row must contain the numbers from 1 to 9 without repetitions.</a:t>
            </a:r>
          </a:p>
          <a:p>
            <a:pPr marL="457200" indent="-457200">
              <a:buFont typeface="Arial" panose="020B0604020202020204" pitchFamily="34" charset="0"/>
              <a:buChar char="•"/>
            </a:pPr>
            <a:r>
              <a:rPr lang="en-IN" sz="2800" dirty="0"/>
              <a:t>Each column must contain the numbers from 1 to 9 without  repetitions.</a:t>
            </a:r>
          </a:p>
          <a:p>
            <a:pPr marL="457200" indent="-457200">
              <a:buFont typeface="Arial" panose="020B0604020202020204" pitchFamily="34" charset="0"/>
              <a:buChar char="•"/>
            </a:pPr>
            <a:r>
              <a:rPr lang="en-IN" sz="2800" dirty="0"/>
              <a:t>The digit can only occur once per block.</a:t>
            </a:r>
          </a:p>
          <a:p>
            <a:pPr marL="457200" indent="-457200">
              <a:buFont typeface="Arial" panose="020B0604020202020204" pitchFamily="34" charset="0"/>
              <a:buChar char="•"/>
            </a:pPr>
            <a:r>
              <a:rPr lang="en-IN" sz="2800" dirty="0"/>
              <a:t>The sum of every single row, column and nonet must be equal to 45.</a:t>
            </a:r>
          </a:p>
          <a:p>
            <a:pPr marL="457200" indent="-457200">
              <a:buFont typeface="Arial" panose="020B0604020202020204" pitchFamily="34" charset="0"/>
              <a:buChar char="•"/>
            </a:pPr>
            <a:r>
              <a:rPr lang="en-IN" sz="2800" dirty="0"/>
              <a:t>Each puzzle has a unique solution.</a:t>
            </a:r>
          </a:p>
          <a:p>
            <a:pPr marL="457200" indent="-457200">
              <a:buFont typeface="Arial" panose="020B0604020202020204" pitchFamily="34" charset="0"/>
              <a:buChar char="•"/>
            </a:pPr>
            <a:r>
              <a:rPr lang="en-IN" sz="2800" dirty="0"/>
              <a:t>Guessing is not allowed.</a:t>
            </a:r>
          </a:p>
          <a:p>
            <a:endParaRPr lang="en-IN" sz="2400" dirty="0">
              <a:solidFill>
                <a:schemeClr val="accent1">
                  <a:lumMod val="50000"/>
                </a:schemeClr>
              </a:solidFill>
              <a:latin typeface="Calibri" panose="020F0502020204030204" pitchFamily="34" charset="0"/>
              <a:cs typeface="Calibri" panose="020F0502020204030204" pitchFamily="34" charset="0"/>
            </a:endParaRPr>
          </a:p>
          <a:p>
            <a:endParaRPr lang="en-IN" sz="4400" dirty="0"/>
          </a:p>
        </p:txBody>
      </p:sp>
    </p:spTree>
    <p:extLst>
      <p:ext uri="{BB962C8B-B14F-4D97-AF65-F5344CB8AC3E}">
        <p14:creationId xmlns:p14="http://schemas.microsoft.com/office/powerpoint/2010/main" val="3962671137"/>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409DA4-8F94-AC2B-96ED-8D2672982D36}"/>
              </a:ext>
            </a:extLst>
          </p:cNvPr>
          <p:cNvPicPr>
            <a:picLocks noChangeAspect="1"/>
          </p:cNvPicPr>
          <p:nvPr/>
        </p:nvPicPr>
        <p:blipFill>
          <a:blip r:embed="rId2"/>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BBF26974-84D5-047D-49E6-458390C3CFA3}"/>
              </a:ext>
            </a:extLst>
          </p:cNvPr>
          <p:cNvSpPr txBox="1"/>
          <p:nvPr/>
        </p:nvSpPr>
        <p:spPr>
          <a:xfrm>
            <a:off x="-73842" y="1467284"/>
            <a:ext cx="12265842" cy="6432530"/>
          </a:xfrm>
          <a:prstGeom prst="rect">
            <a:avLst/>
          </a:prstGeom>
          <a:noFill/>
        </p:spPr>
        <p:txBody>
          <a:bodyPr wrap="square">
            <a:spAutoFit/>
          </a:bodyPr>
          <a:lstStyle/>
          <a:p>
            <a:r>
              <a:rPr lang="en-IN" sz="3600" u="sng" dirty="0">
                <a:latin typeface="American Typewriter" panose="02090604020004020304" pitchFamily="18" charset="77"/>
              </a:rPr>
              <a:t>PROBLEM STATEMENT</a:t>
            </a:r>
          </a:p>
          <a:p>
            <a:endParaRPr lang="en-IN" sz="3600" b="1" i="1" u="sng" dirty="0">
              <a:solidFill>
                <a:srgbClr val="7030A0"/>
              </a:solidFill>
              <a:latin typeface="Sitka Subheading" panose="02000505000000020004" pitchFamily="2" charset="0"/>
            </a:endParaRPr>
          </a:p>
          <a:p>
            <a:pPr marL="0" indent="0">
              <a:buNone/>
            </a:pPr>
            <a:r>
              <a:rPr lang="en-IN" sz="2800" dirty="0"/>
              <a:t>The main objective of this problem is to fill 9X9grid in such a way that each row, each column, each of the 3X3 grids are filled with digits 1 to 9 without repetition and also following the above rules.</a:t>
            </a:r>
          </a:p>
          <a:p>
            <a:pPr marL="0" indent="0">
              <a:buNone/>
            </a:pPr>
            <a:r>
              <a:rPr lang="en-IN" sz="2800" dirty="0"/>
              <a:t>There are 2 approaches to solve this problem:</a:t>
            </a:r>
          </a:p>
          <a:p>
            <a:pPr marL="0" indent="0">
              <a:buNone/>
            </a:pPr>
            <a:r>
              <a:rPr lang="en-IN" sz="2800" dirty="0"/>
              <a:t> </a:t>
            </a:r>
            <a:r>
              <a:rPr lang="en-IN" sz="2800" dirty="0" err="1"/>
              <a:t>i</a:t>
            </a:r>
            <a:r>
              <a:rPr lang="en-IN" sz="2800" dirty="0"/>
              <a:t>) BRUTE FORCE Approach</a:t>
            </a:r>
          </a:p>
          <a:p>
            <a:pPr marL="0" indent="0">
              <a:buNone/>
            </a:pPr>
            <a:r>
              <a:rPr lang="en-IN" sz="2800" dirty="0"/>
              <a:t> ii) BACKTRACKING Approach</a:t>
            </a:r>
          </a:p>
          <a:p>
            <a:endParaRPr lang="en-IN" sz="3600" b="1" i="1" u="sng" dirty="0">
              <a:solidFill>
                <a:srgbClr val="7030A0"/>
              </a:solidFill>
              <a:latin typeface="Sitka Subheading" panose="02000505000000020004" pitchFamily="2" charset="0"/>
            </a:endParaRPr>
          </a:p>
          <a:p>
            <a:endParaRPr lang="en-IN" sz="3200" b="1" i="1" u="sng" dirty="0">
              <a:solidFill>
                <a:srgbClr val="7030A0"/>
              </a:solidFill>
            </a:endParaRPr>
          </a:p>
          <a:p>
            <a:endParaRPr lang="en-IN" sz="3200" b="1" i="1" u="sng" dirty="0">
              <a:solidFill>
                <a:srgbClr val="7030A0"/>
              </a:solidFill>
            </a:endParaRPr>
          </a:p>
          <a:p>
            <a:endParaRPr lang="en-IN" sz="3600" b="1" i="1" u="sng" dirty="0">
              <a:solidFill>
                <a:srgbClr val="0B74C5"/>
              </a:solidFill>
              <a:latin typeface="Sitka Subheading" panose="02000505000000020004" pitchFamily="2" charset="0"/>
            </a:endParaRPr>
          </a:p>
          <a:p>
            <a:endParaRPr lang="en-IN" sz="3600" dirty="0">
              <a:solidFill>
                <a:srgbClr val="0B74C5"/>
              </a:solidFill>
            </a:endParaRPr>
          </a:p>
        </p:txBody>
      </p:sp>
    </p:spTree>
    <p:extLst>
      <p:ext uri="{BB962C8B-B14F-4D97-AF65-F5344CB8AC3E}">
        <p14:creationId xmlns:p14="http://schemas.microsoft.com/office/powerpoint/2010/main" val="4169645137"/>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3008785" y="405162"/>
            <a:ext cx="6452840" cy="6452838"/>
          </a:xfrm>
          <a:prstGeom prst="ellipse">
            <a:avLst/>
          </a:prstGeom>
          <a:solidFill>
            <a:srgbClr val="12231D">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sp>
        <p:nvSpPr>
          <p:cNvPr id="4" name="Rectangle 3">
            <a:extLst>
              <a:ext uri="{FF2B5EF4-FFF2-40B4-BE49-F238E27FC236}">
                <a16:creationId xmlns:a16="http://schemas.microsoft.com/office/drawing/2014/main" id="{D674933B-DF67-D14D-ACC6-194EA400210B}"/>
              </a:ext>
            </a:extLst>
          </p:cNvPr>
          <p:cNvSpPr/>
          <p:nvPr/>
        </p:nvSpPr>
        <p:spPr>
          <a:xfrm>
            <a:off x="2947643" y="3389971"/>
            <a:ext cx="6296718" cy="230832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200" b="1" spc="-150" dirty="0">
                <a:solidFill>
                  <a:srgbClr val="FFC000"/>
                </a:solidFill>
                <a:effectLst>
                  <a:outerShdw blurRad="419100" sx="102000" sy="102000" algn="ctr" rotWithShape="0">
                    <a:prstClr val="black">
                      <a:alpha val="29000"/>
                    </a:prstClr>
                  </a:outerShdw>
                </a:effectLst>
                <a:latin typeface="Raleway Black" panose="020B0503030101060003" pitchFamily="34" charset="77"/>
              </a:rPr>
              <a:t>Brute force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7200" b="1" spc="-150" dirty="0">
                <a:solidFill>
                  <a:srgbClr val="FFC000"/>
                </a:solidFill>
                <a:effectLst>
                  <a:outerShdw blurRad="419100" sx="102000" sy="102000" algn="ctr" rotWithShape="0">
                    <a:prstClr val="black">
                      <a:alpha val="29000"/>
                    </a:prstClr>
                  </a:outerShdw>
                </a:effectLst>
                <a:latin typeface="Raleway Black" panose="020B0503030101060003" pitchFamily="34" charset="77"/>
              </a:rPr>
              <a:t>Approach</a:t>
            </a:r>
            <a:endParaRPr kumimoji="0" lang="en-LT" sz="7200" b="1" i="0" u="none" strike="noStrike" kern="1200" cap="none" spc="-150" normalizeH="0" baseline="0" noProof="0" dirty="0">
              <a:ln>
                <a:noFill/>
              </a:ln>
              <a:solidFill>
                <a:srgbClr val="FFC000"/>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pic>
        <p:nvPicPr>
          <p:cNvPr id="5" name="Graphic 4" descr="Teacher">
            <a:extLst>
              <a:ext uri="{FF2B5EF4-FFF2-40B4-BE49-F238E27FC236}">
                <a16:creationId xmlns:a16="http://schemas.microsoft.com/office/drawing/2014/main" id="{C681E0C7-7562-1216-7EB4-1BA821A4A5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59598" y="1117168"/>
            <a:ext cx="2272803" cy="2272803"/>
          </a:xfrm>
          <a:prstGeom prst="rect">
            <a:avLst/>
          </a:prstGeom>
        </p:spPr>
      </p:pic>
    </p:spTree>
    <p:extLst>
      <p:ext uri="{BB962C8B-B14F-4D97-AF65-F5344CB8AC3E}">
        <p14:creationId xmlns:p14="http://schemas.microsoft.com/office/powerpoint/2010/main" val="3341998466"/>
      </p:ext>
    </p:extLst>
  </p:cSld>
  <p:clrMapOvr>
    <a:masterClrMapping/>
  </p:clrMapOvr>
  <p:transition spd="slow" advTm="0"/>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6BE918B-EA92-1948-9A36-85366B984810}"/>
              </a:ext>
            </a:extLst>
          </p:cNvPr>
          <p:cNvPicPr>
            <a:picLocks noChangeAspect="1" noChangeArrowheads="1"/>
          </p:cNvPicPr>
          <p:nvPr/>
        </p:nvPicPr>
        <p:blipFill>
          <a:blip r:embed="rId4"/>
          <a:srcRect t="10248" b="10248"/>
          <a:stretch/>
        </p:blipFill>
        <p:spPr bwMode="auto">
          <a:xfrm>
            <a:off x="0" y="0"/>
            <a:ext cx="12192000" cy="6858000"/>
          </a:xfrm>
          <a:prstGeom prst="rect">
            <a:avLst/>
          </a:prstGeom>
          <a:extLst>
            <a:ext uri="{909E8E84-426E-40DD-AFC4-6F175D3DCCD1}">
              <a14:hiddenFill xmlns:a14="http://schemas.microsoft.com/office/drawing/2010/main">
                <a:solidFill>
                  <a:srgbClr val="FFFFFF"/>
                </a:solidFill>
              </a14:hiddenFill>
            </a:ext>
          </a:extLst>
        </p:spPr>
      </p:pic>
      <p:sp>
        <p:nvSpPr>
          <p:cNvPr id="10" name="Oval 9">
            <a:extLst>
              <a:ext uri="{FF2B5EF4-FFF2-40B4-BE49-F238E27FC236}">
                <a16:creationId xmlns:a16="http://schemas.microsoft.com/office/drawing/2014/main" id="{CF6B2B7C-89ED-F540-A64D-0D5E18A71354}"/>
              </a:ext>
            </a:extLst>
          </p:cNvPr>
          <p:cNvSpPr/>
          <p:nvPr/>
        </p:nvSpPr>
        <p:spPr>
          <a:xfrm>
            <a:off x="-1450258" y="-4117255"/>
            <a:ext cx="15092516" cy="15092510"/>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p:nvSpPr>
          <p:cNvPr id="5" name="TextBox 4">
            <a:extLst>
              <a:ext uri="{FF2B5EF4-FFF2-40B4-BE49-F238E27FC236}">
                <a16:creationId xmlns:a16="http://schemas.microsoft.com/office/drawing/2014/main" id="{6CFFB220-8E3F-D349-D420-F130A1B59A2F}"/>
              </a:ext>
            </a:extLst>
          </p:cNvPr>
          <p:cNvSpPr txBox="1"/>
          <p:nvPr/>
        </p:nvSpPr>
        <p:spPr>
          <a:xfrm>
            <a:off x="2288540" y="1244169"/>
            <a:ext cx="7479735" cy="400110"/>
          </a:xfrm>
          <a:prstGeom prst="rect">
            <a:avLst/>
          </a:prstGeom>
          <a:noFill/>
        </p:spPr>
        <p:txBody>
          <a:bodyPr wrap="square">
            <a:spAutoFit/>
          </a:bodyPr>
          <a:lstStyle/>
          <a:p>
            <a:pPr algn="just" fontAlgn="base"/>
            <a:endParaRPr lang="en-US" sz="2000" b="0" i="0" dirty="0">
              <a:solidFill>
                <a:srgbClr val="FFFF00"/>
              </a:solidFill>
              <a:effectLst/>
              <a:highlight>
                <a:srgbClr val="509AD1"/>
              </a:highlight>
              <a:latin typeface="urw-din"/>
            </a:endParaRPr>
          </a:p>
        </p:txBody>
      </p:sp>
      <p:sp>
        <p:nvSpPr>
          <p:cNvPr id="6" name="TextBox 5">
            <a:extLst>
              <a:ext uri="{FF2B5EF4-FFF2-40B4-BE49-F238E27FC236}">
                <a16:creationId xmlns:a16="http://schemas.microsoft.com/office/drawing/2014/main" id="{BC58C979-1F7B-FFF7-AC2F-5401CF556C2A}"/>
              </a:ext>
            </a:extLst>
          </p:cNvPr>
          <p:cNvSpPr txBox="1"/>
          <p:nvPr/>
        </p:nvSpPr>
        <p:spPr>
          <a:xfrm>
            <a:off x="184826" y="116732"/>
            <a:ext cx="12007174" cy="7109639"/>
          </a:xfrm>
          <a:prstGeom prst="rect">
            <a:avLst/>
          </a:prstGeom>
          <a:noFill/>
        </p:spPr>
        <p:txBody>
          <a:bodyPr wrap="square" rtlCol="0">
            <a:spAutoFit/>
          </a:bodyPr>
          <a:lstStyle/>
          <a:p>
            <a:r>
              <a:rPr lang="en-IN" sz="3600" i="1" u="sng" dirty="0">
                <a:latin typeface="Cambria" panose="02040503050406030204" pitchFamily="18" charset="0"/>
                <a:ea typeface="Cambria" panose="02040503050406030204" pitchFamily="18" charset="0"/>
              </a:rPr>
              <a:t>BRUTE FORCE APPROACH:</a:t>
            </a:r>
          </a:p>
          <a:p>
            <a:endParaRPr lang="en-IN" sz="3600" i="1" u="sng" dirty="0">
              <a:latin typeface="Cambria" panose="02040503050406030204" pitchFamily="18" charset="0"/>
              <a:ea typeface="Cambria" panose="02040503050406030204" pitchFamily="18" charset="0"/>
            </a:endParaRPr>
          </a:p>
          <a:p>
            <a:pPr marL="457200" indent="-457200">
              <a:buFont typeface="Arial" panose="020B0604020202020204" pitchFamily="34" charset="0"/>
              <a:buChar char="•"/>
            </a:pPr>
            <a:r>
              <a:rPr lang="en-IN" sz="2800" dirty="0">
                <a:ea typeface="Cambria" panose="02040503050406030204" pitchFamily="18" charset="0"/>
              </a:rPr>
              <a:t>The brute force approach is used to generate all the combinations of numbers to print the empty cells. </a:t>
            </a:r>
          </a:p>
          <a:p>
            <a:pPr marL="457200" indent="-457200">
              <a:buFont typeface="Arial" panose="020B0604020202020204" pitchFamily="34" charset="0"/>
              <a:buChar char="•"/>
            </a:pPr>
            <a:r>
              <a:rPr lang="en-IN" sz="2800" dirty="0">
                <a:ea typeface="Cambria" panose="02040503050406030204" pitchFamily="18" charset="0"/>
              </a:rPr>
              <a:t>For the unassigned position it checks all the numbers from 1 to 9 until the correct combination is found. It will start checking from the number 1 if it is present in the row and column of the matrix if yes, then it will increment the number value and checks recursively. </a:t>
            </a:r>
          </a:p>
          <a:p>
            <a:pPr marL="457200" indent="-457200">
              <a:buFont typeface="Arial" panose="020B0604020202020204" pitchFamily="34" charset="0"/>
              <a:buChar char="•"/>
            </a:pPr>
            <a:r>
              <a:rPr lang="en-IN" sz="2800" dirty="0">
                <a:ea typeface="Cambria" panose="02040503050406030204" pitchFamily="18" charset="0"/>
              </a:rPr>
              <a:t>If the correct position is found then it will also check if the matrix valid or not(If the matrix is to be valid then it have to strictly follow all the rules of sudoku.). </a:t>
            </a:r>
          </a:p>
          <a:p>
            <a:pPr marL="457200" indent="-457200">
              <a:buFont typeface="Arial" panose="020B0604020202020204" pitchFamily="34" charset="0"/>
              <a:buChar char="•"/>
            </a:pPr>
            <a:r>
              <a:rPr lang="en-IN" sz="2800" dirty="0">
                <a:ea typeface="Cambria" panose="02040503050406030204" pitchFamily="18" charset="0"/>
              </a:rPr>
              <a:t>If the matrix is valid then it prints the matrix else it checks recursively for all the cases.</a:t>
            </a:r>
          </a:p>
          <a:p>
            <a:pPr marL="457200" indent="-457200">
              <a:buFont typeface="Arial" panose="020B0604020202020204" pitchFamily="34" charset="0"/>
              <a:buChar char="•"/>
            </a:pPr>
            <a:r>
              <a:rPr lang="en-IN" sz="2800" dirty="0">
                <a:ea typeface="Cambria" panose="02040503050406030204" pitchFamily="18" charset="0"/>
              </a:rPr>
              <a:t>If the solution of the matrix is not found then it returns false statement. </a:t>
            </a:r>
          </a:p>
          <a:p>
            <a:endParaRPr lang="en-IN" sz="2400" dirty="0">
              <a:ea typeface="Cambria" panose="02040503050406030204" pitchFamily="18" charset="0"/>
            </a:endParaRPr>
          </a:p>
          <a:p>
            <a:endParaRPr lang="en-IN" sz="2400" dirty="0">
              <a:ea typeface="Cambria" panose="02040503050406030204" pitchFamily="18" charset="0"/>
            </a:endParaRPr>
          </a:p>
        </p:txBody>
      </p:sp>
    </p:spTree>
    <p:extLst>
      <p:ext uri="{BB962C8B-B14F-4D97-AF65-F5344CB8AC3E}">
        <p14:creationId xmlns:p14="http://schemas.microsoft.com/office/powerpoint/2010/main" val="365717527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7742E86-DB83-43B4-9CDB-FB7CC9CEF5AB}">
  <we:reference id="wa104381063" version="1.0.0.1" store="en-US" storeType="OMEX"/>
  <we:alternateReferences>
    <we:reference id="wa104381063" version="1.0.0.1" store="wa10438106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2738</TotalTime>
  <Words>1512</Words>
  <Application>Microsoft Office PowerPoint</Application>
  <PresentationFormat>Widescreen</PresentationFormat>
  <Paragraphs>198</Paragraphs>
  <Slides>23</Slides>
  <Notes>7</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23</vt:i4>
      </vt:variant>
    </vt:vector>
  </HeadingPairs>
  <TitlesOfParts>
    <vt:vector size="41" baseType="lpstr">
      <vt:lpstr>American Typewriter</vt:lpstr>
      <vt:lpstr>Apple Symbols</vt:lpstr>
      <vt:lpstr>Arial</vt:lpstr>
      <vt:lpstr>Arial Hebrew Scholar</vt:lpstr>
      <vt:lpstr>Bell MT</vt:lpstr>
      <vt:lpstr>Berlin Sans FB Demi</vt:lpstr>
      <vt:lpstr>Calibri</vt:lpstr>
      <vt:lpstr>Calibri Light</vt:lpstr>
      <vt:lpstr>Calisto MT</vt:lpstr>
      <vt:lpstr>Cambria</vt:lpstr>
      <vt:lpstr>Gill Sans MT</vt:lpstr>
      <vt:lpstr>Montserrat</vt:lpstr>
      <vt:lpstr>OCR A Extended</vt:lpstr>
      <vt:lpstr>Raleway</vt:lpstr>
      <vt:lpstr>Raleway Black</vt:lpstr>
      <vt:lpstr>Sitka Subheading</vt:lpstr>
      <vt:lpstr>urw-din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One Skill</dc:creator>
  <cp:lastModifiedBy>mani teja</cp:lastModifiedBy>
  <cp:revision>32</cp:revision>
  <dcterms:created xsi:type="dcterms:W3CDTF">2020-12-19T18:59:10Z</dcterms:created>
  <dcterms:modified xsi:type="dcterms:W3CDTF">2022-11-25T18:58:54Z</dcterms:modified>
</cp:coreProperties>
</file>