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0" r:id="rId3"/>
    <p:sldId id="411" r:id="rId4"/>
    <p:sldId id="423" r:id="rId5"/>
    <p:sldId id="424" r:id="rId6"/>
    <p:sldId id="420" r:id="rId7"/>
    <p:sldId id="259" r:id="rId8"/>
    <p:sldId id="406" r:id="rId9"/>
    <p:sldId id="407" r:id="rId10"/>
    <p:sldId id="408" r:id="rId11"/>
    <p:sldId id="412" r:id="rId12"/>
    <p:sldId id="413" r:id="rId13"/>
    <p:sldId id="418" r:id="rId14"/>
    <p:sldId id="419" r:id="rId15"/>
    <p:sldId id="414" r:id="rId16"/>
    <p:sldId id="415" r:id="rId17"/>
    <p:sldId id="421" r:id="rId18"/>
    <p:sldId id="422" r:id="rId19"/>
    <p:sldId id="416" r:id="rId20"/>
    <p:sldId id="417" r:id="rId21"/>
    <p:sldId id="425" r:id="rId22"/>
    <p:sldId id="426" r:id="rId23"/>
    <p:sldId id="427" r:id="rId24"/>
    <p:sldId id="42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7" d="100"/>
          <a:sy n="57" d="100"/>
        </p:scale>
        <p:origin x="98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FEB39-033C-482B-8BD1-57A3B90B4F16}" type="datetimeFigureOut">
              <a:rPr lang="en-IN" smtClean="0"/>
              <a:t>31-05-2024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2663D-C13F-451B-99A5-C1068C031AD5}" type="slidenum">
              <a:rPr lang="en-IN" smtClean="0"/>
              <a:t>‹#›</a:t>
            </a:fld>
            <a:endParaRPr lang="en-IN"/>
          </a:p>
        </p:txBody>
      </p:sp>
    </p:spTree>
    <p:extLst>
      <p:ext uri="{BB962C8B-B14F-4D97-AF65-F5344CB8AC3E}">
        <p14:creationId xmlns:p14="http://schemas.microsoft.com/office/powerpoint/2010/main" val="3700519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4E13-6CF9-CF62-E33C-1F793AFBE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49EB14-0498-DFA3-77B4-6AD45E09C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147CA6-D277-2CF1-6D5A-B86AF36FA84A}"/>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5" name="Footer Placeholder 4">
            <a:extLst>
              <a:ext uri="{FF2B5EF4-FFF2-40B4-BE49-F238E27FC236}">
                <a16:creationId xmlns:a16="http://schemas.microsoft.com/office/drawing/2014/main" id="{FAF1CC24-0DC0-3AAC-8E6B-DF9440BB9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22DB6-5B61-D045-EED4-A5F8F6A01139}"/>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22956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3ADD-48B0-EFAF-9E73-F9AAB52FB3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92D30C-AEF0-E8DF-17D1-66738013C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315F9-9139-522E-2A56-3EF46A01D8BA}"/>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5" name="Footer Placeholder 4">
            <a:extLst>
              <a:ext uri="{FF2B5EF4-FFF2-40B4-BE49-F238E27FC236}">
                <a16:creationId xmlns:a16="http://schemas.microsoft.com/office/drawing/2014/main" id="{20C7D009-3D24-E5A0-A271-FF2C6D290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38EEC-14C4-3682-C772-1C5589A7D590}"/>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80957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4F2FC-6F51-D323-B93F-2B6F14F1CD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123C74-94DE-0C58-5C13-5E980D536F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B3E7E-2B33-7D43-CF8D-3A9F2EEBAFE7}"/>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5" name="Footer Placeholder 4">
            <a:extLst>
              <a:ext uri="{FF2B5EF4-FFF2-40B4-BE49-F238E27FC236}">
                <a16:creationId xmlns:a16="http://schemas.microsoft.com/office/drawing/2014/main" id="{CB3C3421-F50D-352D-2ED4-53E15DD3D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6186B-CEFF-1E9E-5A4F-EB46D5DC92C5}"/>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412289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DAF2-C6D9-13F7-152B-10941D50AD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A866FE-6417-A096-74C3-00C25794E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17862-0B96-5719-EA04-39709F3CCEDB}"/>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5" name="Footer Placeholder 4">
            <a:extLst>
              <a:ext uri="{FF2B5EF4-FFF2-40B4-BE49-F238E27FC236}">
                <a16:creationId xmlns:a16="http://schemas.microsoft.com/office/drawing/2014/main" id="{2426F929-A82D-2076-0542-C4DF1F9DC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9618F-A2D9-8E8A-181D-6D7EC7B16344}"/>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74788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CA05-D03E-090B-C8AB-8701F667FB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D1609C-0861-992C-3DDD-B2315BEA08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200F5-9F13-025D-EF7B-CDCCBA1C6A75}"/>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5" name="Footer Placeholder 4">
            <a:extLst>
              <a:ext uri="{FF2B5EF4-FFF2-40B4-BE49-F238E27FC236}">
                <a16:creationId xmlns:a16="http://schemas.microsoft.com/office/drawing/2014/main" id="{1BEF9BB0-92C0-56AF-A9B5-14BDF55CE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26758-D321-BAE4-3B36-AB53B14E7DDB}"/>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36988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E10A-5F89-7E3C-B549-CAB07438B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AC506-A81E-5E28-50BF-1E612B2998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75A204-A117-540D-96C8-6EAD4EF17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5E0C5-FB26-C798-E5B4-C3AE6F696B29}"/>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6" name="Footer Placeholder 5">
            <a:extLst>
              <a:ext uri="{FF2B5EF4-FFF2-40B4-BE49-F238E27FC236}">
                <a16:creationId xmlns:a16="http://schemas.microsoft.com/office/drawing/2014/main" id="{5D83B060-F0AC-3C31-AFD8-514EE8E828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FF8FA5-A7A3-87DF-2081-92A536F8C872}"/>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297594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33BB-D20E-3FC5-86D2-B297E328D4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7DE890-81D6-A61D-75AE-D719EBC07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445107-6543-E99E-58C7-7F7B7B579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60ECBB-AA82-CC1B-BC9E-D936E32BA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9AEAE-ED60-4708-C07F-EF5F1C6B3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1E3D36-FE67-0BDC-CABF-DE5BC94C7A78}"/>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8" name="Footer Placeholder 7">
            <a:extLst>
              <a:ext uri="{FF2B5EF4-FFF2-40B4-BE49-F238E27FC236}">
                <a16:creationId xmlns:a16="http://schemas.microsoft.com/office/drawing/2014/main" id="{DD285A15-DD76-E4F9-138F-B3433B1306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CBD9A5-BDC3-68E4-F5C1-C0F87B98CE7B}"/>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16010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14F-1F1D-C28A-3D57-425532F2CF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1785A0-E6A9-AA9F-C8BD-DF91CF09B9F8}"/>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4" name="Footer Placeholder 3">
            <a:extLst>
              <a:ext uri="{FF2B5EF4-FFF2-40B4-BE49-F238E27FC236}">
                <a16:creationId xmlns:a16="http://schemas.microsoft.com/office/drawing/2014/main" id="{DC7CF14D-EF21-19F3-C7DC-3D9356FB4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3E3878-646E-1353-9CC6-BE570AD0C73D}"/>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273386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0993B2-0E36-164A-E96B-BB23E3DD5B9D}"/>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3" name="Footer Placeholder 2">
            <a:extLst>
              <a:ext uri="{FF2B5EF4-FFF2-40B4-BE49-F238E27FC236}">
                <a16:creationId xmlns:a16="http://schemas.microsoft.com/office/drawing/2014/main" id="{70DD0D78-86A8-BE15-191E-4B43C5265A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7DE53D-1BAA-BD08-FA94-9033847E7706}"/>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54513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9DCB-8A58-92DE-F5E5-9D6F63DB0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55189C-D257-D64A-AE81-0282AF666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637C40-664A-DF20-47B1-147E20C3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CB42C-DA49-4E3E-4383-51DA410A7FDB}"/>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6" name="Footer Placeholder 5">
            <a:extLst>
              <a:ext uri="{FF2B5EF4-FFF2-40B4-BE49-F238E27FC236}">
                <a16:creationId xmlns:a16="http://schemas.microsoft.com/office/drawing/2014/main" id="{F92955C3-0F06-CC29-A1A4-88C94FE5D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CAF069-05B3-3787-35F8-1ABC4A40263F}"/>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291635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8089-36DC-D349-44D9-20FFA89A3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B9679F-7D54-5AC8-0480-D1FD73EB5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364077-7B9E-A597-5DE8-595A7D1AC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459A3-5768-93C6-54AD-2C50CE6E54CB}"/>
              </a:ext>
            </a:extLst>
          </p:cNvPr>
          <p:cNvSpPr>
            <a:spLocks noGrp="1"/>
          </p:cNvSpPr>
          <p:nvPr>
            <p:ph type="dt" sz="half" idx="10"/>
          </p:nvPr>
        </p:nvSpPr>
        <p:spPr/>
        <p:txBody>
          <a:bodyPr/>
          <a:lstStyle/>
          <a:p>
            <a:fld id="{ABED3E8B-94D5-45F6-9CDD-C86BB4A80543}" type="datetimeFigureOut">
              <a:rPr lang="en-IN" smtClean="0"/>
              <a:t>31-05-2024</a:t>
            </a:fld>
            <a:endParaRPr lang="en-IN"/>
          </a:p>
        </p:txBody>
      </p:sp>
      <p:sp>
        <p:nvSpPr>
          <p:cNvPr id="6" name="Footer Placeholder 5">
            <a:extLst>
              <a:ext uri="{FF2B5EF4-FFF2-40B4-BE49-F238E27FC236}">
                <a16:creationId xmlns:a16="http://schemas.microsoft.com/office/drawing/2014/main" id="{EF40909B-F1B6-FF9E-8B84-1608084B3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E5930-7202-F0AB-F75C-07AE7D1B788F}"/>
              </a:ext>
            </a:extLst>
          </p:cNvPr>
          <p:cNvSpPr>
            <a:spLocks noGrp="1"/>
          </p:cNvSpPr>
          <p:nvPr>
            <p:ph type="sldNum" sz="quarter" idx="12"/>
          </p:nvPr>
        </p:nvSpPr>
        <p:spPr/>
        <p:txBody>
          <a:bodyPr/>
          <a:lstStyle/>
          <a:p>
            <a:fld id="{5B108CAD-1843-4D51-B407-9074A4497ABC}" type="slidenum">
              <a:rPr lang="en-IN" smtClean="0"/>
              <a:t>‹#›</a:t>
            </a:fld>
            <a:endParaRPr lang="en-IN"/>
          </a:p>
        </p:txBody>
      </p:sp>
    </p:spTree>
    <p:extLst>
      <p:ext uri="{BB962C8B-B14F-4D97-AF65-F5344CB8AC3E}">
        <p14:creationId xmlns:p14="http://schemas.microsoft.com/office/powerpoint/2010/main" val="243087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FB441-4810-52B2-C682-35A50624A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62E4D1-0DA9-0C11-EBA2-E7EBD43FE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580D0-465B-7FF2-B0E6-8227F31A5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D3E8B-94D5-45F6-9CDD-C86BB4A80543}" type="datetimeFigureOut">
              <a:rPr lang="en-IN" smtClean="0"/>
              <a:t>31-05-2024</a:t>
            </a:fld>
            <a:endParaRPr lang="en-IN"/>
          </a:p>
        </p:txBody>
      </p:sp>
      <p:sp>
        <p:nvSpPr>
          <p:cNvPr id="5" name="Footer Placeholder 4">
            <a:extLst>
              <a:ext uri="{FF2B5EF4-FFF2-40B4-BE49-F238E27FC236}">
                <a16:creationId xmlns:a16="http://schemas.microsoft.com/office/drawing/2014/main" id="{4F5B9D9A-4E96-7479-9958-78EB28DE3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D709FB-8AE6-4398-44B8-B56022CF7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08CAD-1843-4D51-B407-9074A4497ABC}" type="slidenum">
              <a:rPr lang="en-IN" smtClean="0"/>
              <a:t>‹#›</a:t>
            </a:fld>
            <a:endParaRPr lang="en-IN"/>
          </a:p>
        </p:txBody>
      </p:sp>
    </p:spTree>
    <p:extLst>
      <p:ext uri="{BB962C8B-B14F-4D97-AF65-F5344CB8AC3E}">
        <p14:creationId xmlns:p14="http://schemas.microsoft.com/office/powerpoint/2010/main" val="241194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doi.org/10.1016/j.asoc.2022.108942"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007/s00799-014-0115-1" TargetMode="External"/><Relationship Id="rId2" Type="http://schemas.openxmlformats.org/officeDocument/2006/relationships/hyperlink" Target="https://doi.org/10.48550/arXiv.2006.01038" TargetMode="External"/><Relationship Id="rId1" Type="http://schemas.openxmlformats.org/officeDocument/2006/relationships/slideLayout" Target="../slideLayouts/slideLayout7.xml"/><Relationship Id="rId4" Type="http://schemas.openxmlformats.org/officeDocument/2006/relationships/hyperlink" Target="https://doi.org/10.1197/jamia.M303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0" y="745078"/>
            <a:ext cx="12192000" cy="1343377"/>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SzPts val="5200"/>
            </a:pPr>
            <a:br>
              <a:rPr lang="en-IN" sz="3200" b="1">
                <a:latin typeface="Times New Roman"/>
                <a:ea typeface="Times New Roman"/>
                <a:cs typeface="Times New Roman"/>
                <a:sym typeface="Times New Roman"/>
              </a:rPr>
            </a:br>
            <a:br>
              <a:rPr lang="en-IN" sz="3200" b="1">
                <a:latin typeface="Times New Roman"/>
                <a:ea typeface="Times New Roman"/>
                <a:cs typeface="Times New Roman"/>
                <a:sym typeface="Times New Roman"/>
              </a:rPr>
            </a:br>
            <a:br>
              <a:rPr lang="en-IN" sz="3200" b="1">
                <a:latin typeface="Times New Roman"/>
                <a:ea typeface="Times New Roman"/>
                <a:cs typeface="Times New Roman"/>
                <a:sym typeface="Times New Roman"/>
              </a:rPr>
            </a:br>
            <a:r>
              <a:rPr lang="en-IN" sz="3200" b="1">
                <a:latin typeface="Times New Roman"/>
                <a:ea typeface="Times New Roman"/>
                <a:cs typeface="Times New Roman"/>
                <a:sym typeface="Times New Roman"/>
              </a:rPr>
              <a:t>Gokaraju </a:t>
            </a:r>
            <a:r>
              <a:rPr lang="en-IN" sz="3200" b="1" err="1">
                <a:latin typeface="Times New Roman"/>
                <a:ea typeface="Times New Roman"/>
                <a:cs typeface="Times New Roman"/>
                <a:sym typeface="Times New Roman"/>
              </a:rPr>
              <a:t>Rangaraju</a:t>
            </a:r>
            <a:r>
              <a:rPr lang="en-IN" sz="3200" b="1">
                <a:latin typeface="Times New Roman"/>
                <a:ea typeface="Times New Roman"/>
                <a:cs typeface="Times New Roman"/>
                <a:sym typeface="Times New Roman"/>
              </a:rPr>
              <a:t> Institute of Engineering and Technology </a:t>
            </a:r>
            <a:br>
              <a:rPr lang="en-IN" sz="3200" b="1">
                <a:latin typeface="Times New Roman"/>
                <a:ea typeface="Times New Roman"/>
                <a:cs typeface="Times New Roman"/>
                <a:sym typeface="Times New Roman"/>
              </a:rPr>
            </a:br>
            <a:r>
              <a:rPr lang="en-IN" sz="3200" b="1">
                <a:latin typeface="Times New Roman"/>
                <a:ea typeface="Times New Roman"/>
                <a:cs typeface="Times New Roman"/>
                <a:sym typeface="Times New Roman"/>
              </a:rPr>
              <a:t>(Autonomous)</a:t>
            </a:r>
            <a:br>
              <a:rPr lang="en-IN" sz="3200" b="1">
                <a:latin typeface="Times New Roman"/>
                <a:ea typeface="Times New Roman"/>
                <a:cs typeface="Times New Roman"/>
                <a:sym typeface="Times New Roman"/>
              </a:rPr>
            </a:br>
            <a:r>
              <a:rPr lang="en-IN" sz="2667" b="1">
                <a:latin typeface="Times New Roman"/>
                <a:ea typeface="Times New Roman"/>
                <a:cs typeface="Times New Roman"/>
                <a:sym typeface="Times New Roman"/>
              </a:rPr>
              <a:t>Department of Artificial Intelligence and Machine Learning Engineering</a:t>
            </a:r>
            <a:endParaRPr sz="2667" b="1">
              <a:latin typeface="Times New Roman"/>
              <a:ea typeface="Times New Roman"/>
              <a:cs typeface="Times New Roman"/>
              <a:sym typeface="Times New Roman"/>
            </a:endParaRPr>
          </a:p>
        </p:txBody>
      </p:sp>
      <p:sp>
        <p:nvSpPr>
          <p:cNvPr id="55" name="Google Shape;55;p1"/>
          <p:cNvSpPr txBox="1">
            <a:spLocks noGrp="1"/>
          </p:cNvSpPr>
          <p:nvPr>
            <p:ph type="subTitle" idx="1"/>
          </p:nvPr>
        </p:nvSpPr>
        <p:spPr>
          <a:xfrm>
            <a:off x="415600" y="3179904"/>
            <a:ext cx="11360800" cy="1379389"/>
          </a:xfrm>
          <a:prstGeom prst="rect">
            <a:avLst/>
          </a:prstGeom>
          <a:noFill/>
          <a:ln>
            <a:noFill/>
          </a:ln>
        </p:spPr>
        <p:txBody>
          <a:bodyPr spcFirstLastPara="1" vert="horz" wrap="square" lIns="121900" tIns="121900" rIns="121900" bIns="121900" rtlCol="0" anchor="t" anchorCtr="0">
            <a:normAutofit/>
          </a:bodyPr>
          <a:lstStyle/>
          <a:p>
            <a:pPr>
              <a:buSzPct val="102941"/>
            </a:pPr>
            <a:r>
              <a:rPr lang="en-US" sz="4267" b="1" dirty="0">
                <a:solidFill>
                  <a:schemeClr val="dk1"/>
                </a:solidFill>
                <a:latin typeface="Times New Roman"/>
                <a:ea typeface="Times New Roman"/>
                <a:cs typeface="Times New Roman"/>
                <a:sym typeface="Times New Roman"/>
              </a:rPr>
              <a:t> Enhanced Automated Word Formatter</a:t>
            </a:r>
          </a:p>
        </p:txBody>
      </p:sp>
      <p:sp>
        <p:nvSpPr>
          <p:cNvPr id="56" name="Google Shape;56;p1"/>
          <p:cNvSpPr txBox="1"/>
          <p:nvPr/>
        </p:nvSpPr>
        <p:spPr>
          <a:xfrm>
            <a:off x="415600" y="4559294"/>
            <a:ext cx="5680400" cy="1343377"/>
          </a:xfrm>
          <a:prstGeom prst="rect">
            <a:avLst/>
          </a:prstGeom>
          <a:noFill/>
          <a:ln>
            <a:noFill/>
          </a:ln>
        </p:spPr>
        <p:txBody>
          <a:bodyPr spcFirstLastPara="1" wrap="square" lIns="121900" tIns="121900" rIns="121900" bIns="121900" anchor="t" anchorCtr="0">
            <a:normAutofit/>
          </a:bodyPr>
          <a:lstStyle/>
          <a:p>
            <a:r>
              <a:rPr lang="en-IN" sz="2133" b="1" dirty="0">
                <a:latin typeface="Times New Roman"/>
                <a:cs typeface="Times New Roman"/>
              </a:rPr>
              <a:t>Under the Guidance of:</a:t>
            </a:r>
          </a:p>
          <a:p>
            <a:r>
              <a:rPr lang="en-IN" sz="2133" b="1" dirty="0" err="1">
                <a:latin typeface="Times New Roman"/>
                <a:cs typeface="Times New Roman"/>
              </a:rPr>
              <a:t>Dr.</a:t>
            </a:r>
            <a:r>
              <a:rPr lang="en-IN" sz="2133" b="1" dirty="0">
                <a:latin typeface="Times New Roman"/>
                <a:cs typeface="Times New Roman"/>
              </a:rPr>
              <a:t> M. Kiran Kumar,</a:t>
            </a:r>
          </a:p>
          <a:p>
            <a:pPr>
              <a:buClr>
                <a:schemeClr val="dk2"/>
              </a:buClr>
              <a:buSzPts val="2800"/>
            </a:pPr>
            <a:r>
              <a:rPr lang="en-IN" sz="2133" b="1" dirty="0">
                <a:solidFill>
                  <a:srgbClr val="000000"/>
                </a:solidFill>
                <a:latin typeface="Times New Roman"/>
                <a:ea typeface="Calibri"/>
                <a:cs typeface="Times New Roman"/>
              </a:rPr>
              <a:t>Associate Professor</a:t>
            </a:r>
            <a:r>
              <a:rPr lang="en-IN" sz="2133" b="1" dirty="0">
                <a:latin typeface="Times New Roman"/>
                <a:ea typeface="Calibri"/>
                <a:cs typeface="Times New Roman"/>
              </a:rPr>
              <a:t>, Dept of AIMLE</a:t>
            </a:r>
            <a:endParaRPr sz="2133"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7" name="Google Shape;57;p1"/>
          <p:cNvSpPr txBox="1"/>
          <p:nvPr/>
        </p:nvSpPr>
        <p:spPr>
          <a:xfrm>
            <a:off x="6343741" y="4559294"/>
            <a:ext cx="5680400" cy="1645373"/>
          </a:xfrm>
          <a:prstGeom prst="rect">
            <a:avLst/>
          </a:prstGeom>
          <a:noFill/>
          <a:ln>
            <a:noFill/>
          </a:ln>
        </p:spPr>
        <p:txBody>
          <a:bodyPr spcFirstLastPara="1" wrap="square" lIns="121900" tIns="121900" rIns="121900" bIns="121900" anchor="t" anchorCtr="0">
            <a:normAutofit/>
          </a:bodyPr>
          <a:lstStyle/>
          <a:p>
            <a:pPr>
              <a:buClr>
                <a:schemeClr val="dk2"/>
              </a:buClr>
              <a:buSzPts val="2800"/>
            </a:pPr>
            <a:r>
              <a:rPr lang="en-US" sz="2400" b="1">
                <a:solidFill>
                  <a:schemeClr val="dk1"/>
                </a:solidFill>
                <a:latin typeface="Times New Roman"/>
                <a:ea typeface="Times New Roman"/>
                <a:cs typeface="Times New Roman"/>
                <a:sym typeface="Times New Roman"/>
              </a:rPr>
              <a:t>Presented by:</a:t>
            </a:r>
            <a:endParaRPr lang="en-US" sz="2133">
              <a:solidFill>
                <a:schemeClr val="dk1"/>
              </a:solidFill>
              <a:latin typeface="Times New Roman"/>
            </a:endParaRPr>
          </a:p>
          <a:p>
            <a:pPr>
              <a:buClr>
                <a:schemeClr val="dk2"/>
              </a:buClr>
              <a:buSzPts val="2800"/>
            </a:pPr>
            <a:r>
              <a:rPr lang="en-US" sz="2133" b="1">
                <a:solidFill>
                  <a:schemeClr val="dk1"/>
                </a:solidFill>
                <a:latin typeface="Times New Roman"/>
                <a:ea typeface="Times New Roman"/>
                <a:cs typeface="Times New Roman"/>
                <a:sym typeface="Times New Roman"/>
              </a:rPr>
              <a:t>1. Mr. N. Krishna Kalyan (20241A6638)</a:t>
            </a:r>
            <a:endParaRPr lang="en-US" sz="2133" b="1">
              <a:solidFill>
                <a:schemeClr val="dk1"/>
              </a:solidFill>
              <a:latin typeface="Times New Roman"/>
              <a:ea typeface="Times New Roman"/>
              <a:cs typeface="Times New Roman"/>
            </a:endParaRPr>
          </a:p>
          <a:p>
            <a:pPr>
              <a:buClr>
                <a:schemeClr val="dk2"/>
              </a:buClr>
              <a:buSzPts val="2800"/>
            </a:pPr>
            <a:r>
              <a:rPr lang="en-US" sz="2133" b="1">
                <a:solidFill>
                  <a:schemeClr val="dk1"/>
                </a:solidFill>
                <a:latin typeface="Times New Roman"/>
                <a:ea typeface="Times New Roman"/>
                <a:cs typeface="Times New Roman"/>
                <a:sym typeface="Times New Roman"/>
              </a:rPr>
              <a:t>2.</a:t>
            </a:r>
            <a:r>
              <a:rPr lang="en-US" sz="2133">
                <a:solidFill>
                  <a:srgbClr val="000000"/>
                </a:solidFill>
                <a:latin typeface="Times New Roman"/>
                <a:ea typeface="Calibri"/>
              </a:rPr>
              <a:t> </a:t>
            </a:r>
            <a:r>
              <a:rPr lang="en-US" sz="2133" b="1">
                <a:solidFill>
                  <a:schemeClr val="dk1"/>
                </a:solidFill>
                <a:latin typeface="Times New Roman"/>
                <a:ea typeface="Times New Roman"/>
                <a:cs typeface="Times New Roman"/>
                <a:sym typeface="Times New Roman"/>
              </a:rPr>
              <a:t>Mr. </a:t>
            </a:r>
            <a:r>
              <a:rPr lang="en-US" sz="2133" b="1">
                <a:latin typeface="Times New Roman"/>
                <a:ea typeface="Calibri"/>
                <a:cs typeface="Times New Roman"/>
                <a:sym typeface="Times New Roman"/>
              </a:rPr>
              <a:t>A. Abhinav </a:t>
            </a:r>
            <a:r>
              <a:rPr lang="en-US" sz="2133" b="1">
                <a:solidFill>
                  <a:schemeClr val="dk1"/>
                </a:solidFill>
                <a:latin typeface="Times New Roman"/>
                <a:ea typeface="Times New Roman"/>
                <a:cs typeface="Times New Roman"/>
                <a:sym typeface="Times New Roman"/>
              </a:rPr>
              <a:t>(20241A6605)</a:t>
            </a:r>
            <a:endParaRPr lang="en-US" sz="2133" b="1">
              <a:solidFill>
                <a:schemeClr val="dk1"/>
              </a:solidFill>
              <a:latin typeface="Times New Roman"/>
              <a:ea typeface="Times New Roman"/>
              <a:cs typeface="Times New Roman"/>
            </a:endParaRPr>
          </a:p>
          <a:p>
            <a:pPr>
              <a:buClr>
                <a:schemeClr val="dk2"/>
              </a:buClr>
              <a:buSzPts val="2800"/>
            </a:pPr>
            <a:r>
              <a:rPr lang="en-US" sz="2133" b="1">
                <a:solidFill>
                  <a:schemeClr val="dk1"/>
                </a:solidFill>
                <a:latin typeface="Times New Roman"/>
                <a:ea typeface="Times New Roman"/>
                <a:cs typeface="Times New Roman"/>
                <a:sym typeface="Times New Roman"/>
              </a:rPr>
              <a:t>3.</a:t>
            </a:r>
            <a:r>
              <a:rPr lang="en-US" sz="2133">
                <a:solidFill>
                  <a:srgbClr val="000000"/>
                </a:solidFill>
                <a:latin typeface="Times New Roman"/>
                <a:ea typeface="Calibri"/>
              </a:rPr>
              <a:t> </a:t>
            </a:r>
            <a:r>
              <a:rPr lang="en-US" sz="2133" b="1">
                <a:solidFill>
                  <a:schemeClr val="dk1"/>
                </a:solidFill>
                <a:latin typeface="Times New Roman"/>
                <a:ea typeface="Times New Roman"/>
                <a:cs typeface="Times New Roman"/>
                <a:sym typeface="Times New Roman"/>
              </a:rPr>
              <a:t>Mr. Samuel (20241A6647)</a:t>
            </a:r>
            <a:endParaRPr lang="en-US" sz="2400" b="1">
              <a:solidFill>
                <a:schemeClr val="dk1"/>
              </a:solidFill>
              <a:latin typeface="Times New Roman"/>
              <a:ea typeface="Times New Roman"/>
              <a:cs typeface="Times New Roman"/>
              <a:sym typeface="Times New Roman"/>
            </a:endParaRPr>
          </a:p>
          <a:p>
            <a:pPr>
              <a:buClr>
                <a:schemeClr val="dk2"/>
              </a:buClr>
              <a:buSzPts val="2800"/>
            </a:pPr>
            <a:endParaRPr sz="2133" b="1">
              <a:solidFill>
                <a:schemeClr val="dk1"/>
              </a:solidFill>
              <a:latin typeface="Times New Roman"/>
              <a:ea typeface="Times New Roman"/>
              <a:cs typeface="Times New Roman"/>
              <a:sym typeface="Times New Roman"/>
            </a:endParaRPr>
          </a:p>
          <a:p>
            <a:pPr>
              <a:buClr>
                <a:schemeClr val="dk2"/>
              </a:buClr>
              <a:buSzPts val="2800"/>
            </a:pPr>
            <a:endParaRPr sz="2133" b="1">
              <a:solidFill>
                <a:schemeClr val="dk1"/>
              </a:solidFill>
              <a:latin typeface="Times New Roman"/>
              <a:ea typeface="Times New Roman"/>
              <a:cs typeface="Times New Roman"/>
              <a:sym typeface="Times New Roman"/>
            </a:endParaRPr>
          </a:p>
          <a:p>
            <a:pPr>
              <a:buClr>
                <a:schemeClr val="dk2"/>
              </a:buClr>
              <a:buSzPts val="2800"/>
            </a:pPr>
            <a:endParaRPr sz="2133" b="1">
              <a:solidFill>
                <a:schemeClr val="dk1"/>
              </a:solidFill>
              <a:latin typeface="Times New Roman"/>
              <a:ea typeface="Times New Roman"/>
              <a:cs typeface="Times New Roman"/>
              <a:sym typeface="Times New Roman"/>
            </a:endParaRPr>
          </a:p>
        </p:txBody>
      </p:sp>
      <p:pic>
        <p:nvPicPr>
          <p:cNvPr id="2" name="Picture 1" descr="A logo with text and gears&#10;&#10;Description automatically generated">
            <a:extLst>
              <a:ext uri="{FF2B5EF4-FFF2-40B4-BE49-F238E27FC236}">
                <a16:creationId xmlns:a16="http://schemas.microsoft.com/office/drawing/2014/main" id="{2CB950F1-26CB-0D1F-BAC2-03132384F8BF}"/>
              </a:ext>
            </a:extLst>
          </p:cNvPr>
          <p:cNvPicPr>
            <a:picLocks noChangeAspect="1"/>
          </p:cNvPicPr>
          <p:nvPr/>
        </p:nvPicPr>
        <p:blipFill>
          <a:blip r:embed="rId3"/>
          <a:stretch>
            <a:fillRect/>
          </a:stretch>
        </p:blipFill>
        <p:spPr>
          <a:xfrm>
            <a:off x="5334668" y="2000919"/>
            <a:ext cx="1522664" cy="1402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2B2B3-5175-AFD4-34B3-AABAD90F65DB}"/>
              </a:ext>
            </a:extLst>
          </p:cNvPr>
          <p:cNvSpPr txBox="1"/>
          <p:nvPr/>
        </p:nvSpPr>
        <p:spPr>
          <a:xfrm>
            <a:off x="104633" y="261722"/>
            <a:ext cx="11982733" cy="7016536"/>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b="1" dirty="0">
                <a:latin typeface="Times New Roman"/>
                <a:cs typeface="Times New Roman"/>
              </a:rPr>
              <a:t>Predefined Style Application Module</a:t>
            </a:r>
            <a:endParaRPr lang="en-US" sz="2400" b="1" dirty="0"/>
          </a:p>
          <a:p>
            <a:pPr marL="609585" indent="-609585">
              <a:buChar char="•"/>
            </a:pPr>
            <a:r>
              <a:rPr lang="en-US" sz="3733" u="sng" dirty="0">
                <a:latin typeface="Times New Roman"/>
                <a:cs typeface="Times New Roman"/>
              </a:rPr>
              <a:t>Layout Adjustment:</a:t>
            </a:r>
            <a:r>
              <a:rPr lang="en-US" sz="3733" dirty="0">
                <a:latin typeface="Times New Roman"/>
                <a:cs typeface="Times New Roman"/>
              </a:rPr>
              <a:t> Ensuring that the document layout complies with research paper standards here Text, Images and Table is handled separately.</a:t>
            </a:r>
            <a:endParaRPr lang="en-US" sz="2400" dirty="0"/>
          </a:p>
          <a:p>
            <a:pPr marL="609585" indent="-609585">
              <a:buChar char="•"/>
            </a:pPr>
            <a:r>
              <a:rPr lang="en-US" sz="3733" u="sng" dirty="0">
                <a:latin typeface="Times New Roman"/>
                <a:cs typeface="Times New Roman"/>
              </a:rPr>
              <a:t>Style Consistency: </a:t>
            </a:r>
            <a:r>
              <a:rPr lang="en-US" sz="3733" dirty="0">
                <a:latin typeface="Times New Roman"/>
                <a:cs typeface="Times New Roman"/>
              </a:rPr>
              <a:t>Applying consistent styles throughout the document by using regular expressions.</a:t>
            </a:r>
            <a:endParaRPr lang="en-US" sz="2400" dirty="0"/>
          </a:p>
          <a:p>
            <a:r>
              <a:rPr lang="en-US" sz="3733" b="1" dirty="0">
                <a:latin typeface="Times New Roman"/>
                <a:cs typeface="Times New Roman"/>
              </a:rPr>
              <a:t>Output Module</a:t>
            </a:r>
            <a:endParaRPr lang="en-US" sz="2400" b="1" dirty="0"/>
          </a:p>
          <a:p>
            <a:pPr marL="609585" indent="-609585">
              <a:buChar char="•"/>
            </a:pPr>
            <a:r>
              <a:rPr lang="en-US" sz="3733" u="sng" dirty="0">
                <a:latin typeface="Times New Roman"/>
                <a:cs typeface="Times New Roman"/>
              </a:rPr>
              <a:t>Formatted Document Generation: </a:t>
            </a:r>
            <a:r>
              <a:rPr lang="en-US" sz="3733" dirty="0">
                <a:latin typeface="Times New Roman"/>
                <a:cs typeface="Times New Roman"/>
              </a:rPr>
              <a:t>Generating a properly formatted Word document with the applied styles.</a:t>
            </a:r>
            <a:endParaRPr lang="en-US" sz="2400" dirty="0"/>
          </a:p>
          <a:p>
            <a:pPr marL="609585" indent="-609585">
              <a:buChar char="•"/>
            </a:pPr>
            <a:r>
              <a:rPr lang="en-US" sz="3733" u="sng" dirty="0">
                <a:latin typeface="Times New Roman"/>
                <a:cs typeface="Times New Roman"/>
              </a:rPr>
              <a:t>File Download Handling: </a:t>
            </a:r>
            <a:r>
              <a:rPr lang="en-US" sz="3733" dirty="0">
                <a:latin typeface="Times New Roman"/>
                <a:cs typeface="Times New Roman"/>
              </a:rPr>
              <a:t>Serving the formatted document to users for download.</a:t>
            </a:r>
            <a:endParaRPr lang="en-US" sz="2400" dirty="0"/>
          </a:p>
          <a:p>
            <a:endParaRPr lang="en-US" sz="3733" dirty="0">
              <a:latin typeface="Times New Roman"/>
              <a:cs typeface="Segoe UI"/>
            </a:endParaRPr>
          </a:p>
        </p:txBody>
      </p:sp>
    </p:spTree>
    <p:extLst>
      <p:ext uri="{BB962C8B-B14F-4D97-AF65-F5344CB8AC3E}">
        <p14:creationId xmlns:p14="http://schemas.microsoft.com/office/powerpoint/2010/main" val="357129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35125-3A6E-866F-DD8F-ADB39322A552}"/>
              </a:ext>
            </a:extLst>
          </p:cNvPr>
          <p:cNvSpPr txBox="1"/>
          <p:nvPr/>
        </p:nvSpPr>
        <p:spPr>
          <a:xfrm>
            <a:off x="324134" y="341193"/>
            <a:ext cx="11634716" cy="61555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ctr"/>
            <a:r>
              <a:rPr lang="en-US" sz="3200" dirty="0">
                <a:latin typeface="Times New Roman" panose="02020603050405020304" pitchFamily="18" charset="0"/>
                <a:cs typeface="Times New Roman" panose="02020603050405020304" pitchFamily="18" charset="0"/>
              </a:rPr>
              <a:t>EXPERIMENTAL RESULTS</a:t>
            </a:r>
          </a:p>
        </p:txBody>
      </p:sp>
      <p:pic>
        <p:nvPicPr>
          <p:cNvPr id="3" name="Picture 2" descr="A screenshot of a computer&#10;&#10;Description automatically generated">
            <a:extLst>
              <a:ext uri="{FF2B5EF4-FFF2-40B4-BE49-F238E27FC236}">
                <a16:creationId xmlns:a16="http://schemas.microsoft.com/office/drawing/2014/main" id="{3B981A8C-68BF-F7AB-DCE3-8EB5CA6EC6EE}"/>
              </a:ext>
            </a:extLst>
          </p:cNvPr>
          <p:cNvPicPr>
            <a:picLocks noChangeAspect="1"/>
          </p:cNvPicPr>
          <p:nvPr/>
        </p:nvPicPr>
        <p:blipFill>
          <a:blip r:embed="rId2"/>
          <a:stretch>
            <a:fillRect/>
          </a:stretch>
        </p:blipFill>
        <p:spPr>
          <a:xfrm>
            <a:off x="1116842" y="1038572"/>
            <a:ext cx="10140285" cy="4052973"/>
          </a:xfrm>
          <a:prstGeom prst="rect">
            <a:avLst/>
          </a:prstGeom>
        </p:spPr>
      </p:pic>
      <p:sp>
        <p:nvSpPr>
          <p:cNvPr id="4" name="TextBox 3">
            <a:extLst>
              <a:ext uri="{FF2B5EF4-FFF2-40B4-BE49-F238E27FC236}">
                <a16:creationId xmlns:a16="http://schemas.microsoft.com/office/drawing/2014/main" id="{2EA7B5E3-7AFA-7701-ED60-F71144A64D3F}"/>
              </a:ext>
            </a:extLst>
          </p:cNvPr>
          <p:cNvSpPr txBox="1"/>
          <p:nvPr/>
        </p:nvSpPr>
        <p:spPr>
          <a:xfrm>
            <a:off x="801805" y="5544402"/>
            <a:ext cx="11395880" cy="55399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800" dirty="0">
                <a:latin typeface="Times New Roman"/>
              </a:rPr>
              <a:t>The above image illustrates how the user interface is provided to the user.</a:t>
            </a:r>
          </a:p>
        </p:txBody>
      </p:sp>
    </p:spTree>
    <p:extLst>
      <p:ext uri="{BB962C8B-B14F-4D97-AF65-F5344CB8AC3E}">
        <p14:creationId xmlns:p14="http://schemas.microsoft.com/office/powerpoint/2010/main" val="249327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1E53683-8C37-5853-239D-A75153EB16FD}"/>
              </a:ext>
            </a:extLst>
          </p:cNvPr>
          <p:cNvPicPr>
            <a:picLocks noChangeAspect="1"/>
          </p:cNvPicPr>
          <p:nvPr/>
        </p:nvPicPr>
        <p:blipFill>
          <a:blip r:embed="rId2"/>
          <a:stretch>
            <a:fillRect/>
          </a:stretch>
        </p:blipFill>
        <p:spPr>
          <a:xfrm>
            <a:off x="1094096" y="759256"/>
            <a:ext cx="10299509" cy="4315904"/>
          </a:xfrm>
          <a:prstGeom prst="rect">
            <a:avLst/>
          </a:prstGeom>
        </p:spPr>
      </p:pic>
      <p:sp>
        <p:nvSpPr>
          <p:cNvPr id="3" name="TextBox 2">
            <a:extLst>
              <a:ext uri="{FF2B5EF4-FFF2-40B4-BE49-F238E27FC236}">
                <a16:creationId xmlns:a16="http://schemas.microsoft.com/office/drawing/2014/main" id="{74064BA4-131A-6F84-1F6C-D120F06720D9}"/>
              </a:ext>
            </a:extLst>
          </p:cNvPr>
          <p:cNvSpPr txBox="1"/>
          <p:nvPr/>
        </p:nvSpPr>
        <p:spPr>
          <a:xfrm>
            <a:off x="1194178" y="5424986"/>
            <a:ext cx="10133463" cy="55399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800" dirty="0">
                <a:latin typeface="Times New Roman"/>
              </a:rPr>
              <a:t>The above process shows how to upload a document file of the user.</a:t>
            </a:r>
          </a:p>
        </p:txBody>
      </p:sp>
    </p:spTree>
    <p:extLst>
      <p:ext uri="{BB962C8B-B14F-4D97-AF65-F5344CB8AC3E}">
        <p14:creationId xmlns:p14="http://schemas.microsoft.com/office/powerpoint/2010/main" val="119354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1FBF75-0075-8D45-19F5-DD74BF00DD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5009" y="159489"/>
            <a:ext cx="8941981" cy="4479418"/>
          </a:xfrm>
          <a:prstGeom prst="rect">
            <a:avLst/>
          </a:prstGeom>
          <a:noFill/>
          <a:ln>
            <a:noFill/>
          </a:ln>
        </p:spPr>
      </p:pic>
      <p:sp>
        <p:nvSpPr>
          <p:cNvPr id="3" name="TextBox 2">
            <a:extLst>
              <a:ext uri="{FF2B5EF4-FFF2-40B4-BE49-F238E27FC236}">
                <a16:creationId xmlns:a16="http://schemas.microsoft.com/office/drawing/2014/main" id="{EB2E7924-24B1-8B19-22ED-4189E809735E}"/>
              </a:ext>
            </a:extLst>
          </p:cNvPr>
          <p:cNvSpPr txBox="1"/>
          <p:nvPr/>
        </p:nvSpPr>
        <p:spPr>
          <a:xfrm>
            <a:off x="602166" y="4837814"/>
            <a:ext cx="11084312" cy="1384995"/>
          </a:xfrm>
          <a:prstGeom prst="rect">
            <a:avLst/>
          </a:prstGeom>
          <a:noFill/>
        </p:spPr>
        <p:txBody>
          <a:bodyPr wrap="square" rtlCol="0">
            <a:spAutoFit/>
          </a:bodyPr>
          <a:lstStyle/>
          <a:p>
            <a:pPr algn="just"/>
            <a:r>
              <a:rPr lang="en-US" sz="2800" dirty="0">
                <a:latin typeface="Times New Roman"/>
              </a:rPr>
              <a:t>The above image is an intermediate process which demonstrates how the elements are classified internally within the document this is an illustration on how the elements are stored in words document object model. </a:t>
            </a:r>
            <a:endParaRPr lang="en-IN" sz="2800" dirty="0">
              <a:latin typeface="Times New Roman"/>
            </a:endParaRPr>
          </a:p>
        </p:txBody>
      </p:sp>
    </p:spTree>
    <p:extLst>
      <p:ext uri="{BB962C8B-B14F-4D97-AF65-F5344CB8AC3E}">
        <p14:creationId xmlns:p14="http://schemas.microsoft.com/office/powerpoint/2010/main" val="232068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3B762E-6850-38CF-59A7-593D171559A2}"/>
              </a:ext>
            </a:extLst>
          </p:cNvPr>
          <p:cNvPicPr>
            <a:picLocks noChangeAspect="1"/>
          </p:cNvPicPr>
          <p:nvPr/>
        </p:nvPicPr>
        <p:blipFill>
          <a:blip r:embed="rId2"/>
          <a:stretch>
            <a:fillRect/>
          </a:stretch>
        </p:blipFill>
        <p:spPr>
          <a:xfrm>
            <a:off x="503274" y="332120"/>
            <a:ext cx="10845210" cy="4262274"/>
          </a:xfrm>
          <a:prstGeom prst="rect">
            <a:avLst/>
          </a:prstGeom>
        </p:spPr>
      </p:pic>
      <p:sp>
        <p:nvSpPr>
          <p:cNvPr id="6" name="TextBox 5">
            <a:extLst>
              <a:ext uri="{FF2B5EF4-FFF2-40B4-BE49-F238E27FC236}">
                <a16:creationId xmlns:a16="http://schemas.microsoft.com/office/drawing/2014/main" id="{1C2BC663-D86F-3312-70AF-FAC0D6E5F85F}"/>
              </a:ext>
            </a:extLst>
          </p:cNvPr>
          <p:cNvSpPr txBox="1"/>
          <p:nvPr/>
        </p:nvSpPr>
        <p:spPr>
          <a:xfrm>
            <a:off x="485553" y="5029292"/>
            <a:ext cx="10862931" cy="1384995"/>
          </a:xfrm>
          <a:prstGeom prst="rect">
            <a:avLst/>
          </a:prstGeom>
          <a:noFill/>
        </p:spPr>
        <p:txBody>
          <a:bodyPr wrap="square">
            <a:spAutoFit/>
          </a:bodyPr>
          <a:lstStyle/>
          <a:p>
            <a:pPr algn="just"/>
            <a:r>
              <a:rPr lang="en-US" sz="2800" dirty="0">
                <a:latin typeface="Times New Roman"/>
              </a:rPr>
              <a:t>The above image is an intermediate process which demonstrates how the table data is extracted and stored in the form of a data frame so that a new required style can be applied to the table.</a:t>
            </a:r>
            <a:endParaRPr lang="en-IN" sz="2800" dirty="0">
              <a:latin typeface="Times New Roman"/>
            </a:endParaRPr>
          </a:p>
        </p:txBody>
      </p:sp>
    </p:spTree>
    <p:extLst>
      <p:ext uri="{BB962C8B-B14F-4D97-AF65-F5344CB8AC3E}">
        <p14:creationId xmlns:p14="http://schemas.microsoft.com/office/powerpoint/2010/main" val="46773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rrow pointing to a document&#10;&#10;Description automatically generated">
            <a:extLst>
              <a:ext uri="{FF2B5EF4-FFF2-40B4-BE49-F238E27FC236}">
                <a16:creationId xmlns:a16="http://schemas.microsoft.com/office/drawing/2014/main" id="{5311F5E4-7E0C-2833-5052-D7CD818F2901}"/>
              </a:ext>
            </a:extLst>
          </p:cNvPr>
          <p:cNvPicPr>
            <a:picLocks noChangeAspect="1"/>
          </p:cNvPicPr>
          <p:nvPr/>
        </p:nvPicPr>
        <p:blipFill>
          <a:blip r:embed="rId2"/>
          <a:stretch>
            <a:fillRect/>
          </a:stretch>
        </p:blipFill>
        <p:spPr>
          <a:xfrm>
            <a:off x="1082724" y="517685"/>
            <a:ext cx="10026553" cy="4685321"/>
          </a:xfrm>
          <a:prstGeom prst="rect">
            <a:avLst/>
          </a:prstGeom>
        </p:spPr>
      </p:pic>
      <p:sp>
        <p:nvSpPr>
          <p:cNvPr id="3" name="TextBox 2">
            <a:extLst>
              <a:ext uri="{FF2B5EF4-FFF2-40B4-BE49-F238E27FC236}">
                <a16:creationId xmlns:a16="http://schemas.microsoft.com/office/drawing/2014/main" id="{754FDC63-149F-9235-08A8-944DAD0D4D26}"/>
              </a:ext>
            </a:extLst>
          </p:cNvPr>
          <p:cNvSpPr txBox="1"/>
          <p:nvPr/>
        </p:nvSpPr>
        <p:spPr>
          <a:xfrm>
            <a:off x="1233986" y="4918881"/>
            <a:ext cx="9979925" cy="98488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800" dirty="0">
                <a:latin typeface="Times New Roman"/>
              </a:rPr>
              <a:t>A sample output on how the project works taking the raw document and converting it into a Formatted document.</a:t>
            </a:r>
          </a:p>
        </p:txBody>
      </p:sp>
    </p:spTree>
    <p:extLst>
      <p:ext uri="{BB962C8B-B14F-4D97-AF65-F5344CB8AC3E}">
        <p14:creationId xmlns:p14="http://schemas.microsoft.com/office/powerpoint/2010/main" val="137255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718BD708-35DA-06F0-735E-476C2A5ED22A}"/>
              </a:ext>
            </a:extLst>
          </p:cNvPr>
          <p:cNvPicPr>
            <a:picLocks noChangeAspect="1"/>
          </p:cNvPicPr>
          <p:nvPr/>
        </p:nvPicPr>
        <p:blipFill>
          <a:blip r:embed="rId2"/>
          <a:stretch>
            <a:fillRect/>
          </a:stretch>
        </p:blipFill>
        <p:spPr>
          <a:xfrm>
            <a:off x="1139589" y="68077"/>
            <a:ext cx="9901449" cy="4822532"/>
          </a:xfrm>
          <a:prstGeom prst="rect">
            <a:avLst/>
          </a:prstGeom>
        </p:spPr>
      </p:pic>
      <p:sp>
        <p:nvSpPr>
          <p:cNvPr id="6" name="TextBox 5">
            <a:extLst>
              <a:ext uri="{FF2B5EF4-FFF2-40B4-BE49-F238E27FC236}">
                <a16:creationId xmlns:a16="http://schemas.microsoft.com/office/drawing/2014/main" id="{F3FB5DEB-BFE1-1742-D90B-35402A01207E}"/>
              </a:ext>
            </a:extLst>
          </p:cNvPr>
          <p:cNvSpPr txBox="1"/>
          <p:nvPr/>
        </p:nvSpPr>
        <p:spPr>
          <a:xfrm>
            <a:off x="1137314" y="4947313"/>
            <a:ext cx="10633879" cy="98488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800" dirty="0">
                <a:latin typeface="Times New Roman"/>
              </a:rPr>
              <a:t>Once the document is uploaded the formatted document will be automatically downloaded as illustrated above.</a:t>
            </a:r>
          </a:p>
        </p:txBody>
      </p:sp>
    </p:spTree>
    <p:extLst>
      <p:ext uri="{BB962C8B-B14F-4D97-AF65-F5344CB8AC3E}">
        <p14:creationId xmlns:p14="http://schemas.microsoft.com/office/powerpoint/2010/main" val="333277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97FF-E133-4A4F-4C96-736CB85C2C14}"/>
              </a:ext>
            </a:extLst>
          </p:cNvPr>
          <p:cNvSpPr>
            <a:spLocks noGrp="1"/>
          </p:cNvSpPr>
          <p:nvPr>
            <p:ph type="title"/>
          </p:nvPr>
        </p:nvSpPr>
        <p:spPr>
          <a:xfrm>
            <a:off x="838200" y="365126"/>
            <a:ext cx="10515600" cy="692149"/>
          </a:xfrm>
        </p:spPr>
        <p:txBody>
          <a:bodyPr>
            <a:normAutofit/>
          </a:bodyPr>
          <a:lstStyle/>
          <a:p>
            <a:pPr algn="ctr"/>
            <a:r>
              <a:rPr lang="en-US" sz="3200" b="1" dirty="0">
                <a:latin typeface="Times New Roman" panose="02020603050405020304" pitchFamily="18" charset="0"/>
                <a:cs typeface="Times New Roman" panose="02020603050405020304" pitchFamily="18" charset="0"/>
              </a:rPr>
              <a:t>ADVANTAGES OF THE PROPOSED METHOD</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272F38-0D7C-47F3-AFF4-C413214806A2}"/>
              </a:ext>
            </a:extLst>
          </p:cNvPr>
          <p:cNvSpPr txBox="1"/>
          <p:nvPr/>
        </p:nvSpPr>
        <p:spPr>
          <a:xfrm>
            <a:off x="838200" y="1468815"/>
            <a:ext cx="10515600" cy="4401205"/>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The proposed hybrid approach leverages the strengths of both </a:t>
            </a:r>
            <a:r>
              <a:rPr lang="en-IN" sz="2800" b="0" i="0" dirty="0">
                <a:solidFill>
                  <a:srgbClr val="202124"/>
                </a:solidFill>
                <a:effectLst/>
                <a:highlight>
                  <a:srgbClr val="FFFFFF"/>
                </a:highlight>
                <a:latin typeface="Google Sans"/>
              </a:rPr>
              <a:t>Word Document Object Model (</a:t>
            </a:r>
            <a:r>
              <a:rPr lang="en-IN" sz="2800" dirty="0">
                <a:latin typeface="Times New Roman" panose="02020603050405020304" pitchFamily="18" charset="0"/>
                <a:cs typeface="Times New Roman" panose="02020603050405020304" pitchFamily="18" charset="0"/>
              </a:rPr>
              <a:t>DOM) manipulation and an </a:t>
            </a:r>
            <a:r>
              <a:rPr lang="en-IN" sz="2800" dirty="0" err="1">
                <a:latin typeface="Times New Roman" panose="02020603050405020304" pitchFamily="18" charset="0"/>
                <a:cs typeface="Times New Roman" panose="02020603050405020304" pitchFamily="18" charset="0"/>
              </a:rPr>
              <a:t>XGBoost</a:t>
            </a:r>
            <a:r>
              <a:rPr lang="en-IN" sz="2800" dirty="0">
                <a:latin typeface="Times New Roman" panose="02020603050405020304" pitchFamily="18" charset="0"/>
                <a:cs typeface="Times New Roman" panose="02020603050405020304" pitchFamily="18" charset="0"/>
              </a:rPr>
              <a:t> classifier to enhance automated document formatting. By utilizing Word DOM manipulation, the system effectively </a:t>
            </a:r>
            <a:r>
              <a:rPr lang="en-IN" sz="2800" dirty="0" err="1">
                <a:latin typeface="Times New Roman" panose="02020603050405020304" pitchFamily="18" charset="0"/>
                <a:cs typeface="Times New Roman" panose="02020603050405020304" pitchFamily="18" charset="0"/>
              </a:rPr>
              <a:t>analyzes</a:t>
            </a:r>
            <a:r>
              <a:rPr lang="en-IN" sz="2800" dirty="0">
                <a:latin typeface="Times New Roman" panose="02020603050405020304" pitchFamily="18" charset="0"/>
                <a:cs typeface="Times New Roman" panose="02020603050405020304" pitchFamily="18" charset="0"/>
              </a:rPr>
              <a:t> the document structure and manipulates images and tables, ensuring accurate parsing of complex layouts. Simultaneously, the </a:t>
            </a:r>
            <a:r>
              <a:rPr lang="en-IN" sz="2800" dirty="0" err="1">
                <a:latin typeface="Times New Roman" panose="02020603050405020304" pitchFamily="18" charset="0"/>
                <a:cs typeface="Times New Roman" panose="02020603050405020304" pitchFamily="18" charset="0"/>
              </a:rPr>
              <a:t>XGBoost</a:t>
            </a:r>
            <a:r>
              <a:rPr lang="en-IN" sz="2800" dirty="0">
                <a:latin typeface="Times New Roman" panose="02020603050405020304" pitchFamily="18" charset="0"/>
                <a:cs typeface="Times New Roman" panose="02020603050405020304" pitchFamily="18" charset="0"/>
              </a:rPr>
              <a:t> classifier excels in identifying headings and non-headings, offering precise classification of document elements. This combination allows for a more robust and adaptable formatting process, capable of handling intricate structures and providing superior accuracy compared to traditional methods.</a:t>
            </a:r>
          </a:p>
        </p:txBody>
      </p:sp>
    </p:spTree>
    <p:extLst>
      <p:ext uri="{BB962C8B-B14F-4D97-AF65-F5344CB8AC3E}">
        <p14:creationId xmlns:p14="http://schemas.microsoft.com/office/powerpoint/2010/main" val="283573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97FF-E133-4A4F-4C96-736CB85C2C14}"/>
              </a:ext>
            </a:extLst>
          </p:cNvPr>
          <p:cNvSpPr>
            <a:spLocks noGrp="1"/>
          </p:cNvSpPr>
          <p:nvPr>
            <p:ph type="title"/>
          </p:nvPr>
        </p:nvSpPr>
        <p:spPr>
          <a:xfrm>
            <a:off x="838200" y="599302"/>
            <a:ext cx="10515600" cy="692149"/>
          </a:xfrm>
        </p:spPr>
        <p:txBody>
          <a:bodyPr>
            <a:normAutofit/>
          </a:bodyPr>
          <a:lstStyle/>
          <a:p>
            <a:pPr algn="ctr"/>
            <a:r>
              <a:rPr lang="en-US" sz="3200" b="1" dirty="0">
                <a:latin typeface="Times New Roman" panose="02020603050405020304" pitchFamily="18" charset="0"/>
                <a:cs typeface="Times New Roman" panose="02020603050405020304" pitchFamily="18" charset="0"/>
              </a:rPr>
              <a:t>DISADVANTAGES OF THE PROPOSED METHOD</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063042-C120-B4C4-B49C-9BD63883F166}"/>
              </a:ext>
            </a:extLst>
          </p:cNvPr>
          <p:cNvSpPr txBox="1"/>
          <p:nvPr/>
        </p:nvSpPr>
        <p:spPr>
          <a:xfrm>
            <a:off x="838200" y="2090172"/>
            <a:ext cx="10515600" cy="2677656"/>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One downside of our hybrid approach is that it currently doesn't support multiple document formats. Right now, it may only work with a specific format E3S, leaving out some common document types that people often use. This limitation might make it challenging for users who deal with different types of files, requiring additional work to ensure compatibility with a wider variety of formats.</a:t>
            </a:r>
          </a:p>
        </p:txBody>
      </p:sp>
    </p:spTree>
    <p:extLst>
      <p:ext uri="{BB962C8B-B14F-4D97-AF65-F5344CB8AC3E}">
        <p14:creationId xmlns:p14="http://schemas.microsoft.com/office/powerpoint/2010/main" val="2853307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E067-5A05-973C-1996-3606AD01D2B4}"/>
              </a:ext>
            </a:extLst>
          </p:cNvPr>
          <p:cNvSpPr txBox="1"/>
          <p:nvPr/>
        </p:nvSpPr>
        <p:spPr>
          <a:xfrm>
            <a:off x="4267200" y="383275"/>
            <a:ext cx="3657600" cy="69756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b="1" dirty="0">
                <a:latin typeface="Times New Roman"/>
                <a:cs typeface="Times New Roman"/>
              </a:rPr>
              <a:t>Conclusions</a:t>
            </a:r>
            <a:r>
              <a:rPr lang="en-US" sz="3733" dirty="0">
                <a:latin typeface="Times New Roman"/>
              </a:rPr>
              <a:t> </a:t>
            </a:r>
            <a:endParaRPr lang="en-US" sz="3733" dirty="0"/>
          </a:p>
        </p:txBody>
      </p:sp>
      <p:sp>
        <p:nvSpPr>
          <p:cNvPr id="3" name="TextBox 2">
            <a:extLst>
              <a:ext uri="{FF2B5EF4-FFF2-40B4-BE49-F238E27FC236}">
                <a16:creationId xmlns:a16="http://schemas.microsoft.com/office/drawing/2014/main" id="{F0944CF8-5E73-9663-C199-3778F163C23F}"/>
              </a:ext>
            </a:extLst>
          </p:cNvPr>
          <p:cNvSpPr txBox="1"/>
          <p:nvPr/>
        </p:nvSpPr>
        <p:spPr>
          <a:xfrm>
            <a:off x="479306" y="1080838"/>
            <a:ext cx="11233387" cy="572464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r>
              <a:rPr lang="en-US" sz="2800" dirty="0">
                <a:latin typeface="Times New Roman"/>
                <a:cs typeface="Times New Roman"/>
              </a:rPr>
              <a:t>The Automated Word Formatter stands as a transformative solution, rendering document formatting a hassle-free. Users experience seamless formatting magic by effortlessly uploading their documents to the platform. This marks a significant shift, making the once tedious task of formatting documents a breeze. One of the standout features is the platform's commitment to delivering an effortless formatting experience. Users can achieve a polished and professional look for their documents without the need for intricate manual adjustments. The formatter streamlines the process, enabling users to channel their focus on the document's content rather than getting entangled in formatting intricacies. Consistency in style is a paramount achievement facilitated by the Automated Word Formatter. Fonts, alignments, and spacing are standardized, ensuring a cohesive and professional appearance across documents.</a:t>
            </a:r>
            <a:endParaRPr lang="en-US" sz="2800" dirty="0"/>
          </a:p>
        </p:txBody>
      </p:sp>
    </p:spTree>
    <p:extLst>
      <p:ext uri="{BB962C8B-B14F-4D97-AF65-F5344CB8AC3E}">
        <p14:creationId xmlns:p14="http://schemas.microsoft.com/office/powerpoint/2010/main" val="302499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250B-54C2-5827-4C5C-285B35528B9B}"/>
              </a:ext>
            </a:extLst>
          </p:cNvPr>
          <p:cNvSpPr>
            <a:spLocks noGrp="1"/>
          </p:cNvSpPr>
          <p:nvPr>
            <p:ph type="title"/>
          </p:nvPr>
        </p:nvSpPr>
        <p:spPr>
          <a:xfrm>
            <a:off x="838200" y="1"/>
            <a:ext cx="10515600" cy="1040234"/>
          </a:xfrm>
        </p:spPr>
        <p:txBody>
          <a:bodyPr>
            <a:normAutofit/>
          </a:bodyPr>
          <a:lstStyle/>
          <a:p>
            <a:pPr algn="ctr"/>
            <a:r>
              <a:rPr lang="en-IN" sz="32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6DB9F6A1-005F-B961-C595-F5154894C10D}"/>
              </a:ext>
            </a:extLst>
          </p:cNvPr>
          <p:cNvSpPr txBox="1"/>
          <p:nvPr/>
        </p:nvSpPr>
        <p:spPr>
          <a:xfrm>
            <a:off x="711666" y="733246"/>
            <a:ext cx="11024532" cy="6124754"/>
          </a:xfrm>
          <a:prstGeom prst="rect">
            <a:avLst/>
          </a:prstGeom>
          <a:noFill/>
        </p:spPr>
        <p:txBody>
          <a:bodyPr wrap="square" rtlCol="0">
            <a:spAutoFit/>
          </a:bodyPr>
          <a:lstStyle/>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Researches face a lot of problem while documenting their Manuscripts. In absence of proper formatting, the research paper may get rejected, even if it has quality content. The aim of project is to create an application to streamline the process of transforming documents into various recognized academic or professional styles, ensuring consistency and precision. The proposed application is useful for a wide range of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usecases</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from Research papers to Academic Thesis, which effortlessly manages titles, headings, text, tables, figures, equations and also presents the content in an organized and professional manner. Additionally, it automates the handling of Citations and References, significantly enhancing the document preparation efficiently across various formatting standards. The proposed application is constructed by modifying the nodes of the document tree structure. With this versatile application, valuable time and effort can be saved while ensuring the documents adhere to the highest standards of formatting.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96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E3F2A-A616-BB92-FA68-8231A3B31EAC}"/>
              </a:ext>
            </a:extLst>
          </p:cNvPr>
          <p:cNvSpPr txBox="1"/>
          <p:nvPr/>
        </p:nvSpPr>
        <p:spPr>
          <a:xfrm>
            <a:off x="358254" y="290013"/>
            <a:ext cx="11515297" cy="61555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ctr"/>
            <a:r>
              <a:rPr lang="en-US" sz="3200" b="1" dirty="0">
                <a:latin typeface="Times New Roman"/>
              </a:rPr>
              <a:t>FUTURE ENHANCEMENTS</a:t>
            </a:r>
          </a:p>
        </p:txBody>
      </p:sp>
      <p:sp>
        <p:nvSpPr>
          <p:cNvPr id="4" name="TextBox 3">
            <a:extLst>
              <a:ext uri="{FF2B5EF4-FFF2-40B4-BE49-F238E27FC236}">
                <a16:creationId xmlns:a16="http://schemas.microsoft.com/office/drawing/2014/main" id="{A086CF04-E02E-CD3C-8DF8-CCF4AB87F24F}"/>
              </a:ext>
            </a:extLst>
          </p:cNvPr>
          <p:cNvSpPr txBox="1"/>
          <p:nvPr/>
        </p:nvSpPr>
        <p:spPr>
          <a:xfrm>
            <a:off x="426492" y="938284"/>
            <a:ext cx="11384507" cy="500643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r>
              <a:rPr lang="en-US" sz="2800" dirty="0">
                <a:latin typeface="Times New Roman"/>
                <a:cs typeface="Times New Roman"/>
              </a:rPr>
              <a:t>These advancements can be addressed ahead in future</a:t>
            </a:r>
          </a:p>
          <a:p>
            <a:pPr algn="just"/>
            <a:endParaRPr lang="en-US" sz="2800" dirty="0">
              <a:latin typeface="Times New Roman"/>
            </a:endParaRPr>
          </a:p>
          <a:p>
            <a:pPr algn="just"/>
            <a:r>
              <a:rPr lang="en-US" sz="2800" b="1" dirty="0">
                <a:latin typeface="Times New Roman"/>
                <a:cs typeface="Times New Roman"/>
              </a:rPr>
              <a:t>Additional Document Formats</a:t>
            </a:r>
            <a:r>
              <a:rPr lang="en-US" sz="2800" dirty="0">
                <a:latin typeface="Times New Roman"/>
                <a:cs typeface="Times New Roman"/>
              </a:rPr>
              <a:t>: Extend support beyond DOCX to include other popular document formats, ensuring a broader user base.</a:t>
            </a:r>
          </a:p>
          <a:p>
            <a:pPr algn="just"/>
            <a:endParaRPr lang="en-US" sz="2800" dirty="0">
              <a:latin typeface="Times New Roman"/>
            </a:endParaRPr>
          </a:p>
          <a:p>
            <a:pPr algn="just"/>
            <a:r>
              <a:rPr lang="en-US" sz="2800" b="1" dirty="0">
                <a:latin typeface="Times New Roman"/>
                <a:cs typeface="Times New Roman"/>
              </a:rPr>
              <a:t>Collaborative Editing</a:t>
            </a:r>
            <a:r>
              <a:rPr lang="en-US" sz="2800" dirty="0">
                <a:latin typeface="Times New Roman"/>
                <a:cs typeface="Times New Roman"/>
              </a:rPr>
              <a:t>: Implement collaborative editing features to enable multiple users to work on a document simultaneously.</a:t>
            </a:r>
          </a:p>
          <a:p>
            <a:pPr algn="just"/>
            <a:endParaRPr lang="en-US" sz="2800" dirty="0">
              <a:latin typeface="Times New Roman"/>
            </a:endParaRPr>
          </a:p>
          <a:p>
            <a:pPr algn="just"/>
            <a:r>
              <a:rPr lang="en-US" sz="2800" b="1" dirty="0">
                <a:latin typeface="Times New Roman"/>
                <a:cs typeface="Times New Roman"/>
              </a:rPr>
              <a:t>Enhanced Error Handling</a:t>
            </a:r>
            <a:r>
              <a:rPr lang="en-US" sz="2800" dirty="0">
                <a:latin typeface="Times New Roman"/>
                <a:cs typeface="Times New Roman"/>
              </a:rPr>
              <a:t>: Improve error handling mechanisms to provide users with clear feedback in case of formatting issues or document errors.</a:t>
            </a:r>
            <a:endParaRPr lang="en-US" sz="2800" dirty="0">
              <a:latin typeface="Times New Roman"/>
            </a:endParaRPr>
          </a:p>
          <a:p>
            <a:pPr algn="just"/>
            <a:endParaRPr lang="en-US" sz="3733" b="1" dirty="0">
              <a:latin typeface="Times New Roman"/>
              <a:cs typeface="Times New Roman"/>
            </a:endParaRPr>
          </a:p>
        </p:txBody>
      </p:sp>
    </p:spTree>
    <p:extLst>
      <p:ext uri="{BB962C8B-B14F-4D97-AF65-F5344CB8AC3E}">
        <p14:creationId xmlns:p14="http://schemas.microsoft.com/office/powerpoint/2010/main" val="912213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E3F2A-A616-BB92-FA68-8231A3B31EAC}"/>
              </a:ext>
            </a:extLst>
          </p:cNvPr>
          <p:cNvSpPr txBox="1"/>
          <p:nvPr/>
        </p:nvSpPr>
        <p:spPr>
          <a:xfrm>
            <a:off x="702527" y="290013"/>
            <a:ext cx="10816683" cy="61555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ctr"/>
            <a:r>
              <a:rPr lang="en-US" sz="3200" b="1" dirty="0">
                <a:latin typeface="Times New Roman"/>
              </a:rPr>
              <a:t>REFERENCES</a:t>
            </a:r>
          </a:p>
        </p:txBody>
      </p:sp>
      <p:sp>
        <p:nvSpPr>
          <p:cNvPr id="15" name="TextBox 14">
            <a:extLst>
              <a:ext uri="{FF2B5EF4-FFF2-40B4-BE49-F238E27FC236}">
                <a16:creationId xmlns:a16="http://schemas.microsoft.com/office/drawing/2014/main" id="{9D0520B4-1A5E-0A11-52C5-A3B8436618F6}"/>
              </a:ext>
            </a:extLst>
          </p:cNvPr>
          <p:cNvSpPr txBox="1"/>
          <p:nvPr/>
        </p:nvSpPr>
        <p:spPr>
          <a:xfrm>
            <a:off x="687658" y="1137907"/>
            <a:ext cx="10816683" cy="5343899"/>
          </a:xfrm>
          <a:prstGeom prst="rect">
            <a:avLst/>
          </a:prstGeom>
          <a:noFill/>
        </p:spPr>
        <p:txBody>
          <a:bodyPr wrap="square">
            <a:spAutoFit/>
          </a:bodyPr>
          <a:lstStyle/>
          <a:p>
            <a:pPr algn="just">
              <a:lnSpc>
                <a:spcPct val="107000"/>
              </a:lnSpc>
              <a:spcAft>
                <a:spcPts val="800"/>
              </a:spcAft>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1. K. </a:t>
            </a:r>
            <a:r>
              <a:rPr lang="en-IN" kern="100" dirty="0" err="1">
                <a:effectLst/>
                <a:latin typeface="Times New Roman" panose="02020603050405020304" pitchFamily="18" charset="0"/>
                <a:ea typeface="Times New Roman" panose="02020603050405020304" pitchFamily="18" charset="0"/>
                <a:cs typeface="Times New Roman" panose="02020603050405020304" pitchFamily="18" charset="0"/>
              </a:rPr>
              <a:t>Chuvilin</a:t>
            </a: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"Machine learning approach to automated correction of LaTeX documents," in Proceedings of the Conference of FRUCT Association, 2016.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2. Oliveira, "Two algorithms for automatic document page layout," in Proceedings of the Eighth ACM Symposium, 2008.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3. N. Hurst, "Review of automatic document formatting," in Proceedings of the 9th ACM Symposium, 2009.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4. I. Nasser, "Web application for generating a standard coordinated documentation for CS students’ graduation project in Gaza universities," International Journal of Engineering and Information Systems (IJEAIS), vol. 1, no. 6, 2017. </a:t>
            </a:r>
          </a:p>
          <a:p>
            <a:pPr algn="just">
              <a:lnSpc>
                <a:spcPct val="107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5. G. </a:t>
            </a:r>
            <a:r>
              <a:rPr lang="en-IN"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Gange</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"Optimal automatic table layout," in Proceedings of the 11th ACM Symposium, 2011.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6. M. </a:t>
            </a:r>
            <a:r>
              <a:rPr lang="en-IN"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Bilauca</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"Automatic minimal-height table layout," INFORMS Journal on Computing, vol. 27, 2015.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7. J. Bateman, "Towards constructive text, diagram, and layout generation for information presentation," Computational Linguistics, vol. 27, 2001.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8. I. A. Bolshakov, "Text segmentation into paragraphs based on local text cohesion," Springer-Verlag, 2001.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9. </a:t>
            </a:r>
            <a:r>
              <a:rPr lang="en-IN"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Widiastuti</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"Document image extraction system design," in Proceedings of the 3rd International Conference on Informatics, Engineering, Science, and Technology (INCITEST 2020), 2020.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2991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A93843-B5DE-261D-085C-9BCBEDE7F28B}"/>
              </a:ext>
            </a:extLst>
          </p:cNvPr>
          <p:cNvSpPr txBox="1"/>
          <p:nvPr/>
        </p:nvSpPr>
        <p:spPr>
          <a:xfrm>
            <a:off x="570570" y="500265"/>
            <a:ext cx="11050859" cy="6234464"/>
          </a:xfrm>
          <a:prstGeom prst="rect">
            <a:avLst/>
          </a:prstGeom>
          <a:noFill/>
        </p:spPr>
        <p:txBody>
          <a:bodyPr wrap="square">
            <a:spAutoFit/>
          </a:bodyPr>
          <a:lstStyle/>
          <a:p>
            <a:pPr algn="just">
              <a:lnSpc>
                <a:spcPct val="107000"/>
              </a:lnSpc>
              <a:spcAft>
                <a:spcPts val="800"/>
              </a:spcAft>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10. "</a:t>
            </a:r>
            <a:r>
              <a:rPr lang="en-IN" kern="100" dirty="0" err="1">
                <a:effectLst/>
                <a:latin typeface="Times New Roman" panose="02020603050405020304" pitchFamily="18" charset="0"/>
                <a:ea typeface="Times New Roman" panose="02020603050405020304" pitchFamily="18" charset="0"/>
                <a:cs typeface="Times New Roman" panose="02020603050405020304" pitchFamily="18" charset="0"/>
              </a:rPr>
              <a:t>TableNet</a:t>
            </a: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Deep learning model for end-to-end table detection and tabular data extraction from scanned document images," in Proceedings of the International Conference on Document Analysis and Recognition (ICDAR), 2020.</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rPr>
              <a:t>11. Maud </a:t>
            </a:r>
            <a:r>
              <a:rPr lang="en-US" dirty="0" err="1">
                <a:effectLst/>
                <a:latin typeface="Times New Roman" panose="02020603050405020304" pitchFamily="18" charset="0"/>
                <a:ea typeface="Calibri" panose="020F0502020204030204" pitchFamily="34" charset="0"/>
              </a:rPr>
              <a:t>Ehrmann</a:t>
            </a:r>
            <a:r>
              <a:rPr lang="en-US" dirty="0">
                <a:effectLst/>
                <a:latin typeface="Times New Roman" panose="02020603050405020304" pitchFamily="18" charset="0"/>
                <a:ea typeface="Calibri" panose="020F0502020204030204" pitchFamily="34" charset="0"/>
              </a:rPr>
              <a:t>, "Named Entity Recognition and Classification in Historical Documents: A Survey," </a:t>
            </a:r>
            <a:r>
              <a:rPr lang="en-US" i="1" dirty="0">
                <a:effectLst/>
                <a:latin typeface="Times New Roman" panose="02020603050405020304" pitchFamily="18" charset="0"/>
                <a:ea typeface="Calibri" panose="020F0502020204030204" pitchFamily="34" charset="0"/>
              </a:rPr>
              <a:t>ACM Computing Surveys, </a:t>
            </a:r>
            <a:r>
              <a:rPr lang="en-US" dirty="0">
                <a:effectLst/>
                <a:latin typeface="Times New Roman" panose="02020603050405020304" pitchFamily="18" charset="0"/>
                <a:ea typeface="Calibri" panose="020F0502020204030204" pitchFamily="34" charset="0"/>
              </a:rPr>
              <a:t>vol. 56, no. 2, 2023.</a:t>
            </a:r>
          </a:p>
          <a:p>
            <a:pPr algn="just">
              <a:lnSpc>
                <a:spcPct val="107000"/>
              </a:lnSpc>
              <a:spcAft>
                <a:spcPts val="80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12.</a:t>
            </a:r>
            <a:r>
              <a:rPr lang="en-US" dirty="0">
                <a:effectLst/>
                <a:latin typeface="Times New Roman" panose="02020603050405020304" pitchFamily="18" charset="0"/>
                <a:ea typeface="Calibri" panose="020F0502020204030204" pitchFamily="34" charset="0"/>
              </a:rPr>
              <a:t> Stefan </a:t>
            </a:r>
            <a:r>
              <a:rPr lang="en-US" dirty="0" err="1">
                <a:effectLst/>
                <a:latin typeface="Times New Roman" panose="02020603050405020304" pitchFamily="18" charset="0"/>
                <a:ea typeface="Calibri" panose="020F0502020204030204" pitchFamily="34" charset="0"/>
              </a:rPr>
              <a:t>Schweter</a:t>
            </a:r>
            <a:r>
              <a:rPr lang="en-US" dirty="0">
                <a:effectLst/>
                <a:latin typeface="Times New Roman" panose="02020603050405020304" pitchFamily="18" charset="0"/>
                <a:ea typeface="Calibri" panose="020F0502020204030204" pitchFamily="34" charset="0"/>
              </a:rPr>
              <a:t>, "FLERT: Document-Level Features for Named Entity Recognition," in </a:t>
            </a:r>
            <a:r>
              <a:rPr lang="en-US" i="1" dirty="0">
                <a:effectLst/>
                <a:latin typeface="Times New Roman" panose="02020603050405020304" pitchFamily="18" charset="0"/>
                <a:ea typeface="Calibri" panose="020F0502020204030204" pitchFamily="34" charset="0"/>
              </a:rPr>
              <a:t>Computation and Language</a:t>
            </a:r>
            <a:r>
              <a:rPr lang="en-US" dirty="0">
                <a:effectLst/>
                <a:latin typeface="Times New Roman" panose="02020603050405020304" pitchFamily="18" charset="0"/>
                <a:ea typeface="Calibri" panose="020F0502020204030204" pitchFamily="34" charset="0"/>
              </a:rPr>
              <a:t>, 2021. </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13.</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Yiheng</a:t>
            </a:r>
            <a:r>
              <a:rPr lang="en-US" dirty="0">
                <a:effectLst/>
                <a:latin typeface="Times New Roman" panose="02020603050405020304" pitchFamily="18" charset="0"/>
                <a:ea typeface="Calibri" panose="020F0502020204030204" pitchFamily="34" charset="0"/>
              </a:rPr>
              <a:t> Xu, "</a:t>
            </a:r>
            <a:r>
              <a:rPr lang="en-US" dirty="0" err="1">
                <a:effectLst/>
                <a:latin typeface="Times New Roman" panose="02020603050405020304" pitchFamily="18" charset="0"/>
                <a:ea typeface="Calibri" panose="020F0502020204030204" pitchFamily="34" charset="0"/>
              </a:rPr>
              <a:t>LayoutLM</a:t>
            </a:r>
            <a:r>
              <a:rPr lang="en-US" dirty="0">
                <a:effectLst/>
                <a:latin typeface="Times New Roman" panose="02020603050405020304" pitchFamily="18" charset="0"/>
                <a:ea typeface="Calibri" panose="020F0502020204030204" pitchFamily="34" charset="0"/>
              </a:rPr>
              <a:t>: Pre-training of Text and Layout for Document Image Understanding," in </a:t>
            </a:r>
            <a:r>
              <a:rPr lang="en-US" i="1" dirty="0">
                <a:effectLst/>
                <a:latin typeface="Times New Roman" panose="02020603050405020304" pitchFamily="18" charset="0"/>
                <a:ea typeface="Calibri" panose="020F0502020204030204" pitchFamily="34" charset="0"/>
              </a:rPr>
              <a:t>Proceedings of the 26th ACM SIGKDD International Conference on Knowledge Discovery &amp; Data Mining</a:t>
            </a:r>
            <a:r>
              <a:rPr lang="en-US" dirty="0">
                <a:effectLst/>
                <a:latin typeface="Times New Roman" panose="02020603050405020304" pitchFamily="18" charset="0"/>
                <a:ea typeface="Calibri" panose="020F0502020204030204" pitchFamily="34" charset="0"/>
              </a:rPr>
              <a:t>, 2020.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14.</a:t>
            </a:r>
            <a:r>
              <a:rPr lang="en-US" dirty="0">
                <a:effectLst/>
                <a:latin typeface="Times New Roman" panose="02020603050405020304" pitchFamily="18" charset="0"/>
                <a:ea typeface="Calibri" panose="020F0502020204030204" pitchFamily="34" charset="0"/>
              </a:rPr>
              <a:t> N. </a:t>
            </a:r>
            <a:r>
              <a:rPr lang="en-US" dirty="0" err="1">
                <a:effectLst/>
                <a:latin typeface="Times New Roman" panose="02020603050405020304" pitchFamily="18" charset="0"/>
                <a:ea typeface="Calibri" panose="020F0502020204030204" pitchFamily="34" charset="0"/>
              </a:rPr>
              <a:t>Nasyrov</a:t>
            </a:r>
            <a:r>
              <a:rPr lang="en-US" dirty="0">
                <a:effectLst/>
                <a:latin typeface="Times New Roman" panose="02020603050405020304" pitchFamily="18" charset="0"/>
                <a:ea typeface="Calibri" panose="020F0502020204030204" pitchFamily="34" charset="0"/>
              </a:rPr>
              <a:t>, "Automated formatting verification technique of paperwork based on the gradient boosting on decision trees," in </a:t>
            </a:r>
            <a:r>
              <a:rPr lang="en-US" i="1" dirty="0">
                <a:effectLst/>
                <a:latin typeface="Times New Roman" panose="02020603050405020304" pitchFamily="18" charset="0"/>
                <a:ea typeface="Calibri" panose="020F0502020204030204" pitchFamily="34" charset="0"/>
              </a:rPr>
              <a:t>Procedia Computer Science</a:t>
            </a:r>
            <a:r>
              <a:rPr lang="en-US" dirty="0">
                <a:effectLst/>
                <a:latin typeface="Times New Roman" panose="02020603050405020304" pitchFamily="18" charset="0"/>
                <a:ea typeface="Calibri" panose="020F0502020204030204" pitchFamily="34" charset="0"/>
              </a:rPr>
              <a:t>, 2020. </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15.</a:t>
            </a:r>
            <a:r>
              <a:rPr lang="en-US" dirty="0">
                <a:effectLst/>
                <a:latin typeface="Times New Roman" panose="02020603050405020304" pitchFamily="18" charset="0"/>
                <a:ea typeface="Calibri" panose="020F0502020204030204" pitchFamily="34" charset="0"/>
              </a:rPr>
              <a:t> Dr. Venkatesan, "An Implementation Approach Towards The Automation Of Document Formatting Using Python," </a:t>
            </a:r>
            <a:r>
              <a:rPr lang="en-US" i="1" dirty="0">
                <a:effectLst/>
                <a:latin typeface="Times New Roman" panose="02020603050405020304" pitchFamily="18" charset="0"/>
                <a:ea typeface="Calibri" panose="020F0502020204030204" pitchFamily="34" charset="0"/>
              </a:rPr>
              <a:t>International Journal of Aquatic Science , </a:t>
            </a:r>
            <a:r>
              <a:rPr lang="en-US" dirty="0">
                <a:effectLst/>
                <a:latin typeface="Times New Roman" panose="02020603050405020304" pitchFamily="18" charset="0"/>
                <a:ea typeface="Calibri" panose="020F0502020204030204" pitchFamily="34" charset="0"/>
              </a:rPr>
              <a:t>vol. 12, no. 2, 2021. </a:t>
            </a:r>
          </a:p>
          <a:p>
            <a:pPr marL="270510" indent="-270510"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16. N.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Firoozeh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 Nazarenko, F.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Alizon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and B.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Daille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"Keyword extraction: Issues and methods," </a:t>
            </a:r>
            <a:r>
              <a:rPr lang="en-US" i="1" kern="100" dirty="0">
                <a:effectLst/>
                <a:latin typeface="Times New Roman" panose="02020603050405020304" pitchFamily="18" charset="0"/>
                <a:ea typeface="Calibri" panose="020F0502020204030204" pitchFamily="34" charset="0"/>
                <a:cs typeface="Times New Roman" panose="02020603050405020304" pitchFamily="18" charset="0"/>
              </a:rPr>
              <a:t>Natural Language Engineering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vol. 26, no. 3, pp. 259-291, 2020,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10.1017/S1351324919000457.</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270510"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17</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T. Kashinath, T. Jain, Y. Agrawal, T. Anand, and S. Singh, "End-to-end table structure recognition and extraction in heterogeneous documents," </a:t>
            </a:r>
            <a:r>
              <a:rPr lang="en-US" i="1" kern="100" dirty="0">
                <a:effectLst/>
                <a:latin typeface="Times New Roman" panose="02020603050405020304" pitchFamily="18" charset="0"/>
                <a:ea typeface="Calibri" panose="020F0502020204030204" pitchFamily="34" charset="0"/>
                <a:cs typeface="Times New Roman" panose="02020603050405020304" pitchFamily="18" charset="0"/>
              </a:rPr>
              <a:t>Applied Soft Computing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vol. 123, pp. 108942, 2022. [Online]. Available: </a:t>
            </a:r>
            <a:r>
              <a:rPr lang="en-US" u="none" strike="noStrike"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https://doi.org/10.1016/j.asoc.2022.108942</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475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F2EF6B-E574-71C1-DE0A-701795DE3B6B}"/>
              </a:ext>
            </a:extLst>
          </p:cNvPr>
          <p:cNvSpPr txBox="1"/>
          <p:nvPr/>
        </p:nvSpPr>
        <p:spPr>
          <a:xfrm>
            <a:off x="661987" y="347169"/>
            <a:ext cx="10868025" cy="5986254"/>
          </a:xfrm>
          <a:prstGeom prst="rect">
            <a:avLst/>
          </a:prstGeom>
          <a:noFill/>
        </p:spPr>
        <p:txBody>
          <a:bodyPr wrap="square">
            <a:spAutoFit/>
          </a:bodyPr>
          <a:lstStyle/>
          <a:p>
            <a:pPr marL="270510" indent="-270510"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18. M. Li, Y. Xu, L. Cui, S. Huang, F. Wei, Z. Li, and M. Zhou,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DocBank</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 Benchmark Dataset for Document Layout Analysis," arXiv:2006.01038 [cs.CL], Jun. 2020. [Online]. Available: </a:t>
            </a:r>
            <a:r>
              <a:rPr lang="en-US" u="none" strike="noStrike"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https://doi.org/10.48550/arXiv.2006.01038</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19</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Klampfl</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Granitzer</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K. Jack, and R. Kern, "Unsupervised document structure analysis of digital scientific articles," </a:t>
            </a:r>
            <a:r>
              <a:rPr lang="en-US" i="1"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on Digital Libraries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vol. 14, no. 3, pp. 83-99, Aug. 2014. [Online]. Available: </a:t>
            </a:r>
            <a:r>
              <a:rPr lang="en-US" u="none" strike="noStrike"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https://doi.org/10.1007/s00799-014-0115-1</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270510"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20. 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Mohemad</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"Automatic Document Structure Analysis of Structured PDF Files," </a:t>
            </a:r>
            <a:r>
              <a:rPr lang="en-US" i="1"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New Computer Architectures and their Applications (IJNCAA)</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vol. 2, pp. 404-411, Jan. 2011.</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270510"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21</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V. Naik, P. Patel, and R. Kannan, "Legal Entity Extraction: An Experimental Study of NER Approach for Legal Documents," International Journal of Advanced Computer Science and Applications, vol. 14, no. 3, 2023, pp. 775,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10.14569/IJACSA.2023.0140389.</a:t>
            </a:r>
          </a:p>
          <a:p>
            <a:pPr marL="270510" indent="-270510"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22</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Joshua C. Denny, Anderson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Spickard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Kevin B. Johnson,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Neeraja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 Peterson, Josh F. Peterson, Randolph A. Miller, Evaluation of a Method to Identify and Categorize Section Headers in Clinical Documents,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Journal of the American Medical Informatics Association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Volume 16, Issue 6, November 2009, Pages 806–815, </a:t>
            </a:r>
            <a:r>
              <a:rPr lang="en-US" sz="1800" u="none" strike="noStrike"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https://doi.org/10.1197/jamia.M3037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270510"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23. Lu, W, Huang, Y, Bu, Y, &amp; Cheng, QK. (2018). Functional structure identification of scientific documents in computer science.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Scientometrics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115(1), 463-486. https://doi.org/10.1007/s11192-018-2640-y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732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22D3B-A6D7-84D8-8F7D-E858FC549544}"/>
              </a:ext>
            </a:extLst>
          </p:cNvPr>
          <p:cNvSpPr txBox="1"/>
          <p:nvPr/>
        </p:nvSpPr>
        <p:spPr>
          <a:xfrm>
            <a:off x="464634" y="420805"/>
            <a:ext cx="11262732" cy="1958485"/>
          </a:xfrm>
          <a:prstGeom prst="rect">
            <a:avLst/>
          </a:prstGeom>
          <a:noFill/>
        </p:spPr>
        <p:txBody>
          <a:bodyPr wrap="square">
            <a:spAutoFit/>
          </a:bodyPr>
          <a:lstStyle/>
          <a:p>
            <a:pPr marL="270510" indent="-270510"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24. X. Zhong, J. Tang, and 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Jimeno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Yepes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PubLayNet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Largest Dataset Ever for Document Layout Analysis," in 2019 International Conference on Document Analysis and Recognition (ICDAR), 2019,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10.1109/icdar.2019.00166.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270510"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25. J. M. Ponte and W. B. Croft, "Text segmentation by topic," in Research and Advanced Technology for Digital Libraries, C. Peters and C. Thanos, Eds. Berlin, Heidelberg: Springer, 1997, vol. 1324, pp. 1-1.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10.1007/BFb0026725.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992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2DAE1-901E-47C8-260A-F77DAF36C0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7E64D-1FF5-3E66-4E5E-28C6368CFEF1}"/>
              </a:ext>
            </a:extLst>
          </p:cNvPr>
          <p:cNvSpPr>
            <a:spLocks noGrp="1"/>
          </p:cNvSpPr>
          <p:nvPr>
            <p:ph type="title"/>
          </p:nvPr>
        </p:nvSpPr>
        <p:spPr>
          <a:xfrm>
            <a:off x="838200" y="365127"/>
            <a:ext cx="10515600" cy="615776"/>
          </a:xfrm>
        </p:spPr>
        <p:txBody>
          <a:bodyPr/>
          <a:lstStyle/>
          <a:p>
            <a:pPr algn="ctr"/>
            <a:r>
              <a:rPr lang="en-IN" sz="3200" b="1"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EF5ECA27-B376-71C8-2FBC-5B3C04648075}"/>
              </a:ext>
            </a:extLst>
          </p:cNvPr>
          <p:cNvSpPr txBox="1"/>
          <p:nvPr/>
        </p:nvSpPr>
        <p:spPr>
          <a:xfrm>
            <a:off x="838200" y="1328681"/>
            <a:ext cx="10515600" cy="4200637"/>
          </a:xfrm>
          <a:prstGeom prst="rect">
            <a:avLst/>
          </a:prstGeom>
          <a:noFill/>
        </p:spPr>
        <p:txBody>
          <a:bodyPr wrap="square">
            <a:spAutoFit/>
          </a:bodyPr>
          <a:lstStyle/>
          <a:p>
            <a:pPr marL="457200" indent="-457200" algn="just">
              <a:lnSpc>
                <a:spcPct val="150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Implement a python-based word formatting tool which automates manual editing to save time and effort.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Applying a pre-defined style to the categorized elements through manipulation of the Document Tree Structure.</a:t>
            </a:r>
          </a:p>
          <a:p>
            <a:pPr marL="457200" indent="-457200" algn="just">
              <a:lnSpc>
                <a:spcPct val="150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implement approaches for formatting text, images, and tables</a:t>
            </a:r>
          </a:p>
          <a:p>
            <a:pPr marL="457200" indent="-457200" algn="just">
              <a:lnSpc>
                <a:spcPct val="150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enable specific styling techniques for each element.</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346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2DAE1-901E-47C8-260A-F77DAF36C0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7E64D-1FF5-3E66-4E5E-28C6368CFEF1}"/>
              </a:ext>
            </a:extLst>
          </p:cNvPr>
          <p:cNvSpPr>
            <a:spLocks noGrp="1"/>
          </p:cNvSpPr>
          <p:nvPr>
            <p:ph type="title"/>
          </p:nvPr>
        </p:nvSpPr>
        <p:spPr>
          <a:xfrm>
            <a:off x="838200" y="365127"/>
            <a:ext cx="10782300" cy="615776"/>
          </a:xfrm>
        </p:spPr>
        <p:txBody>
          <a:bodyPr>
            <a:noAutofit/>
          </a:bodyPr>
          <a:lstStyle/>
          <a:p>
            <a:pPr algn="ctr"/>
            <a:r>
              <a:rPr kumimoji="0" lang="en-IN" sz="3200" b="1" i="0" u="none" strike="noStrike" kern="0" cap="none" spc="0" normalizeH="0" baseline="0" noProof="0" dirty="0">
                <a:ln>
                  <a:noFill/>
                </a:ln>
                <a:solidFill>
                  <a:srgbClr val="000000"/>
                </a:solidFill>
                <a:effectLst/>
                <a:uLnTx/>
                <a:uFillTx/>
                <a:latin typeface="Times New Roman" panose="02020603050405020304"/>
                <a:ea typeface="Times New Roman" panose="02020603050405020304"/>
                <a:cs typeface="Times New Roman" panose="02020603050405020304"/>
                <a:sym typeface="Times New Roman" panose="02020603050405020304"/>
              </a:rPr>
              <a:t>EXISTING APPROACHES (Literature Survey-Summary)</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32CB13-5A37-AD18-B96A-E9EEB6CBB973}"/>
              </a:ext>
            </a:extLst>
          </p:cNvPr>
          <p:cNvSpPr txBox="1"/>
          <p:nvPr/>
        </p:nvSpPr>
        <p:spPr>
          <a:xfrm>
            <a:off x="695325" y="1317189"/>
            <a:ext cx="11068050" cy="526297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Existing approaches to automated word formatting include template-based systems that apply consistent styles using predefined templates, rule-based systems that utilize regular expressions or pattern-matching techniques for formatting specific elements, and machine learning-based methods that classify and format document components using trained models. Template-based systems offer ease of use and quick formatting but lack flexibility for diverse structures. Rule-based systems provide customization but can be complex to maintain and update. Machine learning methods offer advanced classification capabilities and adaptability but require extensive training data and computational resources to achieve high accuracy. Each approach has its strengths and limitations in terms of flexibility, ease of implementation, and handling of complex document structures.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99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2DAE1-901E-47C8-260A-F77DAF36C0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7E64D-1FF5-3E66-4E5E-28C6368CFEF1}"/>
              </a:ext>
            </a:extLst>
          </p:cNvPr>
          <p:cNvSpPr>
            <a:spLocks noGrp="1"/>
          </p:cNvSpPr>
          <p:nvPr>
            <p:ph type="title"/>
          </p:nvPr>
        </p:nvSpPr>
        <p:spPr>
          <a:xfrm>
            <a:off x="838200" y="365127"/>
            <a:ext cx="10515600" cy="615776"/>
          </a:xfrm>
        </p:spPr>
        <p:txBody>
          <a:bodyPr>
            <a:normAutofit/>
          </a:bodyPr>
          <a:lstStyle/>
          <a:p>
            <a:pPr algn="ctr"/>
            <a:r>
              <a:rPr lang="en-IN" sz="32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LIMITATIONS of THE EXISTING APPROACHES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43AD63-5600-158D-E4EA-0CA48F4C1B00}"/>
              </a:ext>
            </a:extLst>
          </p:cNvPr>
          <p:cNvSpPr txBox="1"/>
          <p:nvPr/>
        </p:nvSpPr>
        <p:spPr>
          <a:xfrm>
            <a:off x="838200" y="1582341"/>
            <a:ext cx="10515600" cy="4832092"/>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Rule-based systems, which use regular expressions or pattern-matching, can be tailored to specific needs but often falter with complex or irregular document layouts, especially when formatting images, tables, and text. They also need constant updates and maintenance to stay effective. On the other hand, machine learning-based methods, while more adaptable and capable of advanced classification, require vast amounts of annotated training data and significant computational power. These methods also struggle to accurately format embedded images and tables, which often have intricate and varied structures. These limitations highlight the challenges in achieving comprehensive and reliable automated document formatting.</a:t>
            </a:r>
          </a:p>
        </p:txBody>
      </p:sp>
    </p:spTree>
    <p:extLst>
      <p:ext uri="{BB962C8B-B14F-4D97-AF65-F5344CB8AC3E}">
        <p14:creationId xmlns:p14="http://schemas.microsoft.com/office/powerpoint/2010/main" val="119235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C342-A76A-E555-4184-8F0ABD1189BC}"/>
              </a:ext>
            </a:extLst>
          </p:cNvPr>
          <p:cNvSpPr>
            <a:spLocks noGrp="1"/>
          </p:cNvSpPr>
          <p:nvPr>
            <p:ph type="title"/>
          </p:nvPr>
        </p:nvSpPr>
        <p:spPr>
          <a:xfrm>
            <a:off x="638175" y="365126"/>
            <a:ext cx="11029950" cy="673100"/>
          </a:xfrm>
        </p:spPr>
        <p:txBody>
          <a:bodyPr>
            <a:normAutofit/>
          </a:bodyPr>
          <a:lstStyle/>
          <a:p>
            <a:pPr algn="ctr"/>
            <a:r>
              <a:rPr lang="en-IN" sz="3200" b="1" dirty="0">
                <a:latin typeface="Times New Roman"/>
                <a:ea typeface="+mn-ea"/>
                <a:cs typeface="+mn-cs"/>
              </a:rPr>
              <a:t>SOFTWARE and HARDWARE REQUIREMENTS</a:t>
            </a:r>
          </a:p>
        </p:txBody>
      </p:sp>
      <p:graphicFrame>
        <p:nvGraphicFramePr>
          <p:cNvPr id="5" name="Table 4">
            <a:extLst>
              <a:ext uri="{FF2B5EF4-FFF2-40B4-BE49-F238E27FC236}">
                <a16:creationId xmlns:a16="http://schemas.microsoft.com/office/drawing/2014/main" id="{90898C0A-DCCD-553B-0751-F6385586BC25}"/>
              </a:ext>
            </a:extLst>
          </p:cNvPr>
          <p:cNvGraphicFramePr>
            <a:graphicFrameLocks noGrp="1"/>
          </p:cNvGraphicFramePr>
          <p:nvPr>
            <p:extLst>
              <p:ext uri="{D42A27DB-BD31-4B8C-83A1-F6EECF244321}">
                <p14:modId xmlns:p14="http://schemas.microsoft.com/office/powerpoint/2010/main" val="1910854575"/>
              </p:ext>
            </p:extLst>
          </p:nvPr>
        </p:nvGraphicFramePr>
        <p:xfrm>
          <a:off x="581025" y="1528880"/>
          <a:ext cx="11029950" cy="4539579"/>
        </p:xfrm>
        <a:graphic>
          <a:graphicData uri="http://schemas.openxmlformats.org/drawingml/2006/table">
            <a:tbl>
              <a:tblPr firstRow="1" firstCol="1" bandRow="1">
                <a:tableStyleId>{5C22544A-7EE6-4342-B048-85BDC9FD1C3A}</a:tableStyleId>
              </a:tblPr>
              <a:tblGrid>
                <a:gridCol w="3635871">
                  <a:extLst>
                    <a:ext uri="{9D8B030D-6E8A-4147-A177-3AD203B41FA5}">
                      <a16:colId xmlns:a16="http://schemas.microsoft.com/office/drawing/2014/main" val="589267985"/>
                    </a:ext>
                  </a:extLst>
                </a:gridCol>
                <a:gridCol w="7394079">
                  <a:extLst>
                    <a:ext uri="{9D8B030D-6E8A-4147-A177-3AD203B41FA5}">
                      <a16:colId xmlns:a16="http://schemas.microsoft.com/office/drawing/2014/main" val="3806499243"/>
                    </a:ext>
                  </a:extLst>
                </a:gridCol>
              </a:tblGrid>
              <a:tr h="2206779">
                <a:tc>
                  <a:txBody>
                    <a:bodyPr/>
                    <a:lstStyle/>
                    <a:p>
                      <a:pPr algn="ctr">
                        <a:lnSpc>
                          <a:spcPct val="400000"/>
                        </a:lnSpc>
                        <a:spcAft>
                          <a:spcPts val="800"/>
                        </a:spcAft>
                      </a:pPr>
                      <a:r>
                        <a:rPr lang="en-IN" sz="2400" kern="100" dirty="0">
                          <a:effectLst/>
                          <a:latin typeface="Times New Roman" panose="02020603050405020304" pitchFamily="18" charset="0"/>
                          <a:cs typeface="Times New Roman" panose="02020603050405020304" pitchFamily="18" charset="0"/>
                        </a:rPr>
                        <a:t>Frontend Development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1" marR="63871" marT="0" marB="0"/>
                </a:tc>
                <a:tc>
                  <a:txBody>
                    <a:bodyPr/>
                    <a:lstStyle/>
                    <a:p>
                      <a:pPr algn="just">
                        <a:lnSpc>
                          <a:spcPct val="150000"/>
                        </a:lnSpc>
                        <a:spcAft>
                          <a:spcPts val="800"/>
                        </a:spcAft>
                      </a:pPr>
                      <a:r>
                        <a:rPr lang="en-IN" sz="2000" b="1" kern="100" dirty="0">
                          <a:effectLst/>
                          <a:latin typeface="Times New Roman" panose="02020603050405020304" pitchFamily="18" charset="0"/>
                          <a:cs typeface="Times New Roman" panose="02020603050405020304" pitchFamily="18" charset="0"/>
                        </a:rPr>
                        <a:t>Software</a:t>
                      </a:r>
                      <a:r>
                        <a:rPr lang="en-IN" sz="2000" kern="100" dirty="0">
                          <a:effectLst/>
                          <a:latin typeface="Times New Roman" panose="02020603050405020304" pitchFamily="18" charset="0"/>
                          <a:cs typeface="Times New Roman" panose="02020603050405020304" pitchFamily="18" charset="0"/>
                        </a:rPr>
                        <a:t>: </a:t>
                      </a:r>
                      <a:r>
                        <a:rPr lang="en-IN" sz="2000" b="0" kern="100" dirty="0">
                          <a:effectLst/>
                          <a:latin typeface="Times New Roman" panose="02020603050405020304" pitchFamily="18" charset="0"/>
                          <a:cs typeface="Times New Roman" panose="02020603050405020304" pitchFamily="18" charset="0"/>
                        </a:rPr>
                        <a:t>Text Editor (e.g., Visual Studio Code, Atom, Sublime Text) and a Web Browser (e.g., Google Chrome, Mozilla Firefox)</a:t>
                      </a:r>
                    </a:p>
                    <a:p>
                      <a:pPr algn="just">
                        <a:lnSpc>
                          <a:spcPct val="150000"/>
                        </a:lnSpc>
                        <a:spcAft>
                          <a:spcPts val="800"/>
                        </a:spcAft>
                      </a:pPr>
                      <a:r>
                        <a:rPr lang="en-IN" sz="2000" kern="100" dirty="0">
                          <a:effectLst/>
                          <a:latin typeface="Times New Roman" panose="02020603050405020304" pitchFamily="18" charset="0"/>
                          <a:cs typeface="Times New Roman" panose="02020603050405020304" pitchFamily="18" charset="0"/>
                        </a:rPr>
                        <a:t>Hardware: </a:t>
                      </a:r>
                      <a:r>
                        <a:rPr lang="en-IN" sz="2000" b="0" kern="100" dirty="0">
                          <a:effectLst/>
                          <a:latin typeface="Times New Roman" panose="02020603050405020304" pitchFamily="18" charset="0"/>
                          <a:cs typeface="Times New Roman" panose="02020603050405020304" pitchFamily="18" charset="0"/>
                        </a:rPr>
                        <a:t>Computer with a minimum of 4GB RAM</a:t>
                      </a:r>
                    </a:p>
                    <a:p>
                      <a:pPr algn="just">
                        <a:lnSpc>
                          <a:spcPct val="150000"/>
                        </a:lnSpc>
                        <a:spcAft>
                          <a:spcPts val="800"/>
                        </a:spcAft>
                      </a:pPr>
                      <a:r>
                        <a:rPr lang="en-IN" sz="2000" b="0" kern="100" dirty="0">
                          <a:effectLst/>
                          <a:latin typeface="Times New Roman" panose="02020603050405020304" pitchFamily="18" charset="0"/>
                          <a:cs typeface="Times New Roman" panose="02020603050405020304" pitchFamily="18" charset="0"/>
                        </a:rPr>
                        <a:t>and High-resolution display.</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1" marR="63871" marT="0" marB="0">
                    <a:solidFill>
                      <a:schemeClr val="accent1">
                        <a:lumMod val="75000"/>
                      </a:schemeClr>
                    </a:solidFill>
                  </a:tcPr>
                </a:tc>
                <a:extLst>
                  <a:ext uri="{0D108BD9-81ED-4DB2-BD59-A6C34878D82A}">
                    <a16:rowId xmlns:a16="http://schemas.microsoft.com/office/drawing/2014/main" val="1538454249"/>
                  </a:ext>
                </a:extLst>
              </a:tr>
              <a:tr h="1730941">
                <a:tc>
                  <a:txBody>
                    <a:bodyPr/>
                    <a:lstStyle/>
                    <a:p>
                      <a:pPr marL="0" algn="ctr" defTabSz="914400" rtl="0" eaLnBrk="1" latinLnBrk="0" hangingPunct="1">
                        <a:lnSpc>
                          <a:spcPct val="500000"/>
                        </a:lnSpc>
                        <a:spcAft>
                          <a:spcPts val="800"/>
                        </a:spcAft>
                      </a:pPr>
                      <a:r>
                        <a:rPr lang="en-IN" sz="2400" b="1" kern="100" dirty="0">
                          <a:solidFill>
                            <a:schemeClr val="lt1"/>
                          </a:solidFill>
                          <a:effectLst/>
                          <a:latin typeface="Times New Roman" panose="02020603050405020304" pitchFamily="18" charset="0"/>
                          <a:ea typeface="+mn-ea"/>
                          <a:cs typeface="Times New Roman" panose="02020603050405020304" pitchFamily="18" charset="0"/>
                        </a:rPr>
                        <a:t>Backend Development</a:t>
                      </a:r>
                    </a:p>
                  </a:txBody>
                  <a:tcPr marL="63871" marR="63871" marT="0" marB="0"/>
                </a:tc>
                <a:tc>
                  <a:txBody>
                    <a:bodyPr/>
                    <a:lstStyle/>
                    <a:p>
                      <a:pPr marL="0" algn="just" defTabSz="914400" rtl="0" eaLnBrk="1" latinLnBrk="0" hangingPunct="1">
                        <a:lnSpc>
                          <a:spcPct val="150000"/>
                        </a:lnSpc>
                        <a:spcAft>
                          <a:spcPts val="800"/>
                        </a:spcAft>
                      </a:pPr>
                      <a:r>
                        <a:rPr lang="en-IN" sz="2000" b="1" kern="100" dirty="0">
                          <a:solidFill>
                            <a:schemeClr val="lt1"/>
                          </a:solidFill>
                          <a:effectLst/>
                          <a:latin typeface="Times New Roman" panose="02020603050405020304" pitchFamily="18" charset="0"/>
                          <a:ea typeface="+mn-ea"/>
                          <a:cs typeface="Times New Roman" panose="02020603050405020304" pitchFamily="18" charset="0"/>
                        </a:rPr>
                        <a:t>Software: </a:t>
                      </a:r>
                      <a:r>
                        <a:rPr lang="en-IN" sz="2000" b="0" kern="100" dirty="0">
                          <a:solidFill>
                            <a:schemeClr val="lt1"/>
                          </a:solidFill>
                          <a:effectLst/>
                          <a:latin typeface="Times New Roman" panose="02020603050405020304" pitchFamily="18" charset="0"/>
                          <a:ea typeface="+mn-ea"/>
                          <a:cs typeface="Times New Roman" panose="02020603050405020304" pitchFamily="18" charset="0"/>
                        </a:rPr>
                        <a:t>Python: Install the latest version of Python &gt;=3.8.0, Install the Django web framework and scikit-learn machine learning module supported by python.</a:t>
                      </a:r>
                    </a:p>
                    <a:p>
                      <a:pPr marL="0" algn="just" defTabSz="914400" rtl="0" eaLnBrk="1" latinLnBrk="0" hangingPunct="1">
                        <a:lnSpc>
                          <a:spcPct val="150000"/>
                        </a:lnSpc>
                        <a:spcAft>
                          <a:spcPts val="800"/>
                        </a:spcAft>
                      </a:pPr>
                      <a:r>
                        <a:rPr lang="en-IN" sz="2000" b="1" kern="100" dirty="0">
                          <a:solidFill>
                            <a:schemeClr val="lt1"/>
                          </a:solidFill>
                          <a:effectLst/>
                          <a:latin typeface="Times New Roman" panose="02020603050405020304" pitchFamily="18" charset="0"/>
                          <a:ea typeface="+mn-ea"/>
                          <a:cs typeface="Times New Roman" panose="02020603050405020304" pitchFamily="18" charset="0"/>
                        </a:rPr>
                        <a:t>Hardware: </a:t>
                      </a:r>
                      <a:r>
                        <a:rPr lang="en-IN" sz="2000" b="0" kern="100" dirty="0">
                          <a:solidFill>
                            <a:schemeClr val="lt1"/>
                          </a:solidFill>
                          <a:effectLst/>
                          <a:latin typeface="Times New Roman" panose="02020603050405020304" pitchFamily="18" charset="0"/>
                          <a:ea typeface="+mn-ea"/>
                          <a:cs typeface="Times New Roman" panose="02020603050405020304" pitchFamily="18" charset="0"/>
                        </a:rPr>
                        <a:t>Computer with a minimum of 8GB RAM and Adequate free storage &gt;= 10gb to store project documents and database.</a:t>
                      </a:r>
                    </a:p>
                  </a:txBody>
                  <a:tcPr marL="63871" marR="63871" marT="0" marB="0">
                    <a:solidFill>
                      <a:schemeClr val="accent1">
                        <a:lumMod val="75000"/>
                      </a:schemeClr>
                    </a:solidFill>
                  </a:tcPr>
                </a:tc>
                <a:extLst>
                  <a:ext uri="{0D108BD9-81ED-4DB2-BD59-A6C34878D82A}">
                    <a16:rowId xmlns:a16="http://schemas.microsoft.com/office/drawing/2014/main" val="811603389"/>
                  </a:ext>
                </a:extLst>
              </a:tr>
            </a:tbl>
          </a:graphicData>
        </a:graphic>
      </p:graphicFrame>
    </p:spTree>
    <p:extLst>
      <p:ext uri="{BB962C8B-B14F-4D97-AF65-F5344CB8AC3E}">
        <p14:creationId xmlns:p14="http://schemas.microsoft.com/office/powerpoint/2010/main" val="296684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A52FE7B-B13A-979B-186A-0B7D501F145B}"/>
              </a:ext>
            </a:extLst>
          </p:cNvPr>
          <p:cNvPicPr>
            <a:picLocks noChangeAspect="1"/>
          </p:cNvPicPr>
          <p:nvPr/>
        </p:nvPicPr>
        <p:blipFill rotWithShape="1">
          <a:blip r:embed="rId2">
            <a:extLst>
              <a:ext uri="{28A0092B-C50C-407E-A947-70E740481C1C}">
                <a14:useLocalDpi xmlns:a14="http://schemas.microsoft.com/office/drawing/2010/main" val="0"/>
              </a:ext>
            </a:extLst>
          </a:blip>
          <a:srcRect l="4330" t="9249" b="-1"/>
          <a:stretch/>
        </p:blipFill>
        <p:spPr>
          <a:xfrm>
            <a:off x="349709" y="1185113"/>
            <a:ext cx="11492581" cy="5597814"/>
          </a:xfrm>
          <a:prstGeom prst="rect">
            <a:avLst/>
          </a:prstGeom>
        </p:spPr>
      </p:pic>
      <p:sp>
        <p:nvSpPr>
          <p:cNvPr id="108" name="TextBox 107">
            <a:extLst>
              <a:ext uri="{FF2B5EF4-FFF2-40B4-BE49-F238E27FC236}">
                <a16:creationId xmlns:a16="http://schemas.microsoft.com/office/drawing/2014/main" id="{FC1D00B3-A59F-1293-5D42-997F4B542885}"/>
              </a:ext>
            </a:extLst>
          </p:cNvPr>
          <p:cNvSpPr txBox="1"/>
          <p:nvPr/>
        </p:nvSpPr>
        <p:spPr>
          <a:xfrm>
            <a:off x="1459510" y="169507"/>
            <a:ext cx="8823121" cy="584775"/>
          </a:xfrm>
          <a:prstGeom prst="rect">
            <a:avLst/>
          </a:prstGeom>
          <a:noFill/>
        </p:spPr>
        <p:txBody>
          <a:bodyPr wrap="square">
            <a:spAutoFit/>
          </a:bodyPr>
          <a:lstStyle/>
          <a:p>
            <a:pPr algn="ctr"/>
            <a:r>
              <a:rPr lang="en-IN" sz="3200" b="1" dirty="0">
                <a:latin typeface="Times New Roman"/>
              </a:rPr>
              <a:t>ARCHITECTURE DIAGRAM</a:t>
            </a:r>
            <a:endParaRPr lang="en-US" sz="3200" b="1" dirty="0">
              <a:latin typeface="Times New Roman"/>
            </a:endParaRPr>
          </a:p>
        </p:txBody>
      </p:sp>
    </p:spTree>
    <p:extLst>
      <p:ext uri="{BB962C8B-B14F-4D97-AF65-F5344CB8AC3E}">
        <p14:creationId xmlns:p14="http://schemas.microsoft.com/office/powerpoint/2010/main" val="253630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6A117-C9B9-D95F-F0E9-01F6E404E1F4}"/>
              </a:ext>
            </a:extLst>
          </p:cNvPr>
          <p:cNvSpPr txBox="1"/>
          <p:nvPr/>
        </p:nvSpPr>
        <p:spPr>
          <a:xfrm>
            <a:off x="489044" y="352567"/>
            <a:ext cx="11435685" cy="61555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ctr"/>
            <a:r>
              <a:rPr lang="en-US" sz="3200" b="1" dirty="0">
                <a:latin typeface="Times New Roman"/>
              </a:rPr>
              <a:t>MODULES and EXPLANATION</a:t>
            </a:r>
          </a:p>
        </p:txBody>
      </p:sp>
      <p:sp>
        <p:nvSpPr>
          <p:cNvPr id="2" name="TextBox 1">
            <a:extLst>
              <a:ext uri="{FF2B5EF4-FFF2-40B4-BE49-F238E27FC236}">
                <a16:creationId xmlns:a16="http://schemas.microsoft.com/office/drawing/2014/main" id="{88A7E3F1-C04C-42C9-10F0-682617219AF1}"/>
              </a:ext>
            </a:extLst>
          </p:cNvPr>
          <p:cNvSpPr txBox="1"/>
          <p:nvPr/>
        </p:nvSpPr>
        <p:spPr>
          <a:xfrm>
            <a:off x="330543" y="1298619"/>
            <a:ext cx="11532357" cy="336470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r>
              <a:rPr lang="en-US" sz="3733" b="1" dirty="0">
                <a:latin typeface="Times New Roman"/>
                <a:cs typeface="Times New Roman"/>
              </a:rPr>
              <a:t>User Module</a:t>
            </a:r>
            <a:endParaRPr lang="en-US" sz="3733" dirty="0">
              <a:latin typeface="Times New Roman"/>
              <a:cs typeface="Times New Roman"/>
            </a:endParaRPr>
          </a:p>
          <a:p>
            <a:pPr marL="609585" lvl="2" indent="-609585" algn="just">
              <a:buChar char="•"/>
            </a:pPr>
            <a:r>
              <a:rPr lang="en-US" sz="3733" u="sng" dirty="0">
                <a:latin typeface="Times New Roman"/>
                <a:cs typeface="Times New Roman"/>
              </a:rPr>
              <a:t>File Upload and Download:</a:t>
            </a:r>
            <a:r>
              <a:rPr lang="en-US" sz="3733" dirty="0">
                <a:latin typeface="Times New Roman"/>
                <a:cs typeface="Times New Roman"/>
              </a:rPr>
              <a:t> Enabling users to upload Word documents and download formatted documents.</a:t>
            </a:r>
          </a:p>
          <a:p>
            <a:pPr marL="609585" lvl="2" indent="-609585" algn="just">
              <a:buChar char="•"/>
            </a:pPr>
            <a:r>
              <a:rPr lang="en-US" sz="3733" u="sng" dirty="0">
                <a:latin typeface="Times New Roman"/>
                <a:cs typeface="Times New Roman"/>
              </a:rPr>
              <a:t>Feedback:</a:t>
            </a:r>
            <a:r>
              <a:rPr lang="en-US" sz="3733" dirty="0">
                <a:latin typeface="Times New Roman"/>
                <a:cs typeface="Times New Roman"/>
              </a:rPr>
              <a:t> Allows users to send there feedback and suggestions on how well the document is formatted.</a:t>
            </a:r>
          </a:p>
          <a:p>
            <a:endParaRPr lang="en-US" sz="2400" dirty="0"/>
          </a:p>
        </p:txBody>
      </p:sp>
    </p:spTree>
    <p:extLst>
      <p:ext uri="{BB962C8B-B14F-4D97-AF65-F5344CB8AC3E}">
        <p14:creationId xmlns:p14="http://schemas.microsoft.com/office/powerpoint/2010/main" val="139543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2B2B3-5175-AFD4-34B3-AABAD90F65DB}"/>
              </a:ext>
            </a:extLst>
          </p:cNvPr>
          <p:cNvSpPr txBox="1"/>
          <p:nvPr/>
        </p:nvSpPr>
        <p:spPr>
          <a:xfrm>
            <a:off x="150126" y="440141"/>
            <a:ext cx="11982733" cy="5293180"/>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b="1">
                <a:latin typeface="Times New Roman"/>
                <a:cs typeface="Times New Roman"/>
              </a:rPr>
              <a:t>Input and Processing Module</a:t>
            </a:r>
            <a:endParaRPr lang="en-US" sz="2400" b="1"/>
          </a:p>
          <a:p>
            <a:pPr marL="609585" indent="-609585" algn="just">
              <a:buChar char="•"/>
            </a:pPr>
            <a:r>
              <a:rPr lang="en-US" sz="3733" u="sng">
                <a:latin typeface="Times New Roman"/>
                <a:cs typeface="Times New Roman"/>
              </a:rPr>
              <a:t>File Upload Handling:</a:t>
            </a:r>
            <a:r>
              <a:rPr lang="en-US" sz="3733">
                <a:latin typeface="Times New Roman"/>
                <a:cs typeface="Times New Roman"/>
              </a:rPr>
              <a:t> Receiving and validating uploaded Word documents.</a:t>
            </a:r>
            <a:endParaRPr lang="en-US" sz="2400"/>
          </a:p>
          <a:p>
            <a:pPr marL="609585" indent="-609585" algn="just">
              <a:buChar char="•"/>
            </a:pPr>
            <a:r>
              <a:rPr lang="en-US" sz="3733" u="sng">
                <a:latin typeface="Times New Roman"/>
                <a:cs typeface="Times New Roman"/>
              </a:rPr>
              <a:t>Data Extraction:</a:t>
            </a:r>
            <a:r>
              <a:rPr lang="en-US" sz="3733">
                <a:latin typeface="Times New Roman"/>
                <a:cs typeface="Times New Roman"/>
              </a:rPr>
              <a:t> Extracting data from Word documents, including text and document structure.</a:t>
            </a:r>
            <a:endParaRPr lang="en-US" sz="2400"/>
          </a:p>
          <a:p>
            <a:pPr marL="609585" indent="-609585" algn="just">
              <a:buChar char="•"/>
            </a:pPr>
            <a:r>
              <a:rPr lang="en-US" sz="3733" u="sng">
                <a:latin typeface="Times New Roman"/>
                <a:cs typeface="Times New Roman"/>
              </a:rPr>
              <a:t>Data Preprocessing:</a:t>
            </a:r>
            <a:r>
              <a:rPr lang="en-US" sz="3733">
                <a:latin typeface="Times New Roman"/>
                <a:cs typeface="Times New Roman"/>
              </a:rPr>
              <a:t> Cleaning and formatting extracted data, removing extra spaces, and ensuring data consistency.</a:t>
            </a:r>
            <a:endParaRPr lang="en-US" sz="2400"/>
          </a:p>
          <a:p>
            <a:endParaRPr lang="en-US" sz="3733">
              <a:latin typeface="Times New Roman"/>
              <a:cs typeface="Segoe UI"/>
            </a:endParaRPr>
          </a:p>
        </p:txBody>
      </p:sp>
    </p:spTree>
    <p:extLst>
      <p:ext uri="{BB962C8B-B14F-4D97-AF65-F5344CB8AC3E}">
        <p14:creationId xmlns:p14="http://schemas.microsoft.com/office/powerpoint/2010/main" val="1287230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2358</Words>
  <Application>Microsoft Office PowerPoint</Application>
  <PresentationFormat>Widescreen</PresentationFormat>
  <Paragraphs>91</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Google Sans</vt:lpstr>
      <vt:lpstr>Times New Roman</vt:lpstr>
      <vt:lpstr>Office Theme</vt:lpstr>
      <vt:lpstr>   Gokaraju Rangaraju Institute of Engineering and Technology  (Autonomous) Department of Artificial Intelligence and Machine Learning Engineering</vt:lpstr>
      <vt:lpstr>ABSTRACT</vt:lpstr>
      <vt:lpstr>OBJECTIVES</vt:lpstr>
      <vt:lpstr>EXISTING APPROACHES (Literature Survey-Summary)</vt:lpstr>
      <vt:lpstr>LIMITATIONS of THE EXISTING APPROACHES</vt:lpstr>
      <vt:lpstr>SOFTWARE and 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THE PROPOSED METHOD</vt:lpstr>
      <vt:lpstr>DISADVANTAGES OF THE PROPOSED METHOD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Artificial Intelligence and Machine Learning Engineering</dc:title>
  <dc:creator>krishna kalyan</dc:creator>
  <cp:lastModifiedBy>krishna kalyan</cp:lastModifiedBy>
  <cp:revision>5</cp:revision>
  <dcterms:created xsi:type="dcterms:W3CDTF">2024-02-04T17:04:15Z</dcterms:created>
  <dcterms:modified xsi:type="dcterms:W3CDTF">2024-05-31T19:36:12Z</dcterms:modified>
</cp:coreProperties>
</file>