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306" r:id="rId3"/>
    <p:sldId id="368" r:id="rId4"/>
    <p:sldId id="260" r:id="rId5"/>
    <p:sldId id="287" r:id="rId6"/>
    <p:sldId id="350" r:id="rId7"/>
    <p:sldId id="369" r:id="rId8"/>
    <p:sldId id="370" r:id="rId9"/>
    <p:sldId id="371" r:id="rId10"/>
    <p:sldId id="396" r:id="rId11"/>
    <p:sldId id="397" r:id="rId12"/>
    <p:sldId id="398" r:id="rId13"/>
    <p:sldId id="409" r:id="rId14"/>
    <p:sldId id="406" r:id="rId15"/>
    <p:sldId id="407" r:id="rId16"/>
    <p:sldId id="408" r:id="rId17"/>
    <p:sldId id="410" r:id="rId18"/>
    <p:sldId id="411" r:id="rId19"/>
    <p:sldId id="412" r:id="rId20"/>
    <p:sldId id="413" r:id="rId21"/>
    <p:sldId id="415" r:id="rId22"/>
    <p:sldId id="414" r:id="rId23"/>
    <p:sldId id="404" r:id="rId24"/>
    <p:sldId id="378" r:id="rId25"/>
    <p:sldId id="39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60" roundtripDataSignature="AMtx7midQzdOvXw6eJ7J3f/yMWwN/SE7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D3DF0-A672-44C1-830E-29C743B8EDA0}" v="1021" dt="2023-11-21T07:33:58.829"/>
    <p1510:client id="{C206A94C-8384-4F17-B791-37427135FF1B}" v="1" dt="2023-11-21T06:52:20.851"/>
  </p1510:revLst>
</p1510:revInfo>
</file>

<file path=ppt/tableStyles.xml><?xml version="1.0" encoding="utf-8"?>
<a:tblStyleLst xmlns:a="http://schemas.openxmlformats.org/drawingml/2006/main" def="{B49E6343-F93C-4B9D-B30E-A803B5C175FB}">
  <a:tblStyle styleId="{B49E6343-F93C-4B9D-B30E-A803B5C175FB}" styleName="Table_0">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6446DA89-72E0-4278-98E4-97C8416CE8D1}"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7" d="100"/>
          <a:sy n="97" d="100"/>
        </p:scale>
        <p:origin x="4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customschemas.google.com/relationships/presentationmetadata" Target="metadata"/><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64"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002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843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8599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17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664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786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20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3154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4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4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4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4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4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4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4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4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5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5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145/3394486.3403172" TargetMode="External"/><Relationship Id="rId2" Type="http://schemas.openxmlformats.org/officeDocument/2006/relationships/hyperlink" Target="https://doi.org/10.1145/3604931"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0" y="558808"/>
            <a:ext cx="9144000" cy="10075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br>
              <a:rPr lang="en-IN" sz="2400" b="1">
                <a:latin typeface="Times New Roman"/>
                <a:ea typeface="Times New Roman"/>
                <a:cs typeface="Times New Roman"/>
                <a:sym typeface="Times New Roman"/>
              </a:rPr>
            </a:br>
            <a:br>
              <a:rPr lang="en-IN" sz="2400" b="1">
                <a:latin typeface="Times New Roman"/>
                <a:ea typeface="Times New Roman"/>
                <a:cs typeface="Times New Roman"/>
                <a:sym typeface="Times New Roman"/>
              </a:rPr>
            </a:br>
            <a:br>
              <a:rPr lang="en-IN" sz="2400" b="1">
                <a:latin typeface="Times New Roman"/>
                <a:ea typeface="Times New Roman"/>
                <a:cs typeface="Times New Roman"/>
                <a:sym typeface="Times New Roman"/>
              </a:rPr>
            </a:br>
            <a:r>
              <a:rPr lang="en-IN" sz="2400" b="1">
                <a:latin typeface="Times New Roman"/>
                <a:ea typeface="Times New Roman"/>
                <a:cs typeface="Times New Roman"/>
                <a:sym typeface="Times New Roman"/>
              </a:rPr>
              <a:t>Gokaraju </a:t>
            </a:r>
            <a:r>
              <a:rPr lang="en-IN" sz="2400" b="1" err="1">
                <a:latin typeface="Times New Roman"/>
                <a:ea typeface="Times New Roman"/>
                <a:cs typeface="Times New Roman"/>
                <a:sym typeface="Times New Roman"/>
              </a:rPr>
              <a:t>Rangaraju</a:t>
            </a:r>
            <a:r>
              <a:rPr lang="en-IN" sz="2400" b="1">
                <a:latin typeface="Times New Roman"/>
                <a:ea typeface="Times New Roman"/>
                <a:cs typeface="Times New Roman"/>
                <a:sym typeface="Times New Roman"/>
              </a:rPr>
              <a:t> Institute of Engineering and Technology </a:t>
            </a:r>
            <a:br>
              <a:rPr lang="en-IN" sz="2400" b="1">
                <a:latin typeface="Times New Roman"/>
                <a:ea typeface="Times New Roman"/>
                <a:cs typeface="Times New Roman"/>
                <a:sym typeface="Times New Roman"/>
              </a:rPr>
            </a:br>
            <a:r>
              <a:rPr lang="en-IN" sz="2400" b="1">
                <a:latin typeface="Times New Roman"/>
                <a:ea typeface="Times New Roman"/>
                <a:cs typeface="Times New Roman"/>
                <a:sym typeface="Times New Roman"/>
              </a:rPr>
              <a:t>(Autonomous)</a:t>
            </a:r>
            <a:br>
              <a:rPr lang="en-IN" sz="24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Department of Artificial Intelligence and Machine Learning Engineering</a:t>
            </a:r>
            <a:endParaRPr sz="2000" b="1">
              <a:latin typeface="Times New Roman"/>
              <a:ea typeface="Times New Roman"/>
              <a:cs typeface="Times New Roman"/>
              <a:sym typeface="Times New Roman"/>
            </a:endParaRPr>
          </a:p>
        </p:txBody>
      </p:sp>
      <p:sp>
        <p:nvSpPr>
          <p:cNvPr id="55" name="Google Shape;55;p1"/>
          <p:cNvSpPr txBox="1">
            <a:spLocks noGrp="1"/>
          </p:cNvSpPr>
          <p:nvPr>
            <p:ph type="subTitle" idx="1"/>
          </p:nvPr>
        </p:nvSpPr>
        <p:spPr>
          <a:xfrm>
            <a:off x="311700" y="2384928"/>
            <a:ext cx="8520600" cy="1034542"/>
          </a:xfrm>
          <a:prstGeom prst="rect">
            <a:avLst/>
          </a:prstGeom>
          <a:noFill/>
          <a:ln>
            <a:noFill/>
          </a:ln>
        </p:spPr>
        <p:txBody>
          <a:bodyPr spcFirstLastPara="1" wrap="square" lIns="91425" tIns="91425" rIns="91425" bIns="91425" anchor="t" anchorCtr="0">
            <a:normAutofit/>
          </a:bodyPr>
          <a:lstStyle/>
          <a:p>
            <a:pPr marL="0" indent="0">
              <a:buSzPct val="102941"/>
            </a:pPr>
            <a:r>
              <a:rPr lang="en-US" sz="3200" b="1">
                <a:solidFill>
                  <a:schemeClr val="dk1"/>
                </a:solidFill>
                <a:latin typeface="Times New Roman"/>
                <a:ea typeface="Times New Roman"/>
                <a:cs typeface="Times New Roman"/>
                <a:sym typeface="Times New Roman"/>
              </a:rPr>
              <a:t> Automated Word Formatter</a:t>
            </a:r>
          </a:p>
        </p:txBody>
      </p:sp>
      <p:sp>
        <p:nvSpPr>
          <p:cNvPr id="56" name="Google Shape;56;p1"/>
          <p:cNvSpPr txBox="1"/>
          <p:nvPr/>
        </p:nvSpPr>
        <p:spPr>
          <a:xfrm>
            <a:off x="311700" y="3419470"/>
            <a:ext cx="4260300" cy="1007533"/>
          </a:xfrm>
          <a:prstGeom prst="rect">
            <a:avLst/>
          </a:prstGeom>
          <a:noFill/>
          <a:ln>
            <a:noFill/>
          </a:ln>
        </p:spPr>
        <p:txBody>
          <a:bodyPr spcFirstLastPara="1" wrap="square" lIns="91425" tIns="91425" rIns="91425" bIns="91425" anchor="t" anchorCtr="0">
            <a:normAutofit/>
          </a:bodyPr>
          <a:lstStyle/>
          <a:p>
            <a:pPr marL="0" indent="0" algn="l"/>
            <a:r>
              <a:rPr lang="en-IN" sz="1600" b="1" dirty="0">
                <a:solidFill>
                  <a:schemeClr val="tx1"/>
                </a:solidFill>
                <a:latin typeface="Times New Roman"/>
                <a:cs typeface="Times New Roman"/>
              </a:rPr>
              <a:t>Under the Guidance of:</a:t>
            </a:r>
          </a:p>
          <a:p>
            <a:r>
              <a:rPr lang="en-IN" sz="1600" b="1" dirty="0" err="1">
                <a:solidFill>
                  <a:schemeClr val="tx1"/>
                </a:solidFill>
                <a:latin typeface="Times New Roman"/>
                <a:cs typeface="Times New Roman"/>
              </a:rPr>
              <a:t>Dr.</a:t>
            </a:r>
            <a:r>
              <a:rPr lang="en-IN" sz="1600" b="1" dirty="0">
                <a:solidFill>
                  <a:schemeClr val="tx1"/>
                </a:solidFill>
                <a:latin typeface="Times New Roman"/>
                <a:cs typeface="Times New Roman"/>
              </a:rPr>
              <a:t> M. Kiran Kumar,</a:t>
            </a:r>
          </a:p>
          <a:p>
            <a:pPr>
              <a:buClr>
                <a:schemeClr val="dk2"/>
              </a:buClr>
              <a:buSzPts val="2800"/>
            </a:pPr>
            <a:r>
              <a:rPr lang="en-IN" sz="1600" b="1" dirty="0">
                <a:solidFill>
                  <a:srgbClr val="000000"/>
                </a:solidFill>
                <a:effectLst/>
                <a:latin typeface="Times New Roman"/>
                <a:ea typeface="Calibri"/>
                <a:cs typeface="Times New Roman"/>
              </a:rPr>
              <a:t>Associate Professor</a:t>
            </a:r>
            <a:r>
              <a:rPr lang="en-IN" sz="1600" b="1" dirty="0">
                <a:latin typeface="Times New Roman"/>
                <a:ea typeface="Calibri"/>
                <a:cs typeface="Times New Roman"/>
              </a:rPr>
              <a:t>, Dept of AIMLE</a:t>
            </a:r>
            <a:endParaRPr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7" name="Google Shape;57;p1"/>
          <p:cNvSpPr txBox="1"/>
          <p:nvPr/>
        </p:nvSpPr>
        <p:spPr>
          <a:xfrm>
            <a:off x="4757806" y="3419470"/>
            <a:ext cx="4260300" cy="123403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2"/>
              </a:buClr>
              <a:buSzPts val="2800"/>
              <a:buFont typeface="Arial"/>
              <a:buNone/>
            </a:pPr>
            <a:r>
              <a:rPr lang="en-US" sz="1800" b="1" i="0" u="none" strike="noStrike" cap="none">
                <a:solidFill>
                  <a:schemeClr val="dk1"/>
                </a:solidFill>
                <a:latin typeface="Times New Roman"/>
                <a:ea typeface="Times New Roman"/>
                <a:cs typeface="Times New Roman"/>
                <a:sym typeface="Times New Roman"/>
              </a:rPr>
              <a:t>Presented by:</a:t>
            </a:r>
            <a:endParaRPr lang="en-US" sz="1600">
              <a:solidFill>
                <a:schemeClr val="dk1"/>
              </a:solidFill>
              <a:latin typeface="Times New Roman"/>
            </a:endParaRPr>
          </a:p>
          <a:p>
            <a:pPr marL="0" marR="0" lvl="0" indent="0" algn="l" rtl="0">
              <a:lnSpc>
                <a:spcPct val="100000"/>
              </a:lnSpc>
              <a:spcBef>
                <a:spcPts val="0"/>
              </a:spcBef>
              <a:spcAft>
                <a:spcPts val="0"/>
              </a:spcAft>
              <a:buClr>
                <a:schemeClr val="dk2"/>
              </a:buClr>
              <a:buSzPts val="2800"/>
              <a:buFont typeface="Arial"/>
              <a:buNone/>
            </a:pPr>
            <a:r>
              <a:rPr lang="en-US" sz="1600" b="1" i="0" u="none" strike="noStrike" cap="none">
                <a:solidFill>
                  <a:schemeClr val="dk1"/>
                </a:solidFill>
                <a:latin typeface="Times New Roman"/>
                <a:ea typeface="Times New Roman"/>
                <a:cs typeface="Times New Roman"/>
                <a:sym typeface="Times New Roman"/>
              </a:rPr>
              <a:t>1. Mr. N</a:t>
            </a:r>
            <a:r>
              <a:rPr lang="en-US" sz="1600" b="1">
                <a:solidFill>
                  <a:schemeClr val="dk1"/>
                </a:solidFill>
                <a:latin typeface="Times New Roman"/>
                <a:ea typeface="Times New Roman"/>
                <a:cs typeface="Times New Roman"/>
                <a:sym typeface="Times New Roman"/>
              </a:rPr>
              <a:t>.</a:t>
            </a:r>
            <a:r>
              <a:rPr lang="en-US" sz="1600" b="1" i="0" u="none" strike="noStrike" cap="none">
                <a:solidFill>
                  <a:schemeClr val="dk1"/>
                </a:solidFill>
                <a:latin typeface="Times New Roman"/>
                <a:ea typeface="Times New Roman"/>
                <a:cs typeface="Times New Roman"/>
                <a:sym typeface="Times New Roman"/>
              </a:rPr>
              <a:t> </a:t>
            </a:r>
            <a:r>
              <a:rPr lang="en-US" sz="1600" b="1">
                <a:solidFill>
                  <a:schemeClr val="dk1"/>
                </a:solidFill>
                <a:latin typeface="Times New Roman"/>
                <a:ea typeface="Times New Roman"/>
                <a:cs typeface="Times New Roman"/>
                <a:sym typeface="Times New Roman"/>
              </a:rPr>
              <a:t>Krishna</a:t>
            </a:r>
            <a:r>
              <a:rPr lang="en-US" sz="1600" b="1" i="0" u="none" strike="noStrike" cap="none">
                <a:solidFill>
                  <a:schemeClr val="dk1"/>
                </a:solidFill>
                <a:latin typeface="Times New Roman"/>
                <a:ea typeface="Times New Roman"/>
                <a:cs typeface="Times New Roman"/>
                <a:sym typeface="Times New Roman"/>
              </a:rPr>
              <a:t> </a:t>
            </a:r>
            <a:r>
              <a:rPr lang="en-US" sz="1600" b="1">
                <a:solidFill>
                  <a:schemeClr val="dk1"/>
                </a:solidFill>
                <a:latin typeface="Times New Roman"/>
                <a:ea typeface="Times New Roman"/>
                <a:cs typeface="Times New Roman"/>
                <a:sym typeface="Times New Roman"/>
              </a:rPr>
              <a:t>Kalyan</a:t>
            </a:r>
            <a:r>
              <a:rPr lang="en-US" sz="1600" b="1" i="0" u="none" strike="noStrike" cap="none">
                <a:solidFill>
                  <a:schemeClr val="dk1"/>
                </a:solidFill>
                <a:latin typeface="Times New Roman"/>
                <a:ea typeface="Times New Roman"/>
                <a:cs typeface="Times New Roman"/>
                <a:sym typeface="Times New Roman"/>
              </a:rPr>
              <a:t> (20241A6638)</a:t>
            </a:r>
            <a:endParaRPr lang="en-US" sz="1600" b="1" i="0" u="none" strike="noStrike" cap="none">
              <a:solidFill>
                <a:schemeClr val="dk1"/>
              </a:solidFill>
              <a:latin typeface="Times New Roman"/>
              <a:ea typeface="Times New Roman"/>
              <a:cs typeface="Times New Roman"/>
            </a:endParaRPr>
          </a:p>
          <a:p>
            <a:pPr marL="0" marR="0" lvl="0" indent="0" algn="l" rtl="0">
              <a:lnSpc>
                <a:spcPct val="100000"/>
              </a:lnSpc>
              <a:spcBef>
                <a:spcPts val="0"/>
              </a:spcBef>
              <a:spcAft>
                <a:spcPts val="0"/>
              </a:spcAft>
              <a:buClr>
                <a:schemeClr val="dk2"/>
              </a:buClr>
              <a:buSzPts val="2800"/>
              <a:buFont typeface="Arial"/>
              <a:buNone/>
            </a:pPr>
            <a:r>
              <a:rPr lang="en-US" sz="1600" b="1">
                <a:solidFill>
                  <a:schemeClr val="dk1"/>
                </a:solidFill>
                <a:latin typeface="Times New Roman"/>
                <a:ea typeface="Times New Roman"/>
                <a:cs typeface="Times New Roman"/>
                <a:sym typeface="Times New Roman"/>
              </a:rPr>
              <a:t>2.</a:t>
            </a:r>
            <a:r>
              <a:rPr lang="en-US" sz="1600">
                <a:solidFill>
                  <a:srgbClr val="000000"/>
                </a:solidFill>
                <a:effectLst/>
                <a:latin typeface="Times New Roman"/>
                <a:ea typeface="Calibri"/>
              </a:rPr>
              <a:t> </a:t>
            </a:r>
            <a:r>
              <a:rPr lang="en-US" sz="1600" b="1" i="0" u="none" strike="noStrike" cap="none">
                <a:solidFill>
                  <a:schemeClr val="dk1"/>
                </a:solidFill>
                <a:latin typeface="Times New Roman"/>
                <a:ea typeface="Times New Roman"/>
                <a:cs typeface="Times New Roman"/>
                <a:sym typeface="Times New Roman"/>
              </a:rPr>
              <a:t>Mr. </a:t>
            </a:r>
            <a:r>
              <a:rPr lang="en-US" sz="1600" b="1" i="0" u="none" strike="noStrike" cap="none">
                <a:latin typeface="Times New Roman"/>
                <a:ea typeface="Calibri"/>
                <a:cs typeface="Times New Roman"/>
                <a:sym typeface="Times New Roman"/>
              </a:rPr>
              <a:t>A</a:t>
            </a:r>
            <a:r>
              <a:rPr lang="en-US" sz="1600" b="1">
                <a:latin typeface="Times New Roman"/>
                <a:ea typeface="Calibri"/>
                <a:cs typeface="Times New Roman"/>
                <a:sym typeface="Times New Roman"/>
              </a:rPr>
              <a:t>.</a:t>
            </a:r>
            <a:r>
              <a:rPr lang="en-US" sz="1600" b="1" i="0" u="none" strike="noStrike" cap="none">
                <a:latin typeface="Times New Roman"/>
                <a:ea typeface="Calibri"/>
                <a:cs typeface="Times New Roman"/>
                <a:sym typeface="Times New Roman"/>
              </a:rPr>
              <a:t> Abhinav </a:t>
            </a:r>
            <a:r>
              <a:rPr lang="en-US" sz="1600" b="1">
                <a:solidFill>
                  <a:schemeClr val="dk1"/>
                </a:solidFill>
                <a:latin typeface="Times New Roman"/>
                <a:ea typeface="Times New Roman"/>
                <a:cs typeface="Times New Roman"/>
                <a:sym typeface="Times New Roman"/>
              </a:rPr>
              <a:t>(20241A6605)</a:t>
            </a:r>
            <a:endParaRPr lang="en-US" sz="1600" b="1">
              <a:solidFill>
                <a:schemeClr val="dk1"/>
              </a:solidFill>
              <a:latin typeface="Times New Roman"/>
              <a:ea typeface="Times New Roman"/>
              <a:cs typeface="Times New Roman"/>
            </a:endParaRPr>
          </a:p>
          <a:p>
            <a:pPr>
              <a:buClr>
                <a:schemeClr val="dk2"/>
              </a:buClr>
              <a:buSzPts val="2800"/>
            </a:pPr>
            <a:r>
              <a:rPr lang="en-US" sz="1600" b="1">
                <a:solidFill>
                  <a:schemeClr val="dk1"/>
                </a:solidFill>
                <a:latin typeface="Times New Roman"/>
                <a:ea typeface="Times New Roman"/>
                <a:cs typeface="Times New Roman"/>
                <a:sym typeface="Times New Roman"/>
              </a:rPr>
              <a:t>3</a:t>
            </a:r>
            <a:r>
              <a:rPr lang="en-US" sz="1600" b="1" i="0" u="none" strike="noStrike" cap="none">
                <a:solidFill>
                  <a:schemeClr val="dk1"/>
                </a:solidFill>
                <a:latin typeface="Times New Roman"/>
                <a:ea typeface="Times New Roman"/>
                <a:cs typeface="Times New Roman"/>
                <a:sym typeface="Times New Roman"/>
              </a:rPr>
              <a:t>.</a:t>
            </a:r>
            <a:r>
              <a:rPr lang="en-US" sz="1600">
                <a:solidFill>
                  <a:srgbClr val="000000"/>
                </a:solidFill>
                <a:effectLst/>
                <a:latin typeface="Times New Roman"/>
                <a:ea typeface="Calibri"/>
              </a:rPr>
              <a:t> </a:t>
            </a:r>
            <a:r>
              <a:rPr lang="en-US" sz="1600" b="1" i="0" u="none" strike="noStrike" cap="none">
                <a:solidFill>
                  <a:schemeClr val="dk1"/>
                </a:solidFill>
                <a:latin typeface="Times New Roman"/>
                <a:ea typeface="Times New Roman"/>
                <a:cs typeface="Times New Roman"/>
                <a:sym typeface="Times New Roman"/>
              </a:rPr>
              <a:t>Mr. Samuel (20241A6647)</a:t>
            </a:r>
            <a:endParaRPr lang="en-US"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2800"/>
              <a:buFont typeface="Arial"/>
              <a:buNone/>
            </a:pPr>
            <a:endParaRPr sz="16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2800"/>
              <a:buFont typeface="Arial"/>
              <a:buNone/>
            </a:pPr>
            <a:endParaRPr sz="16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2800"/>
              <a:buFont typeface="Arial"/>
              <a:buNone/>
            </a:pPr>
            <a:endParaRPr sz="1600" b="1" i="0" u="none" strike="noStrike" cap="none">
              <a:solidFill>
                <a:schemeClr val="dk1"/>
              </a:solidFill>
              <a:latin typeface="Times New Roman"/>
              <a:ea typeface="Times New Roman"/>
              <a:cs typeface="Times New Roman"/>
              <a:sym typeface="Times New Roman"/>
            </a:endParaRPr>
          </a:p>
        </p:txBody>
      </p:sp>
      <p:pic>
        <p:nvPicPr>
          <p:cNvPr id="2" name="Picture 1" descr="A logo with text and gears&#10;&#10;Description automatically generated">
            <a:extLst>
              <a:ext uri="{FF2B5EF4-FFF2-40B4-BE49-F238E27FC236}">
                <a16:creationId xmlns:a16="http://schemas.microsoft.com/office/drawing/2014/main" id="{2CB950F1-26CB-0D1F-BAC2-03132384F8BF}"/>
              </a:ext>
            </a:extLst>
          </p:cNvPr>
          <p:cNvPicPr>
            <a:picLocks noChangeAspect="1"/>
          </p:cNvPicPr>
          <p:nvPr/>
        </p:nvPicPr>
        <p:blipFill>
          <a:blip r:embed="rId3"/>
          <a:stretch>
            <a:fillRect/>
          </a:stretch>
        </p:blipFill>
        <p:spPr>
          <a:xfrm>
            <a:off x="4001001" y="1500689"/>
            <a:ext cx="1141998" cy="10517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253" name="Google Shape;253;p32"/>
          <p:cNvGraphicFramePr/>
          <p:nvPr>
            <p:extLst>
              <p:ext uri="{D42A27DB-BD31-4B8C-83A1-F6EECF244321}">
                <p14:modId xmlns:p14="http://schemas.microsoft.com/office/powerpoint/2010/main" val="156086776"/>
              </p:ext>
            </p:extLst>
          </p:nvPr>
        </p:nvGraphicFramePr>
        <p:xfrm>
          <a:off x="93828" y="870044"/>
          <a:ext cx="8952501" cy="4195404"/>
        </p:xfrm>
        <a:graphic>
          <a:graphicData uri="http://schemas.openxmlformats.org/drawingml/2006/table">
            <a:tbl>
              <a:tblPr firstRow="1" bandRow="1">
                <a:noFill/>
                <a:tableStyleId>{6446DA89-72E0-4278-98E4-97C8416CE8D1}</a:tableStyleId>
              </a:tblPr>
              <a:tblGrid>
                <a:gridCol w="864769">
                  <a:extLst>
                    <a:ext uri="{9D8B030D-6E8A-4147-A177-3AD203B41FA5}">
                      <a16:colId xmlns:a16="http://schemas.microsoft.com/office/drawing/2014/main" val="20000"/>
                    </a:ext>
                  </a:extLst>
                </a:gridCol>
                <a:gridCol w="1485087">
                  <a:extLst>
                    <a:ext uri="{9D8B030D-6E8A-4147-A177-3AD203B41FA5}">
                      <a16:colId xmlns:a16="http://schemas.microsoft.com/office/drawing/2014/main" val="20001"/>
                    </a:ext>
                  </a:extLst>
                </a:gridCol>
                <a:gridCol w="2134919">
                  <a:extLst>
                    <a:ext uri="{9D8B030D-6E8A-4147-A177-3AD203B41FA5}">
                      <a16:colId xmlns:a16="http://schemas.microsoft.com/office/drawing/2014/main" val="20002"/>
                    </a:ext>
                  </a:extLst>
                </a:gridCol>
                <a:gridCol w="2384225">
                  <a:extLst>
                    <a:ext uri="{9D8B030D-6E8A-4147-A177-3AD203B41FA5}">
                      <a16:colId xmlns:a16="http://schemas.microsoft.com/office/drawing/2014/main" val="2528798242"/>
                    </a:ext>
                  </a:extLst>
                </a:gridCol>
                <a:gridCol w="2083501">
                  <a:extLst>
                    <a:ext uri="{9D8B030D-6E8A-4147-A177-3AD203B41FA5}">
                      <a16:colId xmlns:a16="http://schemas.microsoft.com/office/drawing/2014/main" val="20003"/>
                    </a:ext>
                  </a:extLst>
                </a:gridCol>
              </a:tblGrid>
              <a:tr h="385386">
                <a:tc>
                  <a:txBody>
                    <a:bodyPr/>
                    <a:lstStyle/>
                    <a:p>
                      <a:pPr marL="0" marR="0" lvl="0" indent="0" algn="just" rtl="0">
                        <a:lnSpc>
                          <a:spcPct val="100000"/>
                        </a:lnSpc>
                        <a:spcBef>
                          <a:spcPts val="0"/>
                        </a:spcBef>
                        <a:spcAft>
                          <a:spcPts val="0"/>
                        </a:spcAft>
                        <a:buNone/>
                      </a:pPr>
                      <a:r>
                        <a:rPr lang="en-IN" sz="1400" b="1" u="none" strike="noStrike" cap="none">
                          <a:latin typeface="Times New Roman"/>
                          <a:ea typeface="Times New Roman"/>
                          <a:cs typeface="Times New Roman"/>
                          <a:sym typeface="Times New Roman"/>
                        </a:rPr>
                        <a:t>Ref</a:t>
                      </a:r>
                      <a:r>
                        <a:rPr lang="en-IN" sz="1400" b="0" u="none" strike="noStrike" cap="none">
                          <a:latin typeface="Times New Roman"/>
                          <a:ea typeface="Times New Roman"/>
                          <a:cs typeface="Times New Roman"/>
                          <a:sym typeface="Times New Roman"/>
                        </a:rPr>
                        <a:t>. </a:t>
                      </a:r>
                      <a:r>
                        <a:rPr lang="en-IN" sz="1400" b="1" u="none" strike="noStrike" cap="none">
                          <a:latin typeface="Times New Roman"/>
                          <a:ea typeface="Times New Roman"/>
                          <a:cs typeface="Times New Roman"/>
                          <a:sym typeface="Times New Roman"/>
                        </a:rPr>
                        <a:t>No</a:t>
                      </a:r>
                      <a:r>
                        <a:rPr lang="en-IN" sz="1400" b="0" u="none" strike="noStrike" cap="none">
                          <a:latin typeface="Times New Roman"/>
                          <a:ea typeface="Times New Roman"/>
                          <a:cs typeface="Times New Roman"/>
                        </a:rPr>
                        <a:t> </a:t>
                      </a:r>
                      <a:endParaRPr sz="1400" b="0" u="none" strike="noStrike" cap="none">
                        <a:latin typeface="Times New Roman"/>
                        <a:ea typeface="Times New Roman"/>
                        <a:cs typeface="Times New Roman"/>
                        <a:sym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i="0" u="none" strike="noStrike" cap="none" noProof="0">
                          <a:solidFill>
                            <a:srgbClr val="000000"/>
                          </a:solidFill>
                          <a:latin typeface="Times New Roman"/>
                        </a:rPr>
                        <a:t>Title</a:t>
                      </a:r>
                      <a:endParaRPr sz="1400" b="1" u="none" strike="noStrike" cap="none">
                        <a:latin typeface="Times New Roman"/>
                        <a:cs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0" u="none" strike="noStrike" cap="none">
                          <a:latin typeface="Times New Roman"/>
                          <a:cs typeface="Times New Roman"/>
                        </a:rPr>
                        <a:t>   </a:t>
                      </a:r>
                      <a:r>
                        <a:rPr lang="en-IN" sz="1400" b="1" u="none" strike="noStrike" cap="none">
                          <a:latin typeface="Times New Roman"/>
                          <a:cs typeface="Times New Roman"/>
                        </a:rPr>
                        <a:t>Methodology</a:t>
                      </a:r>
                    </a:p>
                  </a:txBody>
                  <a:tcPr marL="91450" marR="91450" marT="45725" marB="45725">
                    <a:solidFill>
                      <a:schemeClr val="accent1">
                        <a:lumMod val="40000"/>
                        <a:lumOff val="60000"/>
                      </a:schemeClr>
                    </a:solidFill>
                  </a:tcPr>
                </a:tc>
                <a:tc>
                  <a:txBody>
                    <a:bodyPr/>
                    <a:lstStyle/>
                    <a:p>
                      <a:pPr marL="0" lvl="0" indent="0" algn="ctr">
                        <a:lnSpc>
                          <a:spcPct val="100000"/>
                        </a:lnSpc>
                        <a:spcBef>
                          <a:spcPts val="0"/>
                        </a:spcBef>
                        <a:spcAft>
                          <a:spcPts val="0"/>
                        </a:spcAft>
                        <a:buNone/>
                      </a:pPr>
                      <a:r>
                        <a:rPr lang="en-IN" sz="1400" b="1" u="none" strike="noStrike" cap="none">
                          <a:latin typeface="Times New Roman"/>
                          <a:cs typeface="Times New Roman"/>
                        </a:rPr>
                        <a:t>Advantages</a:t>
                      </a:r>
                    </a:p>
                  </a:txBody>
                  <a:tcPr marL="91450" marR="91450" marT="45724" marB="45724">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u="none" strike="noStrike" cap="none" dirty="0">
                          <a:latin typeface="Times New Roman"/>
                          <a:cs typeface="Times New Roman"/>
                        </a:rPr>
                        <a:t>Drawbacks</a:t>
                      </a:r>
                      <a:r>
                        <a:rPr lang="en-IN" sz="1400" b="0" u="none" strike="noStrike" cap="none" dirty="0">
                          <a:latin typeface="Times New Roman"/>
                          <a:cs typeface="Times New Roman"/>
                        </a:rPr>
                        <a:t>    </a:t>
                      </a:r>
                      <a:endParaRPr sz="1400" b="0" u="none" strike="noStrike" cap="none" dirty="0">
                        <a:latin typeface="Times New Roman"/>
                        <a:cs typeface="Times New Roman"/>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10000"/>
                  </a:ext>
                </a:extLst>
              </a:tr>
              <a:tr h="1151733">
                <a:tc>
                  <a:txBody>
                    <a:bodyPr/>
                    <a:lstStyle/>
                    <a:p>
                      <a:pPr marL="0" marR="0" lvl="0" indent="0" algn="just" rtl="0">
                        <a:lnSpc>
                          <a:spcPct val="100000"/>
                        </a:lnSpc>
                        <a:spcBef>
                          <a:spcPts val="0"/>
                        </a:spcBef>
                        <a:spcAft>
                          <a:spcPts val="0"/>
                        </a:spcAft>
                        <a:buNone/>
                      </a:pPr>
                      <a:r>
                        <a:rPr lang="en-IN" sz="1400" b="0" u="none" strike="noStrike" cap="none">
                          <a:latin typeface="Times New Roman"/>
                          <a:cs typeface="Times New Roman"/>
                        </a:rPr>
                        <a:t>[11]</a:t>
                      </a:r>
                    </a:p>
                  </a:txBody>
                  <a:tcPr marL="91450" marR="91450" marT="45725" marB="45725">
                    <a:solidFill>
                      <a:schemeClr val="accent6">
                        <a:lumMod val="40000"/>
                        <a:lumOff val="60000"/>
                      </a:schemeClr>
                    </a:solidFill>
                  </a:tcPr>
                </a:tc>
                <a:tc>
                  <a:txBody>
                    <a:bodyPr/>
                    <a:lstStyle/>
                    <a:p>
                      <a:pPr lvl="0" algn="just">
                        <a:lnSpc>
                          <a:spcPct val="100000"/>
                        </a:lnSpc>
                        <a:spcBef>
                          <a:spcPts val="0"/>
                        </a:spcBef>
                        <a:spcAft>
                          <a:spcPts val="0"/>
                        </a:spcAft>
                        <a:buNone/>
                      </a:pPr>
                      <a:r>
                        <a:rPr lang="en-US" sz="1400" b="0" i="0" err="1">
                          <a:solidFill>
                            <a:srgbClr val="333333"/>
                          </a:solidFill>
                          <a:latin typeface="Times New Roman"/>
                        </a:rPr>
                        <a:t>TableNet</a:t>
                      </a:r>
                      <a:r>
                        <a:rPr lang="en-US" sz="1400" b="0" i="0">
                          <a:solidFill>
                            <a:srgbClr val="333333"/>
                          </a:solidFill>
                          <a:latin typeface="Times New Roman"/>
                        </a:rPr>
                        <a:t>: Deep Learning Model for End-to-end Table Detection and Tabular Data Extraction from Scanned Document Images</a:t>
                      </a:r>
                      <a:endParaRPr lang="en-US" sz="1400" b="0">
                        <a:latin typeface="Times New Roman"/>
                      </a:endParaRPr>
                    </a:p>
                    <a:p>
                      <a:pPr lvl="0" algn="just">
                        <a:lnSpc>
                          <a:spcPct val="100000"/>
                        </a:lnSpc>
                        <a:spcBef>
                          <a:spcPts val="0"/>
                        </a:spcBef>
                        <a:spcAft>
                          <a:spcPts val="0"/>
                        </a:spcAft>
                        <a:buNone/>
                      </a:pPr>
                      <a:endParaRPr lang="en-US" sz="1400" b="0" i="0" u="none" strike="noStrike" noProof="0">
                        <a:solidFill>
                          <a:srgbClr val="111111"/>
                        </a:solidFill>
                        <a:latin typeface="Times New Roman"/>
                      </a:endParaRPr>
                    </a:p>
                  </a:txBody>
                  <a:tcPr marL="91450" marR="91450" marT="45725" marB="45725"/>
                </a:tc>
                <a:tc>
                  <a:txBody>
                    <a:bodyPr/>
                    <a:lstStyle/>
                    <a:p>
                      <a:pPr marL="0" lvl="0" indent="0" algn="just">
                        <a:lnSpc>
                          <a:spcPct val="100000"/>
                        </a:lnSpc>
                        <a:buNone/>
                      </a:pPr>
                      <a:r>
                        <a:rPr lang="en-US" sz="1400" b="0" i="0" u="none" strike="noStrike" baseline="0" noProof="0" err="1">
                          <a:solidFill>
                            <a:srgbClr val="000000"/>
                          </a:solidFill>
                          <a:effectLst/>
                          <a:latin typeface="Times New Roman"/>
                        </a:rPr>
                        <a:t>TableNet</a:t>
                      </a:r>
                      <a:r>
                        <a:rPr lang="en-US" sz="1400" b="0" i="0" u="none" strike="noStrike" baseline="0" noProof="0">
                          <a:solidFill>
                            <a:srgbClr val="000000"/>
                          </a:solidFill>
                          <a:effectLst/>
                          <a:latin typeface="Times New Roman"/>
                        </a:rPr>
                        <a:t> is a two-stream encoder-decoder architecture that extracts features from the input image and generates two output masks, one for the table region and one for the column region.</a:t>
                      </a:r>
                      <a:endParaRPr lang="en-US"/>
                    </a:p>
                    <a:p>
                      <a:pPr marL="0" marR="0" lvl="0" indent="0" algn="just">
                        <a:lnSpc>
                          <a:spcPct val="100000"/>
                        </a:lnSpc>
                        <a:spcBef>
                          <a:spcPts val="0"/>
                        </a:spcBef>
                        <a:spcAft>
                          <a:spcPts val="0"/>
                        </a:spcAft>
                        <a:buSzPts val="1400"/>
                        <a:buFont typeface="Arial"/>
                        <a:buNone/>
                      </a:pPr>
                      <a:endParaRPr sz="1400" b="0" i="0" u="none" strike="noStrike" noProof="0">
                        <a:solidFill>
                          <a:schemeClr val="tx1"/>
                        </a:solidFill>
                        <a:effectLst/>
                        <a:latin typeface="Times New Roman"/>
                      </a:endParaRPr>
                    </a:p>
                  </a:txBody>
                  <a:tcPr marL="91450" marR="91450" marT="45725" marB="45725"/>
                </a:tc>
                <a:tc>
                  <a:txBody>
                    <a:bodyPr/>
                    <a:lstStyle/>
                    <a:p>
                      <a:pPr marL="0" lvl="0" indent="0" algn="just">
                        <a:lnSpc>
                          <a:spcPct val="100000"/>
                        </a:lnSpc>
                        <a:spcBef>
                          <a:spcPts val="0"/>
                        </a:spcBef>
                        <a:spcAft>
                          <a:spcPts val="0"/>
                        </a:spcAft>
                        <a:buNone/>
                      </a:pPr>
                      <a:r>
                        <a:rPr lang="en-US" sz="1400" b="0" i="0" u="none" strike="noStrike" baseline="0" noProof="0" dirty="0" err="1">
                          <a:solidFill>
                            <a:srgbClr val="000000"/>
                          </a:solidFill>
                          <a:effectLst/>
                          <a:latin typeface="Times New Roman"/>
                        </a:rPr>
                        <a:t>TableNet</a:t>
                      </a:r>
                      <a:r>
                        <a:rPr lang="en-US" sz="1400" b="0" i="0" u="none" strike="noStrike" baseline="0" noProof="0" dirty="0">
                          <a:solidFill>
                            <a:srgbClr val="000000"/>
                          </a:solidFill>
                          <a:effectLst/>
                          <a:latin typeface="Times New Roman"/>
                        </a:rPr>
                        <a:t> is a deep learning model, which means that it is able to learn complex patterns from the data. This makes it more robust to noise and variations in the appearance of tables in scanned document images.</a:t>
                      </a:r>
                    </a:p>
                    <a:p>
                      <a:pPr marL="0" lvl="0" indent="0" algn="just">
                        <a:lnSpc>
                          <a:spcPct val="100000"/>
                        </a:lnSpc>
                        <a:spcBef>
                          <a:spcPts val="0"/>
                        </a:spcBef>
                        <a:spcAft>
                          <a:spcPts val="0"/>
                        </a:spcAft>
                        <a:buNone/>
                      </a:pPr>
                      <a:r>
                        <a:rPr lang="en-US" sz="1400" b="0" i="0" u="none" strike="noStrike" baseline="0" noProof="0" dirty="0">
                          <a:solidFill>
                            <a:srgbClr val="000000"/>
                          </a:solidFill>
                          <a:effectLst/>
                          <a:latin typeface="Times New Roman"/>
                        </a:rPr>
                        <a:t>Uses </a:t>
                      </a:r>
                      <a:r>
                        <a:rPr lang="en-US" sz="1400" b="0" i="0" u="none" strike="noStrike" baseline="0" noProof="0" dirty="0" err="1">
                          <a:solidFill>
                            <a:srgbClr val="000000"/>
                          </a:solidFill>
                          <a:effectLst/>
                          <a:latin typeface="Times New Roman"/>
                        </a:rPr>
                        <a:t>largeDataset</a:t>
                      </a:r>
                      <a:r>
                        <a:rPr lang="en-US" sz="1400" b="0" i="0" u="none" strike="noStrike" baseline="0" noProof="0" dirty="0">
                          <a:solidFill>
                            <a:srgbClr val="000000"/>
                          </a:solidFill>
                          <a:effectLst/>
                          <a:latin typeface="Times New Roman"/>
                        </a:rPr>
                        <a:t>.</a:t>
                      </a:r>
                    </a:p>
                  </a:txBody>
                  <a:tcPr marL="91450" marR="91450" marT="45724" marB="45724"/>
                </a:tc>
                <a:tc>
                  <a:txBody>
                    <a:bodyPr/>
                    <a:lstStyle/>
                    <a:p>
                      <a:pPr marL="0" marR="0" lvl="0" indent="0" algn="just">
                        <a:lnSpc>
                          <a:spcPct val="100000"/>
                        </a:lnSpc>
                        <a:spcBef>
                          <a:spcPts val="0"/>
                        </a:spcBef>
                        <a:spcAft>
                          <a:spcPts val="0"/>
                        </a:spcAft>
                        <a:buNone/>
                      </a:pPr>
                      <a:r>
                        <a:rPr lang="en-US" sz="1400" b="0" i="0" u="none" strike="noStrike" cap="none" baseline="0" noProof="0" dirty="0" err="1">
                          <a:solidFill>
                            <a:srgbClr val="000000"/>
                          </a:solidFill>
                          <a:effectLst/>
                          <a:latin typeface="Times New Roman"/>
                        </a:rPr>
                        <a:t>TableNet</a:t>
                      </a:r>
                      <a:r>
                        <a:rPr lang="en-US" sz="1400" b="0" i="0" u="none" strike="noStrike" cap="none" baseline="0" noProof="0" dirty="0">
                          <a:solidFill>
                            <a:srgbClr val="000000"/>
                          </a:solidFill>
                          <a:effectLst/>
                          <a:latin typeface="Times New Roman"/>
                        </a:rPr>
                        <a:t> may not be able to accurately detect and extract tabular data from complex tables, such as tables with nested headers, merged cells, or irregular structures.</a:t>
                      </a:r>
                      <a:endParaRPr dirty="0"/>
                    </a:p>
                  </a:txBody>
                  <a:tcPr marL="91450" marR="91450" marT="45725" marB="45725"/>
                </a:tc>
                <a:extLst>
                  <a:ext uri="{0D108BD9-81ED-4DB2-BD59-A6C34878D82A}">
                    <a16:rowId xmlns:a16="http://schemas.microsoft.com/office/drawing/2014/main" val="10003"/>
                  </a:ext>
                </a:extLst>
              </a:tr>
              <a:tr h="1151733">
                <a:tc>
                  <a:txBody>
                    <a:bodyPr/>
                    <a:lstStyle/>
                    <a:p>
                      <a:pPr marL="0" lvl="0" indent="0" algn="just">
                        <a:lnSpc>
                          <a:spcPct val="100000"/>
                        </a:lnSpc>
                        <a:spcBef>
                          <a:spcPts val="0"/>
                        </a:spcBef>
                        <a:spcAft>
                          <a:spcPts val="0"/>
                        </a:spcAft>
                        <a:buNone/>
                      </a:pPr>
                      <a:r>
                        <a:rPr lang="en-IN" sz="1400" b="0" u="none" strike="noStrike" cap="none">
                          <a:latin typeface="Times New Roman"/>
                          <a:cs typeface="Times New Roman"/>
                        </a:rPr>
                        <a:t>[12]</a:t>
                      </a:r>
                    </a:p>
                  </a:txBody>
                  <a:tcPr marL="91450" marR="91450" marT="45724" marB="45724">
                    <a:solidFill>
                      <a:schemeClr val="accent6">
                        <a:lumMod val="40000"/>
                        <a:lumOff val="60000"/>
                      </a:schemeClr>
                    </a:solidFill>
                  </a:tcPr>
                </a:tc>
                <a:tc>
                  <a:txBody>
                    <a:bodyPr/>
                    <a:lstStyle/>
                    <a:p>
                      <a:pPr lvl="0" algn="just">
                        <a:lnSpc>
                          <a:spcPct val="100000"/>
                        </a:lnSpc>
                        <a:spcBef>
                          <a:spcPts val="0"/>
                        </a:spcBef>
                        <a:spcAft>
                          <a:spcPts val="0"/>
                        </a:spcAft>
                        <a:buNone/>
                      </a:pPr>
                      <a:r>
                        <a:rPr lang="en-US" sz="1400" b="0" i="0" u="none" strike="noStrike" baseline="0" noProof="0">
                          <a:solidFill>
                            <a:srgbClr val="111111"/>
                          </a:solidFill>
                          <a:latin typeface="Times New Roman"/>
                        </a:rPr>
                        <a:t>Named Entity Recognition and Classification in Historical Documents: A Survey</a:t>
                      </a:r>
                      <a:endParaRPr lang="en-US"/>
                    </a:p>
                  </a:txBody>
                  <a:tcPr marL="91450" marR="91450" marT="45724" marB="45724"/>
                </a:tc>
                <a:tc>
                  <a:txBody>
                    <a:bodyPr/>
                    <a:lstStyle/>
                    <a:p>
                      <a:pPr marL="0" lvl="0" indent="0" algn="just">
                        <a:lnSpc>
                          <a:spcPct val="100000"/>
                        </a:lnSpc>
                        <a:buNone/>
                      </a:pPr>
                      <a:r>
                        <a:rPr lang="en-US" sz="1400" b="0" i="0" u="none" strike="noStrike" baseline="0" noProof="0">
                          <a:solidFill>
                            <a:srgbClr val="000000"/>
                          </a:solidFill>
                          <a:effectLst/>
                          <a:latin typeface="Times New Roman"/>
                        </a:rPr>
                        <a:t>NERC in historical documents uses both rule-based and machine learning approaches, with recent advances in deep learning and domain-specific systems.</a:t>
                      </a:r>
                      <a:endParaRPr lang="en-US"/>
                    </a:p>
                    <a:p>
                      <a:pPr marL="0" lvl="0" indent="0" algn="just">
                        <a:lnSpc>
                          <a:spcPct val="100000"/>
                        </a:lnSpc>
                        <a:spcBef>
                          <a:spcPts val="0"/>
                        </a:spcBef>
                        <a:spcAft>
                          <a:spcPts val="0"/>
                        </a:spcAft>
                        <a:buNone/>
                      </a:pPr>
                      <a:endParaRPr lang="en-US" sz="1400" b="0" i="0" u="none" strike="noStrike" noProof="0">
                        <a:solidFill>
                          <a:srgbClr val="000000"/>
                        </a:solidFill>
                        <a:effectLst/>
                        <a:latin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baseline="0" noProof="0" dirty="0">
                          <a:solidFill>
                            <a:srgbClr val="000000"/>
                          </a:solidFill>
                          <a:effectLst/>
                          <a:latin typeface="Times New Roman"/>
                        </a:rPr>
                        <a:t>NERC models can be trained to achieve high accuracy in identifying and classifying named entities in historical documents. This is important for many applications, such as digital humanities research and historical archiving.</a:t>
                      </a:r>
                      <a:endParaRPr sz="1400" dirty="0">
                        <a:latin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cap="none" baseline="0" noProof="0" dirty="0">
                          <a:solidFill>
                            <a:srgbClr val="000000"/>
                          </a:solidFill>
                          <a:effectLst/>
                          <a:latin typeface="Times New Roman"/>
                        </a:rPr>
                        <a:t>NERC models require a large amount of labeled data to train effectively. This data can be difficult and expensive to collect, especially for historical documents.</a:t>
                      </a:r>
                      <a:endParaRPr dirty="0"/>
                    </a:p>
                  </a:txBody>
                  <a:tcPr marL="91450" marR="91450" marT="45724" marB="45724"/>
                </a:tc>
                <a:extLst>
                  <a:ext uri="{0D108BD9-81ED-4DB2-BD59-A6C34878D82A}">
                    <a16:rowId xmlns:a16="http://schemas.microsoft.com/office/drawing/2014/main" val="266520571"/>
                  </a:ext>
                </a:extLst>
              </a:tr>
            </a:tbl>
          </a:graphicData>
        </a:graphic>
      </p:graphicFrame>
    </p:spTree>
    <p:extLst>
      <p:ext uri="{BB962C8B-B14F-4D97-AF65-F5344CB8AC3E}">
        <p14:creationId xmlns:p14="http://schemas.microsoft.com/office/powerpoint/2010/main" val="376247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253" name="Google Shape;253;p32"/>
          <p:cNvGraphicFramePr/>
          <p:nvPr>
            <p:extLst>
              <p:ext uri="{D42A27DB-BD31-4B8C-83A1-F6EECF244321}">
                <p14:modId xmlns:p14="http://schemas.microsoft.com/office/powerpoint/2010/main" val="2213642016"/>
              </p:ext>
            </p:extLst>
          </p:nvPr>
        </p:nvGraphicFramePr>
        <p:xfrm>
          <a:off x="93828" y="870044"/>
          <a:ext cx="8952501" cy="3982042"/>
        </p:xfrm>
        <a:graphic>
          <a:graphicData uri="http://schemas.openxmlformats.org/drawingml/2006/table">
            <a:tbl>
              <a:tblPr firstRow="1" bandRow="1">
                <a:noFill/>
                <a:tableStyleId>{6446DA89-72E0-4278-98E4-97C8416CE8D1}</a:tableStyleId>
              </a:tblPr>
              <a:tblGrid>
                <a:gridCol w="864769">
                  <a:extLst>
                    <a:ext uri="{9D8B030D-6E8A-4147-A177-3AD203B41FA5}">
                      <a16:colId xmlns:a16="http://schemas.microsoft.com/office/drawing/2014/main" val="20000"/>
                    </a:ext>
                  </a:extLst>
                </a:gridCol>
                <a:gridCol w="1485087">
                  <a:extLst>
                    <a:ext uri="{9D8B030D-6E8A-4147-A177-3AD203B41FA5}">
                      <a16:colId xmlns:a16="http://schemas.microsoft.com/office/drawing/2014/main" val="20001"/>
                    </a:ext>
                  </a:extLst>
                </a:gridCol>
                <a:gridCol w="2134919">
                  <a:extLst>
                    <a:ext uri="{9D8B030D-6E8A-4147-A177-3AD203B41FA5}">
                      <a16:colId xmlns:a16="http://schemas.microsoft.com/office/drawing/2014/main" val="20002"/>
                    </a:ext>
                  </a:extLst>
                </a:gridCol>
                <a:gridCol w="2384225">
                  <a:extLst>
                    <a:ext uri="{9D8B030D-6E8A-4147-A177-3AD203B41FA5}">
                      <a16:colId xmlns:a16="http://schemas.microsoft.com/office/drawing/2014/main" val="2528798242"/>
                    </a:ext>
                  </a:extLst>
                </a:gridCol>
                <a:gridCol w="2083501">
                  <a:extLst>
                    <a:ext uri="{9D8B030D-6E8A-4147-A177-3AD203B41FA5}">
                      <a16:colId xmlns:a16="http://schemas.microsoft.com/office/drawing/2014/main" val="20003"/>
                    </a:ext>
                  </a:extLst>
                </a:gridCol>
              </a:tblGrid>
              <a:tr h="385386">
                <a:tc>
                  <a:txBody>
                    <a:bodyPr/>
                    <a:lstStyle/>
                    <a:p>
                      <a:pPr marL="0" marR="0" lvl="0" indent="0" algn="just" rtl="0">
                        <a:lnSpc>
                          <a:spcPct val="100000"/>
                        </a:lnSpc>
                        <a:spcBef>
                          <a:spcPts val="0"/>
                        </a:spcBef>
                        <a:spcAft>
                          <a:spcPts val="0"/>
                        </a:spcAft>
                        <a:buNone/>
                      </a:pPr>
                      <a:r>
                        <a:rPr lang="en-IN" sz="1400" b="1" u="none" strike="noStrike" cap="none">
                          <a:latin typeface="Times New Roman"/>
                          <a:ea typeface="Times New Roman"/>
                          <a:cs typeface="Times New Roman"/>
                          <a:sym typeface="Times New Roman"/>
                        </a:rPr>
                        <a:t>Ref</a:t>
                      </a:r>
                      <a:r>
                        <a:rPr lang="en-IN" sz="1400" b="0" u="none" strike="noStrike" cap="none">
                          <a:latin typeface="Times New Roman"/>
                          <a:ea typeface="Times New Roman"/>
                          <a:cs typeface="Times New Roman"/>
                          <a:sym typeface="Times New Roman"/>
                        </a:rPr>
                        <a:t>. </a:t>
                      </a:r>
                      <a:r>
                        <a:rPr lang="en-IN" sz="1400" b="1" u="none" strike="noStrike" cap="none">
                          <a:latin typeface="Times New Roman"/>
                          <a:ea typeface="Times New Roman"/>
                          <a:cs typeface="Times New Roman"/>
                          <a:sym typeface="Times New Roman"/>
                        </a:rPr>
                        <a:t>No</a:t>
                      </a:r>
                      <a:r>
                        <a:rPr lang="en-IN" sz="1400" b="0" u="none" strike="noStrike" cap="none">
                          <a:latin typeface="Times New Roman"/>
                          <a:ea typeface="Times New Roman"/>
                          <a:cs typeface="Times New Roman"/>
                        </a:rPr>
                        <a:t> </a:t>
                      </a:r>
                      <a:endParaRPr sz="1400" b="0" u="none" strike="noStrike" cap="none">
                        <a:latin typeface="Times New Roman"/>
                        <a:ea typeface="Times New Roman"/>
                        <a:cs typeface="Times New Roman"/>
                        <a:sym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i="0" u="none" strike="noStrike" cap="none" noProof="0">
                          <a:solidFill>
                            <a:srgbClr val="000000"/>
                          </a:solidFill>
                          <a:latin typeface="Times New Roman"/>
                        </a:rPr>
                        <a:t>Title</a:t>
                      </a:r>
                      <a:endParaRPr sz="1400" b="1" u="none" strike="noStrike" cap="none">
                        <a:latin typeface="Times New Roman"/>
                        <a:cs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0" u="none" strike="noStrike" cap="none">
                          <a:latin typeface="Times New Roman"/>
                          <a:cs typeface="Times New Roman"/>
                        </a:rPr>
                        <a:t>   </a:t>
                      </a:r>
                      <a:r>
                        <a:rPr lang="en-IN" sz="1400" b="1" u="none" strike="noStrike" cap="none">
                          <a:latin typeface="Times New Roman"/>
                          <a:cs typeface="Times New Roman"/>
                        </a:rPr>
                        <a:t>Methodology</a:t>
                      </a:r>
                    </a:p>
                  </a:txBody>
                  <a:tcPr marL="91450" marR="91450" marT="45725" marB="45725">
                    <a:solidFill>
                      <a:schemeClr val="accent1">
                        <a:lumMod val="40000"/>
                        <a:lumOff val="60000"/>
                      </a:schemeClr>
                    </a:solidFill>
                  </a:tcPr>
                </a:tc>
                <a:tc>
                  <a:txBody>
                    <a:bodyPr/>
                    <a:lstStyle/>
                    <a:p>
                      <a:pPr marL="0" lvl="0" indent="0" algn="ctr">
                        <a:lnSpc>
                          <a:spcPct val="100000"/>
                        </a:lnSpc>
                        <a:spcBef>
                          <a:spcPts val="0"/>
                        </a:spcBef>
                        <a:spcAft>
                          <a:spcPts val="0"/>
                        </a:spcAft>
                        <a:buNone/>
                      </a:pPr>
                      <a:r>
                        <a:rPr lang="en-IN" sz="1400" b="1" u="none" strike="noStrike" cap="none">
                          <a:latin typeface="Times New Roman"/>
                          <a:cs typeface="Times New Roman"/>
                        </a:rPr>
                        <a:t>Advantages</a:t>
                      </a:r>
                    </a:p>
                  </a:txBody>
                  <a:tcPr marL="91450" marR="91450" marT="45724" marB="45724">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u="none" strike="noStrike" cap="none" dirty="0">
                          <a:latin typeface="Times New Roman"/>
                          <a:cs typeface="Times New Roman"/>
                        </a:rPr>
                        <a:t>Drawbacks</a:t>
                      </a:r>
                      <a:r>
                        <a:rPr lang="en-IN" sz="1400" b="0" u="none" strike="noStrike" cap="none" dirty="0">
                          <a:latin typeface="Times New Roman"/>
                          <a:cs typeface="Times New Roman"/>
                        </a:rPr>
                        <a:t>    </a:t>
                      </a:r>
                      <a:endParaRPr sz="1400" b="0" u="none" strike="noStrike" cap="none" dirty="0">
                        <a:latin typeface="Times New Roman"/>
                        <a:cs typeface="Times New Roman"/>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10000"/>
                  </a:ext>
                </a:extLst>
              </a:tr>
              <a:tr h="1151733">
                <a:tc>
                  <a:txBody>
                    <a:bodyPr/>
                    <a:lstStyle/>
                    <a:p>
                      <a:pPr marL="0" marR="0" lvl="0" indent="0" algn="just" rtl="0">
                        <a:lnSpc>
                          <a:spcPct val="100000"/>
                        </a:lnSpc>
                        <a:spcBef>
                          <a:spcPts val="0"/>
                        </a:spcBef>
                        <a:spcAft>
                          <a:spcPts val="0"/>
                        </a:spcAft>
                        <a:buNone/>
                      </a:pPr>
                      <a:r>
                        <a:rPr lang="en-IN" sz="1400" b="0" u="none" strike="noStrike" cap="none">
                          <a:latin typeface="Times New Roman"/>
                          <a:cs typeface="Times New Roman"/>
                        </a:rPr>
                        <a:t>[13]</a:t>
                      </a:r>
                    </a:p>
                  </a:txBody>
                  <a:tcPr marL="91450" marR="91450" marT="45725" marB="45725">
                    <a:solidFill>
                      <a:schemeClr val="accent6">
                        <a:lumMod val="40000"/>
                        <a:lumOff val="60000"/>
                      </a:schemeClr>
                    </a:solidFill>
                  </a:tcPr>
                </a:tc>
                <a:tc>
                  <a:txBody>
                    <a:bodyPr/>
                    <a:lstStyle/>
                    <a:p>
                      <a:pPr marL="0" lvl="0" indent="0" algn="just">
                        <a:lnSpc>
                          <a:spcPct val="100000"/>
                        </a:lnSpc>
                        <a:buNone/>
                      </a:pPr>
                      <a:r>
                        <a:rPr lang="en-US" sz="1400" b="0" i="0" u="none" strike="noStrike" baseline="0" noProof="0">
                          <a:solidFill>
                            <a:srgbClr val="111111"/>
                          </a:solidFill>
                          <a:latin typeface="Times New Roman"/>
                        </a:rPr>
                        <a:t>FLERT: Document-Level Features for Named Entity Recognition</a:t>
                      </a:r>
                      <a:endParaRPr lang="en-US"/>
                    </a:p>
                    <a:p>
                      <a:pPr lvl="0" algn="just">
                        <a:lnSpc>
                          <a:spcPct val="100000"/>
                        </a:lnSpc>
                        <a:spcBef>
                          <a:spcPts val="0"/>
                        </a:spcBef>
                        <a:spcAft>
                          <a:spcPts val="0"/>
                        </a:spcAft>
                        <a:buNone/>
                      </a:pPr>
                      <a:endParaRPr lang="en-US" sz="1400" b="0" i="0" u="none" strike="noStrike" noProof="0">
                        <a:solidFill>
                          <a:srgbClr val="111111"/>
                        </a:solidFill>
                        <a:latin typeface="Times New Roman"/>
                      </a:endParaRPr>
                    </a:p>
                  </a:txBody>
                  <a:tcPr marL="91450" marR="91450" marT="45725" marB="45725"/>
                </a:tc>
                <a:tc>
                  <a:txBody>
                    <a:bodyPr/>
                    <a:lstStyle/>
                    <a:p>
                      <a:pPr marL="0" lvl="0" indent="0" algn="just">
                        <a:lnSpc>
                          <a:spcPct val="100000"/>
                        </a:lnSpc>
                        <a:buNone/>
                      </a:pPr>
                      <a:r>
                        <a:rPr lang="en-US" sz="1400" b="0" i="0" u="none" strike="noStrike" baseline="0" noProof="0">
                          <a:solidFill>
                            <a:srgbClr val="000000"/>
                          </a:solidFill>
                          <a:effectLst/>
                          <a:latin typeface="Times New Roman"/>
                        </a:rPr>
                        <a:t>FLERT: Document-Level Features for Named Entity Recognition</a:t>
                      </a:r>
                      <a:endParaRPr lang="en-US"/>
                    </a:p>
                    <a:p>
                      <a:pPr marL="0" marR="0" lvl="0" indent="0" algn="just">
                        <a:lnSpc>
                          <a:spcPct val="100000"/>
                        </a:lnSpc>
                        <a:spcBef>
                          <a:spcPts val="0"/>
                        </a:spcBef>
                        <a:spcAft>
                          <a:spcPts val="0"/>
                        </a:spcAft>
                        <a:buSzPts val="1400"/>
                        <a:buFont typeface="Arial"/>
                        <a:buNone/>
                      </a:pPr>
                      <a:endParaRPr lang="en-US" sz="1400" b="0" i="0" u="none" strike="noStrike" noProof="0">
                        <a:solidFill>
                          <a:schemeClr val="tx1"/>
                        </a:solidFill>
                        <a:effectLst/>
                        <a:latin typeface="Times New Roman"/>
                      </a:endParaRPr>
                    </a:p>
                  </a:txBody>
                  <a:tcPr marL="91450" marR="91450" marT="45725" marB="45725"/>
                </a:tc>
                <a:tc>
                  <a:txBody>
                    <a:bodyPr/>
                    <a:lstStyle/>
                    <a:p>
                      <a:pPr marL="0" lvl="0" indent="0" algn="just">
                        <a:lnSpc>
                          <a:spcPct val="100000"/>
                        </a:lnSpc>
                        <a:spcBef>
                          <a:spcPts val="0"/>
                        </a:spcBef>
                        <a:spcAft>
                          <a:spcPts val="0"/>
                        </a:spcAft>
                        <a:buNone/>
                      </a:pPr>
                      <a:r>
                        <a:rPr lang="en-US" sz="1400" b="0" i="0" u="none" strike="noStrike" baseline="0" noProof="0" dirty="0">
                          <a:solidFill>
                            <a:srgbClr val="000000"/>
                          </a:solidFill>
                          <a:effectLst/>
                          <a:latin typeface="Times New Roman"/>
                        </a:rPr>
                        <a:t> FLERT has been shown to improve the accuracy of NER models on a variety of datasets. This is because FLERT allows NER models to capture document-level information that is not available to traditional NER models.</a:t>
                      </a:r>
                      <a:endParaRPr dirty="0"/>
                    </a:p>
                  </a:txBody>
                  <a:tcPr marL="91450" marR="91450" marT="45724" marB="45724"/>
                </a:tc>
                <a:tc>
                  <a:txBody>
                    <a:bodyPr/>
                    <a:lstStyle/>
                    <a:p>
                      <a:pPr marL="0" marR="0" lvl="0" indent="0" algn="just">
                        <a:lnSpc>
                          <a:spcPct val="100000"/>
                        </a:lnSpc>
                        <a:spcBef>
                          <a:spcPts val="0"/>
                        </a:spcBef>
                        <a:spcAft>
                          <a:spcPts val="0"/>
                        </a:spcAft>
                        <a:buNone/>
                      </a:pPr>
                      <a:r>
                        <a:rPr lang="en-US" sz="1400" b="0" i="0" u="none" strike="noStrike" cap="none" baseline="0" noProof="0" dirty="0">
                          <a:solidFill>
                            <a:srgbClr val="000000"/>
                          </a:solidFill>
                          <a:effectLst/>
                          <a:latin typeface="Times New Roman"/>
                        </a:rPr>
                        <a:t>FLERT requires a large amount of labeled data to train effectively. This data can be difficult and expensive to collect, especially for historical documents and low-resource languages.</a:t>
                      </a:r>
                      <a:endParaRPr dirty="0"/>
                    </a:p>
                  </a:txBody>
                  <a:tcPr marL="91450" marR="91450" marT="45725" marB="45725"/>
                </a:tc>
                <a:extLst>
                  <a:ext uri="{0D108BD9-81ED-4DB2-BD59-A6C34878D82A}">
                    <a16:rowId xmlns:a16="http://schemas.microsoft.com/office/drawing/2014/main" val="10003"/>
                  </a:ext>
                </a:extLst>
              </a:tr>
              <a:tr h="1151733">
                <a:tc>
                  <a:txBody>
                    <a:bodyPr/>
                    <a:lstStyle/>
                    <a:p>
                      <a:pPr marL="0" lvl="0" indent="0" algn="just">
                        <a:lnSpc>
                          <a:spcPct val="100000"/>
                        </a:lnSpc>
                        <a:spcBef>
                          <a:spcPts val="0"/>
                        </a:spcBef>
                        <a:spcAft>
                          <a:spcPts val="0"/>
                        </a:spcAft>
                        <a:buNone/>
                      </a:pPr>
                      <a:r>
                        <a:rPr lang="en-IN" sz="1400" b="0" u="none" strike="noStrike" cap="none">
                          <a:latin typeface="Times New Roman"/>
                          <a:cs typeface="Times New Roman"/>
                        </a:rPr>
                        <a:t>[14]</a:t>
                      </a:r>
                    </a:p>
                  </a:txBody>
                  <a:tcPr marL="91450" marR="91450" marT="45724" marB="45724">
                    <a:solidFill>
                      <a:schemeClr val="accent6">
                        <a:lumMod val="40000"/>
                        <a:lumOff val="60000"/>
                      </a:schemeClr>
                    </a:solidFill>
                  </a:tcPr>
                </a:tc>
                <a:tc>
                  <a:txBody>
                    <a:bodyPr/>
                    <a:lstStyle/>
                    <a:p>
                      <a:pPr marL="0" lvl="0" indent="0" algn="just">
                        <a:lnSpc>
                          <a:spcPct val="100000"/>
                        </a:lnSpc>
                        <a:buNone/>
                      </a:pPr>
                      <a:r>
                        <a:rPr lang="en-US" sz="1400" b="0" i="0" u="none" strike="noStrike" baseline="0" noProof="0" err="1">
                          <a:solidFill>
                            <a:srgbClr val="111111"/>
                          </a:solidFill>
                          <a:latin typeface="Times New Roman"/>
                        </a:rPr>
                        <a:t>LayoutLM</a:t>
                      </a:r>
                      <a:r>
                        <a:rPr lang="en-US" sz="1400" b="0" i="0" u="none" strike="noStrike" baseline="0" noProof="0">
                          <a:solidFill>
                            <a:srgbClr val="111111"/>
                          </a:solidFill>
                          <a:latin typeface="Times New Roman"/>
                        </a:rPr>
                        <a:t>: Pre-training of Text and Layout for Document Image Understanding</a:t>
                      </a:r>
                      <a:endParaRPr lang="en-US"/>
                    </a:p>
                    <a:p>
                      <a:pPr lvl="0" algn="just">
                        <a:lnSpc>
                          <a:spcPct val="100000"/>
                        </a:lnSpc>
                        <a:spcBef>
                          <a:spcPts val="0"/>
                        </a:spcBef>
                        <a:spcAft>
                          <a:spcPts val="0"/>
                        </a:spcAft>
                        <a:buNone/>
                      </a:pPr>
                      <a:endParaRPr lang="en-US" sz="1400" b="0" i="0" u="none" strike="noStrike" noProof="0">
                        <a:solidFill>
                          <a:srgbClr val="111111"/>
                        </a:solidFill>
                        <a:latin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noProof="0" err="1">
                          <a:solidFill>
                            <a:srgbClr val="000000"/>
                          </a:solidFill>
                          <a:effectLst/>
                          <a:latin typeface="Times New Roman"/>
                        </a:rPr>
                        <a:t>LayoutLM</a:t>
                      </a:r>
                      <a:r>
                        <a:rPr lang="en-US" sz="1400" b="0" i="0" u="none" strike="noStrike" noProof="0">
                          <a:solidFill>
                            <a:srgbClr val="000000"/>
                          </a:solidFill>
                          <a:effectLst/>
                          <a:latin typeface="Times New Roman"/>
                        </a:rPr>
                        <a:t> is pre-trained on a large-scale dataset of scanned document images.</a:t>
                      </a:r>
                    </a:p>
                    <a:p>
                      <a:pPr marL="0" lvl="0" indent="0" algn="just">
                        <a:lnSpc>
                          <a:spcPct val="100000"/>
                        </a:lnSpc>
                        <a:spcBef>
                          <a:spcPts val="0"/>
                        </a:spcBef>
                        <a:spcAft>
                          <a:spcPts val="0"/>
                        </a:spcAft>
                        <a:buNone/>
                      </a:pPr>
                      <a:r>
                        <a:rPr lang="en-US" sz="1400" b="0" i="0" u="none" strike="noStrike" baseline="0" noProof="0">
                          <a:solidFill>
                            <a:srgbClr val="000000"/>
                          </a:solidFill>
                          <a:effectLst/>
                          <a:latin typeface="Times New Roman"/>
                        </a:rPr>
                        <a:t>Once the model is pre-trained, it can be fine-tuned on a variety of DIU tasks</a:t>
                      </a:r>
                      <a:endParaRPr lang="en-US"/>
                    </a:p>
                  </a:txBody>
                  <a:tcPr marL="91450" marR="91450" marT="45724" marB="45724"/>
                </a:tc>
                <a:tc>
                  <a:txBody>
                    <a:bodyPr/>
                    <a:lstStyle/>
                    <a:p>
                      <a:pPr marL="0" lvl="0" indent="0" algn="just">
                        <a:lnSpc>
                          <a:spcPct val="100000"/>
                        </a:lnSpc>
                        <a:spcBef>
                          <a:spcPts val="0"/>
                        </a:spcBef>
                        <a:spcAft>
                          <a:spcPts val="0"/>
                        </a:spcAft>
                        <a:buNone/>
                      </a:pPr>
                      <a:r>
                        <a:rPr lang="en-US" sz="1600" b="0" i="0" u="none" strike="noStrike" baseline="0" noProof="0" dirty="0">
                          <a:solidFill>
                            <a:srgbClr val="000000"/>
                          </a:solidFill>
                          <a:effectLst/>
                          <a:latin typeface="Times New Roman"/>
                        </a:rPr>
                        <a:t>It is pre-trained on a large-scale dataset of scanned document images. </a:t>
                      </a:r>
                      <a:endParaRPr dirty="0"/>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cap="none" baseline="0" noProof="0" dirty="0">
                          <a:solidFill>
                            <a:srgbClr val="000000"/>
                          </a:solidFill>
                          <a:effectLst/>
                          <a:latin typeface="Times New Roman"/>
                        </a:rPr>
                        <a:t>If the pre-training data is biased, the model will be biased as well. This can lead to errors when the model is used on real-world data.</a:t>
                      </a:r>
                      <a:endParaRPr dirty="0"/>
                    </a:p>
                  </a:txBody>
                  <a:tcPr marL="91450" marR="91450" marT="45724" marB="45724"/>
                </a:tc>
                <a:extLst>
                  <a:ext uri="{0D108BD9-81ED-4DB2-BD59-A6C34878D82A}">
                    <a16:rowId xmlns:a16="http://schemas.microsoft.com/office/drawing/2014/main" val="266520571"/>
                  </a:ext>
                </a:extLst>
              </a:tr>
            </a:tbl>
          </a:graphicData>
        </a:graphic>
      </p:graphicFrame>
    </p:spTree>
    <p:extLst>
      <p:ext uri="{BB962C8B-B14F-4D97-AF65-F5344CB8AC3E}">
        <p14:creationId xmlns:p14="http://schemas.microsoft.com/office/powerpoint/2010/main" val="131480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253" name="Google Shape;253;p32"/>
          <p:cNvGraphicFramePr/>
          <p:nvPr>
            <p:extLst>
              <p:ext uri="{D42A27DB-BD31-4B8C-83A1-F6EECF244321}">
                <p14:modId xmlns:p14="http://schemas.microsoft.com/office/powerpoint/2010/main" val="3522952494"/>
              </p:ext>
            </p:extLst>
          </p:nvPr>
        </p:nvGraphicFramePr>
        <p:xfrm>
          <a:off x="93828" y="870044"/>
          <a:ext cx="8952501" cy="3341962"/>
        </p:xfrm>
        <a:graphic>
          <a:graphicData uri="http://schemas.openxmlformats.org/drawingml/2006/table">
            <a:tbl>
              <a:tblPr firstRow="1" bandRow="1">
                <a:noFill/>
                <a:tableStyleId>{6446DA89-72E0-4278-98E4-97C8416CE8D1}</a:tableStyleId>
              </a:tblPr>
              <a:tblGrid>
                <a:gridCol w="864769">
                  <a:extLst>
                    <a:ext uri="{9D8B030D-6E8A-4147-A177-3AD203B41FA5}">
                      <a16:colId xmlns:a16="http://schemas.microsoft.com/office/drawing/2014/main" val="20000"/>
                    </a:ext>
                  </a:extLst>
                </a:gridCol>
                <a:gridCol w="1485087">
                  <a:extLst>
                    <a:ext uri="{9D8B030D-6E8A-4147-A177-3AD203B41FA5}">
                      <a16:colId xmlns:a16="http://schemas.microsoft.com/office/drawing/2014/main" val="20001"/>
                    </a:ext>
                  </a:extLst>
                </a:gridCol>
                <a:gridCol w="2134919">
                  <a:extLst>
                    <a:ext uri="{9D8B030D-6E8A-4147-A177-3AD203B41FA5}">
                      <a16:colId xmlns:a16="http://schemas.microsoft.com/office/drawing/2014/main" val="20002"/>
                    </a:ext>
                  </a:extLst>
                </a:gridCol>
                <a:gridCol w="2384225">
                  <a:extLst>
                    <a:ext uri="{9D8B030D-6E8A-4147-A177-3AD203B41FA5}">
                      <a16:colId xmlns:a16="http://schemas.microsoft.com/office/drawing/2014/main" val="2528798242"/>
                    </a:ext>
                  </a:extLst>
                </a:gridCol>
                <a:gridCol w="2083501">
                  <a:extLst>
                    <a:ext uri="{9D8B030D-6E8A-4147-A177-3AD203B41FA5}">
                      <a16:colId xmlns:a16="http://schemas.microsoft.com/office/drawing/2014/main" val="20003"/>
                    </a:ext>
                  </a:extLst>
                </a:gridCol>
              </a:tblGrid>
              <a:tr h="385386">
                <a:tc>
                  <a:txBody>
                    <a:bodyPr/>
                    <a:lstStyle/>
                    <a:p>
                      <a:pPr marL="0" marR="0" lvl="0" indent="0" algn="just" rtl="0">
                        <a:lnSpc>
                          <a:spcPct val="100000"/>
                        </a:lnSpc>
                        <a:spcBef>
                          <a:spcPts val="0"/>
                        </a:spcBef>
                        <a:spcAft>
                          <a:spcPts val="0"/>
                        </a:spcAft>
                        <a:buNone/>
                      </a:pPr>
                      <a:r>
                        <a:rPr lang="en-IN" sz="1400" b="1" u="none" strike="noStrike" cap="none">
                          <a:latin typeface="Times New Roman"/>
                          <a:ea typeface="Times New Roman"/>
                          <a:cs typeface="Times New Roman"/>
                          <a:sym typeface="Times New Roman"/>
                        </a:rPr>
                        <a:t>Ref</a:t>
                      </a:r>
                      <a:r>
                        <a:rPr lang="en-IN" sz="1400" b="0" u="none" strike="noStrike" cap="none">
                          <a:latin typeface="Times New Roman"/>
                          <a:ea typeface="Times New Roman"/>
                          <a:cs typeface="Times New Roman"/>
                          <a:sym typeface="Times New Roman"/>
                        </a:rPr>
                        <a:t>. </a:t>
                      </a:r>
                      <a:r>
                        <a:rPr lang="en-IN" sz="1400" b="1" u="none" strike="noStrike" cap="none">
                          <a:latin typeface="Times New Roman"/>
                          <a:ea typeface="Times New Roman"/>
                          <a:cs typeface="Times New Roman"/>
                          <a:sym typeface="Times New Roman"/>
                        </a:rPr>
                        <a:t>No</a:t>
                      </a:r>
                      <a:r>
                        <a:rPr lang="en-IN" sz="1400" b="0" u="none" strike="noStrike" cap="none">
                          <a:latin typeface="Times New Roman"/>
                          <a:ea typeface="Times New Roman"/>
                          <a:cs typeface="Times New Roman"/>
                        </a:rPr>
                        <a:t> </a:t>
                      </a:r>
                      <a:endParaRPr sz="1400" b="0" u="none" strike="noStrike" cap="none">
                        <a:latin typeface="Times New Roman"/>
                        <a:ea typeface="Times New Roman"/>
                        <a:cs typeface="Times New Roman"/>
                        <a:sym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i="0" u="none" strike="noStrike" cap="none" noProof="0">
                          <a:solidFill>
                            <a:srgbClr val="000000"/>
                          </a:solidFill>
                          <a:latin typeface="Times New Roman"/>
                        </a:rPr>
                        <a:t>Title</a:t>
                      </a:r>
                      <a:endParaRPr sz="1400" b="1" u="none" strike="noStrike" cap="none">
                        <a:latin typeface="Times New Roman"/>
                        <a:cs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0" u="none" strike="noStrike" cap="none">
                          <a:latin typeface="Times New Roman"/>
                          <a:cs typeface="Times New Roman"/>
                        </a:rPr>
                        <a:t>   </a:t>
                      </a:r>
                      <a:r>
                        <a:rPr lang="en-IN" sz="1400" b="1" u="none" strike="noStrike" cap="none">
                          <a:latin typeface="Times New Roman"/>
                          <a:cs typeface="Times New Roman"/>
                        </a:rPr>
                        <a:t>Methodology</a:t>
                      </a:r>
                    </a:p>
                  </a:txBody>
                  <a:tcPr marL="91450" marR="91450" marT="45725" marB="45725">
                    <a:solidFill>
                      <a:schemeClr val="accent1">
                        <a:lumMod val="40000"/>
                        <a:lumOff val="60000"/>
                      </a:schemeClr>
                    </a:solidFill>
                  </a:tcPr>
                </a:tc>
                <a:tc>
                  <a:txBody>
                    <a:bodyPr/>
                    <a:lstStyle/>
                    <a:p>
                      <a:pPr marL="0" lvl="0" indent="0" algn="ctr">
                        <a:lnSpc>
                          <a:spcPct val="100000"/>
                        </a:lnSpc>
                        <a:spcBef>
                          <a:spcPts val="0"/>
                        </a:spcBef>
                        <a:spcAft>
                          <a:spcPts val="0"/>
                        </a:spcAft>
                        <a:buNone/>
                      </a:pPr>
                      <a:r>
                        <a:rPr lang="en-IN" sz="1400" b="1" u="none" strike="noStrike" cap="none">
                          <a:latin typeface="Times New Roman"/>
                          <a:cs typeface="Times New Roman"/>
                        </a:rPr>
                        <a:t>Advantages</a:t>
                      </a:r>
                    </a:p>
                  </a:txBody>
                  <a:tcPr marL="91450" marR="91450" marT="45724" marB="45724">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u="none" strike="noStrike" cap="none">
                          <a:latin typeface="Times New Roman"/>
                          <a:cs typeface="Times New Roman"/>
                        </a:rPr>
                        <a:t>Drawbacks</a:t>
                      </a:r>
                      <a:r>
                        <a:rPr lang="en-IN" sz="1400" b="0" u="none" strike="noStrike" cap="none">
                          <a:latin typeface="Times New Roman"/>
                          <a:cs typeface="Times New Roman"/>
                        </a:rPr>
                        <a:t>    </a:t>
                      </a:r>
                      <a:endParaRPr sz="1400" b="0" u="none" strike="noStrike" cap="none">
                        <a:latin typeface="Times New Roman"/>
                        <a:cs typeface="Times New Roman"/>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10000"/>
                  </a:ext>
                </a:extLst>
              </a:tr>
              <a:tr h="1151733">
                <a:tc>
                  <a:txBody>
                    <a:bodyPr/>
                    <a:lstStyle/>
                    <a:p>
                      <a:pPr marL="0" marR="0" lvl="0" indent="0" algn="just" rtl="0">
                        <a:lnSpc>
                          <a:spcPct val="100000"/>
                        </a:lnSpc>
                        <a:spcBef>
                          <a:spcPts val="0"/>
                        </a:spcBef>
                        <a:spcAft>
                          <a:spcPts val="0"/>
                        </a:spcAft>
                        <a:buNone/>
                      </a:pPr>
                      <a:r>
                        <a:rPr lang="en-IN" sz="1400" b="0" u="none" strike="noStrike" cap="none">
                          <a:latin typeface="Times New Roman"/>
                          <a:cs typeface="Times New Roman"/>
                        </a:rPr>
                        <a:t>[15]</a:t>
                      </a:r>
                    </a:p>
                  </a:txBody>
                  <a:tcPr marL="91450" marR="91450" marT="45725" marB="45725">
                    <a:solidFill>
                      <a:schemeClr val="accent6">
                        <a:lumMod val="40000"/>
                        <a:lumOff val="60000"/>
                      </a:schemeClr>
                    </a:solidFill>
                  </a:tcPr>
                </a:tc>
                <a:tc>
                  <a:txBody>
                    <a:bodyPr/>
                    <a:lstStyle/>
                    <a:p>
                      <a:pPr lvl="0" algn="just">
                        <a:lnSpc>
                          <a:spcPct val="100000"/>
                        </a:lnSpc>
                        <a:spcBef>
                          <a:spcPts val="0"/>
                        </a:spcBef>
                        <a:spcAft>
                          <a:spcPts val="0"/>
                        </a:spcAft>
                        <a:buNone/>
                      </a:pPr>
                      <a:r>
                        <a:rPr lang="en-US" sz="1400" b="0" i="0" u="none" strike="noStrike" baseline="0" noProof="0">
                          <a:solidFill>
                            <a:srgbClr val="111111"/>
                          </a:solidFill>
                          <a:latin typeface="Times New Roman"/>
                        </a:rPr>
                        <a:t>Document Image Extraction System Design</a:t>
                      </a:r>
                      <a:endParaRPr lang="en-US"/>
                    </a:p>
                  </a:txBody>
                  <a:tcPr marL="91450" marR="91450" marT="45725" marB="45725"/>
                </a:tc>
                <a:tc>
                  <a:txBody>
                    <a:bodyPr/>
                    <a:lstStyle/>
                    <a:p>
                      <a:pPr marL="0" marR="0" lvl="0" indent="0" algn="just">
                        <a:lnSpc>
                          <a:spcPct val="100000"/>
                        </a:lnSpc>
                        <a:spcBef>
                          <a:spcPts val="0"/>
                        </a:spcBef>
                        <a:spcAft>
                          <a:spcPts val="0"/>
                        </a:spcAft>
                        <a:buNone/>
                      </a:pPr>
                      <a:r>
                        <a:rPr lang="en-US" sz="1400" b="0" i="0" u="none" strike="noStrike" noProof="0">
                          <a:solidFill>
                            <a:schemeClr val="tx1"/>
                          </a:solidFill>
                          <a:effectLst/>
                          <a:latin typeface="Times New Roman"/>
                        </a:rPr>
                        <a:t>It Contains 6 components:  Document image acquisition, Pre-processing, Text </a:t>
                      </a:r>
                      <a:r>
                        <a:rPr lang="en-US" sz="1400" b="0" i="0" u="none" strike="noStrike" noProof="0" err="1">
                          <a:solidFill>
                            <a:schemeClr val="tx1"/>
                          </a:solidFill>
                          <a:effectLst/>
                          <a:latin typeface="Times New Roman"/>
                        </a:rPr>
                        <a:t>extractio,Feature</a:t>
                      </a:r>
                      <a:r>
                        <a:rPr lang="en-US" sz="1400" b="0" i="0" u="none" strike="noStrike" noProof="0">
                          <a:solidFill>
                            <a:schemeClr val="tx1"/>
                          </a:solidFill>
                          <a:effectLst/>
                          <a:latin typeface="Times New Roman"/>
                        </a:rPr>
                        <a:t> extraction, Extraction</a:t>
                      </a:r>
                      <a:endParaRPr sz="1400" b="0" i="0" u="none" strike="noStrike" noProof="0">
                        <a:solidFill>
                          <a:schemeClr val="tx1"/>
                        </a:solidFill>
                        <a:effectLst/>
                        <a:latin typeface="Times New Roman"/>
                      </a:endParaRPr>
                    </a:p>
                  </a:txBody>
                  <a:tcPr marL="91450" marR="91450" marT="45725" marB="45725"/>
                </a:tc>
                <a:tc>
                  <a:txBody>
                    <a:bodyPr/>
                    <a:lstStyle/>
                    <a:p>
                      <a:pPr marL="0" lvl="0" indent="0" algn="just">
                        <a:lnSpc>
                          <a:spcPct val="100000"/>
                        </a:lnSpc>
                        <a:spcBef>
                          <a:spcPts val="0"/>
                        </a:spcBef>
                        <a:spcAft>
                          <a:spcPts val="0"/>
                        </a:spcAft>
                        <a:buNone/>
                      </a:pPr>
                      <a:r>
                        <a:rPr lang="en-US" sz="1400" b="0" i="0" u="none" strike="noStrike" noProof="0" dirty="0">
                          <a:solidFill>
                            <a:schemeClr val="tx1"/>
                          </a:solidFill>
                          <a:effectLst/>
                          <a:latin typeface="Times New Roman"/>
                        </a:rPr>
                        <a:t>The system is able to extract text from a variety of document types with high accuracy. This is important for applications where the extracted information needs to be reliable.</a:t>
                      </a:r>
                      <a:endParaRPr sz="1400" dirty="0">
                        <a:solidFill>
                          <a:schemeClr val="tx1"/>
                        </a:solidFill>
                        <a:latin typeface="Times New Roman"/>
                      </a:endParaRPr>
                    </a:p>
                  </a:txBody>
                  <a:tcPr marL="91450" marR="91450" marT="45724" marB="45724"/>
                </a:tc>
                <a:tc>
                  <a:txBody>
                    <a:bodyPr/>
                    <a:lstStyle/>
                    <a:p>
                      <a:pPr marL="0" marR="0" lvl="0" indent="0" algn="just">
                        <a:lnSpc>
                          <a:spcPct val="100000"/>
                        </a:lnSpc>
                        <a:spcBef>
                          <a:spcPts val="0"/>
                        </a:spcBef>
                        <a:spcAft>
                          <a:spcPts val="0"/>
                        </a:spcAft>
                        <a:buNone/>
                      </a:pPr>
                      <a:r>
                        <a:rPr lang="en-US" sz="1400" b="0" i="0" u="none" strike="noStrike" cap="none" baseline="0" noProof="0">
                          <a:solidFill>
                            <a:srgbClr val="000000"/>
                          </a:solidFill>
                          <a:effectLst/>
                          <a:latin typeface="Times New Roman"/>
                        </a:rPr>
                        <a:t>The system requires a large amount of training data to be trained effectively. This data can be difficult and expensive to collect.</a:t>
                      </a:r>
                      <a:endParaRPr/>
                    </a:p>
                  </a:txBody>
                  <a:tcPr marL="91450" marR="91450" marT="45725" marB="45725"/>
                </a:tc>
                <a:extLst>
                  <a:ext uri="{0D108BD9-81ED-4DB2-BD59-A6C34878D82A}">
                    <a16:rowId xmlns:a16="http://schemas.microsoft.com/office/drawing/2014/main" val="10003"/>
                  </a:ext>
                </a:extLst>
              </a:tr>
              <a:tr h="1151733">
                <a:tc>
                  <a:txBody>
                    <a:bodyPr/>
                    <a:lstStyle/>
                    <a:p>
                      <a:pPr marL="0" lvl="0" indent="0" algn="just">
                        <a:lnSpc>
                          <a:spcPct val="100000"/>
                        </a:lnSpc>
                        <a:spcBef>
                          <a:spcPts val="0"/>
                        </a:spcBef>
                        <a:spcAft>
                          <a:spcPts val="0"/>
                        </a:spcAft>
                        <a:buNone/>
                      </a:pPr>
                      <a:r>
                        <a:rPr lang="en-IN" sz="1400" b="0" u="none" strike="noStrike" cap="none">
                          <a:latin typeface="Times New Roman"/>
                          <a:cs typeface="Times New Roman"/>
                        </a:rPr>
                        <a:t>[16]</a:t>
                      </a:r>
                    </a:p>
                  </a:txBody>
                  <a:tcPr marL="91450" marR="91450" marT="45724" marB="45724">
                    <a:solidFill>
                      <a:schemeClr val="accent6">
                        <a:lumMod val="40000"/>
                        <a:lumOff val="60000"/>
                      </a:schemeClr>
                    </a:solidFill>
                  </a:tcPr>
                </a:tc>
                <a:tc>
                  <a:txBody>
                    <a:bodyPr/>
                    <a:lstStyle/>
                    <a:p>
                      <a:pPr marL="0" lvl="0" indent="0" algn="just">
                        <a:lnSpc>
                          <a:spcPct val="100000"/>
                        </a:lnSpc>
                        <a:buNone/>
                      </a:pPr>
                      <a:r>
                        <a:rPr lang="en-US" sz="1400" b="0" i="0" u="none" strike="noStrike" baseline="0" noProof="0">
                          <a:solidFill>
                            <a:srgbClr val="111111"/>
                          </a:solidFill>
                          <a:latin typeface="Times New Roman"/>
                        </a:rPr>
                        <a:t>Keyword extraction: Issues and methods</a:t>
                      </a:r>
                      <a:endParaRPr lang="en-US"/>
                    </a:p>
                    <a:p>
                      <a:pPr lvl="0" algn="just">
                        <a:lnSpc>
                          <a:spcPct val="100000"/>
                        </a:lnSpc>
                        <a:spcBef>
                          <a:spcPts val="0"/>
                        </a:spcBef>
                        <a:spcAft>
                          <a:spcPts val="0"/>
                        </a:spcAft>
                        <a:buNone/>
                      </a:pPr>
                      <a:endParaRPr lang="en-US" sz="1400" b="0" i="0" u="none" strike="noStrike" noProof="0">
                        <a:solidFill>
                          <a:srgbClr val="111111"/>
                        </a:solidFill>
                        <a:latin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noProof="0">
                          <a:solidFill>
                            <a:srgbClr val="000000"/>
                          </a:solidFill>
                          <a:effectLst/>
                          <a:latin typeface="Times New Roman"/>
                        </a:rPr>
                        <a:t>Uses three different approaches: Statistical methods, Machine learning methods, Hybrid Methods </a:t>
                      </a:r>
                      <a:endParaRPr sz="1400" b="0" i="0" u="none" strike="noStrike" noProof="0">
                        <a:solidFill>
                          <a:srgbClr val="000000"/>
                        </a:solidFill>
                        <a:effectLst/>
                        <a:latin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noProof="0">
                          <a:solidFill>
                            <a:schemeClr val="tx1"/>
                          </a:solidFill>
                          <a:effectLst/>
                          <a:latin typeface="Times New Roman"/>
                        </a:rPr>
                        <a:t> This is important for applications that need to process texts from a variety of domains, such as news articles, scientific papers, and social media posts</a:t>
                      </a:r>
                      <a:endParaRPr sz="1400">
                        <a:solidFill>
                          <a:schemeClr val="tx1"/>
                        </a:solidFill>
                        <a:latin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cap="none" baseline="0" noProof="0" dirty="0">
                          <a:solidFill>
                            <a:srgbClr val="000000"/>
                          </a:solidFill>
                          <a:effectLst/>
                          <a:latin typeface="Times New Roman"/>
                        </a:rPr>
                        <a:t>misspellings and grammatical errors. This can lead to the extraction of incorrect keywords.</a:t>
                      </a:r>
                      <a:endParaRPr dirty="0"/>
                    </a:p>
                  </a:txBody>
                  <a:tcPr marL="91450" marR="91450" marT="45724" marB="45724"/>
                </a:tc>
                <a:extLst>
                  <a:ext uri="{0D108BD9-81ED-4DB2-BD59-A6C34878D82A}">
                    <a16:rowId xmlns:a16="http://schemas.microsoft.com/office/drawing/2014/main" val="266520571"/>
                  </a:ext>
                </a:extLst>
              </a:tr>
            </a:tbl>
          </a:graphicData>
        </a:graphic>
      </p:graphicFrame>
    </p:spTree>
    <p:extLst>
      <p:ext uri="{BB962C8B-B14F-4D97-AF65-F5344CB8AC3E}">
        <p14:creationId xmlns:p14="http://schemas.microsoft.com/office/powerpoint/2010/main" val="156175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7BADFE1-A2A4-6472-F5BB-F8A4CAF1E31C}"/>
              </a:ext>
            </a:extLst>
          </p:cNvPr>
          <p:cNvSpPr txBox="1"/>
          <p:nvPr/>
        </p:nvSpPr>
        <p:spPr>
          <a:xfrm>
            <a:off x="1666374" y="34591"/>
            <a:ext cx="60819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latin typeface="Times New Roman"/>
              </a:rPr>
              <a:t>Proposed Architecture Diagram</a:t>
            </a:r>
            <a:endParaRPr lang="en-US"/>
          </a:p>
        </p:txBody>
      </p:sp>
      <p:pic>
        <p:nvPicPr>
          <p:cNvPr id="2" name="Picture 1" descr="A diagram of a data extraction&#10;&#10;Description automatically generated">
            <a:extLst>
              <a:ext uri="{FF2B5EF4-FFF2-40B4-BE49-F238E27FC236}">
                <a16:creationId xmlns:a16="http://schemas.microsoft.com/office/drawing/2014/main" id="{E498F7EC-A7F6-696F-2825-1C02A6767005}"/>
              </a:ext>
            </a:extLst>
          </p:cNvPr>
          <p:cNvPicPr>
            <a:picLocks noChangeAspect="1"/>
          </p:cNvPicPr>
          <p:nvPr/>
        </p:nvPicPr>
        <p:blipFill>
          <a:blip r:embed="rId2"/>
          <a:stretch>
            <a:fillRect/>
          </a:stretch>
        </p:blipFill>
        <p:spPr>
          <a:xfrm>
            <a:off x="952500" y="1184569"/>
            <a:ext cx="7239000" cy="3337925"/>
          </a:xfrm>
          <a:prstGeom prst="rect">
            <a:avLst/>
          </a:prstGeom>
        </p:spPr>
      </p:pic>
      <p:sp>
        <p:nvSpPr>
          <p:cNvPr id="3" name="TextBox 2">
            <a:extLst>
              <a:ext uri="{FF2B5EF4-FFF2-40B4-BE49-F238E27FC236}">
                <a16:creationId xmlns:a16="http://schemas.microsoft.com/office/drawing/2014/main" id="{2224AA57-1837-F6CD-32C0-54447174B922}"/>
              </a:ext>
            </a:extLst>
          </p:cNvPr>
          <p:cNvSpPr txBox="1"/>
          <p:nvPr/>
        </p:nvSpPr>
        <p:spPr>
          <a:xfrm>
            <a:off x="1051719" y="1964531"/>
            <a:ext cx="734218" cy="2678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12450307-6B4E-DA1F-46D1-FE6281AD82D5}"/>
              </a:ext>
            </a:extLst>
          </p:cNvPr>
          <p:cNvSpPr txBox="1"/>
          <p:nvPr/>
        </p:nvSpPr>
        <p:spPr>
          <a:xfrm>
            <a:off x="883046" y="192484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Times New Roman"/>
                <a:cs typeface="Times New Roman"/>
              </a:rPr>
              <a:t>USER</a:t>
            </a:r>
          </a:p>
          <a:p>
            <a:endParaRPr lang="en-US">
              <a:latin typeface="Times New Roman"/>
            </a:endParaRPr>
          </a:p>
        </p:txBody>
      </p:sp>
      <p:sp>
        <p:nvSpPr>
          <p:cNvPr id="6" name="TextBox 5">
            <a:extLst>
              <a:ext uri="{FF2B5EF4-FFF2-40B4-BE49-F238E27FC236}">
                <a16:creationId xmlns:a16="http://schemas.microsoft.com/office/drawing/2014/main" id="{116F9B1E-184D-5909-ABE7-8E076B92552B}"/>
              </a:ext>
            </a:extLst>
          </p:cNvPr>
          <p:cNvSpPr txBox="1"/>
          <p:nvPr/>
        </p:nvSpPr>
        <p:spPr>
          <a:xfrm>
            <a:off x="1668859" y="192484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Times New Roman"/>
                <a:cs typeface="Times New Roman"/>
              </a:rPr>
              <a:t>DOCUMENT</a:t>
            </a:r>
          </a:p>
          <a:p>
            <a:endParaRPr lang="en-US">
              <a:latin typeface="Times New Roman"/>
            </a:endParaRPr>
          </a:p>
        </p:txBody>
      </p:sp>
      <p:sp>
        <p:nvSpPr>
          <p:cNvPr id="7" name="TextBox 6">
            <a:extLst>
              <a:ext uri="{FF2B5EF4-FFF2-40B4-BE49-F238E27FC236}">
                <a16:creationId xmlns:a16="http://schemas.microsoft.com/office/drawing/2014/main" id="{039D6035-1C1A-6270-B4C8-40141BDCFB05}"/>
              </a:ext>
            </a:extLst>
          </p:cNvPr>
          <p:cNvSpPr txBox="1"/>
          <p:nvPr/>
        </p:nvSpPr>
        <p:spPr>
          <a:xfrm>
            <a:off x="3442890" y="4081859"/>
            <a:ext cx="35321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DJANGO FRAMEWORK</a:t>
            </a:r>
          </a:p>
        </p:txBody>
      </p:sp>
    </p:spTree>
    <p:extLst>
      <p:ext uri="{BB962C8B-B14F-4D97-AF65-F5344CB8AC3E}">
        <p14:creationId xmlns:p14="http://schemas.microsoft.com/office/powerpoint/2010/main" val="3575147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6A117-C9B9-D95F-F0E9-01F6E404E1F4}"/>
              </a:ext>
            </a:extLst>
          </p:cNvPr>
          <p:cNvSpPr txBox="1"/>
          <p:nvPr/>
        </p:nvSpPr>
        <p:spPr>
          <a:xfrm>
            <a:off x="366783" y="264425"/>
            <a:ext cx="85767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rPr>
              <a:t>Modules</a:t>
            </a:r>
          </a:p>
        </p:txBody>
      </p:sp>
      <p:sp>
        <p:nvSpPr>
          <p:cNvPr id="2" name="TextBox 1">
            <a:extLst>
              <a:ext uri="{FF2B5EF4-FFF2-40B4-BE49-F238E27FC236}">
                <a16:creationId xmlns:a16="http://schemas.microsoft.com/office/drawing/2014/main" id="{88A7E3F1-C04C-42C9-10F0-682617219AF1}"/>
              </a:ext>
            </a:extLst>
          </p:cNvPr>
          <p:cNvSpPr txBox="1"/>
          <p:nvPr/>
        </p:nvSpPr>
        <p:spPr>
          <a:xfrm>
            <a:off x="247907" y="973964"/>
            <a:ext cx="8649268"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a:latin typeface="Times New Roman"/>
                <a:cs typeface="Times New Roman"/>
              </a:rPr>
              <a:t>User Module</a:t>
            </a:r>
            <a:endParaRPr lang="en-US" sz="2800">
              <a:latin typeface="Times New Roman"/>
              <a:cs typeface="Times New Roman"/>
            </a:endParaRPr>
          </a:p>
          <a:p>
            <a:pPr marL="457200" lvl="2" indent="-457200" algn="just">
              <a:buChar char="•"/>
            </a:pPr>
            <a:r>
              <a:rPr lang="en-US" sz="2800" u="sng">
                <a:latin typeface="Times New Roman"/>
                <a:cs typeface="Times New Roman"/>
              </a:rPr>
              <a:t>Registration and Authentication:</a:t>
            </a:r>
            <a:r>
              <a:rPr lang="en-US" sz="2800">
                <a:latin typeface="Times New Roman"/>
                <a:cs typeface="Times New Roman"/>
              </a:rPr>
              <a:t> Allowing users to create accounts and log in securely.</a:t>
            </a:r>
            <a:endParaRPr lang="en-US"/>
          </a:p>
          <a:p>
            <a:pPr marL="457200" lvl="2" indent="-457200" algn="just">
              <a:buChar char="•"/>
            </a:pPr>
            <a:r>
              <a:rPr lang="en-US" sz="2800" u="sng">
                <a:latin typeface="Times New Roman"/>
                <a:cs typeface="Times New Roman"/>
              </a:rPr>
              <a:t>User Profile Management:</a:t>
            </a:r>
            <a:r>
              <a:rPr lang="en-US" sz="2800">
                <a:latin typeface="Times New Roman"/>
                <a:cs typeface="Times New Roman"/>
              </a:rPr>
              <a:t> Allowing users to update their profiles, including names, email addresses, and passwords.</a:t>
            </a:r>
            <a:endParaRPr lang="en-US"/>
          </a:p>
          <a:p>
            <a:pPr marL="457200" lvl="2" indent="-457200" algn="just">
              <a:buChar char="•"/>
            </a:pPr>
            <a:r>
              <a:rPr lang="en-US" sz="2800" u="sng">
                <a:latin typeface="Times New Roman"/>
                <a:cs typeface="Times New Roman"/>
              </a:rPr>
              <a:t>File Upload and Download:</a:t>
            </a:r>
            <a:r>
              <a:rPr lang="en-US" sz="2800">
                <a:latin typeface="Times New Roman"/>
                <a:cs typeface="Times New Roman"/>
              </a:rPr>
              <a:t> Enabling users to upload Word documents and download formatted documents.</a:t>
            </a:r>
            <a:endParaRPr lang="en-US"/>
          </a:p>
          <a:p>
            <a:endParaRPr lang="en-US"/>
          </a:p>
        </p:txBody>
      </p:sp>
    </p:spTree>
    <p:extLst>
      <p:ext uri="{BB962C8B-B14F-4D97-AF65-F5344CB8AC3E}">
        <p14:creationId xmlns:p14="http://schemas.microsoft.com/office/powerpoint/2010/main" val="139543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2B2B3-5175-AFD4-34B3-AABAD90F65DB}"/>
              </a:ext>
            </a:extLst>
          </p:cNvPr>
          <p:cNvSpPr txBox="1"/>
          <p:nvPr/>
        </p:nvSpPr>
        <p:spPr>
          <a:xfrm>
            <a:off x="112594" y="330106"/>
            <a:ext cx="898705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Input and Processing Module</a:t>
            </a:r>
            <a:endParaRPr lang="en-US" b="1"/>
          </a:p>
          <a:p>
            <a:pPr marL="457200" indent="-457200" algn="just">
              <a:buChar char="•"/>
            </a:pPr>
            <a:r>
              <a:rPr lang="en-US" sz="2800" u="sng">
                <a:latin typeface="Times New Roman"/>
                <a:cs typeface="Times New Roman"/>
              </a:rPr>
              <a:t>File Upload Handling:</a:t>
            </a:r>
            <a:r>
              <a:rPr lang="en-US" sz="2800">
                <a:latin typeface="Times New Roman"/>
                <a:cs typeface="Times New Roman"/>
              </a:rPr>
              <a:t> Receiving and validating uploaded Word documents.</a:t>
            </a:r>
            <a:endParaRPr lang="en-US"/>
          </a:p>
          <a:p>
            <a:pPr marL="457200" indent="-457200" algn="just">
              <a:buChar char="•"/>
            </a:pPr>
            <a:r>
              <a:rPr lang="en-US" sz="2800" u="sng">
                <a:latin typeface="Times New Roman"/>
                <a:cs typeface="Times New Roman"/>
              </a:rPr>
              <a:t>Data Extraction:</a:t>
            </a:r>
            <a:r>
              <a:rPr lang="en-US" sz="2800">
                <a:latin typeface="Times New Roman"/>
                <a:cs typeface="Times New Roman"/>
              </a:rPr>
              <a:t> Extracting data from Word documents, including text and document structure.</a:t>
            </a:r>
            <a:endParaRPr lang="en-US"/>
          </a:p>
          <a:p>
            <a:pPr marL="457200" indent="-457200" algn="just">
              <a:buChar char="•"/>
            </a:pPr>
            <a:r>
              <a:rPr lang="en-US" sz="2800" u="sng">
                <a:latin typeface="Times New Roman"/>
                <a:cs typeface="Times New Roman"/>
              </a:rPr>
              <a:t>Data Preprocessing:</a:t>
            </a:r>
            <a:r>
              <a:rPr lang="en-US" sz="2800">
                <a:latin typeface="Times New Roman"/>
                <a:cs typeface="Times New Roman"/>
              </a:rPr>
              <a:t> Cleaning and formatting extracted data, removing extra spaces, and ensuring data consistency.</a:t>
            </a:r>
            <a:endParaRPr lang="en-US"/>
          </a:p>
          <a:p>
            <a:endParaRPr lang="en-US" sz="2800">
              <a:latin typeface="Times New Roman"/>
              <a:cs typeface="Segoe UI"/>
            </a:endParaRPr>
          </a:p>
        </p:txBody>
      </p:sp>
    </p:spTree>
    <p:extLst>
      <p:ext uri="{BB962C8B-B14F-4D97-AF65-F5344CB8AC3E}">
        <p14:creationId xmlns:p14="http://schemas.microsoft.com/office/powerpoint/2010/main" val="128723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2B2B3-5175-AFD4-34B3-AABAD90F65DB}"/>
              </a:ext>
            </a:extLst>
          </p:cNvPr>
          <p:cNvSpPr txBox="1"/>
          <p:nvPr/>
        </p:nvSpPr>
        <p:spPr>
          <a:xfrm>
            <a:off x="112594" y="330106"/>
            <a:ext cx="898705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Predefined Style Application Module</a:t>
            </a:r>
            <a:endParaRPr lang="en-US" b="1"/>
          </a:p>
          <a:p>
            <a:pPr marL="457200" indent="-457200">
              <a:buChar char="•"/>
            </a:pPr>
            <a:r>
              <a:rPr lang="en-US" sz="2800" u="sng">
                <a:latin typeface="Times New Roman"/>
                <a:cs typeface="Times New Roman"/>
              </a:rPr>
              <a:t>Layout Adjustment:</a:t>
            </a:r>
            <a:r>
              <a:rPr lang="en-US" sz="2800">
                <a:latin typeface="Times New Roman"/>
                <a:cs typeface="Times New Roman"/>
              </a:rPr>
              <a:t> Ensuring that the document layout complies with research paper standards.</a:t>
            </a:r>
            <a:endParaRPr lang="en-US"/>
          </a:p>
          <a:p>
            <a:pPr marL="457200" indent="-457200">
              <a:buChar char="•"/>
            </a:pPr>
            <a:r>
              <a:rPr lang="en-US" sz="2800" u="sng">
                <a:latin typeface="Times New Roman"/>
                <a:cs typeface="Times New Roman"/>
              </a:rPr>
              <a:t>Style Consistency: </a:t>
            </a:r>
            <a:r>
              <a:rPr lang="en-US" sz="2800">
                <a:latin typeface="Times New Roman"/>
                <a:cs typeface="Times New Roman"/>
              </a:rPr>
              <a:t>Applying consistent styles throughout the document by using regular expressions.</a:t>
            </a:r>
            <a:endParaRPr lang="en-US"/>
          </a:p>
          <a:p>
            <a:r>
              <a:rPr lang="en-US" sz="2800" b="1">
                <a:latin typeface="Times New Roman"/>
                <a:cs typeface="Times New Roman"/>
              </a:rPr>
              <a:t>Output Module</a:t>
            </a:r>
            <a:endParaRPr lang="en-US" b="1"/>
          </a:p>
          <a:p>
            <a:pPr marL="457200" indent="-457200">
              <a:buChar char="•"/>
            </a:pPr>
            <a:r>
              <a:rPr lang="en-US" sz="2800" u="sng">
                <a:latin typeface="Times New Roman"/>
                <a:cs typeface="Times New Roman"/>
              </a:rPr>
              <a:t>Formatted Document Generation: </a:t>
            </a:r>
            <a:r>
              <a:rPr lang="en-US" sz="2800">
                <a:latin typeface="Times New Roman"/>
                <a:cs typeface="Times New Roman"/>
              </a:rPr>
              <a:t>Generating a properly formatted Word document with the applied styles.</a:t>
            </a:r>
            <a:endParaRPr lang="en-US"/>
          </a:p>
          <a:p>
            <a:pPr marL="457200" indent="-457200">
              <a:buChar char="•"/>
            </a:pPr>
            <a:r>
              <a:rPr lang="en-US" sz="2800" u="sng">
                <a:latin typeface="Times New Roman"/>
                <a:cs typeface="Times New Roman"/>
              </a:rPr>
              <a:t>File Download Handling: </a:t>
            </a:r>
            <a:r>
              <a:rPr lang="en-US" sz="2800">
                <a:latin typeface="Times New Roman"/>
                <a:cs typeface="Times New Roman"/>
              </a:rPr>
              <a:t>Serving the formatted document to users for download.</a:t>
            </a:r>
            <a:endParaRPr lang="en-US"/>
          </a:p>
          <a:p>
            <a:endParaRPr lang="en-US" sz="2800">
              <a:latin typeface="Times New Roman"/>
              <a:cs typeface="Segoe UI"/>
            </a:endParaRPr>
          </a:p>
        </p:txBody>
      </p:sp>
    </p:spTree>
    <p:extLst>
      <p:ext uri="{BB962C8B-B14F-4D97-AF65-F5344CB8AC3E}">
        <p14:creationId xmlns:p14="http://schemas.microsoft.com/office/powerpoint/2010/main" val="357129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35125-3A6E-866F-DD8F-ADB39322A552}"/>
              </a:ext>
            </a:extLst>
          </p:cNvPr>
          <p:cNvSpPr txBox="1"/>
          <p:nvPr/>
        </p:nvSpPr>
        <p:spPr>
          <a:xfrm>
            <a:off x="243100" y="255895"/>
            <a:ext cx="872603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dirty="0">
                <a:latin typeface="Times New Roman"/>
              </a:rPr>
              <a:t>EXECUTION</a:t>
            </a:r>
            <a:endParaRPr lang="en-US" sz="2800"/>
          </a:p>
        </p:txBody>
      </p:sp>
      <p:pic>
        <p:nvPicPr>
          <p:cNvPr id="3" name="Picture 2" descr="A screenshot of a computer&#10;&#10;Description automatically generated">
            <a:extLst>
              <a:ext uri="{FF2B5EF4-FFF2-40B4-BE49-F238E27FC236}">
                <a16:creationId xmlns:a16="http://schemas.microsoft.com/office/drawing/2014/main" id="{3B981A8C-68BF-F7AB-DCE3-8EB5CA6EC6EE}"/>
              </a:ext>
            </a:extLst>
          </p:cNvPr>
          <p:cNvPicPr>
            <a:picLocks noChangeAspect="1"/>
          </p:cNvPicPr>
          <p:nvPr/>
        </p:nvPicPr>
        <p:blipFill>
          <a:blip r:embed="rId2"/>
          <a:stretch>
            <a:fillRect/>
          </a:stretch>
        </p:blipFill>
        <p:spPr>
          <a:xfrm>
            <a:off x="837631" y="778929"/>
            <a:ext cx="7605214" cy="3039730"/>
          </a:xfrm>
          <a:prstGeom prst="rect">
            <a:avLst/>
          </a:prstGeom>
        </p:spPr>
      </p:pic>
      <p:sp>
        <p:nvSpPr>
          <p:cNvPr id="4" name="TextBox 3">
            <a:extLst>
              <a:ext uri="{FF2B5EF4-FFF2-40B4-BE49-F238E27FC236}">
                <a16:creationId xmlns:a16="http://schemas.microsoft.com/office/drawing/2014/main" id="{2EA7B5E3-7AFA-7701-ED60-F71144A64D3F}"/>
              </a:ext>
            </a:extLst>
          </p:cNvPr>
          <p:cNvSpPr txBox="1"/>
          <p:nvPr/>
        </p:nvSpPr>
        <p:spPr>
          <a:xfrm>
            <a:off x="601354" y="4158301"/>
            <a:ext cx="854691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rPr>
              <a:t>The above image illustrates how the user interface is provided to the user.</a:t>
            </a:r>
          </a:p>
        </p:txBody>
      </p:sp>
    </p:spTree>
    <p:extLst>
      <p:ext uri="{BB962C8B-B14F-4D97-AF65-F5344CB8AC3E}">
        <p14:creationId xmlns:p14="http://schemas.microsoft.com/office/powerpoint/2010/main" val="2493272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1E53683-8C37-5853-239D-A75153EB16FD}"/>
              </a:ext>
            </a:extLst>
          </p:cNvPr>
          <p:cNvPicPr>
            <a:picLocks noChangeAspect="1"/>
          </p:cNvPicPr>
          <p:nvPr/>
        </p:nvPicPr>
        <p:blipFill>
          <a:blip r:embed="rId2"/>
          <a:stretch>
            <a:fillRect/>
          </a:stretch>
        </p:blipFill>
        <p:spPr>
          <a:xfrm>
            <a:off x="820572" y="569442"/>
            <a:ext cx="7724632" cy="3236928"/>
          </a:xfrm>
          <a:prstGeom prst="rect">
            <a:avLst/>
          </a:prstGeom>
        </p:spPr>
      </p:pic>
      <p:sp>
        <p:nvSpPr>
          <p:cNvPr id="3" name="TextBox 2">
            <a:extLst>
              <a:ext uri="{FF2B5EF4-FFF2-40B4-BE49-F238E27FC236}">
                <a16:creationId xmlns:a16="http://schemas.microsoft.com/office/drawing/2014/main" id="{74064BA4-131A-6F84-1F6C-D120F06720D9}"/>
              </a:ext>
            </a:extLst>
          </p:cNvPr>
          <p:cNvSpPr txBox="1"/>
          <p:nvPr/>
        </p:nvSpPr>
        <p:spPr>
          <a:xfrm>
            <a:off x="895633" y="4068739"/>
            <a:ext cx="760009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rPr>
              <a:t>The above process shows how to upload a document file of the user.</a:t>
            </a:r>
          </a:p>
        </p:txBody>
      </p:sp>
    </p:spTree>
    <p:extLst>
      <p:ext uri="{BB962C8B-B14F-4D97-AF65-F5344CB8AC3E}">
        <p14:creationId xmlns:p14="http://schemas.microsoft.com/office/powerpoint/2010/main" val="119354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rrow pointing to a document&#10;&#10;Description automatically generated">
            <a:extLst>
              <a:ext uri="{FF2B5EF4-FFF2-40B4-BE49-F238E27FC236}">
                <a16:creationId xmlns:a16="http://schemas.microsoft.com/office/drawing/2014/main" id="{5311F5E4-7E0C-2833-5052-D7CD818F2901}"/>
              </a:ext>
            </a:extLst>
          </p:cNvPr>
          <p:cNvPicPr>
            <a:picLocks noChangeAspect="1"/>
          </p:cNvPicPr>
          <p:nvPr/>
        </p:nvPicPr>
        <p:blipFill>
          <a:blip r:embed="rId2"/>
          <a:stretch>
            <a:fillRect/>
          </a:stretch>
        </p:blipFill>
        <p:spPr>
          <a:xfrm>
            <a:off x="812042" y="388263"/>
            <a:ext cx="7519915" cy="3513991"/>
          </a:xfrm>
          <a:prstGeom prst="rect">
            <a:avLst/>
          </a:prstGeom>
        </p:spPr>
      </p:pic>
      <p:sp>
        <p:nvSpPr>
          <p:cNvPr id="3" name="TextBox 2">
            <a:extLst>
              <a:ext uri="{FF2B5EF4-FFF2-40B4-BE49-F238E27FC236}">
                <a16:creationId xmlns:a16="http://schemas.microsoft.com/office/drawing/2014/main" id="{754FDC63-149F-9235-08A8-944DAD0D4D26}"/>
              </a:ext>
            </a:extLst>
          </p:cNvPr>
          <p:cNvSpPr txBox="1"/>
          <p:nvPr/>
        </p:nvSpPr>
        <p:spPr>
          <a:xfrm>
            <a:off x="925489" y="3689160"/>
            <a:ext cx="74849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rPr>
              <a:t>A sample on how the project works taking the raw document and converting it into a Formatted document </a:t>
            </a:r>
          </a:p>
        </p:txBody>
      </p:sp>
    </p:spTree>
    <p:extLst>
      <p:ext uri="{BB962C8B-B14F-4D97-AF65-F5344CB8AC3E}">
        <p14:creationId xmlns:p14="http://schemas.microsoft.com/office/powerpoint/2010/main" val="137255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36EE-8BF6-4137-6A9B-A2A6014F6C09}"/>
              </a:ext>
            </a:extLst>
          </p:cNvPr>
          <p:cNvSpPr>
            <a:spLocks noGrp="1"/>
          </p:cNvSpPr>
          <p:nvPr>
            <p:ph type="title"/>
          </p:nvPr>
        </p:nvSpPr>
        <p:spPr>
          <a:xfrm>
            <a:off x="179178" y="0"/>
            <a:ext cx="8520600" cy="841800"/>
          </a:xfrm>
        </p:spPr>
        <p:txBody>
          <a:bodyPr>
            <a:normAutofit/>
          </a:bodyPr>
          <a:lstStyle/>
          <a:p>
            <a:r>
              <a:rPr lang="en-IN" sz="3200" b="1">
                <a:latin typeface="Times New Roman"/>
                <a:cs typeface="Times New Roman"/>
              </a:rPr>
              <a:t>Introduction</a:t>
            </a:r>
            <a:endParaRPr lang="en-IN" sz="32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E3E4D3-81C3-8777-A5B9-2A9099FAE224}"/>
              </a:ext>
            </a:extLst>
          </p:cNvPr>
          <p:cNvSpPr txBox="1"/>
          <p:nvPr/>
        </p:nvSpPr>
        <p:spPr>
          <a:xfrm>
            <a:off x="274255" y="679417"/>
            <a:ext cx="8587409" cy="4770537"/>
          </a:xfrm>
          <a:prstGeom prst="rect">
            <a:avLst/>
          </a:prstGeom>
          <a:noFill/>
        </p:spPr>
        <p:txBody>
          <a:bodyPr wrap="square" lIns="91440" tIns="45720" rIns="91440" bIns="45720" anchor="t">
            <a:spAutoFit/>
          </a:bodyPr>
          <a:lstStyle/>
          <a:p>
            <a:pPr marL="285750" indent="-285750" algn="just">
              <a:buChar char="•"/>
            </a:pPr>
            <a:r>
              <a:rPr lang="en-US" sz="2800">
                <a:solidFill>
                  <a:schemeClr val="tx1"/>
                </a:solidFill>
                <a:latin typeface="Times New Roman"/>
              </a:rPr>
              <a:t>Document </a:t>
            </a:r>
            <a:r>
              <a:rPr lang="en-US" sz="2800" b="0" i="0">
                <a:solidFill>
                  <a:schemeClr val="tx1"/>
                </a:solidFill>
                <a:effectLst/>
                <a:latin typeface="Times New Roman"/>
              </a:rPr>
              <a:t>formatting </a:t>
            </a:r>
            <a:r>
              <a:rPr lang="en-US" sz="2800">
                <a:solidFill>
                  <a:schemeClr val="tx1"/>
                </a:solidFill>
                <a:latin typeface="Times New Roman"/>
              </a:rPr>
              <a:t>covers </a:t>
            </a:r>
            <a:r>
              <a:rPr lang="en-US" sz="2800" b="0" i="0">
                <a:solidFill>
                  <a:schemeClr val="tx1"/>
                </a:solidFill>
                <a:effectLst/>
                <a:latin typeface="Times New Roman"/>
              </a:rPr>
              <a:t>the </a:t>
            </a:r>
            <a:r>
              <a:rPr lang="en-US" sz="2800">
                <a:solidFill>
                  <a:schemeClr val="tx1"/>
                </a:solidFill>
                <a:latin typeface="Times New Roman"/>
              </a:rPr>
              <a:t>layout and visual presentation </a:t>
            </a:r>
            <a:r>
              <a:rPr lang="en-US" sz="2800" b="0" i="0">
                <a:solidFill>
                  <a:schemeClr val="tx1"/>
                </a:solidFill>
                <a:effectLst/>
                <a:latin typeface="Times New Roman"/>
              </a:rPr>
              <a:t>of </a:t>
            </a:r>
            <a:r>
              <a:rPr lang="en-US" sz="2800">
                <a:solidFill>
                  <a:schemeClr val="tx1"/>
                </a:solidFill>
                <a:latin typeface="Times New Roman"/>
              </a:rPr>
              <a:t>content on a page, including font selection, size, </a:t>
            </a:r>
            <a:r>
              <a:rPr lang="en-US" sz="2800" b="0" i="0">
                <a:solidFill>
                  <a:schemeClr val="tx1"/>
                </a:solidFill>
                <a:effectLst/>
                <a:latin typeface="Times New Roman"/>
              </a:rPr>
              <a:t>styles</a:t>
            </a:r>
            <a:r>
              <a:rPr lang="en-US" sz="2800">
                <a:solidFill>
                  <a:schemeClr val="tx1"/>
                </a:solidFill>
                <a:latin typeface="Times New Roman"/>
              </a:rPr>
              <a:t> , spacing</a:t>
            </a:r>
            <a:r>
              <a:rPr lang="en-US" sz="2800" b="0" i="0">
                <a:solidFill>
                  <a:schemeClr val="tx1"/>
                </a:solidFill>
                <a:effectLst/>
                <a:latin typeface="Times New Roman"/>
              </a:rPr>
              <a:t>, </a:t>
            </a:r>
            <a:r>
              <a:rPr lang="en-US" sz="2800">
                <a:solidFill>
                  <a:schemeClr val="tx1"/>
                </a:solidFill>
                <a:latin typeface="Times New Roman"/>
              </a:rPr>
              <a:t>margins</a:t>
            </a:r>
            <a:r>
              <a:rPr lang="en-US" sz="2800" b="0" i="0">
                <a:solidFill>
                  <a:schemeClr val="tx1"/>
                </a:solidFill>
                <a:effectLst/>
                <a:latin typeface="Times New Roman"/>
              </a:rPr>
              <a:t>, </a:t>
            </a:r>
            <a:r>
              <a:rPr lang="en-US" sz="2800">
                <a:solidFill>
                  <a:schemeClr val="tx1"/>
                </a:solidFill>
                <a:latin typeface="Times New Roman"/>
              </a:rPr>
              <a:t>alignment</a:t>
            </a:r>
            <a:r>
              <a:rPr lang="en-US" sz="2800" b="0" i="0">
                <a:solidFill>
                  <a:schemeClr val="tx1"/>
                </a:solidFill>
                <a:effectLst/>
                <a:latin typeface="Times New Roman"/>
              </a:rPr>
              <a:t>, </a:t>
            </a:r>
            <a:r>
              <a:rPr lang="en-US" sz="2800">
                <a:solidFill>
                  <a:schemeClr val="tx1"/>
                </a:solidFill>
                <a:latin typeface="Times New Roman"/>
              </a:rPr>
              <a:t>columns</a:t>
            </a:r>
            <a:r>
              <a:rPr lang="en-US" sz="2800" b="0" i="0">
                <a:solidFill>
                  <a:schemeClr val="tx1"/>
                </a:solidFill>
                <a:effectLst/>
                <a:latin typeface="Times New Roman"/>
              </a:rPr>
              <a:t>, </a:t>
            </a:r>
            <a:r>
              <a:rPr lang="en-US" sz="2800">
                <a:solidFill>
                  <a:schemeClr val="tx1"/>
                </a:solidFill>
                <a:latin typeface="Times New Roman"/>
              </a:rPr>
              <a:t>indentation</a:t>
            </a:r>
            <a:r>
              <a:rPr lang="en-US" sz="2800" b="0" i="0">
                <a:solidFill>
                  <a:schemeClr val="tx1"/>
                </a:solidFill>
                <a:effectLst/>
                <a:latin typeface="Times New Roman"/>
              </a:rPr>
              <a:t>, and </a:t>
            </a:r>
            <a:r>
              <a:rPr lang="en-US" sz="2800">
                <a:solidFill>
                  <a:schemeClr val="tx1"/>
                </a:solidFill>
                <a:latin typeface="Times New Roman"/>
              </a:rPr>
              <a:t>lists.</a:t>
            </a:r>
            <a:endParaRPr lang="en-US"/>
          </a:p>
          <a:p>
            <a:pPr marL="285750" indent="-285750" algn="just">
              <a:buChar char="•"/>
            </a:pPr>
            <a:r>
              <a:rPr lang="en-US" sz="2800">
                <a:solidFill>
                  <a:schemeClr val="tx1"/>
                </a:solidFill>
                <a:latin typeface="Times New Roman"/>
              </a:rPr>
              <a:t>Proper formatting is crucial for maintaining consistency, accuracy</a:t>
            </a:r>
            <a:r>
              <a:rPr lang="en-US" sz="2800" b="0" i="0">
                <a:solidFill>
                  <a:schemeClr val="tx1"/>
                </a:solidFill>
                <a:effectLst/>
                <a:latin typeface="Times New Roman"/>
              </a:rPr>
              <a:t>, and </a:t>
            </a:r>
            <a:r>
              <a:rPr lang="en-US" sz="2800">
                <a:solidFill>
                  <a:schemeClr val="tx1"/>
                </a:solidFill>
                <a:latin typeface="Times New Roman"/>
              </a:rPr>
              <a:t>readability in a document</a:t>
            </a:r>
            <a:r>
              <a:rPr lang="en-US" sz="2800" b="0" i="0">
                <a:solidFill>
                  <a:schemeClr val="tx1"/>
                </a:solidFill>
                <a:effectLst/>
                <a:latin typeface="Times New Roman"/>
              </a:rPr>
              <a:t>, </a:t>
            </a:r>
            <a:r>
              <a:rPr lang="en-US" sz="2800">
                <a:solidFill>
                  <a:schemeClr val="tx1"/>
                </a:solidFill>
                <a:latin typeface="Times New Roman"/>
              </a:rPr>
              <a:t>as </a:t>
            </a:r>
            <a:r>
              <a:rPr lang="en-US" sz="2800" b="0" i="0">
                <a:solidFill>
                  <a:schemeClr val="tx1"/>
                </a:solidFill>
                <a:effectLst/>
                <a:latin typeface="Times New Roman"/>
              </a:rPr>
              <a:t>it </a:t>
            </a:r>
            <a:r>
              <a:rPr lang="en-US" sz="2800">
                <a:solidFill>
                  <a:schemeClr val="tx1"/>
                </a:solidFill>
                <a:latin typeface="Times New Roman"/>
              </a:rPr>
              <a:t>greatly influences how readers perceive </a:t>
            </a:r>
            <a:r>
              <a:rPr lang="en-US" sz="2800" b="0" i="0">
                <a:solidFill>
                  <a:schemeClr val="tx1"/>
                </a:solidFill>
                <a:effectLst/>
                <a:latin typeface="Times New Roman"/>
              </a:rPr>
              <a:t>the </a:t>
            </a:r>
            <a:r>
              <a:rPr lang="en-US" sz="2800">
                <a:solidFill>
                  <a:schemeClr val="tx1"/>
                </a:solidFill>
                <a:latin typeface="Times New Roman"/>
              </a:rPr>
              <a:t>information.</a:t>
            </a:r>
          </a:p>
          <a:p>
            <a:pPr marL="285750" indent="-285750" algn="just">
              <a:buChar char="•"/>
            </a:pPr>
            <a:r>
              <a:rPr lang="en-US" sz="2800">
                <a:solidFill>
                  <a:schemeClr val="tx1"/>
                </a:solidFill>
                <a:latin typeface="Times New Roman"/>
              </a:rPr>
              <a:t>Attention to formatting is essential in any form </a:t>
            </a:r>
            <a:r>
              <a:rPr lang="en-US" sz="2800" b="0" i="0">
                <a:solidFill>
                  <a:schemeClr val="tx1"/>
                </a:solidFill>
                <a:effectLst/>
                <a:latin typeface="Times New Roman"/>
              </a:rPr>
              <a:t>of </a:t>
            </a:r>
            <a:r>
              <a:rPr lang="en-US" sz="2800">
                <a:solidFill>
                  <a:schemeClr val="tx1"/>
                </a:solidFill>
                <a:latin typeface="Times New Roman"/>
              </a:rPr>
              <a:t>written or documented work to enhance accessibility </a:t>
            </a:r>
            <a:r>
              <a:rPr lang="en-US" sz="2800" b="0" i="0">
                <a:solidFill>
                  <a:schemeClr val="tx1"/>
                </a:solidFill>
                <a:effectLst/>
                <a:latin typeface="Times New Roman"/>
              </a:rPr>
              <a:t>and </a:t>
            </a:r>
            <a:r>
              <a:rPr lang="en-US" sz="2800">
                <a:solidFill>
                  <a:schemeClr val="tx1"/>
                </a:solidFill>
                <a:latin typeface="Times New Roman"/>
              </a:rPr>
              <a:t>user understanding.</a:t>
            </a:r>
          </a:p>
          <a:p>
            <a:pPr marL="285750" indent="-285750">
              <a:buChar char="•"/>
            </a:pPr>
            <a:endParaRPr lang="en-US" sz="2400">
              <a:solidFill>
                <a:srgbClr val="374151"/>
              </a:solidFill>
              <a:latin typeface="Times New Roman"/>
            </a:endParaRPr>
          </a:p>
        </p:txBody>
      </p:sp>
    </p:spTree>
    <p:extLst>
      <p:ext uri="{BB962C8B-B14F-4D97-AF65-F5344CB8AC3E}">
        <p14:creationId xmlns:p14="http://schemas.microsoft.com/office/powerpoint/2010/main" val="20224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718BD708-35DA-06F0-735E-476C2A5ED22A}"/>
              </a:ext>
            </a:extLst>
          </p:cNvPr>
          <p:cNvPicPr>
            <a:picLocks noChangeAspect="1"/>
          </p:cNvPicPr>
          <p:nvPr/>
        </p:nvPicPr>
        <p:blipFill>
          <a:blip r:embed="rId2"/>
          <a:stretch>
            <a:fillRect/>
          </a:stretch>
        </p:blipFill>
        <p:spPr>
          <a:xfrm>
            <a:off x="854691" y="51057"/>
            <a:ext cx="7426087" cy="3616899"/>
          </a:xfrm>
          <a:prstGeom prst="rect">
            <a:avLst/>
          </a:prstGeom>
        </p:spPr>
      </p:pic>
      <p:sp>
        <p:nvSpPr>
          <p:cNvPr id="6" name="TextBox 5">
            <a:extLst>
              <a:ext uri="{FF2B5EF4-FFF2-40B4-BE49-F238E27FC236}">
                <a16:creationId xmlns:a16="http://schemas.microsoft.com/office/drawing/2014/main" id="{F3FB5DEB-BFE1-1742-D90B-35402A01207E}"/>
              </a:ext>
            </a:extLst>
          </p:cNvPr>
          <p:cNvSpPr txBox="1"/>
          <p:nvPr/>
        </p:nvSpPr>
        <p:spPr>
          <a:xfrm>
            <a:off x="852985" y="3710484"/>
            <a:ext cx="797540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rPr>
              <a:t>Once the document is uploaded the formatted document will be automatically downloaded as illustrated above.</a:t>
            </a:r>
          </a:p>
        </p:txBody>
      </p:sp>
    </p:spTree>
    <p:extLst>
      <p:ext uri="{BB962C8B-B14F-4D97-AF65-F5344CB8AC3E}">
        <p14:creationId xmlns:p14="http://schemas.microsoft.com/office/powerpoint/2010/main" val="3332775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E067-5A05-973C-1996-3606AD01D2B4}"/>
              </a:ext>
            </a:extLst>
          </p:cNvPr>
          <p:cNvSpPr txBox="1"/>
          <p:nvPr/>
        </p:nvSpPr>
        <p:spPr>
          <a:xfrm>
            <a:off x="3200400" y="28745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Conclusions</a:t>
            </a:r>
            <a:r>
              <a:rPr lang="en-US" sz="2800" dirty="0">
                <a:latin typeface="Times New Roman"/>
              </a:rPr>
              <a:t> </a:t>
            </a:r>
            <a:endParaRPr lang="en-US" sz="2800"/>
          </a:p>
        </p:txBody>
      </p:sp>
      <p:sp>
        <p:nvSpPr>
          <p:cNvPr id="3" name="TextBox 2">
            <a:extLst>
              <a:ext uri="{FF2B5EF4-FFF2-40B4-BE49-F238E27FC236}">
                <a16:creationId xmlns:a16="http://schemas.microsoft.com/office/drawing/2014/main" id="{F0944CF8-5E73-9663-C199-3778F163C23F}"/>
              </a:ext>
            </a:extLst>
          </p:cNvPr>
          <p:cNvSpPr txBox="1"/>
          <p:nvPr/>
        </p:nvSpPr>
        <p:spPr>
          <a:xfrm>
            <a:off x="283191" y="1080732"/>
            <a:ext cx="857761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cs typeface="Times New Roman"/>
              </a:rPr>
              <a:t>The Automated Word Formatter stands as a transformative solution, rendering document formatting a hassle-free. Users experience seamless formatting magic by effortlessly uploading their documents to the platform. This marks a significant shift, making the once tedious task of formatting documents a breeze. One of the standout features is the platform's commitment to delivering an effortless formatting experience. </a:t>
            </a:r>
            <a:endParaRPr lang="en-US"/>
          </a:p>
        </p:txBody>
      </p:sp>
    </p:spTree>
    <p:extLst>
      <p:ext uri="{BB962C8B-B14F-4D97-AF65-F5344CB8AC3E}">
        <p14:creationId xmlns:p14="http://schemas.microsoft.com/office/powerpoint/2010/main" val="302499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E3F2A-A616-BB92-FA68-8231A3B31EAC}"/>
              </a:ext>
            </a:extLst>
          </p:cNvPr>
          <p:cNvSpPr txBox="1"/>
          <p:nvPr/>
        </p:nvSpPr>
        <p:spPr>
          <a:xfrm>
            <a:off x="268690" y="217510"/>
            <a:ext cx="86364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Times New Roman"/>
              </a:rPr>
              <a:t>FUTURE ENHANCEMENTS</a:t>
            </a:r>
          </a:p>
        </p:txBody>
      </p:sp>
      <p:sp>
        <p:nvSpPr>
          <p:cNvPr id="4" name="TextBox 3">
            <a:extLst>
              <a:ext uri="{FF2B5EF4-FFF2-40B4-BE49-F238E27FC236}">
                <a16:creationId xmlns:a16="http://schemas.microsoft.com/office/drawing/2014/main" id="{A086CF04-E02E-CD3C-8DF8-CCF4AB87F24F}"/>
              </a:ext>
            </a:extLst>
          </p:cNvPr>
          <p:cNvSpPr txBox="1"/>
          <p:nvPr/>
        </p:nvSpPr>
        <p:spPr>
          <a:xfrm>
            <a:off x="319869" y="703712"/>
            <a:ext cx="853838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cs typeface="Times New Roman"/>
              </a:rPr>
              <a:t>These advancements can be addressed ahead in future</a:t>
            </a:r>
            <a:endParaRPr lang="en-US" sz="2800">
              <a:latin typeface="Times New Roman"/>
            </a:endParaRPr>
          </a:p>
          <a:p>
            <a:pPr algn="just"/>
            <a:r>
              <a:rPr lang="en-US" sz="2800" b="1" dirty="0">
                <a:latin typeface="Times New Roman"/>
                <a:cs typeface="Times New Roman"/>
              </a:rPr>
              <a:t>Additional Document Formats</a:t>
            </a:r>
            <a:r>
              <a:rPr lang="en-US" sz="2800" dirty="0">
                <a:latin typeface="Times New Roman"/>
                <a:cs typeface="Times New Roman"/>
              </a:rPr>
              <a:t>: Extend support beyond DOCX to include other popular document formats, ensuring a broader user base.</a:t>
            </a:r>
            <a:endParaRPr lang="en-US" sz="2800">
              <a:latin typeface="Times New Roman"/>
            </a:endParaRPr>
          </a:p>
          <a:p>
            <a:pPr algn="just"/>
            <a:r>
              <a:rPr lang="en-US" sz="2800" b="1" dirty="0">
                <a:latin typeface="Times New Roman"/>
                <a:cs typeface="Times New Roman"/>
              </a:rPr>
              <a:t>Collaborative Editing</a:t>
            </a:r>
            <a:r>
              <a:rPr lang="en-US" sz="2800" dirty="0">
                <a:latin typeface="Times New Roman"/>
                <a:cs typeface="Times New Roman"/>
              </a:rPr>
              <a:t>: Implement collaborative editing features to enable multiple users to work on a document simultaneously.</a:t>
            </a:r>
            <a:endParaRPr lang="en-US" sz="2800">
              <a:latin typeface="Times New Roman"/>
            </a:endParaRPr>
          </a:p>
          <a:p>
            <a:pPr algn="just"/>
            <a:r>
              <a:rPr lang="en-US" sz="2800" b="1" dirty="0">
                <a:latin typeface="Times New Roman"/>
                <a:cs typeface="Times New Roman"/>
              </a:rPr>
              <a:t>Enhanced Error Handling</a:t>
            </a:r>
            <a:r>
              <a:rPr lang="en-US" sz="2800" dirty="0">
                <a:latin typeface="Times New Roman"/>
                <a:cs typeface="Times New Roman"/>
              </a:rPr>
              <a:t>: Improve error handling mechanisms to provide users with clear feedback in case of formatting issues or document errors.</a:t>
            </a:r>
            <a:endParaRPr lang="en-US" sz="2800">
              <a:latin typeface="Times New Roman"/>
            </a:endParaRPr>
          </a:p>
          <a:p>
            <a:pPr algn="just"/>
            <a:endParaRPr lang="en-US" sz="2800" b="1" dirty="0">
              <a:latin typeface="Times New Roman"/>
              <a:cs typeface="Times New Roman"/>
            </a:endParaRPr>
          </a:p>
        </p:txBody>
      </p:sp>
    </p:spTree>
    <p:extLst>
      <p:ext uri="{BB962C8B-B14F-4D97-AF65-F5344CB8AC3E}">
        <p14:creationId xmlns:p14="http://schemas.microsoft.com/office/powerpoint/2010/main" val="912213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57917-78E8-E97C-8176-97AC1A7E33B9}"/>
              </a:ext>
            </a:extLst>
          </p:cNvPr>
          <p:cNvSpPr txBox="1"/>
          <p:nvPr/>
        </p:nvSpPr>
        <p:spPr>
          <a:xfrm>
            <a:off x="0" y="443947"/>
            <a:ext cx="9144000" cy="584775"/>
          </a:xfrm>
          <a:prstGeom prst="rect">
            <a:avLst/>
          </a:prstGeom>
          <a:noFill/>
        </p:spPr>
        <p:txBody>
          <a:bodyPr wrap="square" lIns="91440" tIns="45720" rIns="91440" bIns="45720" rtlCol="0" anchor="t">
            <a:spAutoFit/>
          </a:bodyPr>
          <a:lstStyle/>
          <a:p>
            <a:pPr algn="ctr"/>
            <a:r>
              <a:rPr lang="en-IN" sz="3200" b="1">
                <a:latin typeface="Times New Roman"/>
                <a:cs typeface="Times New Roman"/>
              </a:rPr>
              <a:t>References </a:t>
            </a:r>
            <a:endParaRPr lang="en-IN" sz="3200" b="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9F04B63-B688-14BC-972F-8FE105184C87}"/>
              </a:ext>
            </a:extLst>
          </p:cNvPr>
          <p:cNvSpPr txBox="1"/>
          <p:nvPr/>
        </p:nvSpPr>
        <p:spPr>
          <a:xfrm>
            <a:off x="207049" y="1019294"/>
            <a:ext cx="8708334" cy="4955203"/>
          </a:xfrm>
          <a:prstGeom prst="rect">
            <a:avLst/>
          </a:prstGeom>
          <a:noFill/>
        </p:spPr>
        <p:txBody>
          <a:bodyPr wrap="square" lIns="91440" tIns="45720" rIns="91440" bIns="45720" anchor="t">
            <a:spAutoFit/>
          </a:bodyPr>
          <a:lstStyle/>
          <a:p>
            <a:endParaRPr lang="en-US" b="0" i="0">
              <a:solidFill>
                <a:schemeClr val="tx1"/>
              </a:solidFill>
              <a:effectLst/>
              <a:latin typeface="Google Sans"/>
            </a:endParaRPr>
          </a:p>
          <a:p>
            <a:pPr algn="just"/>
            <a:r>
              <a:rPr lang="en-IN" sz="1800" b="0" i="0">
                <a:solidFill>
                  <a:schemeClr val="tx1"/>
                </a:solidFill>
                <a:effectLst/>
                <a:latin typeface="Times New Roman"/>
                <a:cs typeface="Times New Roman"/>
              </a:rPr>
              <a:t>[1] </a:t>
            </a:r>
            <a:r>
              <a:rPr lang="en-IN" sz="1800" err="1">
                <a:solidFill>
                  <a:schemeClr val="tx1"/>
                </a:solidFill>
                <a:latin typeface="Times New Roman"/>
              </a:rPr>
              <a:t>Nasyrov</a:t>
            </a:r>
            <a:r>
              <a:rPr lang="en-IN" sz="1800" b="0" i="0">
                <a:solidFill>
                  <a:schemeClr val="tx1"/>
                </a:solidFill>
                <a:effectLst/>
                <a:latin typeface="Times New Roman"/>
              </a:rPr>
              <a:t>, </a:t>
            </a:r>
            <a:r>
              <a:rPr lang="en-IN" sz="1800">
                <a:solidFill>
                  <a:schemeClr val="tx1"/>
                </a:solidFill>
                <a:latin typeface="Times New Roman"/>
              </a:rPr>
              <a:t>N., Komarov</a:t>
            </a:r>
            <a:r>
              <a:rPr lang="en-IN" sz="1800" b="0" i="0">
                <a:solidFill>
                  <a:schemeClr val="tx1"/>
                </a:solidFill>
                <a:effectLst/>
                <a:latin typeface="Times New Roman"/>
              </a:rPr>
              <a:t>, </a:t>
            </a:r>
            <a:r>
              <a:rPr lang="en-IN" sz="1800">
                <a:solidFill>
                  <a:schemeClr val="tx1"/>
                </a:solidFill>
                <a:latin typeface="Times New Roman"/>
              </a:rPr>
              <a:t>M., </a:t>
            </a:r>
            <a:r>
              <a:rPr lang="en-IN" sz="1800" err="1">
                <a:solidFill>
                  <a:schemeClr val="tx1"/>
                </a:solidFill>
                <a:latin typeface="Times New Roman"/>
              </a:rPr>
              <a:t>Tartynskikh</a:t>
            </a:r>
            <a:r>
              <a:rPr lang="en-IN" sz="1800" b="0" i="0">
                <a:solidFill>
                  <a:schemeClr val="tx1"/>
                </a:solidFill>
                <a:effectLst/>
                <a:latin typeface="Times New Roman"/>
              </a:rPr>
              <a:t>, </a:t>
            </a:r>
            <a:r>
              <a:rPr lang="en-IN" sz="1800">
                <a:solidFill>
                  <a:schemeClr val="tx1"/>
                </a:solidFill>
                <a:latin typeface="Times New Roman"/>
              </a:rPr>
              <a:t>P., &amp; </a:t>
            </a:r>
            <a:r>
              <a:rPr lang="en-IN" sz="1800" err="1">
                <a:solidFill>
                  <a:schemeClr val="tx1"/>
                </a:solidFill>
                <a:latin typeface="Times New Roman"/>
              </a:rPr>
              <a:t>Gorlushkina</a:t>
            </a:r>
            <a:r>
              <a:rPr lang="en-IN" sz="1800" b="0" i="0">
                <a:solidFill>
                  <a:schemeClr val="tx1"/>
                </a:solidFill>
                <a:effectLst/>
                <a:latin typeface="Times New Roman"/>
              </a:rPr>
              <a:t>, </a:t>
            </a:r>
            <a:r>
              <a:rPr lang="en-IN" sz="1800">
                <a:solidFill>
                  <a:schemeClr val="tx1"/>
                </a:solidFill>
                <a:latin typeface="Times New Roman"/>
              </a:rPr>
              <a:t>N</a:t>
            </a:r>
            <a:r>
              <a:rPr lang="en-IN" sz="1800" b="0" i="0">
                <a:solidFill>
                  <a:schemeClr val="tx1"/>
                </a:solidFill>
                <a:effectLst/>
                <a:latin typeface="Times New Roman"/>
              </a:rPr>
              <a:t>. </a:t>
            </a:r>
            <a:r>
              <a:rPr lang="en-IN" sz="1800">
                <a:solidFill>
                  <a:schemeClr val="tx1"/>
                </a:solidFill>
                <a:latin typeface="Times New Roman"/>
              </a:rPr>
              <a:t>(2020). Automated formatting verification technique of paperwork based on the gradient boosting on decision trees</a:t>
            </a:r>
            <a:r>
              <a:rPr lang="en-IN" sz="1800" b="0" i="0">
                <a:solidFill>
                  <a:schemeClr val="tx1"/>
                </a:solidFill>
                <a:effectLst/>
                <a:latin typeface="Times New Roman"/>
              </a:rPr>
              <a:t>.</a:t>
            </a:r>
            <a:r>
              <a:rPr lang="en-IN" sz="1800">
                <a:solidFill>
                  <a:schemeClr val="tx1"/>
                </a:solidFill>
                <a:latin typeface="Times New Roman"/>
              </a:rPr>
              <a:t> </a:t>
            </a:r>
            <a:r>
              <a:rPr lang="en-IN" sz="1800" i="1">
                <a:solidFill>
                  <a:schemeClr val="tx1"/>
                </a:solidFill>
                <a:latin typeface="Times New Roman"/>
              </a:rPr>
              <a:t>Procedia Computer Science</a:t>
            </a:r>
            <a:r>
              <a:rPr lang="en-IN" sz="1800">
                <a:solidFill>
                  <a:schemeClr val="tx1"/>
                </a:solidFill>
                <a:latin typeface="Times New Roman"/>
              </a:rPr>
              <a:t>, </a:t>
            </a:r>
            <a:r>
              <a:rPr lang="en-IN" sz="1800" i="1">
                <a:solidFill>
                  <a:schemeClr val="tx1"/>
                </a:solidFill>
                <a:latin typeface="Times New Roman"/>
              </a:rPr>
              <a:t>178</a:t>
            </a:r>
            <a:r>
              <a:rPr lang="en-IN" sz="1800" b="0" i="0">
                <a:solidFill>
                  <a:schemeClr val="tx1"/>
                </a:solidFill>
                <a:effectLst/>
                <a:latin typeface="Times New Roman"/>
              </a:rPr>
              <a:t>, </a:t>
            </a:r>
            <a:r>
              <a:rPr lang="en-IN" sz="1800">
                <a:solidFill>
                  <a:schemeClr val="tx1"/>
                </a:solidFill>
                <a:latin typeface="Times New Roman"/>
              </a:rPr>
              <a:t>365-374</a:t>
            </a:r>
            <a:r>
              <a:rPr lang="en-IN" sz="1800" b="0" i="0">
                <a:solidFill>
                  <a:schemeClr val="tx1"/>
                </a:solidFill>
                <a:effectLst/>
                <a:latin typeface="Times New Roman"/>
              </a:rPr>
              <a:t>.</a:t>
            </a:r>
          </a:p>
          <a:p>
            <a:pPr algn="just"/>
            <a:r>
              <a:rPr lang="en-IN" sz="1800">
                <a:solidFill>
                  <a:schemeClr val="tx1"/>
                </a:solidFill>
                <a:latin typeface="Times New Roman"/>
                <a:cs typeface="Times New Roman"/>
              </a:rPr>
              <a:t>[2] V. Venkatesan and G. Hariharan, “Automation of document formatting using Python,” J. </a:t>
            </a:r>
            <a:r>
              <a:rPr lang="en-IN" sz="1800" err="1">
                <a:solidFill>
                  <a:schemeClr val="tx1"/>
                </a:solidFill>
                <a:latin typeface="Times New Roman"/>
                <a:cs typeface="Times New Roman"/>
              </a:rPr>
              <a:t>Aquat</a:t>
            </a:r>
            <a:r>
              <a:rPr lang="en-IN" sz="1800">
                <a:solidFill>
                  <a:schemeClr val="tx1"/>
                </a:solidFill>
                <a:latin typeface="Times New Roman"/>
                <a:cs typeface="Times New Roman"/>
              </a:rPr>
              <a:t>. Sci., vol. 31, no. 4, pp. 263–269, 2023.</a:t>
            </a:r>
            <a:endParaRPr lang="en-IN">
              <a:solidFill>
                <a:schemeClr val="tx1"/>
              </a:solidFill>
            </a:endParaRPr>
          </a:p>
          <a:p>
            <a:pPr algn="just"/>
            <a:r>
              <a:rPr lang="en-US" sz="1800">
                <a:solidFill>
                  <a:schemeClr val="tx1"/>
                </a:solidFill>
                <a:latin typeface="Times New Roman"/>
                <a:cs typeface="Times New Roman"/>
              </a:rPr>
              <a:t>[3] </a:t>
            </a:r>
            <a:r>
              <a:rPr lang="en-US" sz="1800" err="1">
                <a:solidFill>
                  <a:srgbClr val="222222"/>
                </a:solidFill>
                <a:latin typeface="Times New Roman"/>
                <a:cs typeface="Times New Roman"/>
              </a:rPr>
              <a:t>Chuvilin</a:t>
            </a:r>
            <a:r>
              <a:rPr lang="en-US" sz="1800">
                <a:solidFill>
                  <a:srgbClr val="222222"/>
                </a:solidFill>
                <a:latin typeface="Times New Roman"/>
                <a:cs typeface="Times New Roman"/>
              </a:rPr>
              <a:t>, K. (2016, April). Machine learning approach to automated correction of LATEX documents. In </a:t>
            </a:r>
            <a:r>
              <a:rPr lang="en-US" sz="1800" i="1">
                <a:solidFill>
                  <a:srgbClr val="222222"/>
                </a:solidFill>
                <a:latin typeface="Times New Roman"/>
                <a:cs typeface="Times New Roman"/>
              </a:rPr>
              <a:t>2016 18th Conference of Open Innovations Association and Seminar on Information Security and Protection of Information Technology (FRUCT-ISPIT)</a:t>
            </a:r>
            <a:r>
              <a:rPr lang="en-US" sz="1800">
                <a:solidFill>
                  <a:srgbClr val="222222"/>
                </a:solidFill>
                <a:latin typeface="Times New Roman"/>
                <a:cs typeface="Times New Roman"/>
              </a:rPr>
              <a:t> (pp. 33-40). IEEE.</a:t>
            </a:r>
            <a:endParaRPr lang="en-US" sz="1800" b="0" i="0">
              <a:solidFill>
                <a:srgbClr val="222222"/>
              </a:solidFill>
              <a:effectLst/>
              <a:latin typeface="Times New Roman"/>
              <a:cs typeface="Times New Roman"/>
            </a:endParaRPr>
          </a:p>
          <a:p>
            <a:pPr algn="just"/>
            <a:r>
              <a:rPr lang="en-US" sz="1800">
                <a:solidFill>
                  <a:schemeClr val="tx1"/>
                </a:solidFill>
                <a:latin typeface="Times New Roman"/>
                <a:cs typeface="Times New Roman"/>
              </a:rPr>
              <a:t>[4] </a:t>
            </a:r>
            <a:r>
              <a:rPr lang="en-US" sz="1800">
                <a:solidFill>
                  <a:srgbClr val="222222"/>
                </a:solidFill>
                <a:latin typeface="Times New Roman"/>
              </a:rPr>
              <a:t>de Oliveira, J. B. S. (2008, September). Two algorithms for automatic document page layout. In </a:t>
            </a:r>
            <a:r>
              <a:rPr lang="en-US" sz="1800" i="1">
                <a:solidFill>
                  <a:srgbClr val="222222"/>
                </a:solidFill>
                <a:latin typeface="Times New Roman"/>
              </a:rPr>
              <a:t>Proceedings of the eighth ACM symposium on Document engineering</a:t>
            </a:r>
            <a:r>
              <a:rPr lang="en-US" sz="1800">
                <a:solidFill>
                  <a:srgbClr val="222222"/>
                </a:solidFill>
                <a:latin typeface="Times New Roman"/>
              </a:rPr>
              <a:t> (pp. 141-149).</a:t>
            </a:r>
            <a:endParaRPr lang="en-US" sz="1800">
              <a:solidFill>
                <a:schemeClr val="tx1"/>
              </a:solidFill>
              <a:latin typeface="Times New Roman"/>
            </a:endParaRPr>
          </a:p>
          <a:p>
            <a:endParaRPr lang="en-US" sz="1800">
              <a:solidFill>
                <a:schemeClr val="tx1"/>
              </a:solidFill>
              <a:latin typeface="Times New Roman"/>
              <a:cs typeface="Times New Roman"/>
            </a:endParaRPr>
          </a:p>
          <a:p>
            <a:endParaRPr lang="en-IN" sz="1800">
              <a:solidFill>
                <a:schemeClr val="tx1"/>
              </a:solidFill>
              <a:latin typeface="Times New Roman"/>
              <a:cs typeface="Times New Roman"/>
            </a:endParaRPr>
          </a:p>
          <a:p>
            <a:endParaRPr lang="en-IN" sz="1800">
              <a:solidFill>
                <a:schemeClr val="tx1"/>
              </a:solidFill>
              <a:latin typeface="Times New Roman"/>
              <a:cs typeface="Times New Roman"/>
            </a:endParaRPr>
          </a:p>
          <a:p>
            <a:endParaRPr lang="en-IN" sz="1800">
              <a:solidFill>
                <a:schemeClr val="tx1"/>
              </a:solidFill>
              <a:latin typeface="Times New Roman"/>
              <a:cs typeface="Times New Roman"/>
            </a:endParaRPr>
          </a:p>
          <a:p>
            <a:endParaRPr lang="en-IN">
              <a:solidFill>
                <a:schemeClr val="tx1"/>
              </a:solidFill>
            </a:endParaRPr>
          </a:p>
        </p:txBody>
      </p:sp>
    </p:spTree>
    <p:extLst>
      <p:ext uri="{BB962C8B-B14F-4D97-AF65-F5344CB8AC3E}">
        <p14:creationId xmlns:p14="http://schemas.microsoft.com/office/powerpoint/2010/main" val="142576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B4D56A-4328-F9DA-772B-E1BF68C49395}"/>
              </a:ext>
            </a:extLst>
          </p:cNvPr>
          <p:cNvSpPr txBox="1"/>
          <p:nvPr/>
        </p:nvSpPr>
        <p:spPr>
          <a:xfrm>
            <a:off x="2749216" y="-3008"/>
            <a:ext cx="36530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3200">
              <a:latin typeface="Times New Roman"/>
              <a:cs typeface="Times New Roman"/>
            </a:endParaRPr>
          </a:p>
        </p:txBody>
      </p:sp>
      <p:sp>
        <p:nvSpPr>
          <p:cNvPr id="4" name="TextBox 3">
            <a:extLst>
              <a:ext uri="{FF2B5EF4-FFF2-40B4-BE49-F238E27FC236}">
                <a16:creationId xmlns:a16="http://schemas.microsoft.com/office/drawing/2014/main" id="{EBC41069-1743-33DC-101D-27A6C847314D}"/>
              </a:ext>
            </a:extLst>
          </p:cNvPr>
          <p:cNvSpPr txBox="1"/>
          <p:nvPr/>
        </p:nvSpPr>
        <p:spPr>
          <a:xfrm>
            <a:off x="225591" y="35719"/>
            <a:ext cx="869469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800">
                <a:latin typeface="Times New Roman"/>
                <a:cs typeface="Times New Roman"/>
              </a:rPr>
              <a:t>[5] </a:t>
            </a:r>
            <a:r>
              <a:rPr lang="en-IN" sz="1800">
                <a:solidFill>
                  <a:srgbClr val="222222"/>
                </a:solidFill>
                <a:latin typeface="Times New Roman"/>
              </a:rPr>
              <a:t>Hurst, N., Li, W., &amp; Marriott, K. (2009, September). Review of automatic document formatting. In </a:t>
            </a:r>
            <a:r>
              <a:rPr lang="en-IN" sz="1800" i="1">
                <a:solidFill>
                  <a:srgbClr val="222222"/>
                </a:solidFill>
                <a:latin typeface="Times New Roman"/>
              </a:rPr>
              <a:t>Proceedings of the 9th ACM symposium on Document engineering</a:t>
            </a:r>
            <a:r>
              <a:rPr lang="en-IN" sz="1800">
                <a:solidFill>
                  <a:srgbClr val="222222"/>
                </a:solidFill>
                <a:latin typeface="Times New Roman"/>
              </a:rPr>
              <a:t> (pp. 99-108).</a:t>
            </a:r>
            <a:endParaRPr lang="en-US"/>
          </a:p>
          <a:p>
            <a:pPr algn="just"/>
            <a:r>
              <a:rPr lang="en-IN" sz="1800">
                <a:solidFill>
                  <a:srgbClr val="222222"/>
                </a:solidFill>
                <a:latin typeface="Times New Roman"/>
              </a:rPr>
              <a:t>[6] Nasser, I. M., &amp; Abu-Naser, S. S. (2017). Web Application for Generating a Standard Coordinated Documentation for CS Students' Graduation Project in Gaza Universities. </a:t>
            </a:r>
            <a:r>
              <a:rPr lang="en-IN" sz="1800" i="1">
                <a:solidFill>
                  <a:srgbClr val="222222"/>
                </a:solidFill>
                <a:latin typeface="Times New Roman"/>
              </a:rPr>
              <a:t>International Journal of Engineering and Information Systems</a:t>
            </a:r>
            <a:r>
              <a:rPr lang="en-IN" sz="1800">
                <a:solidFill>
                  <a:srgbClr val="222222"/>
                </a:solidFill>
                <a:latin typeface="Times New Roman"/>
              </a:rPr>
              <a:t>, </a:t>
            </a:r>
            <a:r>
              <a:rPr lang="en-IN" sz="1800" i="1">
                <a:solidFill>
                  <a:srgbClr val="222222"/>
                </a:solidFill>
                <a:latin typeface="Times New Roman"/>
              </a:rPr>
              <a:t>1</a:t>
            </a:r>
            <a:r>
              <a:rPr lang="en-IN" sz="1800">
                <a:solidFill>
                  <a:srgbClr val="222222"/>
                </a:solidFill>
                <a:latin typeface="Times New Roman"/>
              </a:rPr>
              <a:t>(6), 155-167.</a:t>
            </a:r>
          </a:p>
          <a:p>
            <a:pPr algn="just"/>
            <a:r>
              <a:rPr lang="en-IN" sz="1800">
                <a:solidFill>
                  <a:srgbClr val="222222"/>
                </a:solidFill>
                <a:latin typeface="Times New Roman"/>
              </a:rPr>
              <a:t>[7]  Gange, G., Marriott, K., Moulder, P., &amp; Stuckey, P. (2011, September). Optimal automatic table layout. In Proceedings of the 11th ACM symposium on Document engineering (pp. 23-32).</a:t>
            </a:r>
          </a:p>
          <a:p>
            <a:pPr algn="just"/>
            <a:r>
              <a:rPr lang="en-IN" sz="1800">
                <a:solidFill>
                  <a:srgbClr val="222222"/>
                </a:solidFill>
                <a:latin typeface="Times New Roman"/>
              </a:rPr>
              <a:t>[8] </a:t>
            </a:r>
            <a:r>
              <a:rPr lang="en-IN" sz="1800" err="1">
                <a:solidFill>
                  <a:srgbClr val="222222"/>
                </a:solidFill>
                <a:latin typeface="Times New Roman"/>
              </a:rPr>
              <a:t>Bilauca</a:t>
            </a:r>
            <a:r>
              <a:rPr lang="en-IN" sz="1800">
                <a:solidFill>
                  <a:srgbClr val="222222"/>
                </a:solidFill>
                <a:latin typeface="Times New Roman"/>
              </a:rPr>
              <a:t>, M., Gange, G., Healy, P., Marriott, K., Moulder, P., &amp; Stuckey, P. J. (2015). Automatic minimal-height table layout. INFORMS Journal on Computing, 27(3), 449-461.</a:t>
            </a:r>
          </a:p>
          <a:p>
            <a:pPr algn="just"/>
            <a:r>
              <a:rPr lang="en-IN" sz="1800">
                <a:solidFill>
                  <a:srgbClr val="222222"/>
                </a:solidFill>
                <a:latin typeface="Times New Roman"/>
              </a:rPr>
              <a:t>[9]Bateman, J., Kamps, T., Kleinz, J., &amp; Reichenberger, K. (2001). Towards constructive text, diagram, and layout generation for information presentation. Computational Linguistics, 27(3), 409-449.</a:t>
            </a:r>
          </a:p>
          <a:p>
            <a:pPr algn="just"/>
            <a:r>
              <a:rPr lang="en-IN" sz="1800">
                <a:solidFill>
                  <a:srgbClr val="222222"/>
                </a:solidFill>
                <a:latin typeface="Times New Roman"/>
              </a:rPr>
              <a:t>[10]Bolshakov, I. A., &amp; </a:t>
            </a:r>
            <a:r>
              <a:rPr lang="en-IN" sz="1800" err="1">
                <a:solidFill>
                  <a:srgbClr val="222222"/>
                </a:solidFill>
                <a:latin typeface="Times New Roman"/>
              </a:rPr>
              <a:t>Gelbukh</a:t>
            </a:r>
            <a:r>
              <a:rPr lang="en-IN" sz="1800">
                <a:solidFill>
                  <a:srgbClr val="222222"/>
                </a:solidFill>
                <a:latin typeface="Times New Roman"/>
              </a:rPr>
              <a:t>, A. (2001). Text segmentation into paragraphs based on local text cohesion. In Text, Speech and Dialogue: 4th International Conference, TSD 2001 </a:t>
            </a:r>
            <a:r>
              <a:rPr lang="en-IN" sz="1800" err="1">
                <a:solidFill>
                  <a:srgbClr val="222222"/>
                </a:solidFill>
                <a:latin typeface="Times New Roman"/>
              </a:rPr>
              <a:t>železná</a:t>
            </a:r>
            <a:r>
              <a:rPr lang="en-IN" sz="1800">
                <a:solidFill>
                  <a:srgbClr val="222222"/>
                </a:solidFill>
                <a:latin typeface="Times New Roman"/>
              </a:rPr>
              <a:t> Ruda, Czech Republic, September 11–13, 2001, Proceedings 4 (pp. 158-166). Springer Berlin Heidelberg.</a:t>
            </a:r>
          </a:p>
        </p:txBody>
      </p:sp>
    </p:spTree>
    <p:extLst>
      <p:ext uri="{BB962C8B-B14F-4D97-AF65-F5344CB8AC3E}">
        <p14:creationId xmlns:p14="http://schemas.microsoft.com/office/powerpoint/2010/main" val="2652257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B4D56A-4328-F9DA-772B-E1BF68C49395}"/>
              </a:ext>
            </a:extLst>
          </p:cNvPr>
          <p:cNvSpPr txBox="1"/>
          <p:nvPr/>
        </p:nvSpPr>
        <p:spPr>
          <a:xfrm>
            <a:off x="2749216" y="-3008"/>
            <a:ext cx="36530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3200">
              <a:latin typeface="Times New Roman"/>
              <a:cs typeface="Times New Roman"/>
            </a:endParaRPr>
          </a:p>
        </p:txBody>
      </p:sp>
      <p:sp>
        <p:nvSpPr>
          <p:cNvPr id="4" name="TextBox 3">
            <a:extLst>
              <a:ext uri="{FF2B5EF4-FFF2-40B4-BE49-F238E27FC236}">
                <a16:creationId xmlns:a16="http://schemas.microsoft.com/office/drawing/2014/main" id="{EBC41069-1743-33DC-101D-27A6C847314D}"/>
              </a:ext>
            </a:extLst>
          </p:cNvPr>
          <p:cNvSpPr txBox="1"/>
          <p:nvPr/>
        </p:nvSpPr>
        <p:spPr>
          <a:xfrm>
            <a:off x="225591" y="148409"/>
            <a:ext cx="869469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800">
                <a:solidFill>
                  <a:srgbClr val="222222"/>
                </a:solidFill>
                <a:latin typeface="Times New Roman"/>
              </a:rPr>
              <a:t>[11] S. S. Paliwal, V. D, R. Rahul, M. Sharma and L. Vig, "</a:t>
            </a:r>
            <a:r>
              <a:rPr lang="en-IN" sz="1800" err="1">
                <a:solidFill>
                  <a:srgbClr val="222222"/>
                </a:solidFill>
                <a:latin typeface="Times New Roman"/>
              </a:rPr>
              <a:t>TableNet</a:t>
            </a:r>
            <a:r>
              <a:rPr lang="en-IN" sz="1800">
                <a:solidFill>
                  <a:srgbClr val="222222"/>
                </a:solidFill>
                <a:latin typeface="Times New Roman"/>
              </a:rPr>
              <a:t>: Deep Learning Model for End-to-end Table Detection and Tabular Data Extraction from Scanned Document Images," 2019 International Conference on Document Analysis and Recognition (ICDAR), Sydney, NSW, Australia, 2019, pp. 128-133, </a:t>
            </a:r>
            <a:r>
              <a:rPr lang="en-IN" sz="1800" err="1">
                <a:solidFill>
                  <a:srgbClr val="222222"/>
                </a:solidFill>
                <a:latin typeface="Times New Roman"/>
              </a:rPr>
              <a:t>doi</a:t>
            </a:r>
            <a:r>
              <a:rPr lang="en-IN" sz="1800">
                <a:solidFill>
                  <a:srgbClr val="222222"/>
                </a:solidFill>
                <a:latin typeface="Times New Roman"/>
              </a:rPr>
              <a:t>: 10.1109/ICDAR.2019.00029.</a:t>
            </a:r>
            <a:endParaRPr lang="en-US"/>
          </a:p>
          <a:p>
            <a:pPr algn="just"/>
            <a:r>
              <a:rPr lang="en-IN" sz="1800">
                <a:solidFill>
                  <a:srgbClr val="222222"/>
                </a:solidFill>
                <a:latin typeface="Times New Roman"/>
              </a:rPr>
              <a:t>[12] Maud Ehrmann, Ahmed Hamdi, Elvys Linhares Pontes, Matteo Romanello, and Antoine Doucet. 2023. Named Entity Recognition and Classification in Historical Documents: A Survey. ACM </a:t>
            </a:r>
            <a:r>
              <a:rPr lang="en-IN" sz="1800" err="1">
                <a:solidFill>
                  <a:srgbClr val="222222"/>
                </a:solidFill>
                <a:latin typeface="Times New Roman"/>
              </a:rPr>
              <a:t>Comput</a:t>
            </a:r>
            <a:r>
              <a:rPr lang="en-IN" sz="1800">
                <a:solidFill>
                  <a:srgbClr val="222222"/>
                </a:solidFill>
                <a:latin typeface="Times New Roman"/>
              </a:rPr>
              <a:t>. </a:t>
            </a:r>
            <a:r>
              <a:rPr lang="en-IN" sz="1800" err="1">
                <a:solidFill>
                  <a:srgbClr val="222222"/>
                </a:solidFill>
                <a:latin typeface="Times New Roman"/>
              </a:rPr>
              <a:t>Surv</a:t>
            </a:r>
            <a:r>
              <a:rPr lang="en-IN" sz="1800">
                <a:solidFill>
                  <a:srgbClr val="222222"/>
                </a:solidFill>
                <a:latin typeface="Times New Roman"/>
              </a:rPr>
              <a:t>. 56, 2, Article 27 (February 2024), 47 pages. </a:t>
            </a:r>
            <a:r>
              <a:rPr lang="en-IN" sz="1800">
                <a:solidFill>
                  <a:srgbClr val="222222"/>
                </a:solidFill>
                <a:latin typeface="Times New Roman"/>
                <a:hlinkClick r:id="rId2"/>
              </a:rPr>
              <a:t>https://doi.org/10.1145/3604931</a:t>
            </a:r>
            <a:endParaRPr lang="en-IN" sz="1800">
              <a:solidFill>
                <a:srgbClr val="222222"/>
              </a:solidFill>
              <a:latin typeface="Times New Roman"/>
            </a:endParaRPr>
          </a:p>
          <a:p>
            <a:pPr algn="just"/>
            <a:r>
              <a:rPr lang="en-IN" sz="1800">
                <a:solidFill>
                  <a:srgbClr val="222222"/>
                </a:solidFill>
                <a:latin typeface="Times New Roman"/>
              </a:rPr>
              <a:t>[13] Schweter, S., and </a:t>
            </a:r>
            <a:r>
              <a:rPr lang="en-IN" sz="1800" err="1">
                <a:solidFill>
                  <a:srgbClr val="222222"/>
                </a:solidFill>
                <a:latin typeface="Times New Roman"/>
              </a:rPr>
              <a:t>Akbik</a:t>
            </a:r>
            <a:r>
              <a:rPr lang="en-IN" sz="1800">
                <a:solidFill>
                  <a:srgbClr val="222222"/>
                </a:solidFill>
                <a:latin typeface="Times New Roman"/>
              </a:rPr>
              <a:t>, A. (2020). FLERT: Document-level features for named entity recognition. </a:t>
            </a:r>
            <a:r>
              <a:rPr lang="en-IN" sz="1800" err="1">
                <a:solidFill>
                  <a:srgbClr val="222222"/>
                </a:solidFill>
                <a:latin typeface="Times New Roman"/>
              </a:rPr>
              <a:t>arXiv</a:t>
            </a:r>
            <a:r>
              <a:rPr lang="en-IN" sz="1800">
                <a:solidFill>
                  <a:srgbClr val="222222"/>
                </a:solidFill>
                <a:latin typeface="Times New Roman"/>
              </a:rPr>
              <a:t> preprint arXiv:2011.06993. Link: https://arxiv.org/abs/2011.06993.</a:t>
            </a:r>
          </a:p>
          <a:p>
            <a:pPr algn="just"/>
            <a:r>
              <a:rPr lang="en-IN" sz="1800">
                <a:solidFill>
                  <a:srgbClr val="222222"/>
                </a:solidFill>
                <a:latin typeface="Times New Roman"/>
              </a:rPr>
              <a:t>[14] Yiheng Xu, Minghao Li, Lei Cui, </a:t>
            </a:r>
            <a:r>
              <a:rPr lang="en-IN" sz="1800" err="1">
                <a:solidFill>
                  <a:srgbClr val="222222"/>
                </a:solidFill>
                <a:latin typeface="Times New Roman"/>
              </a:rPr>
              <a:t>Shaohan</a:t>
            </a:r>
            <a:r>
              <a:rPr lang="en-IN" sz="1800">
                <a:solidFill>
                  <a:srgbClr val="222222"/>
                </a:solidFill>
                <a:latin typeface="Times New Roman"/>
              </a:rPr>
              <a:t> Huang, Furu Wei, and Ming Zhou. 2020. </a:t>
            </a:r>
            <a:r>
              <a:rPr lang="en-IN" sz="1800" err="1">
                <a:solidFill>
                  <a:srgbClr val="222222"/>
                </a:solidFill>
                <a:latin typeface="Times New Roman"/>
              </a:rPr>
              <a:t>LayoutLM</a:t>
            </a:r>
            <a:r>
              <a:rPr lang="en-IN" sz="1800">
                <a:solidFill>
                  <a:srgbClr val="222222"/>
                </a:solidFill>
                <a:latin typeface="Times New Roman"/>
              </a:rPr>
              <a:t>: Pre-training of Text and Layout for Document Image Understanding. In Proceedings of the 26th ACM SIGKDD International Conference on Knowledge Discovery &amp;amp; Data Mining (KDD '20). Association for Computing Machinery, New York, NY, USA, 1192–1200. </a:t>
            </a:r>
            <a:r>
              <a:rPr lang="en-IN" sz="1800">
                <a:solidFill>
                  <a:srgbClr val="222222"/>
                </a:solidFill>
                <a:latin typeface="Times New Roman"/>
                <a:hlinkClick r:id="rId3"/>
              </a:rPr>
              <a:t>https://doi.org/10.1145/3394486.3403172</a:t>
            </a:r>
            <a:r>
              <a:rPr lang="en-IN" sz="1800">
                <a:solidFill>
                  <a:srgbClr val="222222"/>
                </a:solidFill>
                <a:latin typeface="Times New Roman"/>
              </a:rPr>
              <a:t>.</a:t>
            </a:r>
          </a:p>
          <a:p>
            <a:pPr algn="just"/>
            <a:r>
              <a:rPr lang="en-IN" sz="1800">
                <a:solidFill>
                  <a:srgbClr val="222222"/>
                </a:solidFill>
                <a:latin typeface="Times New Roman"/>
              </a:rPr>
              <a:t>[15] </a:t>
            </a:r>
            <a:r>
              <a:rPr lang="en-IN" sz="1800">
                <a:solidFill>
                  <a:srgbClr val="333333"/>
                </a:solidFill>
                <a:latin typeface="Times New Roman"/>
              </a:rPr>
              <a:t> N I </a:t>
            </a:r>
            <a:r>
              <a:rPr lang="en-IN" sz="1800" err="1">
                <a:solidFill>
                  <a:srgbClr val="333333"/>
                </a:solidFill>
                <a:latin typeface="Times New Roman"/>
              </a:rPr>
              <a:t>Widiastuti</a:t>
            </a:r>
            <a:r>
              <a:rPr lang="en-IN" sz="1800">
                <a:solidFill>
                  <a:srgbClr val="333333"/>
                </a:solidFill>
                <a:latin typeface="Times New Roman"/>
              </a:rPr>
              <a:t> and K E Dewi 2020 </a:t>
            </a:r>
            <a:r>
              <a:rPr lang="en-IN" sz="1800" i="1">
                <a:solidFill>
                  <a:srgbClr val="333333"/>
                </a:solidFill>
                <a:latin typeface="Times New Roman"/>
              </a:rPr>
              <a:t>IOP Conf. Ser.: Mater. Sci. Eng.</a:t>
            </a:r>
            <a:r>
              <a:rPr lang="en-IN" sz="1800">
                <a:solidFill>
                  <a:srgbClr val="333333"/>
                </a:solidFill>
                <a:latin typeface="Times New Roman"/>
              </a:rPr>
              <a:t> </a:t>
            </a:r>
            <a:r>
              <a:rPr lang="en-IN" sz="1800" b="1">
                <a:solidFill>
                  <a:srgbClr val="333333"/>
                </a:solidFill>
                <a:latin typeface="Times New Roman"/>
              </a:rPr>
              <a:t>879</a:t>
            </a:r>
            <a:r>
              <a:rPr lang="en-IN" sz="1800">
                <a:solidFill>
                  <a:srgbClr val="333333"/>
                </a:solidFill>
                <a:latin typeface="Times New Roman"/>
              </a:rPr>
              <a:t> 012069</a:t>
            </a:r>
            <a:endParaRPr lang="en-IN" sz="1800">
              <a:solidFill>
                <a:srgbClr val="222222"/>
              </a:solidFill>
              <a:latin typeface="Times New Roman"/>
            </a:endParaRPr>
          </a:p>
        </p:txBody>
      </p:sp>
    </p:spTree>
    <p:extLst>
      <p:ext uri="{BB962C8B-B14F-4D97-AF65-F5344CB8AC3E}">
        <p14:creationId xmlns:p14="http://schemas.microsoft.com/office/powerpoint/2010/main" val="336324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9012-0D19-19CF-585D-B101621D00BE}"/>
              </a:ext>
            </a:extLst>
          </p:cNvPr>
          <p:cNvSpPr>
            <a:spLocks noGrp="1"/>
          </p:cNvSpPr>
          <p:nvPr>
            <p:ph type="title"/>
          </p:nvPr>
        </p:nvSpPr>
        <p:spPr>
          <a:xfrm>
            <a:off x="159782" y="2353407"/>
            <a:ext cx="8520600" cy="841800"/>
          </a:xfrm>
        </p:spPr>
        <p:txBody>
          <a:bodyPr spcFirstLastPara="1" wrap="square" lIns="91425" tIns="91425" rIns="91425" bIns="91425" anchor="ctr" anchorCtr="0">
            <a:noAutofit/>
          </a:bodyPr>
          <a:lstStyle/>
          <a:p>
            <a:pPr marL="285750" indent="-285750" algn="just">
              <a:buFont typeface="Arial,Sans-Serif"/>
              <a:buChar char="•"/>
            </a:pPr>
            <a:r>
              <a:rPr lang="en-US" sz="2800">
                <a:solidFill>
                  <a:schemeClr val="tx1"/>
                </a:solidFill>
                <a:latin typeface="Times New Roman"/>
                <a:cs typeface="Times New Roman"/>
              </a:rPr>
              <a:t>Key aspects of effective formatting include the use of headings to structure content, the application of formatting styles (e.g., bold, italics) to highlight important terms or ideas, and the choice of an appropriate font to convey a professional appearance.</a:t>
            </a:r>
            <a:endParaRPr lang="en-US">
              <a:solidFill>
                <a:schemeClr val="tx1"/>
              </a:solidFill>
            </a:endParaRPr>
          </a:p>
          <a:p>
            <a:pPr algn="l"/>
            <a:endParaRPr lang="en-US" sz="2400">
              <a:latin typeface="Times New Roman"/>
              <a:cs typeface="Times New Roman"/>
            </a:endParaRPr>
          </a:p>
          <a:p>
            <a:endParaRPr lang="en-US"/>
          </a:p>
        </p:txBody>
      </p:sp>
      <p:sp>
        <p:nvSpPr>
          <p:cNvPr id="3" name="TextBox 2">
            <a:extLst>
              <a:ext uri="{FF2B5EF4-FFF2-40B4-BE49-F238E27FC236}">
                <a16:creationId xmlns:a16="http://schemas.microsoft.com/office/drawing/2014/main" id="{D5CCF2E5-A280-19CF-B4FA-221BC38222ED}"/>
              </a:ext>
            </a:extLst>
          </p:cNvPr>
          <p:cNvSpPr txBox="1"/>
          <p:nvPr/>
        </p:nvSpPr>
        <p:spPr>
          <a:xfrm>
            <a:off x="2553703" y="440656"/>
            <a:ext cx="404411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a:latin typeface="Times New Roman"/>
                <a:cs typeface="Times New Roman"/>
              </a:rPr>
              <a:t>Introduction</a:t>
            </a:r>
            <a:r>
              <a:rPr lang="en-US" sz="3200">
                <a:latin typeface="Times New Roman"/>
                <a:cs typeface="Times New Roman"/>
              </a:rPr>
              <a:t>​</a:t>
            </a:r>
            <a:r>
              <a:rPr lang="en-US" sz="3200" b="1">
                <a:latin typeface="Times New Roman"/>
                <a:cs typeface="Times New Roman"/>
              </a:rPr>
              <a:t>(Cont.)</a:t>
            </a:r>
            <a:endParaRPr lang="en-US" b="1"/>
          </a:p>
        </p:txBody>
      </p:sp>
    </p:spTree>
    <p:extLst>
      <p:ext uri="{BB962C8B-B14F-4D97-AF65-F5344CB8AC3E}">
        <p14:creationId xmlns:p14="http://schemas.microsoft.com/office/powerpoint/2010/main" val="55364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p:nvPr/>
        </p:nvSpPr>
        <p:spPr>
          <a:xfrm>
            <a:off x="0" y="-10679"/>
            <a:ext cx="91440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600" b="1" i="0" u="none" strike="noStrike" cap="none">
                <a:solidFill>
                  <a:srgbClr val="000000"/>
                </a:solidFill>
                <a:latin typeface="Times New Roman"/>
                <a:ea typeface="Times New Roman"/>
                <a:cs typeface="Times New Roman"/>
                <a:sym typeface="Times New Roman"/>
              </a:rPr>
              <a:t>Objective of the Project</a:t>
            </a:r>
            <a:endParaRPr/>
          </a:p>
        </p:txBody>
      </p:sp>
      <p:sp>
        <p:nvSpPr>
          <p:cNvPr id="82" name="Google Shape;82;p5"/>
          <p:cNvSpPr txBox="1"/>
          <p:nvPr/>
        </p:nvSpPr>
        <p:spPr>
          <a:xfrm>
            <a:off x="226380" y="602795"/>
            <a:ext cx="8691239" cy="4367672"/>
          </a:xfrm>
          <a:prstGeom prst="rect">
            <a:avLst/>
          </a:prstGeom>
          <a:noFill/>
          <a:ln>
            <a:noFill/>
          </a:ln>
        </p:spPr>
        <p:txBody>
          <a:bodyPr spcFirstLastPara="1" wrap="square" lIns="91425" tIns="91425" rIns="91425" bIns="91425" anchor="t" anchorCtr="0">
            <a:noAutofit/>
          </a:bodyPr>
          <a:lstStyle/>
          <a:p>
            <a:pPr marL="533400" indent="-457200">
              <a:lnSpc>
                <a:spcPct val="124166"/>
              </a:lnSpc>
              <a:buSzPts val="2400"/>
              <a:buChar char="•"/>
            </a:pPr>
            <a:r>
              <a:rPr lang="en-US" sz="2800" dirty="0">
                <a:solidFill>
                  <a:schemeClr val="tx1"/>
                </a:solidFill>
                <a:latin typeface="Times New Roman"/>
              </a:rPr>
              <a:t>To Implement a python based word formatting tool which automates manual editing to save time and effort. </a:t>
            </a:r>
            <a:endParaRPr lang="en-US" sz="2400" dirty="0">
              <a:solidFill>
                <a:schemeClr val="tx1"/>
              </a:solidFill>
              <a:latin typeface="Times New Roman" panose="02020603050405020304" pitchFamily="18" charset="0"/>
            </a:endParaRPr>
          </a:p>
          <a:p>
            <a:pPr marL="533400" indent="-457200">
              <a:lnSpc>
                <a:spcPct val="124166"/>
              </a:lnSpc>
              <a:buChar char="•"/>
            </a:pPr>
            <a:r>
              <a:rPr lang="en-US" sz="2800" dirty="0">
                <a:solidFill>
                  <a:schemeClr val="tx1"/>
                </a:solidFill>
                <a:latin typeface="Times New Roman"/>
              </a:rPr>
              <a:t>The approach used is to classify the elements of the document. </a:t>
            </a:r>
          </a:p>
          <a:p>
            <a:pPr marL="533400" indent="-457200">
              <a:lnSpc>
                <a:spcPct val="124166"/>
              </a:lnSpc>
              <a:buChar char="•"/>
            </a:pPr>
            <a:r>
              <a:rPr lang="en-US" sz="2800">
                <a:solidFill>
                  <a:schemeClr val="tx1"/>
                </a:solidFill>
                <a:latin typeface="Times New Roman"/>
              </a:rPr>
              <a:t>Applying a pre-defined style to the categorized elements through manipulation of the Document Tree Structure.</a:t>
            </a:r>
            <a:endParaRPr lang="en-US">
              <a:solidFill>
                <a:schemeClr val="tx1"/>
              </a:solidFill>
            </a:endParaRPr>
          </a:p>
          <a:p>
            <a:pPr marL="533400" indent="-457200">
              <a:lnSpc>
                <a:spcPct val="124166"/>
              </a:lnSpc>
              <a:buChar char="•"/>
            </a:pPr>
            <a:endParaRPr lang="en-US" sz="2800" dirty="0">
              <a:solidFill>
                <a:schemeClr val="tx1"/>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algn="ctr"/>
            <a:r>
              <a:rPr lang="en-IN" sz="3200" b="1" i="0" u="none" strike="noStrike" cap="none">
                <a:solidFill>
                  <a:srgbClr val="000000"/>
                </a:solidFill>
                <a:latin typeface="Times New Roman"/>
                <a:ea typeface="Times New Roman"/>
                <a:cs typeface="Times New Roman"/>
                <a:sym typeface="Times New Roman"/>
              </a:rPr>
              <a:t>Existing Approaches (</a:t>
            </a:r>
            <a:r>
              <a:rPr lang="en-IN" sz="3200" b="1">
                <a:latin typeface="Times New Roman"/>
                <a:ea typeface="Times New Roman"/>
                <a:cs typeface="Times New Roman"/>
                <a:sym typeface="Times New Roman"/>
              </a:rPr>
              <a:t>Literature Survey</a:t>
            </a:r>
            <a:r>
              <a:rPr lang="en-IN" sz="3200" b="1" i="0" u="none" strike="noStrike" cap="none">
                <a:solidFill>
                  <a:srgbClr val="000000"/>
                </a:solidFill>
                <a:latin typeface="Times New Roman"/>
                <a:ea typeface="Times New Roman"/>
                <a:cs typeface="Times New Roman"/>
                <a:sym typeface="Times New Roman"/>
              </a:rPr>
              <a:t>)</a:t>
            </a:r>
            <a:r>
              <a:rPr lang="en-IN" sz="3200" b="1">
                <a:latin typeface="Times New Roman"/>
                <a:ea typeface="Times New Roman"/>
                <a:cs typeface="Times New Roman"/>
                <a:sym typeface="Times New Roman"/>
              </a:rPr>
              <a:t> </a:t>
            </a:r>
            <a:endParaRPr/>
          </a:p>
        </p:txBody>
      </p:sp>
      <p:graphicFrame>
        <p:nvGraphicFramePr>
          <p:cNvPr id="253" name="Google Shape;253;p32"/>
          <p:cNvGraphicFramePr/>
          <p:nvPr>
            <p:extLst>
              <p:ext uri="{D42A27DB-BD31-4B8C-83A1-F6EECF244321}">
                <p14:modId xmlns:p14="http://schemas.microsoft.com/office/powerpoint/2010/main" val="918765891"/>
              </p:ext>
            </p:extLst>
          </p:nvPr>
        </p:nvGraphicFramePr>
        <p:xfrm>
          <a:off x="93828" y="862524"/>
          <a:ext cx="8952499" cy="4013887"/>
        </p:xfrm>
        <a:graphic>
          <a:graphicData uri="http://schemas.openxmlformats.org/drawingml/2006/table">
            <a:tbl>
              <a:tblPr firstRow="1" bandRow="1">
                <a:noFill/>
                <a:tableStyleId>{6446DA89-72E0-4278-98E4-97C8416CE8D1}</a:tableStyleId>
              </a:tblPr>
              <a:tblGrid>
                <a:gridCol w="855370">
                  <a:extLst>
                    <a:ext uri="{9D8B030D-6E8A-4147-A177-3AD203B41FA5}">
                      <a16:colId xmlns:a16="http://schemas.microsoft.com/office/drawing/2014/main" val="20000"/>
                    </a:ext>
                  </a:extLst>
                </a:gridCol>
                <a:gridCol w="1588244">
                  <a:extLst>
                    <a:ext uri="{9D8B030D-6E8A-4147-A177-3AD203B41FA5}">
                      <a16:colId xmlns:a16="http://schemas.microsoft.com/office/drawing/2014/main" val="20001"/>
                    </a:ext>
                  </a:extLst>
                </a:gridCol>
                <a:gridCol w="2169914">
                  <a:extLst>
                    <a:ext uri="{9D8B030D-6E8A-4147-A177-3AD203B41FA5}">
                      <a16:colId xmlns:a16="http://schemas.microsoft.com/office/drawing/2014/main" val="20002"/>
                    </a:ext>
                  </a:extLst>
                </a:gridCol>
                <a:gridCol w="2400707">
                  <a:extLst>
                    <a:ext uri="{9D8B030D-6E8A-4147-A177-3AD203B41FA5}">
                      <a16:colId xmlns:a16="http://schemas.microsoft.com/office/drawing/2014/main" val="2528798242"/>
                    </a:ext>
                  </a:extLst>
                </a:gridCol>
                <a:gridCol w="1938264">
                  <a:extLst>
                    <a:ext uri="{9D8B030D-6E8A-4147-A177-3AD203B41FA5}">
                      <a16:colId xmlns:a16="http://schemas.microsoft.com/office/drawing/2014/main" val="20003"/>
                    </a:ext>
                  </a:extLst>
                </a:gridCol>
              </a:tblGrid>
              <a:tr h="366587">
                <a:tc>
                  <a:txBody>
                    <a:bodyPr/>
                    <a:lstStyle/>
                    <a:p>
                      <a:pPr marL="0" marR="0" lvl="0" indent="0" algn="just" rtl="0">
                        <a:lnSpc>
                          <a:spcPct val="100000"/>
                        </a:lnSpc>
                        <a:spcBef>
                          <a:spcPts val="0"/>
                        </a:spcBef>
                        <a:spcAft>
                          <a:spcPts val="0"/>
                        </a:spcAft>
                        <a:buNone/>
                      </a:pPr>
                      <a:r>
                        <a:rPr lang="en-IN" sz="1400" b="1" u="none" strike="noStrike" cap="none" dirty="0">
                          <a:latin typeface="Times New Roman"/>
                          <a:ea typeface="Times New Roman"/>
                          <a:cs typeface="Times New Roman"/>
                          <a:sym typeface="Times New Roman"/>
                        </a:rPr>
                        <a:t>Ref</a:t>
                      </a:r>
                      <a:r>
                        <a:rPr lang="en-IN" sz="1400" b="0" u="none" strike="noStrike" cap="none" dirty="0">
                          <a:latin typeface="Times New Roman"/>
                          <a:ea typeface="Times New Roman"/>
                          <a:cs typeface="Times New Roman"/>
                          <a:sym typeface="Times New Roman"/>
                        </a:rPr>
                        <a:t>. </a:t>
                      </a:r>
                      <a:r>
                        <a:rPr lang="en-IN" sz="1400" b="1" u="none" strike="noStrike" cap="none" dirty="0">
                          <a:latin typeface="Times New Roman"/>
                          <a:ea typeface="Times New Roman"/>
                          <a:cs typeface="Times New Roman"/>
                          <a:sym typeface="Times New Roman"/>
                        </a:rPr>
                        <a:t>No</a:t>
                      </a:r>
                      <a:r>
                        <a:rPr lang="en-IN" sz="1400" b="0" u="none" strike="noStrike" cap="none" dirty="0">
                          <a:latin typeface="Times New Roman"/>
                          <a:ea typeface="Times New Roman"/>
                          <a:cs typeface="Times New Roman"/>
                        </a:rPr>
                        <a:t> </a:t>
                      </a:r>
                      <a:endParaRPr sz="14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i="0" u="none" strike="noStrike" cap="none" noProof="0" dirty="0">
                          <a:solidFill>
                            <a:srgbClr val="000000"/>
                          </a:solidFill>
                          <a:latin typeface="Times New Roman"/>
                        </a:rPr>
                        <a:t>Title</a:t>
                      </a:r>
                      <a:endParaRPr lang="en-US" b="1" dirty="0"/>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u="none" strike="noStrike" cap="none" dirty="0">
                          <a:latin typeface="Times New Roman"/>
                          <a:cs typeface="Times New Roman"/>
                        </a:rPr>
                        <a:t>    </a:t>
                      </a:r>
                      <a:r>
                        <a:rPr lang="en-IN" sz="1400" b="1" u="none" strike="noStrike" cap="none" dirty="0">
                          <a:latin typeface="Times New Roman"/>
                          <a:cs typeface="Times New Roman"/>
                        </a:rPr>
                        <a:t>Methodology</a:t>
                      </a:r>
                    </a:p>
                  </a:txBody>
                  <a:tcPr marL="91450" marR="91450" marT="45725" marB="45725">
                    <a:solidFill>
                      <a:schemeClr val="accent1">
                        <a:lumMod val="40000"/>
                        <a:lumOff val="60000"/>
                      </a:schemeClr>
                    </a:solidFill>
                  </a:tcPr>
                </a:tc>
                <a:tc>
                  <a:txBody>
                    <a:bodyPr/>
                    <a:lstStyle/>
                    <a:p>
                      <a:pPr marL="0" lvl="0" indent="0" algn="ctr">
                        <a:lnSpc>
                          <a:spcPct val="100000"/>
                        </a:lnSpc>
                        <a:spcBef>
                          <a:spcPts val="0"/>
                        </a:spcBef>
                        <a:spcAft>
                          <a:spcPts val="0"/>
                        </a:spcAft>
                        <a:buNone/>
                      </a:pPr>
                      <a:r>
                        <a:rPr lang="en-IN" sz="1400" b="1" u="none" strike="noStrike" cap="none" dirty="0">
                          <a:latin typeface="Times New Roman"/>
                          <a:cs typeface="Times New Roman"/>
                        </a:rPr>
                        <a:t>Advantages</a:t>
                      </a:r>
                    </a:p>
                  </a:txBody>
                  <a:tcPr marL="91450" marR="91450" marT="45724" marB="45724">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u="none" strike="noStrike" cap="none" dirty="0">
                          <a:latin typeface="Times New Roman"/>
                          <a:cs typeface="Times New Roman"/>
                        </a:rPr>
                        <a:t>Drawbacks</a:t>
                      </a:r>
                      <a:r>
                        <a:rPr lang="en-IN" sz="1400" u="none" strike="noStrike" cap="none" dirty="0">
                          <a:latin typeface="Times New Roman"/>
                          <a:cs typeface="Times New Roman"/>
                        </a:rPr>
                        <a:t>    </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10000"/>
                  </a:ext>
                </a:extLst>
              </a:tr>
              <a:tr h="1596838">
                <a:tc>
                  <a:txBody>
                    <a:bodyPr/>
                    <a:lstStyle/>
                    <a:p>
                      <a:pPr marL="0" marR="0" lvl="0" indent="0" algn="l" rtl="0">
                        <a:lnSpc>
                          <a:spcPct val="100000"/>
                        </a:lnSpc>
                        <a:spcBef>
                          <a:spcPts val="0"/>
                        </a:spcBef>
                        <a:spcAft>
                          <a:spcPts val="0"/>
                        </a:spcAft>
                        <a:buNone/>
                      </a:pPr>
                      <a:r>
                        <a:rPr lang="en-IN" sz="1400" u="none" strike="noStrike" cap="none" dirty="0">
                          <a:latin typeface="Times New Roman"/>
                          <a:ea typeface="Times New Roman"/>
                          <a:cs typeface="Times New Roman"/>
                          <a:sym typeface="Times New Roman"/>
                        </a:rPr>
                        <a:t>[1]</a:t>
                      </a:r>
                      <a:endParaRPr sz="1400" u="none" strike="noStrike" cap="none" dirty="0">
                        <a:latin typeface="Times New Roman"/>
                        <a:ea typeface="Times New Roman"/>
                        <a:cs typeface="Times New Roman"/>
                        <a:sym typeface="Times New Roman"/>
                      </a:endParaRPr>
                    </a:p>
                  </a:txBody>
                  <a:tcPr marL="91450" marR="91450" marT="45725" marB="45725">
                    <a:solidFill>
                      <a:schemeClr val="accent6">
                        <a:lumMod val="40000"/>
                        <a:lumOff val="60000"/>
                      </a:schemeClr>
                    </a:solidFill>
                  </a:tcPr>
                </a:tc>
                <a:tc>
                  <a:txBody>
                    <a:bodyPr/>
                    <a:lstStyle/>
                    <a:p>
                      <a:pPr marL="0" marR="0" lvl="0" indent="0" algn="just" rtl="0">
                        <a:lnSpc>
                          <a:spcPct val="100000"/>
                        </a:lnSpc>
                        <a:spcBef>
                          <a:spcPts val="0"/>
                        </a:spcBef>
                        <a:spcAft>
                          <a:spcPts val="0"/>
                        </a:spcAft>
                        <a:buNone/>
                      </a:pPr>
                      <a:r>
                        <a:rPr lang="en-US" sz="1400" dirty="0">
                          <a:latin typeface="Times New Roman"/>
                          <a:cs typeface="Times New Roman"/>
                          <a:sym typeface="Times New Roman"/>
                        </a:rPr>
                        <a:t>Automated formatting verification technique of paperwork based on the gradient boosting on decision trees</a:t>
                      </a:r>
                    </a:p>
                  </a:txBody>
                  <a:tcPr marL="91450" marR="91450" marT="45725" marB="45725"/>
                </a:tc>
                <a:tc>
                  <a:txBody>
                    <a:bodyPr/>
                    <a:lstStyle/>
                    <a:p>
                      <a:pPr marL="0" marR="0" lvl="0" indent="0" algn="just" rtl="0">
                        <a:lnSpc>
                          <a:spcPct val="100000"/>
                        </a:lnSpc>
                        <a:spcBef>
                          <a:spcPts val="0"/>
                        </a:spcBef>
                        <a:spcAft>
                          <a:spcPts val="0"/>
                        </a:spcAft>
                        <a:buNone/>
                      </a:pPr>
                      <a:r>
                        <a:rPr lang="en-US" sz="1400" dirty="0">
                          <a:latin typeface="Times New Roman"/>
                          <a:cs typeface="Times New Roman"/>
                        </a:rPr>
                        <a:t>It is a classification technique which uses a decision tree algorithm to classify elements of document there by applying the predefined style to the document .</a:t>
                      </a:r>
                      <a:endParaRPr sz="1400" dirty="0">
                        <a:latin typeface="Times New Roman"/>
                        <a:cs typeface="Times New Roman"/>
                      </a:endParaRPr>
                    </a:p>
                  </a:txBody>
                  <a:tcPr marL="91450" marR="91450" marT="45725" marB="45725"/>
                </a:tc>
                <a:tc>
                  <a:txBody>
                    <a:bodyPr/>
                    <a:lstStyle/>
                    <a:p>
                      <a:pPr marL="0" lvl="0" indent="0" algn="just">
                        <a:lnSpc>
                          <a:spcPct val="100000"/>
                        </a:lnSpc>
                        <a:spcBef>
                          <a:spcPts val="0"/>
                        </a:spcBef>
                        <a:spcAft>
                          <a:spcPts val="0"/>
                        </a:spcAft>
                        <a:buNone/>
                      </a:pPr>
                      <a:r>
                        <a:rPr lang="en-US" sz="1400" b="0" i="0" u="none" strike="noStrike" noProof="0" dirty="0">
                          <a:solidFill>
                            <a:schemeClr val="tx1"/>
                          </a:solidFill>
                          <a:latin typeface="Times New Roman"/>
                          <a:cs typeface="Times New Roman"/>
                        </a:rPr>
                        <a:t>Utilizes machine learning algorithms, specifically gradient boosting on decision trees improving performance</a:t>
                      </a:r>
                      <a:endParaRPr sz="1400" b="0" i="0" u="none" strike="noStrike" noProof="0" dirty="0">
                        <a:solidFill>
                          <a:schemeClr val="tx1"/>
                        </a:solidFill>
                        <a:latin typeface="Times New Roman"/>
                        <a:cs typeface="Times New Roman"/>
                      </a:endParaRPr>
                    </a:p>
                  </a:txBody>
                  <a:tcPr marL="91450" marR="91450" marT="45724" marB="45724"/>
                </a:tc>
                <a:tc>
                  <a:txBody>
                    <a:bodyPr/>
                    <a:lstStyle/>
                    <a:p>
                      <a:pPr marL="0" marR="0" lvl="0" indent="0" algn="just" rtl="0">
                        <a:lnSpc>
                          <a:spcPct val="100000"/>
                        </a:lnSpc>
                        <a:spcBef>
                          <a:spcPts val="0"/>
                        </a:spcBef>
                        <a:spcAft>
                          <a:spcPts val="0"/>
                        </a:spcAft>
                        <a:buNone/>
                      </a:pPr>
                      <a:r>
                        <a:rPr lang="en-IN" sz="1400" dirty="0">
                          <a:latin typeface="Times New Roman"/>
                          <a:cs typeface="Times New Roman"/>
                        </a:rPr>
                        <a:t>It only checks the errors in documents but it doesn’t edit the document automatically.</a:t>
                      </a:r>
                      <a:endParaRPr sz="1400" dirty="0">
                        <a:latin typeface="Times New Roman"/>
                        <a:cs typeface="Times New Roman"/>
                      </a:endParaRPr>
                    </a:p>
                  </a:txBody>
                  <a:tcPr marL="91450" marR="91450" marT="45725" marB="45725"/>
                </a:tc>
                <a:extLst>
                  <a:ext uri="{0D108BD9-81ED-4DB2-BD59-A6C34878D82A}">
                    <a16:rowId xmlns:a16="http://schemas.microsoft.com/office/drawing/2014/main" val="10001"/>
                  </a:ext>
                </a:extLst>
              </a:tr>
              <a:tr h="1848970">
                <a:tc>
                  <a:txBody>
                    <a:bodyPr/>
                    <a:lstStyle/>
                    <a:p>
                      <a:pPr marL="0" marR="0" lvl="0" indent="0" algn="l" rtl="0">
                        <a:lnSpc>
                          <a:spcPct val="100000"/>
                        </a:lnSpc>
                        <a:spcBef>
                          <a:spcPts val="0"/>
                        </a:spcBef>
                        <a:spcAft>
                          <a:spcPts val="0"/>
                        </a:spcAft>
                        <a:buNone/>
                      </a:pPr>
                      <a:r>
                        <a:rPr lang="en-IN" sz="1400" u="none" strike="noStrike" cap="none" dirty="0">
                          <a:latin typeface="Times New Roman"/>
                          <a:cs typeface="Times New Roman"/>
                        </a:rPr>
                        <a:t>[2]</a:t>
                      </a:r>
                      <a:endParaRPr sz="1400" u="none" strike="noStrike" cap="none" dirty="0">
                        <a:latin typeface="Times New Roman"/>
                        <a:cs typeface="Times New Roman"/>
                      </a:endParaRPr>
                    </a:p>
                  </a:txBody>
                  <a:tcPr marL="91450" marR="91450" marT="45725" marB="45725">
                    <a:solidFill>
                      <a:schemeClr val="accent6">
                        <a:lumMod val="40000"/>
                        <a:lumOff val="60000"/>
                      </a:schemeClr>
                    </a:solidFill>
                  </a:tcPr>
                </a:tc>
                <a:tc>
                  <a:txBody>
                    <a:bodyPr/>
                    <a:lstStyle/>
                    <a:p>
                      <a:pPr marL="0" marR="0" lvl="0" indent="0" algn="just">
                        <a:lnSpc>
                          <a:spcPct val="100000"/>
                        </a:lnSpc>
                        <a:spcBef>
                          <a:spcPts val="0"/>
                        </a:spcBef>
                        <a:spcAft>
                          <a:spcPts val="0"/>
                        </a:spcAft>
                        <a:buNone/>
                      </a:pPr>
                      <a:r>
                        <a:rPr lang="en-US" sz="1400" b="0" i="0" u="none" strike="noStrike" cap="none" noProof="0" dirty="0">
                          <a:solidFill>
                            <a:srgbClr val="000000"/>
                          </a:solidFill>
                          <a:effectLst/>
                          <a:latin typeface="Times New Roman"/>
                          <a:cs typeface="Times New Roman"/>
                        </a:rPr>
                        <a:t>An Implementation Approach Towards The Automation Of Document Formatting Using Python</a:t>
                      </a:r>
                      <a:endParaRPr lang="en-IN" sz="1400" b="0" i="0" u="none" strike="noStrike" cap="none" dirty="0">
                        <a:solidFill>
                          <a:schemeClr val="dk1"/>
                        </a:solidFill>
                        <a:effectLst/>
                        <a:latin typeface="Times New Roman"/>
                        <a:ea typeface="Arial"/>
                        <a:cs typeface="Times New Roman"/>
                        <a:sym typeface="Arial"/>
                      </a:endParaRPr>
                    </a:p>
                    <a:p>
                      <a:pPr marL="0" marR="0" lvl="0" indent="0" algn="just" rtl="0">
                        <a:lnSpc>
                          <a:spcPct val="100000"/>
                        </a:lnSpc>
                        <a:spcBef>
                          <a:spcPts val="0"/>
                        </a:spcBef>
                        <a:spcAft>
                          <a:spcPts val="0"/>
                        </a:spcAft>
                        <a:buNone/>
                      </a:pPr>
                      <a:endParaRPr lang="en-US" sz="1400">
                        <a:latin typeface="Times New Roman" panose="02020603050405020304" pitchFamily="18" charset="0"/>
                        <a:cs typeface="Times New Roman" panose="02020603050405020304" pitchFamily="18" charset="0"/>
                        <a:sym typeface="Times New Roman"/>
                      </a:endParaRPr>
                    </a:p>
                  </a:txBody>
                  <a:tcPr marL="91450" marR="91450" marT="45725" marB="45725"/>
                </a:tc>
                <a:tc>
                  <a:txBody>
                    <a:bodyPr/>
                    <a:lstStyle/>
                    <a:p>
                      <a:pPr marL="0" marR="0" lvl="0" indent="0" algn="just">
                        <a:lnSpc>
                          <a:spcPct val="100000"/>
                        </a:lnSpc>
                        <a:spcBef>
                          <a:spcPts val="0"/>
                        </a:spcBef>
                        <a:spcAft>
                          <a:spcPts val="0"/>
                        </a:spcAft>
                        <a:buNone/>
                      </a:pPr>
                      <a:r>
                        <a:rPr lang="en-US" sz="1400" b="0" i="0" u="none" strike="noStrike" noProof="0" dirty="0">
                          <a:solidFill>
                            <a:schemeClr val="tx1"/>
                          </a:solidFill>
                          <a:latin typeface="Times New Roman"/>
                          <a:cs typeface="Times New Roman"/>
                        </a:rPr>
                        <a:t>This approach is based on the usage of docx, regex and </a:t>
                      </a:r>
                      <a:r>
                        <a:rPr lang="en-US" sz="1400" b="0" i="0" u="none" strike="noStrike" noProof="0" dirty="0" err="1">
                          <a:solidFill>
                            <a:schemeClr val="tx1"/>
                          </a:solidFill>
                          <a:latin typeface="Times New Roman"/>
                          <a:cs typeface="Times New Roman"/>
                        </a:rPr>
                        <a:t>difflib</a:t>
                      </a:r>
                      <a:r>
                        <a:rPr lang="en-US" sz="1400" b="0" i="0" u="none" strike="noStrike" noProof="0" dirty="0">
                          <a:solidFill>
                            <a:schemeClr val="tx1"/>
                          </a:solidFill>
                          <a:latin typeface="Times New Roman"/>
                          <a:cs typeface="Times New Roman"/>
                        </a:rPr>
                        <a:t> library's present in python which are used to classify every element as either correct or wrong.</a:t>
                      </a:r>
                      <a:endParaRPr lang="en-US" sz="1400" dirty="0">
                        <a:latin typeface="Times New Roman"/>
                        <a:cs typeface="Times New Roman"/>
                      </a:endParaRPr>
                    </a:p>
                  </a:txBody>
                  <a:tcPr marL="91450" marR="91450" marT="45725" marB="45725"/>
                </a:tc>
                <a:tc>
                  <a:txBody>
                    <a:bodyPr/>
                    <a:lstStyle/>
                    <a:p>
                      <a:pPr marL="0" lvl="0" indent="0" algn="just">
                        <a:lnSpc>
                          <a:spcPct val="100000"/>
                        </a:lnSpc>
                        <a:spcBef>
                          <a:spcPts val="0"/>
                        </a:spcBef>
                        <a:spcAft>
                          <a:spcPts val="0"/>
                        </a:spcAft>
                        <a:buNone/>
                      </a:pPr>
                      <a:r>
                        <a:rPr lang="en-US" sz="1400" b="0" i="0" u="none" strike="noStrike" noProof="0" dirty="0">
                          <a:solidFill>
                            <a:schemeClr val="tx1"/>
                          </a:solidFill>
                          <a:effectLst/>
                          <a:latin typeface="Times New Roman"/>
                          <a:cs typeface="Times New Roman"/>
                        </a:rPr>
                        <a:t>Provides user friendly  experience and reducing the risk of document rejection and improving overall document quality.</a:t>
                      </a:r>
                      <a:endParaRPr lang="en-US" sz="1400" dirty="0">
                        <a:solidFill>
                          <a:schemeClr val="tx1"/>
                        </a:solidFill>
                        <a:latin typeface="Times New Roman"/>
                        <a:cs typeface="Times New Roman"/>
                      </a:endParaRPr>
                    </a:p>
                  </a:txBody>
                  <a:tcPr marL="91450" marR="91450" marT="45724" marB="45724"/>
                </a:tc>
                <a:tc>
                  <a:txBody>
                    <a:bodyPr/>
                    <a:lstStyle/>
                    <a:p>
                      <a:pPr marL="0" marR="0" lvl="0" indent="0" algn="just" rtl="0">
                        <a:lnSpc>
                          <a:spcPct val="100000"/>
                        </a:lnSpc>
                        <a:spcBef>
                          <a:spcPts val="0"/>
                        </a:spcBef>
                        <a:spcAft>
                          <a:spcPts val="0"/>
                        </a:spcAft>
                        <a:buSzPts val="1400"/>
                        <a:buFont typeface="Arial"/>
                        <a:buNone/>
                      </a:pPr>
                      <a:r>
                        <a:rPr lang="en-US" sz="1400" b="0" i="0" u="none" strike="noStrike" cap="none" dirty="0">
                          <a:solidFill>
                            <a:schemeClr val="dk1"/>
                          </a:solidFill>
                          <a:effectLst/>
                          <a:latin typeface="Times New Roman"/>
                          <a:cs typeface="Times New Roman"/>
                        </a:rPr>
                        <a:t>Lack of template customization options and does not predict mathematical equations.</a:t>
                      </a: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253" name="Google Shape;253;p32"/>
          <p:cNvGraphicFramePr/>
          <p:nvPr>
            <p:extLst>
              <p:ext uri="{D42A27DB-BD31-4B8C-83A1-F6EECF244321}">
                <p14:modId xmlns:p14="http://schemas.microsoft.com/office/powerpoint/2010/main" val="2813172074"/>
              </p:ext>
            </p:extLst>
          </p:nvPr>
        </p:nvGraphicFramePr>
        <p:xfrm>
          <a:off x="93828" y="870044"/>
          <a:ext cx="8952500" cy="3332564"/>
        </p:xfrm>
        <a:graphic>
          <a:graphicData uri="http://schemas.openxmlformats.org/drawingml/2006/table">
            <a:tbl>
              <a:tblPr firstRow="1" bandRow="1">
                <a:noFill/>
                <a:tableStyleId>{6446DA89-72E0-4278-98E4-97C8416CE8D1}</a:tableStyleId>
              </a:tblPr>
              <a:tblGrid>
                <a:gridCol w="808371">
                  <a:extLst>
                    <a:ext uri="{9D8B030D-6E8A-4147-A177-3AD203B41FA5}">
                      <a16:colId xmlns:a16="http://schemas.microsoft.com/office/drawing/2014/main" val="20000"/>
                    </a:ext>
                  </a:extLst>
                </a:gridCol>
                <a:gridCol w="1541484">
                  <a:extLst>
                    <a:ext uri="{9D8B030D-6E8A-4147-A177-3AD203B41FA5}">
                      <a16:colId xmlns:a16="http://schemas.microsoft.com/office/drawing/2014/main" val="20001"/>
                    </a:ext>
                  </a:extLst>
                </a:gridCol>
                <a:gridCol w="2134919">
                  <a:extLst>
                    <a:ext uri="{9D8B030D-6E8A-4147-A177-3AD203B41FA5}">
                      <a16:colId xmlns:a16="http://schemas.microsoft.com/office/drawing/2014/main" val="20002"/>
                    </a:ext>
                  </a:extLst>
                </a:gridCol>
                <a:gridCol w="2384225">
                  <a:extLst>
                    <a:ext uri="{9D8B030D-6E8A-4147-A177-3AD203B41FA5}">
                      <a16:colId xmlns:a16="http://schemas.microsoft.com/office/drawing/2014/main" val="2528798242"/>
                    </a:ext>
                  </a:extLst>
                </a:gridCol>
                <a:gridCol w="2083501">
                  <a:extLst>
                    <a:ext uri="{9D8B030D-6E8A-4147-A177-3AD203B41FA5}">
                      <a16:colId xmlns:a16="http://schemas.microsoft.com/office/drawing/2014/main" val="20003"/>
                    </a:ext>
                  </a:extLst>
                </a:gridCol>
              </a:tblGrid>
              <a:tr h="375986">
                <a:tc>
                  <a:txBody>
                    <a:bodyPr/>
                    <a:lstStyle/>
                    <a:p>
                      <a:pPr marL="0" marR="0" lvl="0" indent="0" algn="just" rtl="0">
                        <a:lnSpc>
                          <a:spcPct val="100000"/>
                        </a:lnSpc>
                        <a:spcBef>
                          <a:spcPts val="0"/>
                        </a:spcBef>
                        <a:spcAft>
                          <a:spcPts val="0"/>
                        </a:spcAft>
                        <a:buNone/>
                      </a:pPr>
                      <a:r>
                        <a:rPr lang="en-IN" sz="1400" b="1" u="none" strike="noStrike" cap="none">
                          <a:latin typeface="Times New Roman"/>
                          <a:ea typeface="Times New Roman"/>
                          <a:cs typeface="Times New Roman"/>
                          <a:sym typeface="Times New Roman"/>
                        </a:rPr>
                        <a:t>Ref</a:t>
                      </a:r>
                      <a:r>
                        <a:rPr lang="en-IN" sz="1400" b="0" u="none" strike="noStrike" cap="none">
                          <a:latin typeface="Times New Roman"/>
                          <a:ea typeface="Times New Roman"/>
                          <a:cs typeface="Times New Roman"/>
                          <a:sym typeface="Times New Roman"/>
                        </a:rPr>
                        <a:t>. </a:t>
                      </a:r>
                      <a:r>
                        <a:rPr lang="en-IN" sz="1400" b="1" u="none" strike="noStrike" cap="none">
                          <a:latin typeface="Times New Roman"/>
                          <a:ea typeface="Times New Roman"/>
                          <a:cs typeface="Times New Roman"/>
                          <a:sym typeface="Times New Roman"/>
                        </a:rPr>
                        <a:t>No</a:t>
                      </a:r>
                      <a:r>
                        <a:rPr lang="en-IN" sz="1400" b="0" u="none" strike="noStrike" cap="none">
                          <a:latin typeface="Times New Roman"/>
                          <a:ea typeface="Times New Roman"/>
                          <a:cs typeface="Times New Roman"/>
                        </a:rPr>
                        <a:t> </a:t>
                      </a:r>
                      <a:endParaRPr sz="1400" b="0" u="none" strike="noStrike" cap="none">
                        <a:latin typeface="Times New Roman"/>
                        <a:ea typeface="Times New Roman"/>
                        <a:cs typeface="Times New Roman"/>
                        <a:sym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0" u="none" strike="noStrike" cap="none">
                          <a:latin typeface="Times New Roman"/>
                          <a:cs typeface="Times New Roman"/>
                        </a:rPr>
                        <a:t> </a:t>
                      </a:r>
                      <a:r>
                        <a:rPr lang="en-IN" sz="1400" b="0" i="0" u="none" strike="noStrike" cap="none" noProof="0">
                          <a:solidFill>
                            <a:srgbClr val="000000"/>
                          </a:solidFill>
                          <a:latin typeface="Times New Roman"/>
                        </a:rPr>
                        <a:t> </a:t>
                      </a:r>
                      <a:r>
                        <a:rPr lang="en-IN" sz="1400" b="1" i="0" u="none" strike="noStrike" cap="none" noProof="0">
                          <a:solidFill>
                            <a:srgbClr val="000000"/>
                          </a:solidFill>
                          <a:latin typeface="Times New Roman"/>
                        </a:rPr>
                        <a:t>Title</a:t>
                      </a:r>
                      <a:endParaRPr sz="1400" b="1" u="none" strike="noStrike" cap="none">
                        <a:latin typeface="Times New Roman"/>
                        <a:cs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0" u="none" strike="noStrike" cap="none">
                          <a:latin typeface="Times New Roman"/>
                          <a:cs typeface="Times New Roman"/>
                        </a:rPr>
                        <a:t> </a:t>
                      </a:r>
                      <a:r>
                        <a:rPr lang="en-IN" sz="1400" b="1" u="none" strike="noStrike" cap="none">
                          <a:latin typeface="Times New Roman"/>
                          <a:cs typeface="Times New Roman"/>
                        </a:rPr>
                        <a:t>Methodology</a:t>
                      </a:r>
                    </a:p>
                  </a:txBody>
                  <a:tcPr marL="91450" marR="91450" marT="45725" marB="45725">
                    <a:solidFill>
                      <a:schemeClr val="accent1">
                        <a:lumMod val="40000"/>
                        <a:lumOff val="60000"/>
                      </a:schemeClr>
                    </a:solidFill>
                  </a:tcPr>
                </a:tc>
                <a:tc>
                  <a:txBody>
                    <a:bodyPr/>
                    <a:lstStyle/>
                    <a:p>
                      <a:pPr marL="0" lvl="0" indent="0" algn="ctr">
                        <a:lnSpc>
                          <a:spcPct val="100000"/>
                        </a:lnSpc>
                        <a:spcBef>
                          <a:spcPts val="0"/>
                        </a:spcBef>
                        <a:spcAft>
                          <a:spcPts val="0"/>
                        </a:spcAft>
                        <a:buNone/>
                      </a:pPr>
                      <a:r>
                        <a:rPr lang="en-IN" sz="1400" b="1" u="none" strike="noStrike" cap="none" dirty="0">
                          <a:latin typeface="Times New Roman"/>
                          <a:cs typeface="Times New Roman"/>
                        </a:rPr>
                        <a:t>Advantages</a:t>
                      </a:r>
                    </a:p>
                  </a:txBody>
                  <a:tcPr marL="91450" marR="91450" marT="45724" marB="45724">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u="none" strike="noStrike" cap="none">
                          <a:latin typeface="Times New Roman"/>
                          <a:cs typeface="Times New Roman"/>
                        </a:rPr>
                        <a:t>Drawbacks</a:t>
                      </a:r>
                      <a:r>
                        <a:rPr lang="en-IN" sz="1400" b="0" u="none" strike="noStrike" cap="none">
                          <a:latin typeface="Times New Roman"/>
                          <a:cs typeface="Times New Roman"/>
                        </a:rPr>
                        <a:t>    </a:t>
                      </a:r>
                      <a:endParaRPr sz="1400" b="0" u="none" strike="noStrike" cap="none">
                        <a:latin typeface="Times New Roman"/>
                        <a:cs typeface="Times New Roman"/>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10000"/>
                  </a:ext>
                </a:extLst>
              </a:tr>
              <a:tr h="1151733">
                <a:tc>
                  <a:txBody>
                    <a:bodyPr/>
                    <a:lstStyle/>
                    <a:p>
                      <a:pPr marL="0" marR="0" lvl="0" indent="0" algn="l" rtl="0">
                        <a:lnSpc>
                          <a:spcPct val="100000"/>
                        </a:lnSpc>
                        <a:spcBef>
                          <a:spcPts val="0"/>
                        </a:spcBef>
                        <a:spcAft>
                          <a:spcPts val="0"/>
                        </a:spcAft>
                        <a:buNone/>
                      </a:pPr>
                      <a:r>
                        <a:rPr lang="en-IN" sz="1400" b="0" u="none" strike="noStrike" cap="none">
                          <a:latin typeface="Times New Roman"/>
                          <a:cs typeface="Times New Roman"/>
                        </a:rPr>
                        <a:t>[3]</a:t>
                      </a:r>
                      <a:endParaRPr sz="1400" b="0" u="none" strike="noStrike" cap="none">
                        <a:latin typeface="Times New Roman"/>
                        <a:cs typeface="Times New Roman"/>
                      </a:endParaRPr>
                    </a:p>
                  </a:txBody>
                  <a:tcPr marL="91450" marR="91450" marT="45725" marB="45725">
                    <a:solidFill>
                      <a:schemeClr val="accent6">
                        <a:lumMod val="40000"/>
                        <a:lumOff val="60000"/>
                      </a:schemeClr>
                    </a:solidFill>
                  </a:tcPr>
                </a:tc>
                <a:tc>
                  <a:txBody>
                    <a:bodyPr/>
                    <a:lstStyle/>
                    <a:p>
                      <a:pPr marL="0" marR="0" lvl="0" indent="0" algn="just">
                        <a:lnSpc>
                          <a:spcPct val="100000"/>
                        </a:lnSpc>
                        <a:spcBef>
                          <a:spcPts val="0"/>
                        </a:spcBef>
                        <a:spcAft>
                          <a:spcPts val="0"/>
                        </a:spcAft>
                        <a:buNone/>
                      </a:pPr>
                      <a:r>
                        <a:rPr lang="en-US" sz="1400" b="0" i="0" u="none" strike="noStrike" noProof="0">
                          <a:solidFill>
                            <a:srgbClr val="000000"/>
                          </a:solidFill>
                          <a:latin typeface="Times New Roman"/>
                        </a:rPr>
                        <a:t>Machine Learning Approach to Automated Correction of LATEX Documents</a:t>
                      </a:r>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0" i="0">
                          <a:solidFill>
                            <a:schemeClr val="tx1"/>
                          </a:solidFill>
                          <a:effectLst/>
                          <a:latin typeface="Times New Roman"/>
                          <a:cs typeface="Times New Roman"/>
                        </a:rPr>
                        <a:t>This method uses groups with a tree pattern and group rules to identify potential errors.</a:t>
                      </a:r>
                      <a:endParaRPr sz="1400" b="0" i="0">
                        <a:solidFill>
                          <a:schemeClr val="tx1"/>
                        </a:solidFill>
                        <a:effectLst/>
                        <a:latin typeface="Times New Roman"/>
                        <a:cs typeface="Times New Roman"/>
                      </a:endParaRPr>
                    </a:p>
                  </a:txBody>
                  <a:tcPr marL="91450" marR="91450" marT="45725" marB="45725"/>
                </a:tc>
                <a:tc>
                  <a:txBody>
                    <a:bodyPr/>
                    <a:lstStyle/>
                    <a:p>
                      <a:pPr marL="0" lvl="0" indent="0" algn="just">
                        <a:lnSpc>
                          <a:spcPct val="100000"/>
                        </a:lnSpc>
                        <a:spcBef>
                          <a:spcPts val="0"/>
                        </a:spcBef>
                        <a:spcAft>
                          <a:spcPts val="0"/>
                        </a:spcAft>
                        <a:buNone/>
                      </a:pPr>
                      <a:r>
                        <a:rPr lang="en-US" sz="1400" b="0" i="0" u="none" strike="noStrike" noProof="0" dirty="0">
                          <a:solidFill>
                            <a:schemeClr val="tx1"/>
                          </a:solidFill>
                          <a:effectLst/>
                          <a:latin typeface="Times New Roman"/>
                        </a:rPr>
                        <a:t>It uses Zhang-</a:t>
                      </a:r>
                      <a:r>
                        <a:rPr lang="en-US" sz="1400" b="0" i="0" u="none" strike="noStrike" noProof="0" dirty="0" err="1">
                          <a:solidFill>
                            <a:schemeClr val="tx1"/>
                          </a:solidFill>
                          <a:effectLst/>
                          <a:latin typeface="Times New Roman"/>
                        </a:rPr>
                        <a:t>Shasha</a:t>
                      </a:r>
                      <a:r>
                        <a:rPr lang="en-US" sz="1400" b="0" i="0" u="none" strike="noStrike" noProof="0" dirty="0">
                          <a:solidFill>
                            <a:schemeClr val="tx1"/>
                          </a:solidFill>
                          <a:effectLst/>
                          <a:latin typeface="Times New Roman"/>
                        </a:rPr>
                        <a:t> algorithm to Correct a wide range of errors including syntax errors, style errors, and formatting errors.</a:t>
                      </a:r>
                      <a:endParaRPr sz="1400" b="0" i="0" u="none" strike="noStrike" noProof="0" dirty="0">
                        <a:solidFill>
                          <a:schemeClr val="tx1"/>
                        </a:solidFill>
                        <a:effectLst/>
                        <a:latin typeface="Times New Roman"/>
                      </a:endParaRPr>
                    </a:p>
                  </a:txBody>
                  <a:tcPr marL="91450" marR="91450" marT="45724" marB="45724"/>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effectLst/>
                          <a:latin typeface="Times New Roman"/>
                          <a:cs typeface="Arial"/>
                        </a:rPr>
                        <a:t>Can wrongly identify a correct statement to avoid such errors a large amount of computational resources are required</a:t>
                      </a:r>
                      <a:endParaRPr sz="1400" b="0" i="0" u="none" strike="noStrike" cap="none">
                        <a:solidFill>
                          <a:schemeClr val="dk1"/>
                        </a:solidFill>
                        <a:effectLst/>
                        <a:latin typeface="Times New Roman"/>
                        <a:cs typeface="Arial"/>
                      </a:endParaRPr>
                    </a:p>
                  </a:txBody>
                  <a:tcPr marL="91450" marR="91450" marT="45725" marB="45725"/>
                </a:tc>
                <a:extLst>
                  <a:ext uri="{0D108BD9-81ED-4DB2-BD59-A6C34878D82A}">
                    <a16:rowId xmlns:a16="http://schemas.microsoft.com/office/drawing/2014/main" val="10003"/>
                  </a:ext>
                </a:extLst>
              </a:tr>
              <a:tr h="1151733">
                <a:tc>
                  <a:txBody>
                    <a:bodyPr/>
                    <a:lstStyle/>
                    <a:p>
                      <a:pPr marL="0" lvl="0" indent="0" algn="l">
                        <a:lnSpc>
                          <a:spcPct val="100000"/>
                        </a:lnSpc>
                        <a:spcBef>
                          <a:spcPts val="0"/>
                        </a:spcBef>
                        <a:spcAft>
                          <a:spcPts val="0"/>
                        </a:spcAft>
                        <a:buNone/>
                      </a:pPr>
                      <a:r>
                        <a:rPr lang="en-IN" sz="1400" b="0" u="none" strike="noStrike" cap="none">
                          <a:latin typeface="Times New Roman"/>
                          <a:cs typeface="Times New Roman"/>
                        </a:rPr>
                        <a:t>[4]</a:t>
                      </a:r>
                    </a:p>
                  </a:txBody>
                  <a:tcPr marL="91450" marR="91450" marT="45724" marB="45724">
                    <a:solidFill>
                      <a:schemeClr val="accent6">
                        <a:lumMod val="40000"/>
                        <a:lumOff val="60000"/>
                      </a:schemeClr>
                    </a:solidFill>
                  </a:tcPr>
                </a:tc>
                <a:tc>
                  <a:txBody>
                    <a:bodyPr/>
                    <a:lstStyle/>
                    <a:p>
                      <a:pPr marL="0" lvl="0" indent="0" algn="l">
                        <a:lnSpc>
                          <a:spcPct val="100000"/>
                        </a:lnSpc>
                        <a:spcBef>
                          <a:spcPts val="0"/>
                        </a:spcBef>
                        <a:spcAft>
                          <a:spcPts val="0"/>
                        </a:spcAft>
                        <a:buNone/>
                      </a:pPr>
                      <a:r>
                        <a:rPr lang="en-US" sz="1400" b="0" i="0" u="none" strike="noStrike" noProof="0">
                          <a:solidFill>
                            <a:srgbClr val="000000"/>
                          </a:solidFill>
                          <a:latin typeface="Times New Roman"/>
                        </a:rPr>
                        <a:t>Two Algorithms for Automatic Document Page Layout</a:t>
                      </a:r>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noProof="0">
                          <a:solidFill>
                            <a:schemeClr val="tx1"/>
                          </a:solidFill>
                          <a:effectLst/>
                          <a:latin typeface="Times New Roman"/>
                        </a:rPr>
                        <a:t>The first approach uses a bounding box method.</a:t>
                      </a:r>
                    </a:p>
                    <a:p>
                      <a:pPr marL="0" lvl="0" indent="0" algn="just">
                        <a:lnSpc>
                          <a:spcPct val="100000"/>
                        </a:lnSpc>
                        <a:spcBef>
                          <a:spcPts val="0"/>
                        </a:spcBef>
                        <a:spcAft>
                          <a:spcPts val="0"/>
                        </a:spcAft>
                        <a:buNone/>
                      </a:pPr>
                      <a:r>
                        <a:rPr lang="en-US" sz="1400" b="0" i="0" u="none" strike="noStrike" noProof="0">
                          <a:solidFill>
                            <a:schemeClr val="tx1"/>
                          </a:solidFill>
                          <a:effectLst/>
                          <a:latin typeface="Times New Roman"/>
                        </a:rPr>
                        <a:t>The second approach is a places items in free form</a:t>
                      </a: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noProof="0" dirty="0">
                          <a:solidFill>
                            <a:srgbClr val="000000"/>
                          </a:solidFill>
                          <a:effectLst/>
                          <a:latin typeface="Times New Roman"/>
                        </a:rPr>
                        <a:t>Recursively divides the document into pages. Places the document items on the pages according to a set of heuristics there by pruning entire traversal</a:t>
                      </a: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cap="none" noProof="0" dirty="0">
                          <a:solidFill>
                            <a:schemeClr val="dk1"/>
                          </a:solidFill>
                          <a:effectLst/>
                          <a:latin typeface="Times New Roman"/>
                        </a:rPr>
                        <a:t>The algorithms are highly dependent on the input quality of the document.</a:t>
                      </a:r>
                    </a:p>
                    <a:p>
                      <a:pPr marL="0" lvl="0" indent="0" algn="just">
                        <a:lnSpc>
                          <a:spcPct val="100000"/>
                        </a:lnSpc>
                        <a:spcBef>
                          <a:spcPts val="0"/>
                        </a:spcBef>
                        <a:spcAft>
                          <a:spcPts val="0"/>
                        </a:spcAft>
                        <a:buNone/>
                      </a:pPr>
                      <a:r>
                        <a:rPr lang="en-US" sz="1400" b="0" i="0" u="none" strike="noStrike" cap="none" noProof="0" dirty="0">
                          <a:solidFill>
                            <a:schemeClr val="dk1"/>
                          </a:solidFill>
                          <a:effectLst/>
                          <a:latin typeface="Times New Roman"/>
                        </a:rPr>
                        <a:t>The approach doesn’t provide good results on tables and image data.</a:t>
                      </a:r>
                    </a:p>
                  </a:txBody>
                  <a:tcPr marL="91450" marR="91450" marT="45724" marB="45724"/>
                </a:tc>
                <a:extLst>
                  <a:ext uri="{0D108BD9-81ED-4DB2-BD59-A6C34878D82A}">
                    <a16:rowId xmlns:a16="http://schemas.microsoft.com/office/drawing/2014/main" val="266520571"/>
                  </a:ext>
                </a:extLst>
              </a:tr>
            </a:tbl>
          </a:graphicData>
        </a:graphic>
      </p:graphicFrame>
    </p:spTree>
    <p:extLst>
      <p:ext uri="{BB962C8B-B14F-4D97-AF65-F5344CB8AC3E}">
        <p14:creationId xmlns:p14="http://schemas.microsoft.com/office/powerpoint/2010/main" val="252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253" name="Google Shape;253;p32"/>
          <p:cNvGraphicFramePr/>
          <p:nvPr>
            <p:extLst>
              <p:ext uri="{D42A27DB-BD31-4B8C-83A1-F6EECF244321}">
                <p14:modId xmlns:p14="http://schemas.microsoft.com/office/powerpoint/2010/main" val="2773951167"/>
              </p:ext>
            </p:extLst>
          </p:nvPr>
        </p:nvGraphicFramePr>
        <p:xfrm>
          <a:off x="93828" y="870044"/>
          <a:ext cx="8952500" cy="3266767"/>
        </p:xfrm>
        <a:graphic>
          <a:graphicData uri="http://schemas.openxmlformats.org/drawingml/2006/table">
            <a:tbl>
              <a:tblPr firstRow="1" bandRow="1">
                <a:noFill/>
                <a:tableStyleId>{6446DA89-72E0-4278-98E4-97C8416CE8D1}</a:tableStyleId>
              </a:tblPr>
              <a:tblGrid>
                <a:gridCol w="939967">
                  <a:extLst>
                    <a:ext uri="{9D8B030D-6E8A-4147-A177-3AD203B41FA5}">
                      <a16:colId xmlns:a16="http://schemas.microsoft.com/office/drawing/2014/main" val="20000"/>
                    </a:ext>
                  </a:extLst>
                </a:gridCol>
                <a:gridCol w="1409888">
                  <a:extLst>
                    <a:ext uri="{9D8B030D-6E8A-4147-A177-3AD203B41FA5}">
                      <a16:colId xmlns:a16="http://schemas.microsoft.com/office/drawing/2014/main" val="20001"/>
                    </a:ext>
                  </a:extLst>
                </a:gridCol>
                <a:gridCol w="2134919">
                  <a:extLst>
                    <a:ext uri="{9D8B030D-6E8A-4147-A177-3AD203B41FA5}">
                      <a16:colId xmlns:a16="http://schemas.microsoft.com/office/drawing/2014/main" val="20002"/>
                    </a:ext>
                  </a:extLst>
                </a:gridCol>
                <a:gridCol w="2384225">
                  <a:extLst>
                    <a:ext uri="{9D8B030D-6E8A-4147-A177-3AD203B41FA5}">
                      <a16:colId xmlns:a16="http://schemas.microsoft.com/office/drawing/2014/main" val="2528798242"/>
                    </a:ext>
                  </a:extLst>
                </a:gridCol>
                <a:gridCol w="2083501">
                  <a:extLst>
                    <a:ext uri="{9D8B030D-6E8A-4147-A177-3AD203B41FA5}">
                      <a16:colId xmlns:a16="http://schemas.microsoft.com/office/drawing/2014/main" val="20003"/>
                    </a:ext>
                  </a:extLst>
                </a:gridCol>
              </a:tblGrid>
              <a:tr h="310189">
                <a:tc>
                  <a:txBody>
                    <a:bodyPr/>
                    <a:lstStyle/>
                    <a:p>
                      <a:pPr marL="0" marR="0" lvl="0" indent="0" algn="just" rtl="0">
                        <a:lnSpc>
                          <a:spcPct val="100000"/>
                        </a:lnSpc>
                        <a:spcBef>
                          <a:spcPts val="0"/>
                        </a:spcBef>
                        <a:spcAft>
                          <a:spcPts val="0"/>
                        </a:spcAft>
                        <a:buNone/>
                      </a:pPr>
                      <a:r>
                        <a:rPr lang="en-IN" sz="1400" b="1" u="none" strike="noStrike" cap="none">
                          <a:latin typeface="Times New Roman"/>
                          <a:ea typeface="Times New Roman"/>
                          <a:cs typeface="Times New Roman"/>
                          <a:sym typeface="Times New Roman"/>
                        </a:rPr>
                        <a:t>Ref</a:t>
                      </a:r>
                      <a:r>
                        <a:rPr lang="en-IN" sz="1400" b="0" u="none" strike="noStrike" cap="none">
                          <a:latin typeface="Times New Roman"/>
                          <a:ea typeface="Times New Roman"/>
                          <a:cs typeface="Times New Roman"/>
                          <a:sym typeface="Times New Roman"/>
                        </a:rPr>
                        <a:t>. </a:t>
                      </a:r>
                      <a:r>
                        <a:rPr lang="en-IN" sz="1400" b="1" u="none" strike="noStrike" cap="none">
                          <a:latin typeface="Times New Roman"/>
                          <a:ea typeface="Times New Roman"/>
                          <a:cs typeface="Times New Roman"/>
                          <a:sym typeface="Times New Roman"/>
                        </a:rPr>
                        <a:t>No</a:t>
                      </a:r>
                      <a:r>
                        <a:rPr lang="en-IN" sz="1400" b="1" u="none" strike="noStrike" cap="none">
                          <a:latin typeface="Times New Roman"/>
                          <a:ea typeface="Times New Roman"/>
                          <a:cs typeface="Times New Roman"/>
                        </a:rPr>
                        <a:t> </a:t>
                      </a:r>
                      <a:endParaRPr sz="1400" b="1" u="none" strike="noStrike" cap="none">
                        <a:latin typeface="Times New Roman"/>
                        <a:ea typeface="Times New Roman"/>
                        <a:cs typeface="Times New Roman"/>
                        <a:sym typeface="Times New Roman"/>
                      </a:endParaRPr>
                    </a:p>
                  </a:txBody>
                  <a:tcPr marL="91450" marR="91450" marT="45725" marB="45725">
                    <a:solidFill>
                      <a:schemeClr val="accent1">
                        <a:lumMod val="40000"/>
                        <a:lumOff val="60000"/>
                      </a:schemeClr>
                    </a:solidFill>
                  </a:tcPr>
                </a:tc>
                <a:tc>
                  <a:txBody>
                    <a:bodyPr/>
                    <a:lstStyle/>
                    <a:p>
                      <a:pPr marL="0" marR="0" lvl="0" indent="0" algn="just" rtl="0">
                        <a:lnSpc>
                          <a:spcPct val="100000"/>
                        </a:lnSpc>
                        <a:spcBef>
                          <a:spcPts val="0"/>
                        </a:spcBef>
                        <a:spcAft>
                          <a:spcPts val="0"/>
                        </a:spcAft>
                        <a:buNone/>
                      </a:pPr>
                      <a:r>
                        <a:rPr lang="en-IN" sz="1400" b="0" i="0" u="none" strike="noStrike" cap="none" noProof="0">
                          <a:solidFill>
                            <a:srgbClr val="000000"/>
                          </a:solidFill>
                          <a:latin typeface="Times New Roman"/>
                        </a:rPr>
                        <a:t>        </a:t>
                      </a:r>
                      <a:r>
                        <a:rPr lang="en-IN" sz="1400" b="1" i="0" u="none" strike="noStrike" cap="none" noProof="0">
                          <a:solidFill>
                            <a:srgbClr val="000000"/>
                          </a:solidFill>
                          <a:latin typeface="Times New Roman"/>
                        </a:rPr>
                        <a:t>Title</a:t>
                      </a:r>
                      <a:endParaRPr/>
                    </a:p>
                  </a:txBody>
                  <a:tcPr marL="91450" marR="91450" marT="45725" marB="45725">
                    <a:solidFill>
                      <a:schemeClr val="accent1">
                        <a:lumMod val="40000"/>
                        <a:lumOff val="60000"/>
                      </a:schemeClr>
                    </a:solidFill>
                  </a:tcPr>
                </a:tc>
                <a:tc>
                  <a:txBody>
                    <a:bodyPr/>
                    <a:lstStyle/>
                    <a:p>
                      <a:pPr marL="0" marR="0" lvl="0" indent="0" algn="just" rtl="0">
                        <a:lnSpc>
                          <a:spcPct val="100000"/>
                        </a:lnSpc>
                        <a:spcBef>
                          <a:spcPts val="0"/>
                        </a:spcBef>
                        <a:spcAft>
                          <a:spcPts val="0"/>
                        </a:spcAft>
                        <a:buNone/>
                      </a:pPr>
                      <a:r>
                        <a:rPr lang="en-IN" sz="1400" b="0" u="none" strike="noStrike" cap="none">
                          <a:latin typeface="Times New Roman"/>
                          <a:cs typeface="Times New Roman"/>
                        </a:rPr>
                        <a:t>        </a:t>
                      </a:r>
                      <a:r>
                        <a:rPr lang="en-IN" sz="1400" b="1" u="none" strike="noStrike" cap="none">
                          <a:latin typeface="Times New Roman"/>
                          <a:cs typeface="Times New Roman"/>
                        </a:rPr>
                        <a:t>Methodology</a:t>
                      </a:r>
                    </a:p>
                  </a:txBody>
                  <a:tcPr marL="91450" marR="91450" marT="45725" marB="45725">
                    <a:solidFill>
                      <a:schemeClr val="accent1">
                        <a:lumMod val="40000"/>
                        <a:lumOff val="60000"/>
                      </a:schemeClr>
                    </a:solidFill>
                  </a:tcPr>
                </a:tc>
                <a:tc>
                  <a:txBody>
                    <a:bodyPr/>
                    <a:lstStyle/>
                    <a:p>
                      <a:pPr marL="0" lvl="0" indent="0" algn="just">
                        <a:lnSpc>
                          <a:spcPct val="100000"/>
                        </a:lnSpc>
                        <a:spcBef>
                          <a:spcPts val="0"/>
                        </a:spcBef>
                        <a:spcAft>
                          <a:spcPts val="0"/>
                        </a:spcAft>
                        <a:buNone/>
                      </a:pPr>
                      <a:r>
                        <a:rPr lang="en-IN" sz="1400" b="1" u="none" strike="noStrike" cap="none">
                          <a:latin typeface="Times New Roman"/>
                          <a:cs typeface="Times New Roman"/>
                        </a:rPr>
                        <a:t>             Advantages</a:t>
                      </a:r>
                    </a:p>
                  </a:txBody>
                  <a:tcPr marL="91450" marR="91450" marT="45724" marB="45724">
                    <a:solidFill>
                      <a:schemeClr val="accent1">
                        <a:lumMod val="40000"/>
                        <a:lumOff val="60000"/>
                      </a:schemeClr>
                    </a:solidFill>
                  </a:tcPr>
                </a:tc>
                <a:tc>
                  <a:txBody>
                    <a:bodyPr/>
                    <a:lstStyle/>
                    <a:p>
                      <a:pPr marL="0" marR="0" lvl="0" indent="0" algn="just" rtl="0">
                        <a:lnSpc>
                          <a:spcPct val="100000"/>
                        </a:lnSpc>
                        <a:spcBef>
                          <a:spcPts val="0"/>
                        </a:spcBef>
                        <a:spcAft>
                          <a:spcPts val="0"/>
                        </a:spcAft>
                        <a:buNone/>
                      </a:pPr>
                      <a:r>
                        <a:rPr lang="en-IN" sz="1400" b="1" u="none" strike="noStrike" cap="none" dirty="0">
                          <a:latin typeface="Times New Roman"/>
                          <a:cs typeface="Times New Roman"/>
                        </a:rPr>
                        <a:t>            Drawbacks</a:t>
                      </a:r>
                      <a:r>
                        <a:rPr lang="en-IN" sz="1400" b="0" u="none" strike="noStrike" cap="none" dirty="0">
                          <a:latin typeface="Times New Roman"/>
                          <a:cs typeface="Times New Roman"/>
                        </a:rPr>
                        <a:t>    </a:t>
                      </a:r>
                      <a:endParaRPr dirty="0"/>
                    </a:p>
                  </a:txBody>
                  <a:tcPr marL="91450" marR="91450" marT="45725" marB="45725">
                    <a:solidFill>
                      <a:schemeClr val="accent1">
                        <a:lumMod val="40000"/>
                        <a:lumOff val="60000"/>
                      </a:schemeClr>
                    </a:solidFill>
                  </a:tcPr>
                </a:tc>
                <a:extLst>
                  <a:ext uri="{0D108BD9-81ED-4DB2-BD59-A6C34878D82A}">
                    <a16:rowId xmlns:a16="http://schemas.microsoft.com/office/drawing/2014/main" val="10000"/>
                  </a:ext>
                </a:extLst>
              </a:tr>
              <a:tr h="1151733">
                <a:tc>
                  <a:txBody>
                    <a:bodyPr/>
                    <a:lstStyle/>
                    <a:p>
                      <a:pPr marL="0" marR="0" lvl="0" indent="0" algn="just" rtl="0">
                        <a:lnSpc>
                          <a:spcPct val="100000"/>
                        </a:lnSpc>
                        <a:spcBef>
                          <a:spcPts val="0"/>
                        </a:spcBef>
                        <a:spcAft>
                          <a:spcPts val="0"/>
                        </a:spcAft>
                        <a:buNone/>
                      </a:pPr>
                      <a:r>
                        <a:rPr lang="en-IN" sz="1400" b="0" u="none" strike="noStrike" cap="none">
                          <a:latin typeface="Times New Roman"/>
                          <a:cs typeface="Times New Roman"/>
                        </a:rPr>
                        <a:t>[5]</a:t>
                      </a:r>
                    </a:p>
                  </a:txBody>
                  <a:tcPr marL="91450" marR="91450" marT="45725" marB="45725">
                    <a:solidFill>
                      <a:schemeClr val="accent6">
                        <a:lumMod val="40000"/>
                        <a:lumOff val="60000"/>
                      </a:schemeClr>
                    </a:solidFill>
                  </a:tcPr>
                </a:tc>
                <a:tc>
                  <a:txBody>
                    <a:bodyPr/>
                    <a:lstStyle/>
                    <a:p>
                      <a:pPr marL="0" marR="0" lvl="0" indent="0" algn="just">
                        <a:lnSpc>
                          <a:spcPct val="100000"/>
                        </a:lnSpc>
                        <a:spcBef>
                          <a:spcPts val="0"/>
                        </a:spcBef>
                        <a:spcAft>
                          <a:spcPts val="0"/>
                        </a:spcAft>
                        <a:buNone/>
                      </a:pPr>
                      <a:r>
                        <a:rPr lang="en-US" sz="1400" b="0" i="0" u="none" strike="noStrike" noProof="0">
                          <a:solidFill>
                            <a:srgbClr val="000000"/>
                          </a:solidFill>
                          <a:latin typeface="Times New Roman"/>
                        </a:rPr>
                        <a:t>Review of Automatic Document Formatting</a:t>
                      </a:r>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0" i="0">
                          <a:solidFill>
                            <a:schemeClr val="tx1"/>
                          </a:solidFill>
                          <a:effectLst/>
                          <a:latin typeface="Times New Roman"/>
                          <a:cs typeface="Times New Roman"/>
                        </a:rPr>
                        <a:t>This survey explains about techniques such as </a:t>
                      </a:r>
                      <a:r>
                        <a:rPr lang="en-US" sz="1400" b="0" i="0" u="none" strike="noStrike" noProof="0">
                          <a:solidFill>
                            <a:srgbClr val="000000"/>
                          </a:solidFill>
                          <a:effectLst/>
                          <a:latin typeface="Times New Roman"/>
                        </a:rPr>
                        <a:t>Column-driven layout ,Cell-driven layout selection methods</a:t>
                      </a:r>
                      <a:endParaRPr/>
                    </a:p>
                  </a:txBody>
                  <a:tcPr marL="91450" marR="91450" marT="45725" marB="45725"/>
                </a:tc>
                <a:tc>
                  <a:txBody>
                    <a:bodyPr/>
                    <a:lstStyle/>
                    <a:p>
                      <a:pPr marL="0" lvl="0" indent="0" algn="just">
                        <a:lnSpc>
                          <a:spcPct val="100000"/>
                        </a:lnSpc>
                        <a:spcBef>
                          <a:spcPts val="0"/>
                        </a:spcBef>
                        <a:spcAft>
                          <a:spcPts val="0"/>
                        </a:spcAft>
                        <a:buNone/>
                      </a:pPr>
                      <a:r>
                        <a:rPr lang="en-US" sz="1400" b="0" i="0" u="none" strike="noStrike" noProof="0" dirty="0">
                          <a:solidFill>
                            <a:schemeClr val="tx1"/>
                          </a:solidFill>
                          <a:effectLst/>
                          <a:latin typeface="Times New Roman"/>
                        </a:rPr>
                        <a:t>It provides accurate formatting as this approach modifies the tree structure of the document.</a:t>
                      </a:r>
                      <a:endParaRPr sz="1400" b="0" i="0" u="none" strike="noStrike" noProof="0" dirty="0">
                        <a:solidFill>
                          <a:schemeClr val="tx1"/>
                        </a:solidFill>
                        <a:effectLst/>
                        <a:latin typeface="Times New Roman"/>
                      </a:endParaRPr>
                    </a:p>
                  </a:txBody>
                  <a:tcPr marL="91450" marR="91450" marT="45724" marB="45724"/>
                </a:tc>
                <a:tc>
                  <a:txBody>
                    <a:bodyPr/>
                    <a:lstStyle/>
                    <a:p>
                      <a:pPr marL="0" marR="0" lvl="0" indent="0" algn="just">
                        <a:lnSpc>
                          <a:spcPct val="100000"/>
                        </a:lnSpc>
                        <a:spcBef>
                          <a:spcPts val="0"/>
                        </a:spcBef>
                        <a:spcAft>
                          <a:spcPts val="0"/>
                        </a:spcAft>
                        <a:buNone/>
                      </a:pPr>
                      <a:r>
                        <a:rPr lang="en-US" sz="1400" b="0" i="0" u="none" strike="noStrike" cap="none" noProof="0">
                          <a:solidFill>
                            <a:schemeClr val="tx1"/>
                          </a:solidFill>
                          <a:effectLst/>
                          <a:latin typeface="Times New Roman"/>
                        </a:rPr>
                        <a:t>It does not use any machine learning approach to automate document formatting it uses the tree structure of the document to edit formatting</a:t>
                      </a:r>
                      <a:endParaRPr/>
                    </a:p>
                  </a:txBody>
                  <a:tcPr marL="91450" marR="91450" marT="45725" marB="45725"/>
                </a:tc>
                <a:extLst>
                  <a:ext uri="{0D108BD9-81ED-4DB2-BD59-A6C34878D82A}">
                    <a16:rowId xmlns:a16="http://schemas.microsoft.com/office/drawing/2014/main" val="10003"/>
                  </a:ext>
                </a:extLst>
              </a:tr>
              <a:tr h="1151733">
                <a:tc>
                  <a:txBody>
                    <a:bodyPr/>
                    <a:lstStyle/>
                    <a:p>
                      <a:pPr marL="0" lvl="0" indent="0" algn="just">
                        <a:lnSpc>
                          <a:spcPct val="100000"/>
                        </a:lnSpc>
                        <a:spcBef>
                          <a:spcPts val="0"/>
                        </a:spcBef>
                        <a:spcAft>
                          <a:spcPts val="0"/>
                        </a:spcAft>
                        <a:buNone/>
                      </a:pPr>
                      <a:r>
                        <a:rPr lang="en-IN" sz="1400" b="0" u="none" strike="noStrike" cap="none">
                          <a:latin typeface="Times New Roman"/>
                          <a:cs typeface="Times New Roman"/>
                        </a:rPr>
                        <a:t>[6]</a:t>
                      </a:r>
                    </a:p>
                  </a:txBody>
                  <a:tcPr marL="91450" marR="91450" marT="45724" marB="45724">
                    <a:solidFill>
                      <a:schemeClr val="accent6">
                        <a:lumMod val="40000"/>
                        <a:lumOff val="60000"/>
                      </a:schemeClr>
                    </a:solidFill>
                  </a:tcPr>
                </a:tc>
                <a:tc>
                  <a:txBody>
                    <a:bodyPr/>
                    <a:lstStyle/>
                    <a:p>
                      <a:pPr marL="0" lvl="0" indent="0" algn="just">
                        <a:lnSpc>
                          <a:spcPct val="100000"/>
                        </a:lnSpc>
                        <a:spcBef>
                          <a:spcPts val="0"/>
                        </a:spcBef>
                        <a:spcAft>
                          <a:spcPts val="0"/>
                        </a:spcAft>
                        <a:buNone/>
                      </a:pPr>
                      <a:r>
                        <a:rPr lang="en-US" sz="1400" b="0" i="0" u="none" strike="noStrike" noProof="0">
                          <a:solidFill>
                            <a:srgbClr val="000000"/>
                          </a:solidFill>
                          <a:latin typeface="Times New Roman"/>
                        </a:rPr>
                        <a:t>Web Application for generating a Standard Coordinated Documentation for CS Students </a:t>
                      </a:r>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noProof="0">
                          <a:solidFill>
                            <a:schemeClr val="tx1"/>
                          </a:solidFill>
                          <a:effectLst/>
                          <a:latin typeface="Times New Roman"/>
                        </a:rPr>
                        <a:t>Implemented using Django framework and </a:t>
                      </a:r>
                      <a:r>
                        <a:rPr lang="en-US" sz="1400" b="0" i="0" u="none" strike="noStrike" noProof="0" err="1">
                          <a:solidFill>
                            <a:schemeClr val="tx1"/>
                          </a:solidFill>
                          <a:effectLst/>
                          <a:latin typeface="Times New Roman"/>
                        </a:rPr>
                        <a:t>MySql</a:t>
                      </a:r>
                      <a:r>
                        <a:rPr lang="en-US" sz="1400" b="0" i="0" u="none" strike="noStrike" noProof="0">
                          <a:solidFill>
                            <a:schemeClr val="tx1"/>
                          </a:solidFill>
                          <a:effectLst/>
                          <a:latin typeface="Times New Roman"/>
                        </a:rPr>
                        <a:t> Database.</a:t>
                      </a:r>
                      <a:endParaRPr/>
                    </a:p>
                  </a:txBody>
                  <a:tcPr marL="91450" marR="91450" marT="45724" marB="45724"/>
                </a:tc>
                <a:tc>
                  <a:txBody>
                    <a:bodyPr/>
                    <a:lstStyle/>
                    <a:p>
                      <a:pPr marL="0" lvl="0" indent="0" algn="just">
                        <a:lnSpc>
                          <a:spcPct val="100000"/>
                        </a:lnSpc>
                        <a:spcBef>
                          <a:spcPts val="0"/>
                        </a:spcBef>
                        <a:spcAft>
                          <a:spcPts val="0"/>
                        </a:spcAft>
                        <a:buNone/>
                      </a:pPr>
                      <a:r>
                        <a:rPr lang="en-US" sz="1600" b="0" i="0" dirty="0">
                          <a:solidFill>
                            <a:schemeClr val="tx1"/>
                          </a:solidFill>
                          <a:effectLst/>
                          <a:latin typeface="Times New Roman"/>
                          <a:cs typeface="Times New Roman"/>
                        </a:rPr>
                        <a:t>Interactive web interface making it convenient for users.</a:t>
                      </a:r>
                      <a:endParaRPr sz="1600" b="0" i="0" dirty="0">
                        <a:solidFill>
                          <a:schemeClr val="tx1"/>
                        </a:solidFill>
                        <a:effectLst/>
                        <a:latin typeface="Times New Roman"/>
                        <a:cs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cap="none" noProof="0" dirty="0">
                          <a:solidFill>
                            <a:schemeClr val="dk1"/>
                          </a:solidFill>
                          <a:effectLst/>
                          <a:latin typeface="Times New Roman"/>
                        </a:rPr>
                        <a:t>It only provides template for a specific student template.</a:t>
                      </a:r>
                      <a:endParaRPr sz="1400" b="0" i="0" u="none" strike="noStrike" cap="none" noProof="0" dirty="0">
                        <a:solidFill>
                          <a:schemeClr val="dk1"/>
                        </a:solidFill>
                        <a:effectLst/>
                        <a:latin typeface="Times New Roman"/>
                      </a:endParaRPr>
                    </a:p>
                  </a:txBody>
                  <a:tcPr marL="91450" marR="91450" marT="45724" marB="45724"/>
                </a:tc>
                <a:extLst>
                  <a:ext uri="{0D108BD9-81ED-4DB2-BD59-A6C34878D82A}">
                    <a16:rowId xmlns:a16="http://schemas.microsoft.com/office/drawing/2014/main" val="266520571"/>
                  </a:ext>
                </a:extLst>
              </a:tr>
            </a:tbl>
          </a:graphicData>
        </a:graphic>
      </p:graphicFrame>
    </p:spTree>
    <p:extLst>
      <p:ext uri="{BB962C8B-B14F-4D97-AF65-F5344CB8AC3E}">
        <p14:creationId xmlns:p14="http://schemas.microsoft.com/office/powerpoint/2010/main" val="314741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253" name="Google Shape;253;p32"/>
          <p:cNvGraphicFramePr/>
          <p:nvPr>
            <p:extLst>
              <p:ext uri="{D42A27DB-BD31-4B8C-83A1-F6EECF244321}">
                <p14:modId xmlns:p14="http://schemas.microsoft.com/office/powerpoint/2010/main" val="3249552497"/>
              </p:ext>
            </p:extLst>
          </p:nvPr>
        </p:nvGraphicFramePr>
        <p:xfrm>
          <a:off x="93828" y="870044"/>
          <a:ext cx="8952500" cy="3925646"/>
        </p:xfrm>
        <a:graphic>
          <a:graphicData uri="http://schemas.openxmlformats.org/drawingml/2006/table">
            <a:tbl>
              <a:tblPr firstRow="1" bandRow="1">
                <a:noFill/>
                <a:tableStyleId>{6446DA89-72E0-4278-98E4-97C8416CE8D1}</a:tableStyleId>
              </a:tblPr>
              <a:tblGrid>
                <a:gridCol w="855370">
                  <a:extLst>
                    <a:ext uri="{9D8B030D-6E8A-4147-A177-3AD203B41FA5}">
                      <a16:colId xmlns:a16="http://schemas.microsoft.com/office/drawing/2014/main" val="20000"/>
                    </a:ext>
                  </a:extLst>
                </a:gridCol>
                <a:gridCol w="1494485">
                  <a:extLst>
                    <a:ext uri="{9D8B030D-6E8A-4147-A177-3AD203B41FA5}">
                      <a16:colId xmlns:a16="http://schemas.microsoft.com/office/drawing/2014/main" val="20001"/>
                    </a:ext>
                  </a:extLst>
                </a:gridCol>
                <a:gridCol w="2134919">
                  <a:extLst>
                    <a:ext uri="{9D8B030D-6E8A-4147-A177-3AD203B41FA5}">
                      <a16:colId xmlns:a16="http://schemas.microsoft.com/office/drawing/2014/main" val="20002"/>
                    </a:ext>
                  </a:extLst>
                </a:gridCol>
                <a:gridCol w="2384225">
                  <a:extLst>
                    <a:ext uri="{9D8B030D-6E8A-4147-A177-3AD203B41FA5}">
                      <a16:colId xmlns:a16="http://schemas.microsoft.com/office/drawing/2014/main" val="2528798242"/>
                    </a:ext>
                  </a:extLst>
                </a:gridCol>
                <a:gridCol w="2083501">
                  <a:extLst>
                    <a:ext uri="{9D8B030D-6E8A-4147-A177-3AD203B41FA5}">
                      <a16:colId xmlns:a16="http://schemas.microsoft.com/office/drawing/2014/main" val="20003"/>
                    </a:ext>
                  </a:extLst>
                </a:gridCol>
              </a:tblGrid>
              <a:tr h="328988">
                <a:tc>
                  <a:txBody>
                    <a:bodyPr/>
                    <a:lstStyle/>
                    <a:p>
                      <a:pPr marL="0" marR="0" lvl="0" indent="0" algn="just" rtl="0">
                        <a:lnSpc>
                          <a:spcPct val="100000"/>
                        </a:lnSpc>
                        <a:spcBef>
                          <a:spcPts val="0"/>
                        </a:spcBef>
                        <a:spcAft>
                          <a:spcPts val="0"/>
                        </a:spcAft>
                        <a:buNone/>
                      </a:pPr>
                      <a:r>
                        <a:rPr lang="en-IN" sz="1400" b="1" u="none" strike="noStrike" cap="none">
                          <a:latin typeface="Times New Roman"/>
                          <a:ea typeface="Times New Roman"/>
                          <a:cs typeface="Times New Roman"/>
                          <a:sym typeface="Times New Roman"/>
                        </a:rPr>
                        <a:t>Ref</a:t>
                      </a:r>
                      <a:r>
                        <a:rPr lang="en-IN" sz="1400" b="0" u="none" strike="noStrike" cap="none">
                          <a:latin typeface="Times New Roman"/>
                          <a:ea typeface="Times New Roman"/>
                          <a:cs typeface="Times New Roman"/>
                          <a:sym typeface="Times New Roman"/>
                        </a:rPr>
                        <a:t>. </a:t>
                      </a:r>
                      <a:r>
                        <a:rPr lang="en-IN" sz="1400" b="1" u="none" strike="noStrike" cap="none">
                          <a:latin typeface="Times New Roman"/>
                          <a:ea typeface="Times New Roman"/>
                          <a:cs typeface="Times New Roman"/>
                          <a:sym typeface="Times New Roman"/>
                        </a:rPr>
                        <a:t>No</a:t>
                      </a:r>
                      <a:r>
                        <a:rPr lang="en-IN" sz="1400" b="0" u="none" strike="noStrike" cap="none">
                          <a:latin typeface="Times New Roman"/>
                          <a:ea typeface="Times New Roman"/>
                          <a:cs typeface="Times New Roman"/>
                        </a:rPr>
                        <a:t> </a:t>
                      </a:r>
                      <a:endParaRPr sz="1400" b="0" u="none" strike="noStrike" cap="none">
                        <a:latin typeface="Times New Roman"/>
                        <a:ea typeface="Times New Roman"/>
                        <a:cs typeface="Times New Roman"/>
                        <a:sym typeface="Times New Roman"/>
                      </a:endParaRPr>
                    </a:p>
                  </a:txBody>
                  <a:tcPr marL="91450" marR="91450" marT="45725" marB="45725">
                    <a:solidFill>
                      <a:schemeClr val="accent1">
                        <a:lumMod val="40000"/>
                        <a:lumOff val="60000"/>
                      </a:schemeClr>
                    </a:solidFill>
                  </a:tcPr>
                </a:tc>
                <a:tc>
                  <a:txBody>
                    <a:bodyPr/>
                    <a:lstStyle/>
                    <a:p>
                      <a:pPr marL="0" marR="0" lvl="0" indent="0" algn="just" rtl="0">
                        <a:lnSpc>
                          <a:spcPct val="100000"/>
                        </a:lnSpc>
                        <a:spcBef>
                          <a:spcPts val="0"/>
                        </a:spcBef>
                        <a:spcAft>
                          <a:spcPts val="0"/>
                        </a:spcAft>
                        <a:buNone/>
                      </a:pPr>
                      <a:r>
                        <a:rPr lang="en-IN" sz="1400" b="1" i="0" u="none" strike="noStrike" cap="none" noProof="0">
                          <a:solidFill>
                            <a:srgbClr val="000000"/>
                          </a:solidFill>
                          <a:latin typeface="Times New Roman"/>
                        </a:rPr>
                        <a:t>        Title</a:t>
                      </a:r>
                      <a:endParaRPr sz="1400" b="1" u="none" strike="noStrike" cap="none">
                        <a:latin typeface="Times New Roman"/>
                        <a:cs typeface="Times New Roman"/>
                      </a:endParaRPr>
                    </a:p>
                  </a:txBody>
                  <a:tcPr marL="91450" marR="91450" marT="45725" marB="45725">
                    <a:solidFill>
                      <a:schemeClr val="accent1">
                        <a:lumMod val="40000"/>
                        <a:lumOff val="60000"/>
                      </a:schemeClr>
                    </a:solidFill>
                  </a:tcPr>
                </a:tc>
                <a:tc>
                  <a:txBody>
                    <a:bodyPr/>
                    <a:lstStyle/>
                    <a:p>
                      <a:pPr marL="0" marR="0" lvl="0" indent="0" algn="just" rtl="0">
                        <a:lnSpc>
                          <a:spcPct val="100000"/>
                        </a:lnSpc>
                        <a:spcBef>
                          <a:spcPts val="0"/>
                        </a:spcBef>
                        <a:spcAft>
                          <a:spcPts val="0"/>
                        </a:spcAft>
                        <a:buNone/>
                      </a:pPr>
                      <a:r>
                        <a:rPr lang="en-IN" sz="1400" b="0" u="none" strike="noStrike" cap="none">
                          <a:latin typeface="Times New Roman"/>
                          <a:cs typeface="Times New Roman"/>
                        </a:rPr>
                        <a:t>        </a:t>
                      </a:r>
                      <a:r>
                        <a:rPr lang="en-IN" sz="1400" b="1" u="none" strike="noStrike" cap="none">
                          <a:latin typeface="Times New Roman"/>
                          <a:cs typeface="Times New Roman"/>
                        </a:rPr>
                        <a:t>Methodology</a:t>
                      </a:r>
                    </a:p>
                  </a:txBody>
                  <a:tcPr marL="91450" marR="91450" marT="45725" marB="45725">
                    <a:solidFill>
                      <a:schemeClr val="accent1">
                        <a:lumMod val="40000"/>
                        <a:lumOff val="60000"/>
                      </a:schemeClr>
                    </a:solidFill>
                  </a:tcPr>
                </a:tc>
                <a:tc>
                  <a:txBody>
                    <a:bodyPr/>
                    <a:lstStyle/>
                    <a:p>
                      <a:pPr marL="0" lvl="0" indent="0" algn="just">
                        <a:lnSpc>
                          <a:spcPct val="100000"/>
                        </a:lnSpc>
                        <a:spcBef>
                          <a:spcPts val="0"/>
                        </a:spcBef>
                        <a:spcAft>
                          <a:spcPts val="0"/>
                        </a:spcAft>
                        <a:buNone/>
                      </a:pPr>
                      <a:r>
                        <a:rPr lang="en-IN" sz="1400" b="1" u="none" strike="noStrike" cap="none">
                          <a:latin typeface="Times New Roman"/>
                          <a:cs typeface="Times New Roman"/>
                        </a:rPr>
                        <a:t>             Advantages</a:t>
                      </a:r>
                    </a:p>
                  </a:txBody>
                  <a:tcPr marL="91450" marR="91450" marT="45724" marB="45724">
                    <a:solidFill>
                      <a:schemeClr val="accent1">
                        <a:lumMod val="40000"/>
                        <a:lumOff val="60000"/>
                      </a:schemeClr>
                    </a:solidFill>
                  </a:tcPr>
                </a:tc>
                <a:tc>
                  <a:txBody>
                    <a:bodyPr/>
                    <a:lstStyle/>
                    <a:p>
                      <a:pPr marL="0" marR="0" lvl="0" indent="0" algn="just" rtl="0">
                        <a:lnSpc>
                          <a:spcPct val="100000"/>
                        </a:lnSpc>
                        <a:spcBef>
                          <a:spcPts val="0"/>
                        </a:spcBef>
                        <a:spcAft>
                          <a:spcPts val="0"/>
                        </a:spcAft>
                        <a:buNone/>
                      </a:pPr>
                      <a:r>
                        <a:rPr lang="en-IN" sz="1400" b="1" u="none" strike="noStrike" cap="none" dirty="0">
                          <a:latin typeface="Times New Roman"/>
                          <a:cs typeface="Times New Roman"/>
                        </a:rPr>
                        <a:t>            Drawbacks</a:t>
                      </a:r>
                      <a:r>
                        <a:rPr lang="en-IN" sz="1400" b="0" u="none" strike="noStrike" cap="none" dirty="0">
                          <a:latin typeface="Times New Roman"/>
                          <a:cs typeface="Times New Roman"/>
                        </a:rPr>
                        <a:t>    </a:t>
                      </a:r>
                      <a:endParaRPr sz="1400" b="0" u="none" strike="noStrike" cap="none" dirty="0">
                        <a:latin typeface="Times New Roman"/>
                        <a:cs typeface="Times New Roman"/>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10000"/>
                  </a:ext>
                </a:extLst>
              </a:tr>
              <a:tr h="1151733">
                <a:tc>
                  <a:txBody>
                    <a:bodyPr/>
                    <a:lstStyle/>
                    <a:p>
                      <a:pPr marL="0" marR="0" lvl="0" indent="0" algn="just" rtl="0">
                        <a:lnSpc>
                          <a:spcPct val="100000"/>
                        </a:lnSpc>
                        <a:spcBef>
                          <a:spcPts val="0"/>
                        </a:spcBef>
                        <a:spcAft>
                          <a:spcPts val="0"/>
                        </a:spcAft>
                        <a:buNone/>
                      </a:pPr>
                      <a:r>
                        <a:rPr lang="en-IN" sz="1400" b="0" u="none" strike="noStrike" cap="none">
                          <a:latin typeface="Times New Roman"/>
                          <a:cs typeface="Times New Roman"/>
                        </a:rPr>
                        <a:t>[7]</a:t>
                      </a:r>
                    </a:p>
                  </a:txBody>
                  <a:tcPr marL="91450" marR="91450" marT="45725" marB="45725">
                    <a:solidFill>
                      <a:schemeClr val="accent6">
                        <a:lumMod val="40000"/>
                        <a:lumOff val="60000"/>
                      </a:schemeClr>
                    </a:solidFill>
                  </a:tcPr>
                </a:tc>
                <a:tc>
                  <a:txBody>
                    <a:bodyPr/>
                    <a:lstStyle/>
                    <a:p>
                      <a:pPr marL="0" marR="0" lvl="0" indent="0" algn="just">
                        <a:lnSpc>
                          <a:spcPct val="100000"/>
                        </a:lnSpc>
                        <a:spcBef>
                          <a:spcPts val="0"/>
                        </a:spcBef>
                        <a:spcAft>
                          <a:spcPts val="0"/>
                        </a:spcAft>
                        <a:buNone/>
                      </a:pPr>
                      <a:r>
                        <a:rPr lang="en-US" sz="1400" b="0" i="0" u="none" strike="noStrike" noProof="0">
                          <a:solidFill>
                            <a:srgbClr val="000000"/>
                          </a:solidFill>
                          <a:latin typeface="Times New Roman"/>
                        </a:rPr>
                        <a:t>Optimal Automatic Table Layout</a:t>
                      </a:r>
                      <a:endParaRPr>
                        <a:latin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0" i="0">
                          <a:solidFill>
                            <a:schemeClr val="tx1"/>
                          </a:solidFill>
                          <a:effectLst/>
                          <a:latin typeface="Times New Roman"/>
                          <a:cs typeface="Times New Roman"/>
                        </a:rPr>
                        <a:t>It uses </a:t>
                      </a:r>
                      <a:r>
                        <a:rPr lang="en-US" sz="1400" b="0" i="0" u="none" strike="noStrike" noProof="0">
                          <a:solidFill>
                            <a:srgbClr val="1F1F1F"/>
                          </a:solidFill>
                          <a:effectLst/>
                          <a:latin typeface="Times New Roman"/>
                        </a:rPr>
                        <a:t>A* algorithm approach </a:t>
                      </a:r>
                    </a:p>
                    <a:p>
                      <a:pPr marL="0" marR="0" lvl="0" indent="0" algn="just">
                        <a:lnSpc>
                          <a:spcPct val="100000"/>
                        </a:lnSpc>
                        <a:spcBef>
                          <a:spcPts val="0"/>
                        </a:spcBef>
                        <a:spcAft>
                          <a:spcPts val="0"/>
                        </a:spcAft>
                        <a:buNone/>
                      </a:pPr>
                      <a:r>
                        <a:rPr lang="en-US" sz="1400" b="0" i="0" u="none" strike="noStrike" noProof="0">
                          <a:solidFill>
                            <a:srgbClr val="1F1F1F"/>
                          </a:solidFill>
                          <a:effectLst/>
                          <a:latin typeface="Times New Roman"/>
                        </a:rPr>
                        <a:t>Constraint Programming Approach 1</a:t>
                      </a:r>
                    </a:p>
                    <a:p>
                      <a:pPr marL="0" marR="0" lvl="0" indent="0" algn="just">
                        <a:lnSpc>
                          <a:spcPct val="100000"/>
                        </a:lnSpc>
                        <a:spcBef>
                          <a:spcPts val="0"/>
                        </a:spcBef>
                        <a:spcAft>
                          <a:spcPts val="0"/>
                        </a:spcAft>
                        <a:buNone/>
                      </a:pPr>
                      <a:r>
                        <a:rPr lang="en-US" sz="1400" b="0" i="0" u="none" strike="noStrike" noProof="0">
                          <a:solidFill>
                            <a:srgbClr val="1F1F1F"/>
                          </a:solidFill>
                          <a:effectLst/>
                          <a:latin typeface="Times New Roman"/>
                        </a:rPr>
                        <a:t>Constraint Programming Approach 2 with Lazy Clause Generation</a:t>
                      </a:r>
                      <a:endParaRPr lang="en-US" sz="1400"/>
                    </a:p>
                  </a:txBody>
                  <a:tcPr marL="91450" marR="91450" marT="45725" marB="45725"/>
                </a:tc>
                <a:tc>
                  <a:txBody>
                    <a:bodyPr/>
                    <a:lstStyle/>
                    <a:p>
                      <a:pPr marL="0" lvl="0" indent="0" algn="just">
                        <a:lnSpc>
                          <a:spcPct val="100000"/>
                        </a:lnSpc>
                        <a:spcBef>
                          <a:spcPts val="0"/>
                        </a:spcBef>
                        <a:spcAft>
                          <a:spcPts val="0"/>
                        </a:spcAft>
                        <a:buNone/>
                      </a:pPr>
                      <a:r>
                        <a:rPr lang="en-US" sz="1400" b="0" i="0" u="none" strike="noStrike" noProof="0" dirty="0">
                          <a:solidFill>
                            <a:srgbClr val="1F1F1F"/>
                          </a:solidFill>
                          <a:effectLst/>
                          <a:latin typeface="Times New Roman"/>
                        </a:rPr>
                        <a:t>This heuristic used in this approach is based on the area of the cell content and is more accurate than the previously used heuristics.</a:t>
                      </a:r>
                      <a:endParaRPr sz="1400" dirty="0">
                        <a:latin typeface="Times New Roman"/>
                      </a:endParaRPr>
                    </a:p>
                  </a:txBody>
                  <a:tcPr marL="91450" marR="91450" marT="45724" marB="45724"/>
                </a:tc>
                <a:tc>
                  <a:txBody>
                    <a:bodyPr/>
                    <a:lstStyle/>
                    <a:p>
                      <a:pPr marL="0" marR="0" lvl="0" indent="0" algn="just">
                        <a:lnSpc>
                          <a:spcPct val="100000"/>
                        </a:lnSpc>
                        <a:spcBef>
                          <a:spcPts val="0"/>
                        </a:spcBef>
                        <a:spcAft>
                          <a:spcPts val="0"/>
                        </a:spcAft>
                        <a:buNone/>
                      </a:pPr>
                      <a:r>
                        <a:rPr lang="en-US" sz="1400" b="0" i="0" u="none" strike="noStrike" cap="none" noProof="0" dirty="0">
                          <a:solidFill>
                            <a:srgbClr val="1F1F1F"/>
                          </a:solidFill>
                          <a:effectLst/>
                          <a:latin typeface="Times New Roman"/>
                        </a:rPr>
                        <a:t>drawback of the paper is that it does not address the problem of nested tables. Nested tables are tables that are embedded inside other tables which  can be used to create complex layouts</a:t>
                      </a:r>
                      <a:endParaRPr sz="1400" dirty="0">
                        <a:latin typeface="Times New Roman"/>
                      </a:endParaRPr>
                    </a:p>
                  </a:txBody>
                  <a:tcPr marL="91450" marR="91450" marT="45725" marB="45725"/>
                </a:tc>
                <a:extLst>
                  <a:ext uri="{0D108BD9-81ED-4DB2-BD59-A6C34878D82A}">
                    <a16:rowId xmlns:a16="http://schemas.microsoft.com/office/drawing/2014/main" val="10003"/>
                  </a:ext>
                </a:extLst>
              </a:tr>
              <a:tr h="1151733">
                <a:tc>
                  <a:txBody>
                    <a:bodyPr/>
                    <a:lstStyle/>
                    <a:p>
                      <a:pPr marL="0" lvl="0" indent="0" algn="just">
                        <a:lnSpc>
                          <a:spcPct val="100000"/>
                        </a:lnSpc>
                        <a:spcBef>
                          <a:spcPts val="0"/>
                        </a:spcBef>
                        <a:spcAft>
                          <a:spcPts val="0"/>
                        </a:spcAft>
                        <a:buNone/>
                      </a:pPr>
                      <a:r>
                        <a:rPr lang="en-IN" sz="1400" b="0" u="none" strike="noStrike" cap="none">
                          <a:latin typeface="Times New Roman"/>
                          <a:cs typeface="Times New Roman"/>
                        </a:rPr>
                        <a:t>[8]</a:t>
                      </a:r>
                    </a:p>
                  </a:txBody>
                  <a:tcPr marL="91450" marR="91450" marT="45724" marB="45724">
                    <a:solidFill>
                      <a:schemeClr val="accent6">
                        <a:lumMod val="40000"/>
                        <a:lumOff val="60000"/>
                      </a:schemeClr>
                    </a:solidFill>
                  </a:tcPr>
                </a:tc>
                <a:tc>
                  <a:txBody>
                    <a:bodyPr/>
                    <a:lstStyle/>
                    <a:p>
                      <a:pPr marL="0" lvl="0" indent="0" algn="just">
                        <a:lnSpc>
                          <a:spcPct val="100000"/>
                        </a:lnSpc>
                        <a:spcBef>
                          <a:spcPts val="0"/>
                        </a:spcBef>
                        <a:spcAft>
                          <a:spcPts val="0"/>
                        </a:spcAft>
                        <a:buNone/>
                      </a:pPr>
                      <a:r>
                        <a:rPr lang="en-US" sz="1400" b="0" i="0" u="none" strike="noStrike" noProof="0">
                          <a:solidFill>
                            <a:schemeClr val="tx1"/>
                          </a:solidFill>
                          <a:latin typeface="Times New Roman"/>
                        </a:rPr>
                        <a:t>Automatic Minimal-Height Table Layout</a:t>
                      </a:r>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noProof="0">
                          <a:solidFill>
                            <a:srgbClr val="000000"/>
                          </a:solidFill>
                          <a:effectLst/>
                          <a:latin typeface="Times New Roman"/>
                        </a:rPr>
                        <a:t>It used two different approaches: MIP(Mixed Integer Programming) and CP(Constraint Programming)</a:t>
                      </a:r>
                      <a:endParaRPr sz="1400" b="0" i="0" u="none" strike="noStrike" noProof="0">
                        <a:solidFill>
                          <a:srgbClr val="000000"/>
                        </a:solidFill>
                        <a:effectLst/>
                        <a:latin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baseline="0" noProof="0" dirty="0">
                          <a:solidFill>
                            <a:srgbClr val="000000"/>
                          </a:solidFill>
                          <a:effectLst/>
                          <a:latin typeface="Times New Roman"/>
                        </a:rPr>
                        <a:t>It  generates tables in a variety of different formats, such as HTML, PDF, and CSV. </a:t>
                      </a:r>
                      <a:endParaRPr sz="1400" b="0" i="0" u="none" strike="noStrike" baseline="0" noProof="0" dirty="0">
                        <a:solidFill>
                          <a:srgbClr val="000000"/>
                        </a:solidFill>
                        <a:effectLst/>
                        <a:latin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cap="none" noProof="0" dirty="0">
                          <a:solidFill>
                            <a:schemeClr val="tx1"/>
                          </a:solidFill>
                          <a:effectLst/>
                          <a:latin typeface="Times New Roman"/>
                        </a:rPr>
                        <a:t>Automatic table layout algorithms can sometimes generate tables that are not accurate or consistent. This is especially true for tables with complex layouts or tables that contain a lot of data.</a:t>
                      </a:r>
                      <a:endParaRPr sz="1400" dirty="0">
                        <a:solidFill>
                          <a:schemeClr val="tx1"/>
                        </a:solidFill>
                        <a:latin typeface="Times New Roman"/>
                      </a:endParaRPr>
                    </a:p>
                  </a:txBody>
                  <a:tcPr marL="91450" marR="91450" marT="45724" marB="45724"/>
                </a:tc>
                <a:extLst>
                  <a:ext uri="{0D108BD9-81ED-4DB2-BD59-A6C34878D82A}">
                    <a16:rowId xmlns:a16="http://schemas.microsoft.com/office/drawing/2014/main" val="266520571"/>
                  </a:ext>
                </a:extLst>
              </a:tr>
            </a:tbl>
          </a:graphicData>
        </a:graphic>
      </p:graphicFrame>
    </p:spTree>
    <p:extLst>
      <p:ext uri="{BB962C8B-B14F-4D97-AF65-F5344CB8AC3E}">
        <p14:creationId xmlns:p14="http://schemas.microsoft.com/office/powerpoint/2010/main" val="142548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0" y="129171"/>
            <a:ext cx="9144000" cy="737816"/>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IN" sz="3200" b="1"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253" name="Google Shape;253;p32"/>
          <p:cNvGraphicFramePr/>
          <p:nvPr>
            <p:extLst>
              <p:ext uri="{D42A27DB-BD31-4B8C-83A1-F6EECF244321}">
                <p14:modId xmlns:p14="http://schemas.microsoft.com/office/powerpoint/2010/main" val="1407559401"/>
              </p:ext>
            </p:extLst>
          </p:nvPr>
        </p:nvGraphicFramePr>
        <p:xfrm>
          <a:off x="93828" y="870044"/>
          <a:ext cx="8952501" cy="3768684"/>
        </p:xfrm>
        <a:graphic>
          <a:graphicData uri="http://schemas.openxmlformats.org/drawingml/2006/table">
            <a:tbl>
              <a:tblPr firstRow="1" bandRow="1">
                <a:noFill/>
                <a:tableStyleId>{6446DA89-72E0-4278-98E4-97C8416CE8D1}</a:tableStyleId>
              </a:tblPr>
              <a:tblGrid>
                <a:gridCol w="864769">
                  <a:extLst>
                    <a:ext uri="{9D8B030D-6E8A-4147-A177-3AD203B41FA5}">
                      <a16:colId xmlns:a16="http://schemas.microsoft.com/office/drawing/2014/main" val="20000"/>
                    </a:ext>
                  </a:extLst>
                </a:gridCol>
                <a:gridCol w="1485087">
                  <a:extLst>
                    <a:ext uri="{9D8B030D-6E8A-4147-A177-3AD203B41FA5}">
                      <a16:colId xmlns:a16="http://schemas.microsoft.com/office/drawing/2014/main" val="20001"/>
                    </a:ext>
                  </a:extLst>
                </a:gridCol>
                <a:gridCol w="2134919">
                  <a:extLst>
                    <a:ext uri="{9D8B030D-6E8A-4147-A177-3AD203B41FA5}">
                      <a16:colId xmlns:a16="http://schemas.microsoft.com/office/drawing/2014/main" val="20002"/>
                    </a:ext>
                  </a:extLst>
                </a:gridCol>
                <a:gridCol w="2384225">
                  <a:extLst>
                    <a:ext uri="{9D8B030D-6E8A-4147-A177-3AD203B41FA5}">
                      <a16:colId xmlns:a16="http://schemas.microsoft.com/office/drawing/2014/main" val="2528798242"/>
                    </a:ext>
                  </a:extLst>
                </a:gridCol>
                <a:gridCol w="2083501">
                  <a:extLst>
                    <a:ext uri="{9D8B030D-6E8A-4147-A177-3AD203B41FA5}">
                      <a16:colId xmlns:a16="http://schemas.microsoft.com/office/drawing/2014/main" val="20003"/>
                    </a:ext>
                  </a:extLst>
                </a:gridCol>
              </a:tblGrid>
              <a:tr h="385386">
                <a:tc>
                  <a:txBody>
                    <a:bodyPr/>
                    <a:lstStyle/>
                    <a:p>
                      <a:pPr marL="0" marR="0" lvl="0" indent="0" algn="just" rtl="0">
                        <a:lnSpc>
                          <a:spcPct val="100000"/>
                        </a:lnSpc>
                        <a:spcBef>
                          <a:spcPts val="0"/>
                        </a:spcBef>
                        <a:spcAft>
                          <a:spcPts val="0"/>
                        </a:spcAft>
                        <a:buNone/>
                      </a:pPr>
                      <a:r>
                        <a:rPr lang="en-IN" sz="1400" b="1" u="none" strike="noStrike" cap="none">
                          <a:latin typeface="Times New Roman"/>
                          <a:ea typeface="Times New Roman"/>
                          <a:cs typeface="Times New Roman"/>
                          <a:sym typeface="Times New Roman"/>
                        </a:rPr>
                        <a:t>Ref</a:t>
                      </a:r>
                      <a:r>
                        <a:rPr lang="en-IN" sz="1400" b="0" u="none" strike="noStrike" cap="none">
                          <a:latin typeface="Times New Roman"/>
                          <a:ea typeface="Times New Roman"/>
                          <a:cs typeface="Times New Roman"/>
                          <a:sym typeface="Times New Roman"/>
                        </a:rPr>
                        <a:t>. </a:t>
                      </a:r>
                      <a:r>
                        <a:rPr lang="en-IN" sz="1400" b="1" u="none" strike="noStrike" cap="none">
                          <a:latin typeface="Times New Roman"/>
                          <a:ea typeface="Times New Roman"/>
                          <a:cs typeface="Times New Roman"/>
                          <a:sym typeface="Times New Roman"/>
                        </a:rPr>
                        <a:t>No</a:t>
                      </a:r>
                      <a:r>
                        <a:rPr lang="en-IN" sz="1400" b="0" u="none" strike="noStrike" cap="none">
                          <a:latin typeface="Times New Roman"/>
                          <a:ea typeface="Times New Roman"/>
                          <a:cs typeface="Times New Roman"/>
                        </a:rPr>
                        <a:t> </a:t>
                      </a:r>
                      <a:endParaRPr sz="1400" b="0" u="none" strike="noStrike" cap="none">
                        <a:latin typeface="Times New Roman"/>
                        <a:ea typeface="Times New Roman"/>
                        <a:cs typeface="Times New Roman"/>
                        <a:sym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i="0" u="none" strike="noStrike" cap="none" noProof="0">
                          <a:solidFill>
                            <a:srgbClr val="000000"/>
                          </a:solidFill>
                          <a:latin typeface="Times New Roman"/>
                        </a:rPr>
                        <a:t>Title</a:t>
                      </a:r>
                      <a:endParaRPr sz="1400" b="1" u="none" strike="noStrike" cap="none">
                        <a:latin typeface="Times New Roman"/>
                        <a:cs typeface="Times New Roman"/>
                      </a:endParaRP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0" u="none" strike="noStrike" cap="none">
                          <a:latin typeface="Times New Roman"/>
                          <a:cs typeface="Times New Roman"/>
                        </a:rPr>
                        <a:t>   </a:t>
                      </a:r>
                      <a:r>
                        <a:rPr lang="en-IN" sz="1400" b="1" u="none" strike="noStrike" cap="none">
                          <a:latin typeface="Times New Roman"/>
                          <a:cs typeface="Times New Roman"/>
                        </a:rPr>
                        <a:t>Methodology</a:t>
                      </a:r>
                    </a:p>
                  </a:txBody>
                  <a:tcPr marL="91450" marR="91450" marT="45725" marB="45725">
                    <a:solidFill>
                      <a:schemeClr val="accent1">
                        <a:lumMod val="40000"/>
                        <a:lumOff val="60000"/>
                      </a:schemeClr>
                    </a:solidFill>
                  </a:tcPr>
                </a:tc>
                <a:tc>
                  <a:txBody>
                    <a:bodyPr/>
                    <a:lstStyle/>
                    <a:p>
                      <a:pPr marL="0" lvl="0" indent="0" algn="ctr">
                        <a:lnSpc>
                          <a:spcPct val="100000"/>
                        </a:lnSpc>
                        <a:spcBef>
                          <a:spcPts val="0"/>
                        </a:spcBef>
                        <a:spcAft>
                          <a:spcPts val="0"/>
                        </a:spcAft>
                        <a:buNone/>
                      </a:pPr>
                      <a:r>
                        <a:rPr lang="en-IN" sz="1400" b="1" u="none" strike="noStrike" cap="none">
                          <a:latin typeface="Times New Roman"/>
                          <a:cs typeface="Times New Roman"/>
                        </a:rPr>
                        <a:t>Advantages</a:t>
                      </a:r>
                    </a:p>
                  </a:txBody>
                  <a:tcPr marL="91450" marR="91450" marT="45724" marB="45724">
                    <a:solidFill>
                      <a:schemeClr val="accent1">
                        <a:lumMod val="40000"/>
                        <a:lumOff val="60000"/>
                      </a:schemeClr>
                    </a:solidFill>
                  </a:tcPr>
                </a:tc>
                <a:tc>
                  <a:txBody>
                    <a:bodyPr/>
                    <a:lstStyle/>
                    <a:p>
                      <a:pPr marL="0" marR="0" lvl="0" indent="0" algn="ctr" rtl="0">
                        <a:lnSpc>
                          <a:spcPct val="100000"/>
                        </a:lnSpc>
                        <a:spcBef>
                          <a:spcPts val="0"/>
                        </a:spcBef>
                        <a:spcAft>
                          <a:spcPts val="0"/>
                        </a:spcAft>
                        <a:buNone/>
                      </a:pPr>
                      <a:r>
                        <a:rPr lang="en-IN" sz="1400" b="1" u="none" strike="noStrike" cap="none">
                          <a:latin typeface="Times New Roman"/>
                          <a:cs typeface="Times New Roman"/>
                        </a:rPr>
                        <a:t>Drawbacks</a:t>
                      </a:r>
                      <a:r>
                        <a:rPr lang="en-IN" sz="1400" b="0" u="none" strike="noStrike" cap="none">
                          <a:latin typeface="Times New Roman"/>
                          <a:cs typeface="Times New Roman"/>
                        </a:rPr>
                        <a:t>    </a:t>
                      </a:r>
                      <a:endParaRPr sz="1400" b="0" u="none" strike="noStrike" cap="none">
                        <a:latin typeface="Times New Roman"/>
                        <a:cs typeface="Times New Roman"/>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10000"/>
                  </a:ext>
                </a:extLst>
              </a:tr>
              <a:tr h="1151733">
                <a:tc>
                  <a:txBody>
                    <a:bodyPr/>
                    <a:lstStyle/>
                    <a:p>
                      <a:pPr marL="0" marR="0" lvl="0" indent="0" algn="just" rtl="0">
                        <a:lnSpc>
                          <a:spcPct val="100000"/>
                        </a:lnSpc>
                        <a:spcBef>
                          <a:spcPts val="0"/>
                        </a:spcBef>
                        <a:spcAft>
                          <a:spcPts val="0"/>
                        </a:spcAft>
                        <a:buNone/>
                      </a:pPr>
                      <a:r>
                        <a:rPr lang="en-IN" sz="1400" b="0" u="none" strike="noStrike" cap="none">
                          <a:latin typeface="Times New Roman"/>
                          <a:cs typeface="Times New Roman"/>
                        </a:rPr>
                        <a:t>[9]</a:t>
                      </a:r>
                    </a:p>
                  </a:txBody>
                  <a:tcPr marL="91450" marR="91450" marT="45725" marB="45725">
                    <a:solidFill>
                      <a:schemeClr val="accent6">
                        <a:lumMod val="40000"/>
                        <a:lumOff val="60000"/>
                      </a:schemeClr>
                    </a:solidFill>
                  </a:tcPr>
                </a:tc>
                <a:tc>
                  <a:txBody>
                    <a:bodyPr/>
                    <a:lstStyle/>
                    <a:p>
                      <a:pPr lvl="0" algn="just">
                        <a:lnSpc>
                          <a:spcPct val="100000"/>
                        </a:lnSpc>
                        <a:spcBef>
                          <a:spcPts val="0"/>
                        </a:spcBef>
                        <a:spcAft>
                          <a:spcPts val="0"/>
                        </a:spcAft>
                        <a:buNone/>
                      </a:pPr>
                      <a:r>
                        <a:rPr lang="en-US" sz="1400" b="0" i="0" u="none" strike="noStrike" noProof="0">
                          <a:solidFill>
                            <a:srgbClr val="111111"/>
                          </a:solidFill>
                          <a:latin typeface="Times New Roman"/>
                        </a:rPr>
                        <a:t>Towards Constructive Text, Diagram, and Layout Generation for Information Presentation.</a:t>
                      </a:r>
                      <a:endParaRPr lang="en-US">
                        <a:latin typeface="Times New Roman"/>
                      </a:endParaRPr>
                    </a:p>
                    <a:p>
                      <a:pPr marL="0" marR="0" lvl="0" indent="0" algn="just">
                        <a:lnSpc>
                          <a:spcPct val="100000"/>
                        </a:lnSpc>
                        <a:spcBef>
                          <a:spcPts val="0"/>
                        </a:spcBef>
                        <a:spcAft>
                          <a:spcPts val="0"/>
                        </a:spcAft>
                        <a:buNone/>
                      </a:pPr>
                      <a:endParaRPr sz="1400" b="0" i="0" u="none" strike="noStrike" noProof="0">
                        <a:solidFill>
                          <a:srgbClr val="000000"/>
                        </a:solidFill>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0" i="0">
                          <a:solidFill>
                            <a:schemeClr val="tx1"/>
                          </a:solidFill>
                          <a:effectLst/>
                          <a:latin typeface="Times New Roman"/>
                          <a:cs typeface="Times New Roman"/>
                        </a:rPr>
                        <a:t>It uses NLP techniques such as chunking parts of speech tagging and semantic role labelling and </a:t>
                      </a:r>
                      <a:r>
                        <a:rPr lang="en-US" sz="1400" b="0" i="0" u="none" strike="noStrike" noProof="0">
                          <a:solidFill>
                            <a:schemeClr val="tx1"/>
                          </a:solidFill>
                          <a:effectLst/>
                          <a:latin typeface="Times New Roman"/>
                        </a:rPr>
                        <a:t>statistical model Hidden Markov Models (HMM's) </a:t>
                      </a:r>
                      <a:endParaRPr/>
                    </a:p>
                  </a:txBody>
                  <a:tcPr marL="91450" marR="91450" marT="45725" marB="45725"/>
                </a:tc>
                <a:tc>
                  <a:txBody>
                    <a:bodyPr/>
                    <a:lstStyle/>
                    <a:p>
                      <a:pPr marL="0" lvl="0" indent="0" algn="just">
                        <a:lnSpc>
                          <a:spcPct val="100000"/>
                        </a:lnSpc>
                        <a:spcBef>
                          <a:spcPts val="0"/>
                        </a:spcBef>
                        <a:spcAft>
                          <a:spcPts val="0"/>
                        </a:spcAft>
                        <a:buNone/>
                      </a:pPr>
                      <a:r>
                        <a:rPr lang="en-US" sz="1400" b="0" i="0" u="none" strike="noStrike" noProof="0" dirty="0">
                          <a:solidFill>
                            <a:schemeClr val="tx1"/>
                          </a:solidFill>
                          <a:effectLst/>
                          <a:latin typeface="Times New Roman"/>
                        </a:rPr>
                        <a:t>Generates a variety of different types of output including news articles, scientific papers, and technical documentation.</a:t>
                      </a:r>
                      <a:endParaRPr sz="1400" dirty="0">
                        <a:solidFill>
                          <a:schemeClr val="tx1"/>
                        </a:solidFill>
                        <a:latin typeface="Times New Roman"/>
                      </a:endParaRPr>
                    </a:p>
                  </a:txBody>
                  <a:tcPr marL="91450" marR="91450" marT="45724" marB="45724"/>
                </a:tc>
                <a:tc>
                  <a:txBody>
                    <a:bodyPr/>
                    <a:lstStyle/>
                    <a:p>
                      <a:pPr marL="0" marR="0" lvl="0" indent="0" algn="just">
                        <a:lnSpc>
                          <a:spcPct val="100000"/>
                        </a:lnSpc>
                        <a:spcBef>
                          <a:spcPts val="0"/>
                        </a:spcBef>
                        <a:spcAft>
                          <a:spcPts val="0"/>
                        </a:spcAft>
                        <a:buNone/>
                      </a:pPr>
                      <a:r>
                        <a:rPr lang="en-US" sz="1400" b="0" i="0" u="none" strike="noStrike" cap="none" noProof="0" dirty="0">
                          <a:solidFill>
                            <a:schemeClr val="tx1"/>
                          </a:solidFill>
                          <a:effectLst/>
                          <a:latin typeface="Times New Roman"/>
                        </a:rPr>
                        <a:t>The system is not able to generate diagrams that are interactive and dynamic.</a:t>
                      </a:r>
                      <a:endParaRPr sz="1400" dirty="0">
                        <a:solidFill>
                          <a:schemeClr val="tx1"/>
                        </a:solidFill>
                        <a:latin typeface="Times New Roman"/>
                      </a:endParaRPr>
                    </a:p>
                  </a:txBody>
                  <a:tcPr marL="91450" marR="91450" marT="45725" marB="45725"/>
                </a:tc>
                <a:extLst>
                  <a:ext uri="{0D108BD9-81ED-4DB2-BD59-A6C34878D82A}">
                    <a16:rowId xmlns:a16="http://schemas.microsoft.com/office/drawing/2014/main" val="10003"/>
                  </a:ext>
                </a:extLst>
              </a:tr>
              <a:tr h="1151733">
                <a:tc>
                  <a:txBody>
                    <a:bodyPr/>
                    <a:lstStyle/>
                    <a:p>
                      <a:pPr marL="0" lvl="0" indent="0" algn="just">
                        <a:lnSpc>
                          <a:spcPct val="100000"/>
                        </a:lnSpc>
                        <a:spcBef>
                          <a:spcPts val="0"/>
                        </a:spcBef>
                        <a:spcAft>
                          <a:spcPts val="0"/>
                        </a:spcAft>
                        <a:buNone/>
                      </a:pPr>
                      <a:r>
                        <a:rPr lang="en-IN" sz="1400" b="0" u="none" strike="noStrike" cap="none">
                          <a:latin typeface="Times New Roman"/>
                          <a:cs typeface="Times New Roman"/>
                        </a:rPr>
                        <a:t>[10]</a:t>
                      </a:r>
                    </a:p>
                  </a:txBody>
                  <a:tcPr marL="91450" marR="91450" marT="45724" marB="45724">
                    <a:solidFill>
                      <a:schemeClr val="accent6">
                        <a:lumMod val="40000"/>
                        <a:lumOff val="60000"/>
                      </a:schemeClr>
                    </a:solidFill>
                  </a:tcPr>
                </a:tc>
                <a:tc>
                  <a:txBody>
                    <a:bodyPr/>
                    <a:lstStyle/>
                    <a:p>
                      <a:pPr lvl="0" algn="just">
                        <a:lnSpc>
                          <a:spcPct val="100000"/>
                        </a:lnSpc>
                        <a:spcBef>
                          <a:spcPts val="0"/>
                        </a:spcBef>
                        <a:spcAft>
                          <a:spcPts val="0"/>
                        </a:spcAft>
                        <a:buNone/>
                      </a:pPr>
                      <a:r>
                        <a:rPr lang="en-US" sz="1400" b="0" i="0" u="none" strike="noStrike" noProof="0">
                          <a:solidFill>
                            <a:srgbClr val="111111"/>
                          </a:solidFill>
                          <a:latin typeface="Times New Roman"/>
                        </a:rPr>
                        <a:t>Text Segmentation into Paragraphs Based on Local Text Cohesion</a:t>
                      </a:r>
                      <a:endParaRPr lang="en-US">
                        <a:latin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noProof="0">
                          <a:solidFill>
                            <a:srgbClr val="000000"/>
                          </a:solidFill>
                          <a:effectLst/>
                          <a:latin typeface="Times New Roman"/>
                        </a:rPr>
                        <a:t>It is achieved in following steps: Quantitative evaluation of text cohesion, Smoothing and Normalizing the cohesion function, Splitting text into paragraphs.</a:t>
                      </a:r>
                      <a:endParaRPr sz="1400" b="0" i="0" u="none" strike="noStrike" noProof="0">
                        <a:solidFill>
                          <a:srgbClr val="000000"/>
                        </a:solidFill>
                        <a:effectLst/>
                        <a:latin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600" b="0" i="0" dirty="0">
                          <a:solidFill>
                            <a:schemeClr val="tx1"/>
                          </a:solidFill>
                          <a:effectLst/>
                          <a:latin typeface="Times New Roman"/>
                          <a:cs typeface="Times New Roman"/>
                        </a:rPr>
                        <a:t>The cohesion function is constructed basing on close co-occurring at words pairs contained in a large database collection.</a:t>
                      </a:r>
                      <a:endParaRPr sz="1600" b="0" i="0" dirty="0">
                        <a:solidFill>
                          <a:schemeClr val="tx1"/>
                        </a:solidFill>
                        <a:effectLst/>
                        <a:latin typeface="Times New Roman"/>
                        <a:cs typeface="Times New Roman"/>
                      </a:endParaRPr>
                    </a:p>
                  </a:txBody>
                  <a:tcPr marL="91450" marR="91450" marT="45724" marB="45724"/>
                </a:tc>
                <a:tc>
                  <a:txBody>
                    <a:bodyPr/>
                    <a:lstStyle/>
                    <a:p>
                      <a:pPr marL="0" lvl="0" indent="0" algn="just">
                        <a:lnSpc>
                          <a:spcPct val="100000"/>
                        </a:lnSpc>
                        <a:spcBef>
                          <a:spcPts val="0"/>
                        </a:spcBef>
                        <a:spcAft>
                          <a:spcPts val="0"/>
                        </a:spcAft>
                        <a:buNone/>
                      </a:pPr>
                      <a:r>
                        <a:rPr lang="en-US" sz="1400" b="0" i="0" u="none" strike="noStrike" cap="none" noProof="0" dirty="0">
                          <a:solidFill>
                            <a:schemeClr val="dk1"/>
                          </a:solidFill>
                          <a:effectLst/>
                          <a:latin typeface="Times New Roman"/>
                        </a:rPr>
                        <a:t>Precision value is low as compared to other experts.</a:t>
                      </a:r>
                      <a:endParaRPr sz="1400" b="0" i="0" u="none" strike="noStrike" cap="none" noProof="0" dirty="0">
                        <a:solidFill>
                          <a:schemeClr val="dk1"/>
                        </a:solidFill>
                        <a:effectLst/>
                        <a:latin typeface="Times New Roman"/>
                      </a:endParaRPr>
                    </a:p>
                  </a:txBody>
                  <a:tcPr marL="91450" marR="91450" marT="45724" marB="45724"/>
                </a:tc>
                <a:extLst>
                  <a:ext uri="{0D108BD9-81ED-4DB2-BD59-A6C34878D82A}">
                    <a16:rowId xmlns:a16="http://schemas.microsoft.com/office/drawing/2014/main" val="266520571"/>
                  </a:ext>
                </a:extLst>
              </a:tr>
            </a:tbl>
          </a:graphicData>
        </a:graphic>
      </p:graphicFrame>
    </p:spTree>
    <p:extLst>
      <p:ext uri="{BB962C8B-B14F-4D97-AF65-F5344CB8AC3E}">
        <p14:creationId xmlns:p14="http://schemas.microsoft.com/office/powerpoint/2010/main" val="19139927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2726</Words>
  <Application>Microsoft Office PowerPoint</Application>
  <PresentationFormat>On-screen Show (16:9)</PresentationFormat>
  <Paragraphs>205</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Arial,Sans-Serif</vt:lpstr>
      <vt:lpstr>Google Sans</vt:lpstr>
      <vt:lpstr>Times New Roman</vt:lpstr>
      <vt:lpstr>Simple Light</vt:lpstr>
      <vt:lpstr>   Gokaraju Rangaraju Institute of Engineering and Technology  (Autonomous) Department of Artificial Intelligence and Machine Learning Engineering</vt:lpstr>
      <vt:lpstr>Introduction</vt:lpstr>
      <vt:lpstr>Key aspects of effective formatting include the use of headings to structure content, the application of formatting styles (e.g., bold, italics) to highlight important terms or ideas, and the choice of an appropriate font to convey a professional appearance.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(Autonomous) Department of Artificial Intelligence and Machine Learning Engineering</dc:title>
  <dc:creator>sai phaneesh jaini</dc:creator>
  <cp:lastModifiedBy>krishna kalyan</cp:lastModifiedBy>
  <cp:revision>155</cp:revision>
  <dcterms:created xsi:type="dcterms:W3CDTF">2023-03-02T16:27:01Z</dcterms:created>
  <dcterms:modified xsi:type="dcterms:W3CDTF">2023-11-21T07:43:19Z</dcterms:modified>
</cp:coreProperties>
</file>