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0" r:id="rId3"/>
    <p:sldId id="410" r:id="rId4"/>
    <p:sldId id="411" r:id="rId5"/>
    <p:sldId id="409" r:id="rId6"/>
    <p:sldId id="259" r:id="rId7"/>
    <p:sldId id="406" r:id="rId8"/>
    <p:sldId id="407" r:id="rId9"/>
    <p:sldId id="408" r:id="rId10"/>
    <p:sldId id="412" r:id="rId11"/>
    <p:sldId id="413" r:id="rId12"/>
    <p:sldId id="418" r:id="rId13"/>
    <p:sldId id="419" r:id="rId14"/>
    <p:sldId id="414" r:id="rId15"/>
    <p:sldId id="415" r:id="rId16"/>
    <p:sldId id="416" r:id="rId17"/>
    <p:sldId id="4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8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FEB39-033C-482B-8BD1-57A3B90B4F16}"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2663D-C13F-451B-99A5-C1068C031AD5}" type="slidenum">
              <a:rPr lang="en-IN" smtClean="0"/>
              <a:t>‹#›</a:t>
            </a:fld>
            <a:endParaRPr lang="en-IN"/>
          </a:p>
        </p:txBody>
      </p:sp>
    </p:spTree>
    <p:extLst>
      <p:ext uri="{BB962C8B-B14F-4D97-AF65-F5344CB8AC3E}">
        <p14:creationId xmlns:p14="http://schemas.microsoft.com/office/powerpoint/2010/main" val="3700519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4E13-6CF9-CF62-E33C-1F793AFBE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49EB14-0498-DFA3-77B4-6AD45E09C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147CA6-D277-2CF1-6D5A-B86AF36FA84A}"/>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5" name="Footer Placeholder 4">
            <a:extLst>
              <a:ext uri="{FF2B5EF4-FFF2-40B4-BE49-F238E27FC236}">
                <a16:creationId xmlns:a16="http://schemas.microsoft.com/office/drawing/2014/main" id="{FAF1CC24-0DC0-3AAC-8E6B-DF9440BB9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22DB6-5B61-D045-EED4-A5F8F6A01139}"/>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22956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3ADD-48B0-EFAF-9E73-F9AAB52FB3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92D30C-AEF0-E8DF-17D1-66738013C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315F9-9139-522E-2A56-3EF46A01D8BA}"/>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5" name="Footer Placeholder 4">
            <a:extLst>
              <a:ext uri="{FF2B5EF4-FFF2-40B4-BE49-F238E27FC236}">
                <a16:creationId xmlns:a16="http://schemas.microsoft.com/office/drawing/2014/main" id="{20C7D009-3D24-E5A0-A271-FF2C6D290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38EEC-14C4-3682-C772-1C5589A7D590}"/>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80957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4F2FC-6F51-D323-B93F-2B6F14F1C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123C74-94DE-0C58-5C13-5E980D536F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B3E7E-2B33-7D43-CF8D-3A9F2EEBAFE7}"/>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5" name="Footer Placeholder 4">
            <a:extLst>
              <a:ext uri="{FF2B5EF4-FFF2-40B4-BE49-F238E27FC236}">
                <a16:creationId xmlns:a16="http://schemas.microsoft.com/office/drawing/2014/main" id="{CB3C3421-F50D-352D-2ED4-53E15DD3D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6186B-CEFF-1E9E-5A4F-EB46D5DC92C5}"/>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412289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DAF2-C6D9-13F7-152B-10941D50AD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866FE-6417-A096-74C3-00C25794E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17862-0B96-5719-EA04-39709F3CCEDB}"/>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5" name="Footer Placeholder 4">
            <a:extLst>
              <a:ext uri="{FF2B5EF4-FFF2-40B4-BE49-F238E27FC236}">
                <a16:creationId xmlns:a16="http://schemas.microsoft.com/office/drawing/2014/main" id="{2426F929-A82D-2076-0542-C4DF1F9DC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9618F-A2D9-8E8A-181D-6D7EC7B16344}"/>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74788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CA05-D03E-090B-C8AB-8701F667F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D1609C-0861-992C-3DDD-B2315BEA08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200F5-9F13-025D-EF7B-CDCCBA1C6A75}"/>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5" name="Footer Placeholder 4">
            <a:extLst>
              <a:ext uri="{FF2B5EF4-FFF2-40B4-BE49-F238E27FC236}">
                <a16:creationId xmlns:a16="http://schemas.microsoft.com/office/drawing/2014/main" id="{1BEF9BB0-92C0-56AF-A9B5-14BDF55CE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26758-D321-BAE4-3B36-AB53B14E7DDB}"/>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36988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10A-5F89-7E3C-B549-CAB07438B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AC506-A81E-5E28-50BF-1E612B2998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75A204-A117-540D-96C8-6EAD4EF17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5E0C5-FB26-C798-E5B4-C3AE6F696B29}"/>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6" name="Footer Placeholder 5">
            <a:extLst>
              <a:ext uri="{FF2B5EF4-FFF2-40B4-BE49-F238E27FC236}">
                <a16:creationId xmlns:a16="http://schemas.microsoft.com/office/drawing/2014/main" id="{5D83B060-F0AC-3C31-AFD8-514EE8E828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FF8FA5-A7A3-87DF-2081-92A536F8C872}"/>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97594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33BB-D20E-3FC5-86D2-B297E328D4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7DE890-81D6-A61D-75AE-D719EBC07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45107-6543-E99E-58C7-7F7B7B579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60ECBB-AA82-CC1B-BC9E-D936E32BA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9AEAE-ED60-4708-C07F-EF5F1C6B3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E3D36-FE67-0BDC-CABF-DE5BC94C7A78}"/>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8" name="Footer Placeholder 7">
            <a:extLst>
              <a:ext uri="{FF2B5EF4-FFF2-40B4-BE49-F238E27FC236}">
                <a16:creationId xmlns:a16="http://schemas.microsoft.com/office/drawing/2014/main" id="{DD285A15-DD76-E4F9-138F-B3433B1306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CBD9A5-BDC3-68E4-F5C1-C0F87B98CE7B}"/>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6010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14F-1F1D-C28A-3D57-425532F2CF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1785A0-E6A9-AA9F-C8BD-DF91CF09B9F8}"/>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4" name="Footer Placeholder 3">
            <a:extLst>
              <a:ext uri="{FF2B5EF4-FFF2-40B4-BE49-F238E27FC236}">
                <a16:creationId xmlns:a16="http://schemas.microsoft.com/office/drawing/2014/main" id="{DC7CF14D-EF21-19F3-C7DC-3D9356FB4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E3878-646E-1353-9CC6-BE570AD0C73D}"/>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73386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993B2-0E36-164A-E96B-BB23E3DD5B9D}"/>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3" name="Footer Placeholder 2">
            <a:extLst>
              <a:ext uri="{FF2B5EF4-FFF2-40B4-BE49-F238E27FC236}">
                <a16:creationId xmlns:a16="http://schemas.microsoft.com/office/drawing/2014/main" id="{70DD0D78-86A8-BE15-191E-4B43C5265A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7DE53D-1BAA-BD08-FA94-9033847E7706}"/>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5451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9DCB-8A58-92DE-F5E5-9D6F63DB0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55189C-D257-D64A-AE81-0282AF666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637C40-664A-DF20-47B1-147E20C3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CB42C-DA49-4E3E-4383-51DA410A7FDB}"/>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6" name="Footer Placeholder 5">
            <a:extLst>
              <a:ext uri="{FF2B5EF4-FFF2-40B4-BE49-F238E27FC236}">
                <a16:creationId xmlns:a16="http://schemas.microsoft.com/office/drawing/2014/main" id="{F92955C3-0F06-CC29-A1A4-88C94FE5D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AF069-05B3-3787-35F8-1ABC4A40263F}"/>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91635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8089-36DC-D349-44D9-20FFA89A3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B9679F-7D54-5AC8-0480-D1FD73EB5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364077-7B9E-A597-5DE8-595A7D1AC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459A3-5768-93C6-54AD-2C50CE6E54CB}"/>
              </a:ext>
            </a:extLst>
          </p:cNvPr>
          <p:cNvSpPr>
            <a:spLocks noGrp="1"/>
          </p:cNvSpPr>
          <p:nvPr>
            <p:ph type="dt" sz="half" idx="10"/>
          </p:nvPr>
        </p:nvSpPr>
        <p:spPr/>
        <p:txBody>
          <a:bodyPr/>
          <a:lstStyle/>
          <a:p>
            <a:fld id="{ABED3E8B-94D5-45F6-9CDD-C86BB4A80543}" type="datetimeFigureOut">
              <a:rPr lang="en-IN" smtClean="0"/>
              <a:t>26-03-2024</a:t>
            </a:fld>
            <a:endParaRPr lang="en-IN"/>
          </a:p>
        </p:txBody>
      </p:sp>
      <p:sp>
        <p:nvSpPr>
          <p:cNvPr id="6" name="Footer Placeholder 5">
            <a:extLst>
              <a:ext uri="{FF2B5EF4-FFF2-40B4-BE49-F238E27FC236}">
                <a16:creationId xmlns:a16="http://schemas.microsoft.com/office/drawing/2014/main" id="{EF40909B-F1B6-FF9E-8B84-1608084B3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E5930-7202-F0AB-F75C-07AE7D1B788F}"/>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43087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FB441-4810-52B2-C682-35A50624A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62E4D1-0DA9-0C11-EBA2-E7EBD43FE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580D0-465B-7FF2-B0E6-8227F31A5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D3E8B-94D5-45F6-9CDD-C86BB4A80543}" type="datetimeFigureOut">
              <a:rPr lang="en-IN" smtClean="0"/>
              <a:t>26-03-2024</a:t>
            </a:fld>
            <a:endParaRPr lang="en-IN"/>
          </a:p>
        </p:txBody>
      </p:sp>
      <p:sp>
        <p:nvSpPr>
          <p:cNvPr id="5" name="Footer Placeholder 4">
            <a:extLst>
              <a:ext uri="{FF2B5EF4-FFF2-40B4-BE49-F238E27FC236}">
                <a16:creationId xmlns:a16="http://schemas.microsoft.com/office/drawing/2014/main" id="{4F5B9D9A-4E96-7479-9958-78EB28DE3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D709FB-8AE6-4398-44B8-B56022CF7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08CAD-1843-4D51-B407-9074A4497ABC}" type="slidenum">
              <a:rPr lang="en-IN" smtClean="0"/>
              <a:t>‹#›</a:t>
            </a:fld>
            <a:endParaRPr lang="en-IN"/>
          </a:p>
        </p:txBody>
      </p:sp>
    </p:spTree>
    <p:extLst>
      <p:ext uri="{BB962C8B-B14F-4D97-AF65-F5344CB8AC3E}">
        <p14:creationId xmlns:p14="http://schemas.microsoft.com/office/powerpoint/2010/main" val="241194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0" y="745078"/>
            <a:ext cx="12192000" cy="1343377"/>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SzPts val="5200"/>
            </a:pPr>
            <a:br>
              <a:rPr lang="en-IN" sz="3200" b="1">
                <a:latin typeface="Times New Roman"/>
                <a:ea typeface="Times New Roman"/>
                <a:cs typeface="Times New Roman"/>
                <a:sym typeface="Times New Roman"/>
              </a:rPr>
            </a:br>
            <a:br>
              <a:rPr lang="en-IN" sz="3200" b="1">
                <a:latin typeface="Times New Roman"/>
                <a:ea typeface="Times New Roman"/>
                <a:cs typeface="Times New Roman"/>
                <a:sym typeface="Times New Roman"/>
              </a:rPr>
            </a:br>
            <a:br>
              <a:rPr lang="en-IN" sz="3200" b="1">
                <a:latin typeface="Times New Roman"/>
                <a:ea typeface="Times New Roman"/>
                <a:cs typeface="Times New Roman"/>
                <a:sym typeface="Times New Roman"/>
              </a:rPr>
            </a:br>
            <a:r>
              <a:rPr lang="en-IN" sz="3200" b="1">
                <a:latin typeface="Times New Roman"/>
                <a:ea typeface="Times New Roman"/>
                <a:cs typeface="Times New Roman"/>
                <a:sym typeface="Times New Roman"/>
              </a:rPr>
              <a:t>Gokaraju </a:t>
            </a:r>
            <a:r>
              <a:rPr lang="en-IN" sz="3200" b="1" err="1">
                <a:latin typeface="Times New Roman"/>
                <a:ea typeface="Times New Roman"/>
                <a:cs typeface="Times New Roman"/>
                <a:sym typeface="Times New Roman"/>
              </a:rPr>
              <a:t>Rangaraju</a:t>
            </a:r>
            <a:r>
              <a:rPr lang="en-IN" sz="3200" b="1">
                <a:latin typeface="Times New Roman"/>
                <a:ea typeface="Times New Roman"/>
                <a:cs typeface="Times New Roman"/>
                <a:sym typeface="Times New Roman"/>
              </a:rPr>
              <a:t> Institute of Engineering and Technology </a:t>
            </a:r>
            <a:br>
              <a:rPr lang="en-IN" sz="3200" b="1">
                <a:latin typeface="Times New Roman"/>
                <a:ea typeface="Times New Roman"/>
                <a:cs typeface="Times New Roman"/>
                <a:sym typeface="Times New Roman"/>
              </a:rPr>
            </a:br>
            <a:r>
              <a:rPr lang="en-IN" sz="3200" b="1">
                <a:latin typeface="Times New Roman"/>
                <a:ea typeface="Times New Roman"/>
                <a:cs typeface="Times New Roman"/>
                <a:sym typeface="Times New Roman"/>
              </a:rPr>
              <a:t>(Autonomous)</a:t>
            </a:r>
            <a:br>
              <a:rPr lang="en-IN" sz="3200" b="1">
                <a:latin typeface="Times New Roman"/>
                <a:ea typeface="Times New Roman"/>
                <a:cs typeface="Times New Roman"/>
                <a:sym typeface="Times New Roman"/>
              </a:rPr>
            </a:br>
            <a:r>
              <a:rPr lang="en-IN" sz="2667" b="1">
                <a:latin typeface="Times New Roman"/>
                <a:ea typeface="Times New Roman"/>
                <a:cs typeface="Times New Roman"/>
                <a:sym typeface="Times New Roman"/>
              </a:rPr>
              <a:t>Department of Artificial Intelligence and Machine Learning Engineering</a:t>
            </a:r>
            <a:endParaRPr sz="2667" b="1">
              <a:latin typeface="Times New Roman"/>
              <a:ea typeface="Times New Roman"/>
              <a:cs typeface="Times New Roman"/>
              <a:sym typeface="Times New Roman"/>
            </a:endParaRPr>
          </a:p>
        </p:txBody>
      </p:sp>
      <p:sp>
        <p:nvSpPr>
          <p:cNvPr id="55" name="Google Shape;55;p1"/>
          <p:cNvSpPr txBox="1">
            <a:spLocks noGrp="1"/>
          </p:cNvSpPr>
          <p:nvPr>
            <p:ph type="subTitle" idx="1"/>
          </p:nvPr>
        </p:nvSpPr>
        <p:spPr>
          <a:xfrm>
            <a:off x="415600" y="3179904"/>
            <a:ext cx="11360800" cy="1379389"/>
          </a:xfrm>
          <a:prstGeom prst="rect">
            <a:avLst/>
          </a:prstGeom>
          <a:noFill/>
          <a:ln>
            <a:noFill/>
          </a:ln>
        </p:spPr>
        <p:txBody>
          <a:bodyPr spcFirstLastPara="1" vert="horz" wrap="square" lIns="121900" tIns="121900" rIns="121900" bIns="121900" rtlCol="0" anchor="t" anchorCtr="0">
            <a:normAutofit/>
          </a:bodyPr>
          <a:lstStyle/>
          <a:p>
            <a:pPr>
              <a:buSzPct val="102941"/>
            </a:pPr>
            <a:r>
              <a:rPr lang="en-US" sz="4267" b="1" dirty="0">
                <a:solidFill>
                  <a:schemeClr val="dk1"/>
                </a:solidFill>
                <a:latin typeface="Times New Roman"/>
                <a:ea typeface="Times New Roman"/>
                <a:cs typeface="Times New Roman"/>
                <a:sym typeface="Times New Roman"/>
              </a:rPr>
              <a:t> Enhanced Automated Word Formatter</a:t>
            </a:r>
          </a:p>
        </p:txBody>
      </p:sp>
      <p:sp>
        <p:nvSpPr>
          <p:cNvPr id="56" name="Google Shape;56;p1"/>
          <p:cNvSpPr txBox="1"/>
          <p:nvPr/>
        </p:nvSpPr>
        <p:spPr>
          <a:xfrm>
            <a:off x="415600" y="4559294"/>
            <a:ext cx="5680400" cy="1343377"/>
          </a:xfrm>
          <a:prstGeom prst="rect">
            <a:avLst/>
          </a:prstGeom>
          <a:noFill/>
          <a:ln>
            <a:noFill/>
          </a:ln>
        </p:spPr>
        <p:txBody>
          <a:bodyPr spcFirstLastPara="1" wrap="square" lIns="121900" tIns="121900" rIns="121900" bIns="121900" anchor="t" anchorCtr="0">
            <a:normAutofit/>
          </a:bodyPr>
          <a:lstStyle/>
          <a:p>
            <a:r>
              <a:rPr lang="en-IN" sz="2133" b="1" dirty="0">
                <a:latin typeface="Times New Roman"/>
                <a:cs typeface="Times New Roman"/>
              </a:rPr>
              <a:t>Under the Guidance of:</a:t>
            </a:r>
          </a:p>
          <a:p>
            <a:r>
              <a:rPr lang="en-IN" sz="2133" b="1" dirty="0" err="1">
                <a:latin typeface="Times New Roman"/>
                <a:cs typeface="Times New Roman"/>
              </a:rPr>
              <a:t>Dr.</a:t>
            </a:r>
            <a:r>
              <a:rPr lang="en-IN" sz="2133" b="1" dirty="0">
                <a:latin typeface="Times New Roman"/>
                <a:cs typeface="Times New Roman"/>
              </a:rPr>
              <a:t> M. Kiran Kumar,</a:t>
            </a:r>
          </a:p>
          <a:p>
            <a:pPr>
              <a:buClr>
                <a:schemeClr val="dk2"/>
              </a:buClr>
              <a:buSzPts val="2800"/>
            </a:pPr>
            <a:r>
              <a:rPr lang="en-IN" sz="2133" b="1" dirty="0">
                <a:solidFill>
                  <a:srgbClr val="000000"/>
                </a:solidFill>
                <a:latin typeface="Times New Roman"/>
                <a:ea typeface="Calibri"/>
                <a:cs typeface="Times New Roman"/>
              </a:rPr>
              <a:t>Associate Professor</a:t>
            </a:r>
            <a:r>
              <a:rPr lang="en-IN" sz="2133" b="1" dirty="0">
                <a:latin typeface="Times New Roman"/>
                <a:ea typeface="Calibri"/>
                <a:cs typeface="Times New Roman"/>
              </a:rPr>
              <a:t>, Dept of AIMLE</a:t>
            </a:r>
            <a:endParaRPr sz="2133"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7" name="Google Shape;57;p1"/>
          <p:cNvSpPr txBox="1"/>
          <p:nvPr/>
        </p:nvSpPr>
        <p:spPr>
          <a:xfrm>
            <a:off x="6343741" y="4559294"/>
            <a:ext cx="5680400" cy="1645373"/>
          </a:xfrm>
          <a:prstGeom prst="rect">
            <a:avLst/>
          </a:prstGeom>
          <a:noFill/>
          <a:ln>
            <a:noFill/>
          </a:ln>
        </p:spPr>
        <p:txBody>
          <a:bodyPr spcFirstLastPara="1" wrap="square" lIns="121900" tIns="121900" rIns="121900" bIns="121900" anchor="t" anchorCtr="0">
            <a:normAutofit/>
          </a:bodyPr>
          <a:lstStyle/>
          <a:p>
            <a:pPr>
              <a:buClr>
                <a:schemeClr val="dk2"/>
              </a:buClr>
              <a:buSzPts val="2800"/>
            </a:pPr>
            <a:r>
              <a:rPr lang="en-US" sz="2400" b="1">
                <a:solidFill>
                  <a:schemeClr val="dk1"/>
                </a:solidFill>
                <a:latin typeface="Times New Roman"/>
                <a:ea typeface="Times New Roman"/>
                <a:cs typeface="Times New Roman"/>
                <a:sym typeface="Times New Roman"/>
              </a:rPr>
              <a:t>Presented by:</a:t>
            </a:r>
            <a:endParaRPr lang="en-US" sz="2133">
              <a:solidFill>
                <a:schemeClr val="dk1"/>
              </a:solidFill>
              <a:latin typeface="Times New Roman"/>
            </a:endParaRPr>
          </a:p>
          <a:p>
            <a:pPr>
              <a:buClr>
                <a:schemeClr val="dk2"/>
              </a:buClr>
              <a:buSzPts val="2800"/>
            </a:pPr>
            <a:r>
              <a:rPr lang="en-US" sz="2133" b="1">
                <a:solidFill>
                  <a:schemeClr val="dk1"/>
                </a:solidFill>
                <a:latin typeface="Times New Roman"/>
                <a:ea typeface="Times New Roman"/>
                <a:cs typeface="Times New Roman"/>
                <a:sym typeface="Times New Roman"/>
              </a:rPr>
              <a:t>1. Mr. N. Krishna Kalyan (20241A6638)</a:t>
            </a:r>
            <a:endParaRPr lang="en-US" sz="2133" b="1">
              <a:solidFill>
                <a:schemeClr val="dk1"/>
              </a:solidFill>
              <a:latin typeface="Times New Roman"/>
              <a:ea typeface="Times New Roman"/>
              <a:cs typeface="Times New Roman"/>
            </a:endParaRPr>
          </a:p>
          <a:p>
            <a:pPr>
              <a:buClr>
                <a:schemeClr val="dk2"/>
              </a:buClr>
              <a:buSzPts val="2800"/>
            </a:pPr>
            <a:r>
              <a:rPr lang="en-US" sz="2133" b="1">
                <a:solidFill>
                  <a:schemeClr val="dk1"/>
                </a:solidFill>
                <a:latin typeface="Times New Roman"/>
                <a:ea typeface="Times New Roman"/>
                <a:cs typeface="Times New Roman"/>
                <a:sym typeface="Times New Roman"/>
              </a:rPr>
              <a:t>2.</a:t>
            </a:r>
            <a:r>
              <a:rPr lang="en-US" sz="2133">
                <a:solidFill>
                  <a:srgbClr val="000000"/>
                </a:solidFill>
                <a:latin typeface="Times New Roman"/>
                <a:ea typeface="Calibri"/>
              </a:rPr>
              <a:t> </a:t>
            </a:r>
            <a:r>
              <a:rPr lang="en-US" sz="2133" b="1">
                <a:solidFill>
                  <a:schemeClr val="dk1"/>
                </a:solidFill>
                <a:latin typeface="Times New Roman"/>
                <a:ea typeface="Times New Roman"/>
                <a:cs typeface="Times New Roman"/>
                <a:sym typeface="Times New Roman"/>
              </a:rPr>
              <a:t>Mr. </a:t>
            </a:r>
            <a:r>
              <a:rPr lang="en-US" sz="2133" b="1">
                <a:latin typeface="Times New Roman"/>
                <a:ea typeface="Calibri"/>
                <a:cs typeface="Times New Roman"/>
                <a:sym typeface="Times New Roman"/>
              </a:rPr>
              <a:t>A. Abhinav </a:t>
            </a:r>
            <a:r>
              <a:rPr lang="en-US" sz="2133" b="1">
                <a:solidFill>
                  <a:schemeClr val="dk1"/>
                </a:solidFill>
                <a:latin typeface="Times New Roman"/>
                <a:ea typeface="Times New Roman"/>
                <a:cs typeface="Times New Roman"/>
                <a:sym typeface="Times New Roman"/>
              </a:rPr>
              <a:t>(20241A6605)</a:t>
            </a:r>
            <a:endParaRPr lang="en-US" sz="2133" b="1">
              <a:solidFill>
                <a:schemeClr val="dk1"/>
              </a:solidFill>
              <a:latin typeface="Times New Roman"/>
              <a:ea typeface="Times New Roman"/>
              <a:cs typeface="Times New Roman"/>
            </a:endParaRPr>
          </a:p>
          <a:p>
            <a:pPr>
              <a:buClr>
                <a:schemeClr val="dk2"/>
              </a:buClr>
              <a:buSzPts val="2800"/>
            </a:pPr>
            <a:r>
              <a:rPr lang="en-US" sz="2133" b="1">
                <a:solidFill>
                  <a:schemeClr val="dk1"/>
                </a:solidFill>
                <a:latin typeface="Times New Roman"/>
                <a:ea typeface="Times New Roman"/>
                <a:cs typeface="Times New Roman"/>
                <a:sym typeface="Times New Roman"/>
              </a:rPr>
              <a:t>3.</a:t>
            </a:r>
            <a:r>
              <a:rPr lang="en-US" sz="2133">
                <a:solidFill>
                  <a:srgbClr val="000000"/>
                </a:solidFill>
                <a:latin typeface="Times New Roman"/>
                <a:ea typeface="Calibri"/>
              </a:rPr>
              <a:t> </a:t>
            </a:r>
            <a:r>
              <a:rPr lang="en-US" sz="2133" b="1">
                <a:solidFill>
                  <a:schemeClr val="dk1"/>
                </a:solidFill>
                <a:latin typeface="Times New Roman"/>
                <a:ea typeface="Times New Roman"/>
                <a:cs typeface="Times New Roman"/>
                <a:sym typeface="Times New Roman"/>
              </a:rPr>
              <a:t>Mr. Samuel (20241A6647)</a:t>
            </a:r>
            <a:endParaRPr lang="en-US" sz="2400" b="1">
              <a:solidFill>
                <a:schemeClr val="dk1"/>
              </a:solidFill>
              <a:latin typeface="Times New Roman"/>
              <a:ea typeface="Times New Roman"/>
              <a:cs typeface="Times New Roman"/>
              <a:sym typeface="Times New Roman"/>
            </a:endParaRPr>
          </a:p>
          <a:p>
            <a:pPr>
              <a:buClr>
                <a:schemeClr val="dk2"/>
              </a:buClr>
              <a:buSzPts val="2800"/>
            </a:pPr>
            <a:endParaRPr sz="2133" b="1">
              <a:solidFill>
                <a:schemeClr val="dk1"/>
              </a:solidFill>
              <a:latin typeface="Times New Roman"/>
              <a:ea typeface="Times New Roman"/>
              <a:cs typeface="Times New Roman"/>
              <a:sym typeface="Times New Roman"/>
            </a:endParaRPr>
          </a:p>
          <a:p>
            <a:pPr>
              <a:buClr>
                <a:schemeClr val="dk2"/>
              </a:buClr>
              <a:buSzPts val="2800"/>
            </a:pPr>
            <a:endParaRPr sz="2133" b="1">
              <a:solidFill>
                <a:schemeClr val="dk1"/>
              </a:solidFill>
              <a:latin typeface="Times New Roman"/>
              <a:ea typeface="Times New Roman"/>
              <a:cs typeface="Times New Roman"/>
              <a:sym typeface="Times New Roman"/>
            </a:endParaRPr>
          </a:p>
          <a:p>
            <a:pPr>
              <a:buClr>
                <a:schemeClr val="dk2"/>
              </a:buClr>
              <a:buSzPts val="2800"/>
            </a:pPr>
            <a:endParaRPr sz="2133" b="1">
              <a:solidFill>
                <a:schemeClr val="dk1"/>
              </a:solidFill>
              <a:latin typeface="Times New Roman"/>
              <a:ea typeface="Times New Roman"/>
              <a:cs typeface="Times New Roman"/>
              <a:sym typeface="Times New Roman"/>
            </a:endParaRPr>
          </a:p>
        </p:txBody>
      </p:sp>
      <p:pic>
        <p:nvPicPr>
          <p:cNvPr id="2" name="Picture 1" descr="A logo with text and gears&#10;&#10;Description automatically generated">
            <a:extLst>
              <a:ext uri="{FF2B5EF4-FFF2-40B4-BE49-F238E27FC236}">
                <a16:creationId xmlns:a16="http://schemas.microsoft.com/office/drawing/2014/main" id="{2CB950F1-26CB-0D1F-BAC2-03132384F8BF}"/>
              </a:ext>
            </a:extLst>
          </p:cNvPr>
          <p:cNvPicPr>
            <a:picLocks noChangeAspect="1"/>
          </p:cNvPicPr>
          <p:nvPr/>
        </p:nvPicPr>
        <p:blipFill>
          <a:blip r:embed="rId3"/>
          <a:stretch>
            <a:fillRect/>
          </a:stretch>
        </p:blipFill>
        <p:spPr>
          <a:xfrm>
            <a:off x="5334668" y="2000919"/>
            <a:ext cx="1522664" cy="1402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35125-3A6E-866F-DD8F-ADB39322A552}"/>
              </a:ext>
            </a:extLst>
          </p:cNvPr>
          <p:cNvSpPr txBox="1"/>
          <p:nvPr/>
        </p:nvSpPr>
        <p:spPr>
          <a:xfrm>
            <a:off x="324134" y="341193"/>
            <a:ext cx="11634716" cy="73866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4000" b="1" dirty="0">
                <a:latin typeface="Times New Roman"/>
              </a:rPr>
              <a:t>EXECUTION</a:t>
            </a:r>
            <a:endParaRPr lang="en-US" sz="3733"/>
          </a:p>
        </p:txBody>
      </p:sp>
      <p:pic>
        <p:nvPicPr>
          <p:cNvPr id="3" name="Picture 2" descr="A screenshot of a computer&#10;&#10;Description automatically generated">
            <a:extLst>
              <a:ext uri="{FF2B5EF4-FFF2-40B4-BE49-F238E27FC236}">
                <a16:creationId xmlns:a16="http://schemas.microsoft.com/office/drawing/2014/main" id="{3B981A8C-68BF-F7AB-DCE3-8EB5CA6EC6EE}"/>
              </a:ext>
            </a:extLst>
          </p:cNvPr>
          <p:cNvPicPr>
            <a:picLocks noChangeAspect="1"/>
          </p:cNvPicPr>
          <p:nvPr/>
        </p:nvPicPr>
        <p:blipFill>
          <a:blip r:embed="rId2"/>
          <a:stretch>
            <a:fillRect/>
          </a:stretch>
        </p:blipFill>
        <p:spPr>
          <a:xfrm>
            <a:off x="1116842" y="1038572"/>
            <a:ext cx="10140285" cy="4052973"/>
          </a:xfrm>
          <a:prstGeom prst="rect">
            <a:avLst/>
          </a:prstGeom>
        </p:spPr>
      </p:pic>
      <p:sp>
        <p:nvSpPr>
          <p:cNvPr id="4" name="TextBox 3">
            <a:extLst>
              <a:ext uri="{FF2B5EF4-FFF2-40B4-BE49-F238E27FC236}">
                <a16:creationId xmlns:a16="http://schemas.microsoft.com/office/drawing/2014/main" id="{2EA7B5E3-7AFA-7701-ED60-F71144A64D3F}"/>
              </a:ext>
            </a:extLst>
          </p:cNvPr>
          <p:cNvSpPr txBox="1"/>
          <p:nvPr/>
        </p:nvSpPr>
        <p:spPr>
          <a:xfrm>
            <a:off x="801805" y="5544402"/>
            <a:ext cx="11395880" cy="127201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dirty="0">
                <a:latin typeface="Times New Roman"/>
              </a:rPr>
              <a:t>The above image illustrates how the user interface is provided to the user.</a:t>
            </a:r>
          </a:p>
        </p:txBody>
      </p:sp>
    </p:spTree>
    <p:extLst>
      <p:ext uri="{BB962C8B-B14F-4D97-AF65-F5344CB8AC3E}">
        <p14:creationId xmlns:p14="http://schemas.microsoft.com/office/powerpoint/2010/main" val="249327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1E53683-8C37-5853-239D-A75153EB16FD}"/>
              </a:ext>
            </a:extLst>
          </p:cNvPr>
          <p:cNvPicPr>
            <a:picLocks noChangeAspect="1"/>
          </p:cNvPicPr>
          <p:nvPr/>
        </p:nvPicPr>
        <p:blipFill>
          <a:blip r:embed="rId2"/>
          <a:stretch>
            <a:fillRect/>
          </a:stretch>
        </p:blipFill>
        <p:spPr>
          <a:xfrm>
            <a:off x="1094096" y="759256"/>
            <a:ext cx="10299509" cy="4315904"/>
          </a:xfrm>
          <a:prstGeom prst="rect">
            <a:avLst/>
          </a:prstGeom>
        </p:spPr>
      </p:pic>
      <p:sp>
        <p:nvSpPr>
          <p:cNvPr id="3" name="TextBox 2">
            <a:extLst>
              <a:ext uri="{FF2B5EF4-FFF2-40B4-BE49-F238E27FC236}">
                <a16:creationId xmlns:a16="http://schemas.microsoft.com/office/drawing/2014/main" id="{74064BA4-131A-6F84-1F6C-D120F06720D9}"/>
              </a:ext>
            </a:extLst>
          </p:cNvPr>
          <p:cNvSpPr txBox="1"/>
          <p:nvPr/>
        </p:nvSpPr>
        <p:spPr>
          <a:xfrm>
            <a:off x="1194178" y="5424986"/>
            <a:ext cx="10133463" cy="127201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dirty="0">
                <a:latin typeface="Times New Roman"/>
              </a:rPr>
              <a:t>The above process shows how to upload a document file of the user.</a:t>
            </a:r>
          </a:p>
        </p:txBody>
      </p:sp>
    </p:spTree>
    <p:extLst>
      <p:ext uri="{BB962C8B-B14F-4D97-AF65-F5344CB8AC3E}">
        <p14:creationId xmlns:p14="http://schemas.microsoft.com/office/powerpoint/2010/main" val="119354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FBF75-0075-8D45-19F5-DD74BF00DD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5009" y="159489"/>
            <a:ext cx="8941981" cy="4039383"/>
          </a:xfrm>
          <a:prstGeom prst="rect">
            <a:avLst/>
          </a:prstGeom>
          <a:noFill/>
          <a:ln>
            <a:noFill/>
          </a:ln>
        </p:spPr>
      </p:pic>
      <p:sp>
        <p:nvSpPr>
          <p:cNvPr id="3" name="TextBox 2">
            <a:extLst>
              <a:ext uri="{FF2B5EF4-FFF2-40B4-BE49-F238E27FC236}">
                <a16:creationId xmlns:a16="http://schemas.microsoft.com/office/drawing/2014/main" id="{EB2E7924-24B1-8B19-22ED-4189E809735E}"/>
              </a:ext>
            </a:extLst>
          </p:cNvPr>
          <p:cNvSpPr txBox="1"/>
          <p:nvPr/>
        </p:nvSpPr>
        <p:spPr>
          <a:xfrm>
            <a:off x="354418" y="4837814"/>
            <a:ext cx="11660374" cy="1815690"/>
          </a:xfrm>
          <a:prstGeom prst="rect">
            <a:avLst/>
          </a:prstGeom>
          <a:noFill/>
        </p:spPr>
        <p:txBody>
          <a:bodyPr wrap="square" rtlCol="0">
            <a:spAutoFit/>
          </a:bodyPr>
          <a:lstStyle/>
          <a:p>
            <a:pPr algn="just"/>
            <a:r>
              <a:rPr lang="en-US" sz="3733" dirty="0">
                <a:latin typeface="Times New Roman"/>
              </a:rPr>
              <a:t>The above image is an intermediate process which demonstrates how the elements are classified internally within the document. </a:t>
            </a:r>
            <a:endParaRPr lang="en-IN" sz="3733" dirty="0">
              <a:latin typeface="Times New Roman"/>
            </a:endParaRPr>
          </a:p>
        </p:txBody>
      </p:sp>
    </p:spTree>
    <p:extLst>
      <p:ext uri="{BB962C8B-B14F-4D97-AF65-F5344CB8AC3E}">
        <p14:creationId xmlns:p14="http://schemas.microsoft.com/office/powerpoint/2010/main" val="232068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3B762E-6850-38CF-59A7-593D171559A2}"/>
              </a:ext>
            </a:extLst>
          </p:cNvPr>
          <p:cNvPicPr>
            <a:picLocks noChangeAspect="1"/>
          </p:cNvPicPr>
          <p:nvPr/>
        </p:nvPicPr>
        <p:blipFill>
          <a:blip r:embed="rId2"/>
          <a:stretch>
            <a:fillRect/>
          </a:stretch>
        </p:blipFill>
        <p:spPr>
          <a:xfrm>
            <a:off x="503274" y="332120"/>
            <a:ext cx="10845210" cy="3484968"/>
          </a:xfrm>
          <a:prstGeom prst="rect">
            <a:avLst/>
          </a:prstGeom>
        </p:spPr>
      </p:pic>
      <p:sp>
        <p:nvSpPr>
          <p:cNvPr id="6" name="TextBox 5">
            <a:extLst>
              <a:ext uri="{FF2B5EF4-FFF2-40B4-BE49-F238E27FC236}">
                <a16:creationId xmlns:a16="http://schemas.microsoft.com/office/drawing/2014/main" id="{1C2BC663-D86F-3312-70AF-FAC0D6E5F85F}"/>
              </a:ext>
            </a:extLst>
          </p:cNvPr>
          <p:cNvSpPr txBox="1"/>
          <p:nvPr/>
        </p:nvSpPr>
        <p:spPr>
          <a:xfrm>
            <a:off x="503274" y="4594394"/>
            <a:ext cx="11203173" cy="1815690"/>
          </a:xfrm>
          <a:prstGeom prst="rect">
            <a:avLst/>
          </a:prstGeom>
          <a:noFill/>
        </p:spPr>
        <p:txBody>
          <a:bodyPr wrap="square">
            <a:spAutoFit/>
          </a:bodyPr>
          <a:lstStyle/>
          <a:p>
            <a:pPr algn="just"/>
            <a:r>
              <a:rPr lang="en-US" sz="3733" dirty="0">
                <a:latin typeface="Times New Roman"/>
              </a:rPr>
              <a:t>The above image is an intermediate process which demonstrates how the table data is extracted and stored in the form of a data frame.</a:t>
            </a:r>
            <a:endParaRPr lang="en-IN" sz="3733" dirty="0">
              <a:latin typeface="Times New Roman"/>
            </a:endParaRPr>
          </a:p>
        </p:txBody>
      </p:sp>
    </p:spTree>
    <p:extLst>
      <p:ext uri="{BB962C8B-B14F-4D97-AF65-F5344CB8AC3E}">
        <p14:creationId xmlns:p14="http://schemas.microsoft.com/office/powerpoint/2010/main" val="46773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rrow pointing to a document&#10;&#10;Description automatically generated">
            <a:extLst>
              <a:ext uri="{FF2B5EF4-FFF2-40B4-BE49-F238E27FC236}">
                <a16:creationId xmlns:a16="http://schemas.microsoft.com/office/drawing/2014/main" id="{5311F5E4-7E0C-2833-5052-D7CD818F2901}"/>
              </a:ext>
            </a:extLst>
          </p:cNvPr>
          <p:cNvPicPr>
            <a:picLocks noChangeAspect="1"/>
          </p:cNvPicPr>
          <p:nvPr/>
        </p:nvPicPr>
        <p:blipFill>
          <a:blip r:embed="rId2"/>
          <a:stretch>
            <a:fillRect/>
          </a:stretch>
        </p:blipFill>
        <p:spPr>
          <a:xfrm>
            <a:off x="1082724" y="517685"/>
            <a:ext cx="10026553" cy="4685321"/>
          </a:xfrm>
          <a:prstGeom prst="rect">
            <a:avLst/>
          </a:prstGeom>
        </p:spPr>
      </p:pic>
      <p:sp>
        <p:nvSpPr>
          <p:cNvPr id="3" name="TextBox 2">
            <a:extLst>
              <a:ext uri="{FF2B5EF4-FFF2-40B4-BE49-F238E27FC236}">
                <a16:creationId xmlns:a16="http://schemas.microsoft.com/office/drawing/2014/main" id="{754FDC63-149F-9235-08A8-944DAD0D4D26}"/>
              </a:ext>
            </a:extLst>
          </p:cNvPr>
          <p:cNvSpPr txBox="1"/>
          <p:nvPr/>
        </p:nvSpPr>
        <p:spPr>
          <a:xfrm>
            <a:off x="1233986" y="4918881"/>
            <a:ext cx="9979925" cy="184646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dirty="0">
                <a:latin typeface="Times New Roman"/>
              </a:rPr>
              <a:t>A sample on how the project works taking the raw document and converting it into a Formatted document </a:t>
            </a:r>
          </a:p>
        </p:txBody>
      </p:sp>
    </p:spTree>
    <p:extLst>
      <p:ext uri="{BB962C8B-B14F-4D97-AF65-F5344CB8AC3E}">
        <p14:creationId xmlns:p14="http://schemas.microsoft.com/office/powerpoint/2010/main" val="137255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718BD708-35DA-06F0-735E-476C2A5ED22A}"/>
              </a:ext>
            </a:extLst>
          </p:cNvPr>
          <p:cNvPicPr>
            <a:picLocks noChangeAspect="1"/>
          </p:cNvPicPr>
          <p:nvPr/>
        </p:nvPicPr>
        <p:blipFill>
          <a:blip r:embed="rId2"/>
          <a:stretch>
            <a:fillRect/>
          </a:stretch>
        </p:blipFill>
        <p:spPr>
          <a:xfrm>
            <a:off x="1139589" y="68077"/>
            <a:ext cx="9901449" cy="4822532"/>
          </a:xfrm>
          <a:prstGeom prst="rect">
            <a:avLst/>
          </a:prstGeom>
        </p:spPr>
      </p:pic>
      <p:sp>
        <p:nvSpPr>
          <p:cNvPr id="6" name="TextBox 5">
            <a:extLst>
              <a:ext uri="{FF2B5EF4-FFF2-40B4-BE49-F238E27FC236}">
                <a16:creationId xmlns:a16="http://schemas.microsoft.com/office/drawing/2014/main" id="{F3FB5DEB-BFE1-1742-D90B-35402A01207E}"/>
              </a:ext>
            </a:extLst>
          </p:cNvPr>
          <p:cNvSpPr txBox="1"/>
          <p:nvPr/>
        </p:nvSpPr>
        <p:spPr>
          <a:xfrm>
            <a:off x="1137314" y="4947313"/>
            <a:ext cx="10633879" cy="184646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dirty="0">
                <a:latin typeface="Times New Roman"/>
              </a:rPr>
              <a:t>Once the document is uploaded the formatted document will be automatically downloaded as illustrated above.</a:t>
            </a:r>
          </a:p>
        </p:txBody>
      </p:sp>
    </p:spTree>
    <p:extLst>
      <p:ext uri="{BB962C8B-B14F-4D97-AF65-F5344CB8AC3E}">
        <p14:creationId xmlns:p14="http://schemas.microsoft.com/office/powerpoint/2010/main" val="333277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E067-5A05-973C-1996-3606AD01D2B4}"/>
              </a:ext>
            </a:extLst>
          </p:cNvPr>
          <p:cNvSpPr txBox="1"/>
          <p:nvPr/>
        </p:nvSpPr>
        <p:spPr>
          <a:xfrm>
            <a:off x="4267200" y="383275"/>
            <a:ext cx="3657600" cy="69756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b="1" dirty="0">
                <a:latin typeface="Times New Roman"/>
                <a:cs typeface="Times New Roman"/>
              </a:rPr>
              <a:t>Conclusions</a:t>
            </a:r>
            <a:r>
              <a:rPr lang="en-US" sz="3733" dirty="0">
                <a:latin typeface="Times New Roman"/>
              </a:rPr>
              <a:t> </a:t>
            </a:r>
            <a:endParaRPr lang="en-US" sz="3733"/>
          </a:p>
        </p:txBody>
      </p:sp>
      <p:sp>
        <p:nvSpPr>
          <p:cNvPr id="3" name="TextBox 2">
            <a:extLst>
              <a:ext uri="{FF2B5EF4-FFF2-40B4-BE49-F238E27FC236}">
                <a16:creationId xmlns:a16="http://schemas.microsoft.com/office/drawing/2014/main" id="{F0944CF8-5E73-9663-C199-3778F163C23F}"/>
              </a:ext>
            </a:extLst>
          </p:cNvPr>
          <p:cNvSpPr txBox="1"/>
          <p:nvPr/>
        </p:nvSpPr>
        <p:spPr>
          <a:xfrm>
            <a:off x="377589" y="1440977"/>
            <a:ext cx="11436823" cy="471872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r>
              <a:rPr lang="en-US" sz="3733" dirty="0">
                <a:latin typeface="Times New Roman"/>
                <a:cs typeface="Times New Roman"/>
              </a:rPr>
              <a:t>The Automated Word Formatter stands as a transformative solution, rendering document formatting a hassle-free. Users experience seamless formatting magic by effortlessly uploading their documents to the platform. This marks a significant shift, making the once tedious task of formatting documents a breeze. One of the standout features is the platform's commitment to delivering an effortless formatting experience. </a:t>
            </a:r>
            <a:endParaRPr lang="en-US" sz="2400"/>
          </a:p>
        </p:txBody>
      </p:sp>
    </p:spTree>
    <p:extLst>
      <p:ext uri="{BB962C8B-B14F-4D97-AF65-F5344CB8AC3E}">
        <p14:creationId xmlns:p14="http://schemas.microsoft.com/office/powerpoint/2010/main" val="302499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E3F2A-A616-BB92-FA68-8231A3B31EAC}"/>
              </a:ext>
            </a:extLst>
          </p:cNvPr>
          <p:cNvSpPr txBox="1"/>
          <p:nvPr/>
        </p:nvSpPr>
        <p:spPr>
          <a:xfrm>
            <a:off x="358254" y="290013"/>
            <a:ext cx="11515297" cy="69756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3733" b="1" dirty="0">
                <a:latin typeface="Times New Roman"/>
              </a:rPr>
              <a:t>FUTURE ENHANCEMENTS</a:t>
            </a:r>
          </a:p>
        </p:txBody>
      </p:sp>
      <p:sp>
        <p:nvSpPr>
          <p:cNvPr id="4" name="TextBox 3">
            <a:extLst>
              <a:ext uri="{FF2B5EF4-FFF2-40B4-BE49-F238E27FC236}">
                <a16:creationId xmlns:a16="http://schemas.microsoft.com/office/drawing/2014/main" id="{A086CF04-E02E-CD3C-8DF8-CCF4AB87F24F}"/>
              </a:ext>
            </a:extLst>
          </p:cNvPr>
          <p:cNvSpPr txBox="1"/>
          <p:nvPr/>
        </p:nvSpPr>
        <p:spPr>
          <a:xfrm>
            <a:off x="426492" y="938284"/>
            <a:ext cx="11384507" cy="644208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r>
              <a:rPr lang="en-US" sz="3733" dirty="0">
                <a:latin typeface="Times New Roman"/>
                <a:cs typeface="Times New Roman"/>
              </a:rPr>
              <a:t>These advancements can be addressed ahead in future</a:t>
            </a:r>
            <a:endParaRPr lang="en-US" sz="3733">
              <a:latin typeface="Times New Roman"/>
            </a:endParaRPr>
          </a:p>
          <a:p>
            <a:pPr algn="just"/>
            <a:r>
              <a:rPr lang="en-US" sz="3733" b="1" dirty="0">
                <a:latin typeface="Times New Roman"/>
                <a:cs typeface="Times New Roman"/>
              </a:rPr>
              <a:t>Additional Document Formats</a:t>
            </a:r>
            <a:r>
              <a:rPr lang="en-US" sz="3733" dirty="0">
                <a:latin typeface="Times New Roman"/>
                <a:cs typeface="Times New Roman"/>
              </a:rPr>
              <a:t>: Extend support beyond DOCX to include other popular document formats, ensuring a broader user base.</a:t>
            </a:r>
            <a:endParaRPr lang="en-US" sz="3733">
              <a:latin typeface="Times New Roman"/>
            </a:endParaRPr>
          </a:p>
          <a:p>
            <a:pPr algn="just"/>
            <a:r>
              <a:rPr lang="en-US" sz="3733" b="1" dirty="0">
                <a:latin typeface="Times New Roman"/>
                <a:cs typeface="Times New Roman"/>
              </a:rPr>
              <a:t>Collaborative Editing</a:t>
            </a:r>
            <a:r>
              <a:rPr lang="en-US" sz="3733" dirty="0">
                <a:latin typeface="Times New Roman"/>
                <a:cs typeface="Times New Roman"/>
              </a:rPr>
              <a:t>: Implement collaborative editing features to enable multiple users to work on a document simultaneously.</a:t>
            </a:r>
            <a:endParaRPr lang="en-US" sz="3733">
              <a:latin typeface="Times New Roman"/>
            </a:endParaRPr>
          </a:p>
          <a:p>
            <a:pPr algn="just"/>
            <a:r>
              <a:rPr lang="en-US" sz="3733" b="1" dirty="0">
                <a:latin typeface="Times New Roman"/>
                <a:cs typeface="Times New Roman"/>
              </a:rPr>
              <a:t>Enhanced Error Handling</a:t>
            </a:r>
            <a:r>
              <a:rPr lang="en-US" sz="3733" dirty="0">
                <a:latin typeface="Times New Roman"/>
                <a:cs typeface="Times New Roman"/>
              </a:rPr>
              <a:t>: Improve error handling mechanisms to provide users with clear feedback in case of formatting issues or document errors.</a:t>
            </a:r>
            <a:endParaRPr lang="en-US" sz="3733">
              <a:latin typeface="Times New Roman"/>
            </a:endParaRPr>
          </a:p>
          <a:p>
            <a:pPr algn="just"/>
            <a:endParaRPr lang="en-US" sz="3733" b="1" dirty="0">
              <a:latin typeface="Times New Roman"/>
              <a:cs typeface="Times New Roman"/>
            </a:endParaRPr>
          </a:p>
        </p:txBody>
      </p:sp>
    </p:spTree>
    <p:extLst>
      <p:ext uri="{BB962C8B-B14F-4D97-AF65-F5344CB8AC3E}">
        <p14:creationId xmlns:p14="http://schemas.microsoft.com/office/powerpoint/2010/main" val="9122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250B-54C2-5827-4C5C-285B35528B9B}"/>
              </a:ext>
            </a:extLst>
          </p:cNvPr>
          <p:cNvSpPr>
            <a:spLocks noGrp="1"/>
          </p:cNvSpPr>
          <p:nvPr>
            <p:ph type="title"/>
          </p:nvPr>
        </p:nvSpPr>
        <p:spPr>
          <a:xfrm>
            <a:off x="838200" y="1"/>
            <a:ext cx="10515600" cy="1040234"/>
          </a:xfrm>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6DB9F6A1-005F-B961-C595-F5154894C10D}"/>
              </a:ext>
            </a:extLst>
          </p:cNvPr>
          <p:cNvSpPr txBox="1"/>
          <p:nvPr/>
        </p:nvSpPr>
        <p:spPr>
          <a:xfrm>
            <a:off x="711666" y="733246"/>
            <a:ext cx="11024532" cy="6124754"/>
          </a:xfrm>
          <a:prstGeom prst="rect">
            <a:avLst/>
          </a:prstGeom>
          <a:noFill/>
        </p:spPr>
        <p:txBody>
          <a:bodyPr wrap="square" rtlCol="0">
            <a:spAutoFit/>
          </a:bodyPr>
          <a:lstStyle/>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Researches face a lot of problem while documenting their Manuscripts. In absence of proper formatting, the research paper may get rejected, even if it has quality content. The aim of project is to create an application to streamline the process of transforming documents into various recognized academic or professional styles, ensuring consistency and precision. The proposed application is useful for a wide range of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usecases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from Research papers to Academic Thesis, which effortlessly manages titles, headings, text, tables, figures, equations and also presents the content in an organized and professional manner. Additionally, it automates the handling of Citations and References, significantly enhancing the document preparation efficiently across various formatting standards. The proposed application is constructed by modifying the nodes of the document tree structure. With this versatile application, valuable time and effort can be saved while ensuring the documents adhere to the highest standards of formatting.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96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74BB-DBD0-F0C4-4374-6C7900819F4D}"/>
              </a:ext>
            </a:extLst>
          </p:cNvPr>
          <p:cNvSpPr>
            <a:spLocks noGrp="1"/>
          </p:cNvSpPr>
          <p:nvPr>
            <p:ph type="title"/>
          </p:nvPr>
        </p:nvSpPr>
        <p:spPr>
          <a:xfrm>
            <a:off x="838200" y="365127"/>
            <a:ext cx="10515600" cy="615776"/>
          </a:xfrm>
        </p:spPr>
        <p:txBody>
          <a:bodyPr/>
          <a:lstStyle/>
          <a:p>
            <a:pPr algn="ctr"/>
            <a:r>
              <a:rPr lang="en-IN" sz="32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FD862DFD-AEAB-0C80-48C0-9CF63917D9BA}"/>
              </a:ext>
            </a:extLst>
          </p:cNvPr>
          <p:cNvSpPr txBox="1"/>
          <p:nvPr/>
        </p:nvSpPr>
        <p:spPr>
          <a:xfrm>
            <a:off x="656705" y="1695796"/>
            <a:ext cx="10806546" cy="2246769"/>
          </a:xfrm>
          <a:prstGeom prst="rect">
            <a:avLst/>
          </a:prstGeom>
          <a:noFill/>
        </p:spPr>
        <p:txBody>
          <a:bodyPr wrap="square" rtlCol="0">
            <a:spAutoFit/>
          </a:bodyPr>
          <a:lstStyle/>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Research industry face rejection due to poorly formatted manuscripts. Our project aims to create an application simplifying document formatting, ensuring consistency, and saving time. It addresses the challenge of automating style elements like Titles, Images, and Tables for academic papers.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11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2DAE1-901E-47C8-260A-F77DAF36C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7E64D-1FF5-3E66-4E5E-28C6368CFEF1}"/>
              </a:ext>
            </a:extLst>
          </p:cNvPr>
          <p:cNvSpPr>
            <a:spLocks noGrp="1"/>
          </p:cNvSpPr>
          <p:nvPr>
            <p:ph type="title"/>
          </p:nvPr>
        </p:nvSpPr>
        <p:spPr>
          <a:xfrm>
            <a:off x="838200" y="365127"/>
            <a:ext cx="10515600" cy="615776"/>
          </a:xfrm>
        </p:spPr>
        <p:txBody>
          <a:bodyPr/>
          <a:lstStyle/>
          <a:p>
            <a:pPr algn="ctr"/>
            <a:r>
              <a:rPr lang="en-IN" sz="3200" b="1"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EF5ECA27-B376-71C8-2FBC-5B3C04648075}"/>
              </a:ext>
            </a:extLst>
          </p:cNvPr>
          <p:cNvSpPr txBox="1"/>
          <p:nvPr/>
        </p:nvSpPr>
        <p:spPr>
          <a:xfrm>
            <a:off x="838200" y="1328681"/>
            <a:ext cx="10515600" cy="4200637"/>
          </a:xfrm>
          <a:prstGeom prst="rect">
            <a:avLst/>
          </a:prstGeom>
          <a:noFill/>
        </p:spPr>
        <p:txBody>
          <a:bodyPr wrap="square">
            <a:spAutoFit/>
          </a:bodyPr>
          <a:lstStyle/>
          <a:p>
            <a:pPr marL="457200" indent="-457200" algn="just">
              <a:lnSpc>
                <a:spcPct val="150000"/>
              </a:lnSpc>
              <a:spcAft>
                <a:spcPts val="800"/>
              </a:spcAft>
              <a:buFont typeface="Arial" panose="020B0604020202020204" pitchFamily="34" charset="0"/>
              <a:buChar char="•"/>
            </a:pPr>
            <a:r>
              <a:rPr lang="en-US" sz="2800" dirty="0">
                <a:solidFill>
                  <a:schemeClr val="bg2">
                    <a:lumMod val="75000"/>
                  </a:schemeClr>
                </a:solidFill>
                <a:latin typeface="Times New Roman" panose="02020603050405020304" pitchFamily="18" charset="0"/>
                <a:ea typeface="Calibri" panose="020F0502020204030204" pitchFamily="34" charset="0"/>
                <a:cs typeface="Times New Roman" panose="02020603050405020304" pitchFamily="18" charset="0"/>
              </a:rPr>
              <a:t>To Implement a python-based word formatting tool which automates manual editing to save time and effort. ​​</a:t>
            </a:r>
            <a:endParaRPr lang="en-IN" sz="2800" dirty="0">
              <a:solidFill>
                <a:schemeClr val="bg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buFont typeface="Arial" panose="020B0604020202020204" pitchFamily="34" charset="0"/>
              <a:buChar char="•"/>
            </a:pPr>
            <a:r>
              <a:rPr lang="en-US" sz="2800" dirty="0">
                <a:solidFill>
                  <a:schemeClr val="bg2">
                    <a:lumMod val="75000"/>
                  </a:schemeClr>
                </a:solidFill>
                <a:latin typeface="Times New Roman" panose="02020603050405020304" pitchFamily="18" charset="0"/>
                <a:ea typeface="Calibri" panose="020F0502020204030204" pitchFamily="34" charset="0"/>
                <a:cs typeface="Times New Roman" panose="02020603050405020304" pitchFamily="18" charset="0"/>
              </a:rPr>
              <a:t>Applying a pre-defined style to the categorized elements through manipulation of the Document Tree Structure.</a:t>
            </a:r>
          </a:p>
          <a:p>
            <a:pPr marL="457200" indent="-4572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implement approaches for formatting text, images, and tables</a:t>
            </a:r>
          </a:p>
          <a:p>
            <a:pPr marL="457200" indent="-4572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enable specific styling techniques for each element.</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346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BADFE1-A2A4-6472-F5BB-F8A4CAF1E31C}"/>
              </a:ext>
            </a:extLst>
          </p:cNvPr>
          <p:cNvSpPr txBox="1"/>
          <p:nvPr/>
        </p:nvSpPr>
        <p:spPr>
          <a:xfrm>
            <a:off x="1177395" y="46122"/>
            <a:ext cx="9153722" cy="1436419"/>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4267" b="1" dirty="0">
                <a:latin typeface="Times New Roman"/>
              </a:rPr>
              <a:t>Proposed Architecture Diagram (phase – I)</a:t>
            </a:r>
            <a:endParaRPr lang="en-US" sz="2400" dirty="0"/>
          </a:p>
        </p:txBody>
      </p:sp>
      <p:pic>
        <p:nvPicPr>
          <p:cNvPr id="2" name="Picture 1" descr="A diagram of a data extraction&#10;&#10;Description automatically generated">
            <a:extLst>
              <a:ext uri="{FF2B5EF4-FFF2-40B4-BE49-F238E27FC236}">
                <a16:creationId xmlns:a16="http://schemas.microsoft.com/office/drawing/2014/main" id="{E498F7EC-A7F6-696F-2825-1C02A6767005}"/>
              </a:ext>
            </a:extLst>
          </p:cNvPr>
          <p:cNvPicPr>
            <a:picLocks noChangeAspect="1"/>
          </p:cNvPicPr>
          <p:nvPr/>
        </p:nvPicPr>
        <p:blipFill>
          <a:blip r:embed="rId2"/>
          <a:stretch>
            <a:fillRect/>
          </a:stretch>
        </p:blipFill>
        <p:spPr>
          <a:xfrm>
            <a:off x="1270000" y="1579426"/>
            <a:ext cx="9652000" cy="4763185"/>
          </a:xfrm>
          <a:prstGeom prst="rect">
            <a:avLst/>
          </a:prstGeom>
        </p:spPr>
      </p:pic>
      <p:sp>
        <p:nvSpPr>
          <p:cNvPr id="3" name="TextBox 2">
            <a:extLst>
              <a:ext uri="{FF2B5EF4-FFF2-40B4-BE49-F238E27FC236}">
                <a16:creationId xmlns:a16="http://schemas.microsoft.com/office/drawing/2014/main" id="{2224AA57-1837-F6CD-32C0-54447174B922}"/>
              </a:ext>
            </a:extLst>
          </p:cNvPr>
          <p:cNvSpPr txBox="1"/>
          <p:nvPr/>
        </p:nvSpPr>
        <p:spPr>
          <a:xfrm>
            <a:off x="1402292" y="2619376"/>
            <a:ext cx="978957" cy="49244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l"/>
            <a:endParaRPr lang="en-US" sz="2400"/>
          </a:p>
        </p:txBody>
      </p:sp>
      <p:sp>
        <p:nvSpPr>
          <p:cNvPr id="4" name="TextBox 3">
            <a:extLst>
              <a:ext uri="{FF2B5EF4-FFF2-40B4-BE49-F238E27FC236}">
                <a16:creationId xmlns:a16="http://schemas.microsoft.com/office/drawing/2014/main" id="{12450307-6B4E-DA1F-46D1-FE6281AD82D5}"/>
              </a:ext>
            </a:extLst>
          </p:cNvPr>
          <p:cNvSpPr txBox="1"/>
          <p:nvPr/>
        </p:nvSpPr>
        <p:spPr>
          <a:xfrm>
            <a:off x="1177395" y="2566458"/>
            <a:ext cx="3657600" cy="86177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l"/>
            <a:r>
              <a:rPr lang="en-US" sz="2400">
                <a:latin typeface="Times New Roman"/>
                <a:cs typeface="Times New Roman"/>
              </a:rPr>
              <a:t>USER</a:t>
            </a:r>
          </a:p>
          <a:p>
            <a:endParaRPr lang="en-US" sz="2400">
              <a:latin typeface="Times New Roman"/>
            </a:endParaRPr>
          </a:p>
        </p:txBody>
      </p:sp>
      <p:sp>
        <p:nvSpPr>
          <p:cNvPr id="6" name="TextBox 5">
            <a:extLst>
              <a:ext uri="{FF2B5EF4-FFF2-40B4-BE49-F238E27FC236}">
                <a16:creationId xmlns:a16="http://schemas.microsoft.com/office/drawing/2014/main" id="{116F9B1E-184D-5909-ABE7-8E076B92552B}"/>
              </a:ext>
            </a:extLst>
          </p:cNvPr>
          <p:cNvSpPr txBox="1"/>
          <p:nvPr/>
        </p:nvSpPr>
        <p:spPr>
          <a:xfrm>
            <a:off x="2225145" y="2566458"/>
            <a:ext cx="3657600" cy="86177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l"/>
            <a:r>
              <a:rPr lang="en-US" sz="2400">
                <a:latin typeface="Times New Roman"/>
                <a:cs typeface="Times New Roman"/>
              </a:rPr>
              <a:t>DOCUMENT</a:t>
            </a:r>
          </a:p>
          <a:p>
            <a:endParaRPr lang="en-US" sz="2400">
              <a:latin typeface="Times New Roman"/>
            </a:endParaRPr>
          </a:p>
        </p:txBody>
      </p:sp>
      <p:sp>
        <p:nvSpPr>
          <p:cNvPr id="7" name="TextBox 6">
            <a:extLst>
              <a:ext uri="{FF2B5EF4-FFF2-40B4-BE49-F238E27FC236}">
                <a16:creationId xmlns:a16="http://schemas.microsoft.com/office/drawing/2014/main" id="{039D6035-1C1A-6270-B4C8-40141BDCFB05}"/>
              </a:ext>
            </a:extLst>
          </p:cNvPr>
          <p:cNvSpPr txBox="1"/>
          <p:nvPr/>
        </p:nvSpPr>
        <p:spPr>
          <a:xfrm>
            <a:off x="3676121" y="1482541"/>
            <a:ext cx="4709583" cy="49244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400" dirty="0"/>
              <a:t>DJANGO FRAMEWORK</a:t>
            </a:r>
          </a:p>
        </p:txBody>
      </p:sp>
    </p:spTree>
    <p:extLst>
      <p:ext uri="{BB962C8B-B14F-4D97-AF65-F5344CB8AC3E}">
        <p14:creationId xmlns:p14="http://schemas.microsoft.com/office/powerpoint/2010/main" val="357514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A52FE7B-B13A-979B-186A-0B7D501F145B}"/>
              </a:ext>
            </a:extLst>
          </p:cNvPr>
          <p:cNvPicPr>
            <a:picLocks noChangeAspect="1"/>
          </p:cNvPicPr>
          <p:nvPr/>
        </p:nvPicPr>
        <p:blipFill rotWithShape="1">
          <a:blip r:embed="rId2">
            <a:extLst>
              <a:ext uri="{28A0092B-C50C-407E-A947-70E740481C1C}">
                <a14:useLocalDpi xmlns:a14="http://schemas.microsoft.com/office/drawing/2010/main" val="0"/>
              </a:ext>
            </a:extLst>
          </a:blip>
          <a:srcRect l="4330" t="9249" b="-1"/>
          <a:stretch/>
        </p:blipFill>
        <p:spPr>
          <a:xfrm>
            <a:off x="349709" y="1185113"/>
            <a:ext cx="11492581" cy="5597814"/>
          </a:xfrm>
          <a:prstGeom prst="rect">
            <a:avLst/>
          </a:prstGeom>
        </p:spPr>
      </p:pic>
      <p:sp>
        <p:nvSpPr>
          <p:cNvPr id="108" name="TextBox 107">
            <a:extLst>
              <a:ext uri="{FF2B5EF4-FFF2-40B4-BE49-F238E27FC236}">
                <a16:creationId xmlns:a16="http://schemas.microsoft.com/office/drawing/2014/main" id="{FC1D00B3-A59F-1293-5D42-997F4B542885}"/>
              </a:ext>
            </a:extLst>
          </p:cNvPr>
          <p:cNvSpPr txBox="1"/>
          <p:nvPr/>
        </p:nvSpPr>
        <p:spPr>
          <a:xfrm>
            <a:off x="1478560" y="83782"/>
            <a:ext cx="8823121" cy="748988"/>
          </a:xfrm>
          <a:prstGeom prst="rect">
            <a:avLst/>
          </a:prstGeom>
          <a:noFill/>
        </p:spPr>
        <p:txBody>
          <a:bodyPr wrap="square">
            <a:spAutoFit/>
          </a:bodyPr>
          <a:lstStyle/>
          <a:p>
            <a:r>
              <a:rPr lang="en-IN" sz="4267" b="1" dirty="0">
                <a:latin typeface="Times New Roman"/>
              </a:rPr>
              <a:t>Architecture Diagram (phase – II)</a:t>
            </a:r>
            <a:endParaRPr lang="en-US" sz="4267" b="1" dirty="0">
              <a:latin typeface="Times New Roman"/>
            </a:endParaRPr>
          </a:p>
        </p:txBody>
      </p:sp>
    </p:spTree>
    <p:extLst>
      <p:ext uri="{BB962C8B-B14F-4D97-AF65-F5344CB8AC3E}">
        <p14:creationId xmlns:p14="http://schemas.microsoft.com/office/powerpoint/2010/main" val="253630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6A117-C9B9-D95F-F0E9-01F6E404E1F4}"/>
              </a:ext>
            </a:extLst>
          </p:cNvPr>
          <p:cNvSpPr txBox="1"/>
          <p:nvPr/>
        </p:nvSpPr>
        <p:spPr>
          <a:xfrm>
            <a:off x="489044" y="352567"/>
            <a:ext cx="11435685" cy="77976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4267" b="1">
                <a:latin typeface="Times New Roman"/>
              </a:rPr>
              <a:t>Modules</a:t>
            </a:r>
          </a:p>
        </p:txBody>
      </p:sp>
      <p:sp>
        <p:nvSpPr>
          <p:cNvPr id="2" name="TextBox 1">
            <a:extLst>
              <a:ext uri="{FF2B5EF4-FFF2-40B4-BE49-F238E27FC236}">
                <a16:creationId xmlns:a16="http://schemas.microsoft.com/office/drawing/2014/main" id="{88A7E3F1-C04C-42C9-10F0-682617219AF1}"/>
              </a:ext>
            </a:extLst>
          </p:cNvPr>
          <p:cNvSpPr txBox="1"/>
          <p:nvPr/>
        </p:nvSpPr>
        <p:spPr>
          <a:xfrm>
            <a:off x="330543" y="1298619"/>
            <a:ext cx="11532357" cy="336470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r>
              <a:rPr lang="en-US" sz="3733" b="1" dirty="0">
                <a:latin typeface="Times New Roman"/>
                <a:cs typeface="Times New Roman"/>
              </a:rPr>
              <a:t>User Module</a:t>
            </a:r>
            <a:endParaRPr lang="en-US" sz="3733" dirty="0">
              <a:latin typeface="Times New Roman"/>
              <a:cs typeface="Times New Roman"/>
            </a:endParaRPr>
          </a:p>
          <a:p>
            <a:pPr marL="609585" lvl="2" indent="-609585" algn="just">
              <a:buChar char="•"/>
            </a:pPr>
            <a:r>
              <a:rPr lang="en-US" sz="3733" u="sng" dirty="0">
                <a:latin typeface="Times New Roman"/>
                <a:cs typeface="Times New Roman"/>
              </a:rPr>
              <a:t>File Upload and Download:</a:t>
            </a:r>
            <a:r>
              <a:rPr lang="en-US" sz="3733" dirty="0">
                <a:latin typeface="Times New Roman"/>
                <a:cs typeface="Times New Roman"/>
              </a:rPr>
              <a:t> Enabling users to upload Word documents and download formatted documents.</a:t>
            </a:r>
          </a:p>
          <a:p>
            <a:pPr marL="609585" lvl="2" indent="-609585" algn="just">
              <a:buChar char="•"/>
            </a:pPr>
            <a:r>
              <a:rPr lang="en-US" sz="3733" u="sng" dirty="0">
                <a:latin typeface="Times New Roman"/>
                <a:cs typeface="Times New Roman"/>
              </a:rPr>
              <a:t>Feedback :</a:t>
            </a:r>
            <a:r>
              <a:rPr lang="en-US" sz="3733" dirty="0">
                <a:latin typeface="Times New Roman"/>
                <a:cs typeface="Times New Roman"/>
              </a:rPr>
              <a:t> Allows users to send there feedback and suggestions on how well the document is formatted.</a:t>
            </a:r>
          </a:p>
          <a:p>
            <a:endParaRPr lang="en-US" sz="2400" dirty="0"/>
          </a:p>
        </p:txBody>
      </p:sp>
    </p:spTree>
    <p:extLst>
      <p:ext uri="{BB962C8B-B14F-4D97-AF65-F5344CB8AC3E}">
        <p14:creationId xmlns:p14="http://schemas.microsoft.com/office/powerpoint/2010/main" val="139543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B2B3-5175-AFD4-34B3-AABAD90F65DB}"/>
              </a:ext>
            </a:extLst>
          </p:cNvPr>
          <p:cNvSpPr txBox="1"/>
          <p:nvPr/>
        </p:nvSpPr>
        <p:spPr>
          <a:xfrm>
            <a:off x="150126" y="440141"/>
            <a:ext cx="11982733" cy="5293180"/>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b="1">
                <a:latin typeface="Times New Roman"/>
                <a:cs typeface="Times New Roman"/>
              </a:rPr>
              <a:t>Input and Processing Module</a:t>
            </a:r>
            <a:endParaRPr lang="en-US" sz="2400" b="1"/>
          </a:p>
          <a:p>
            <a:pPr marL="609585" indent="-609585" algn="just">
              <a:buChar char="•"/>
            </a:pPr>
            <a:r>
              <a:rPr lang="en-US" sz="3733" u="sng">
                <a:latin typeface="Times New Roman"/>
                <a:cs typeface="Times New Roman"/>
              </a:rPr>
              <a:t>File Upload Handling:</a:t>
            </a:r>
            <a:r>
              <a:rPr lang="en-US" sz="3733">
                <a:latin typeface="Times New Roman"/>
                <a:cs typeface="Times New Roman"/>
              </a:rPr>
              <a:t> Receiving and validating uploaded Word documents.</a:t>
            </a:r>
            <a:endParaRPr lang="en-US" sz="2400"/>
          </a:p>
          <a:p>
            <a:pPr marL="609585" indent="-609585" algn="just">
              <a:buChar char="•"/>
            </a:pPr>
            <a:r>
              <a:rPr lang="en-US" sz="3733" u="sng">
                <a:latin typeface="Times New Roman"/>
                <a:cs typeface="Times New Roman"/>
              </a:rPr>
              <a:t>Data Extraction:</a:t>
            </a:r>
            <a:r>
              <a:rPr lang="en-US" sz="3733">
                <a:latin typeface="Times New Roman"/>
                <a:cs typeface="Times New Roman"/>
              </a:rPr>
              <a:t> Extracting data from Word documents, including text and document structure.</a:t>
            </a:r>
            <a:endParaRPr lang="en-US" sz="2400"/>
          </a:p>
          <a:p>
            <a:pPr marL="609585" indent="-609585" algn="just">
              <a:buChar char="•"/>
            </a:pPr>
            <a:r>
              <a:rPr lang="en-US" sz="3733" u="sng">
                <a:latin typeface="Times New Roman"/>
                <a:cs typeface="Times New Roman"/>
              </a:rPr>
              <a:t>Data Preprocessing:</a:t>
            </a:r>
            <a:r>
              <a:rPr lang="en-US" sz="3733">
                <a:latin typeface="Times New Roman"/>
                <a:cs typeface="Times New Roman"/>
              </a:rPr>
              <a:t> Cleaning and formatting extracted data, removing extra spaces, and ensuring data consistency.</a:t>
            </a:r>
            <a:endParaRPr lang="en-US" sz="2400"/>
          </a:p>
          <a:p>
            <a:endParaRPr lang="en-US" sz="3733">
              <a:latin typeface="Times New Roman"/>
              <a:cs typeface="Segoe UI"/>
            </a:endParaRPr>
          </a:p>
        </p:txBody>
      </p:sp>
    </p:spTree>
    <p:extLst>
      <p:ext uri="{BB962C8B-B14F-4D97-AF65-F5344CB8AC3E}">
        <p14:creationId xmlns:p14="http://schemas.microsoft.com/office/powerpoint/2010/main" val="128723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B2B3-5175-AFD4-34B3-AABAD90F65DB}"/>
              </a:ext>
            </a:extLst>
          </p:cNvPr>
          <p:cNvSpPr txBox="1"/>
          <p:nvPr/>
        </p:nvSpPr>
        <p:spPr>
          <a:xfrm>
            <a:off x="150126" y="440142"/>
            <a:ext cx="11982733" cy="644208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b="1">
                <a:latin typeface="Times New Roman"/>
                <a:cs typeface="Times New Roman"/>
              </a:rPr>
              <a:t>Predefined Style Application Module</a:t>
            </a:r>
            <a:endParaRPr lang="en-US" sz="2400" b="1"/>
          </a:p>
          <a:p>
            <a:pPr marL="609585" indent="-609585">
              <a:buChar char="•"/>
            </a:pPr>
            <a:r>
              <a:rPr lang="en-US" sz="3733" u="sng">
                <a:latin typeface="Times New Roman"/>
                <a:cs typeface="Times New Roman"/>
              </a:rPr>
              <a:t>Layout Adjustment:</a:t>
            </a:r>
            <a:r>
              <a:rPr lang="en-US" sz="3733">
                <a:latin typeface="Times New Roman"/>
                <a:cs typeface="Times New Roman"/>
              </a:rPr>
              <a:t> Ensuring that the document layout complies with research paper standards.</a:t>
            </a:r>
            <a:endParaRPr lang="en-US" sz="2400"/>
          </a:p>
          <a:p>
            <a:pPr marL="609585" indent="-609585">
              <a:buChar char="•"/>
            </a:pPr>
            <a:r>
              <a:rPr lang="en-US" sz="3733" u="sng">
                <a:latin typeface="Times New Roman"/>
                <a:cs typeface="Times New Roman"/>
              </a:rPr>
              <a:t>Style Consistency: </a:t>
            </a:r>
            <a:r>
              <a:rPr lang="en-US" sz="3733">
                <a:latin typeface="Times New Roman"/>
                <a:cs typeface="Times New Roman"/>
              </a:rPr>
              <a:t>Applying consistent styles throughout the document by using regular expressions.</a:t>
            </a:r>
            <a:endParaRPr lang="en-US" sz="2400"/>
          </a:p>
          <a:p>
            <a:r>
              <a:rPr lang="en-US" sz="3733" b="1">
                <a:latin typeface="Times New Roman"/>
                <a:cs typeface="Times New Roman"/>
              </a:rPr>
              <a:t>Output Module</a:t>
            </a:r>
            <a:endParaRPr lang="en-US" sz="2400" b="1"/>
          </a:p>
          <a:p>
            <a:pPr marL="609585" indent="-609585">
              <a:buChar char="•"/>
            </a:pPr>
            <a:r>
              <a:rPr lang="en-US" sz="3733" u="sng">
                <a:latin typeface="Times New Roman"/>
                <a:cs typeface="Times New Roman"/>
              </a:rPr>
              <a:t>Formatted Document Generation: </a:t>
            </a:r>
            <a:r>
              <a:rPr lang="en-US" sz="3733">
                <a:latin typeface="Times New Roman"/>
                <a:cs typeface="Times New Roman"/>
              </a:rPr>
              <a:t>Generating a properly formatted Word document with the applied styles.</a:t>
            </a:r>
            <a:endParaRPr lang="en-US" sz="2400"/>
          </a:p>
          <a:p>
            <a:pPr marL="609585" indent="-609585">
              <a:buChar char="•"/>
            </a:pPr>
            <a:r>
              <a:rPr lang="en-US" sz="3733" u="sng">
                <a:latin typeface="Times New Roman"/>
                <a:cs typeface="Times New Roman"/>
              </a:rPr>
              <a:t>File Download Handling: </a:t>
            </a:r>
            <a:r>
              <a:rPr lang="en-US" sz="3733">
                <a:latin typeface="Times New Roman"/>
                <a:cs typeface="Times New Roman"/>
              </a:rPr>
              <a:t>Serving the formatted document to users for download.</a:t>
            </a:r>
            <a:endParaRPr lang="en-US" sz="2400"/>
          </a:p>
          <a:p>
            <a:endParaRPr lang="en-US" sz="3733">
              <a:latin typeface="Times New Roman"/>
              <a:cs typeface="Segoe UI"/>
            </a:endParaRPr>
          </a:p>
        </p:txBody>
      </p:sp>
    </p:spTree>
    <p:extLst>
      <p:ext uri="{BB962C8B-B14F-4D97-AF65-F5344CB8AC3E}">
        <p14:creationId xmlns:p14="http://schemas.microsoft.com/office/powerpoint/2010/main" val="3571299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758</Words>
  <Application>Microsoft Office PowerPoint</Application>
  <PresentationFormat>Widescreen</PresentationFormat>
  <Paragraphs>52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Gokaraju Rangaraju Institute of Engineering and Technology  (Autonomous) Department of Artificial Intelligence and Machine Learning Engineering</vt:lpstr>
      <vt:lpstr>ABSTRACT</vt:lpstr>
      <vt:lpstr>PROBLEM STATEMENT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krishna kalyan</dc:creator>
  <cp:lastModifiedBy>krishna kalyan</cp:lastModifiedBy>
  <cp:revision>4</cp:revision>
  <dcterms:created xsi:type="dcterms:W3CDTF">2024-02-04T17:04:15Z</dcterms:created>
  <dcterms:modified xsi:type="dcterms:W3CDTF">2024-03-26T05:19:16Z</dcterms:modified>
</cp:coreProperties>
</file>