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5" r:id="rId4"/>
    <p:sldId id="257" r:id="rId5"/>
    <p:sldId id="259" r:id="rId6"/>
    <p:sldId id="266"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2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1AD08-C756-4F2E-B3D7-F3832FE28ACB}" type="datetimeFigureOut">
              <a:rPr lang="en-IN" smtClean="0"/>
              <a:t>12-09-2023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70D99-6E4E-41FC-BAB0-AC441480DD5C}" type="slidenum">
              <a:rPr lang="en-IN" smtClean="0"/>
              <a:t>‹#›</a:t>
            </a:fld>
            <a:endParaRPr lang="en-IN"/>
          </a:p>
        </p:txBody>
      </p:sp>
    </p:spTree>
    <p:extLst>
      <p:ext uri="{BB962C8B-B14F-4D97-AF65-F5344CB8AC3E}">
        <p14:creationId xmlns:p14="http://schemas.microsoft.com/office/powerpoint/2010/main" val="264559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0420-8303-09CC-8CFE-3E838D50E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3ED2F2-E556-76B5-EE14-C4BBEBB65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6E7952-BED4-3989-A1F7-CDEF46A3278B}"/>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5" name="Footer Placeholder 4">
            <a:extLst>
              <a:ext uri="{FF2B5EF4-FFF2-40B4-BE49-F238E27FC236}">
                <a16:creationId xmlns:a16="http://schemas.microsoft.com/office/drawing/2014/main" id="{7111D0D9-C752-ECB7-0E3A-C285A3F48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0DDFD-820C-46DC-14DD-970E96785B35}"/>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62836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D849-9555-7FBF-71E0-B10B45477D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4F6564-D1B1-249D-F917-53AB47674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78A59A-28FF-E204-5E15-889CDEE4220B}"/>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5" name="Footer Placeholder 4">
            <a:extLst>
              <a:ext uri="{FF2B5EF4-FFF2-40B4-BE49-F238E27FC236}">
                <a16:creationId xmlns:a16="http://schemas.microsoft.com/office/drawing/2014/main" id="{1E34B574-6820-D9A6-241D-96376535F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1066F-C246-814A-534B-0FB09C549F5A}"/>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180029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2472A-A8DD-A7AD-604C-526022E9F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FCD0C9-FE4A-F4ED-735D-61044B760F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24071-15C6-554D-E6B8-C6257E6A4E45}"/>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5" name="Footer Placeholder 4">
            <a:extLst>
              <a:ext uri="{FF2B5EF4-FFF2-40B4-BE49-F238E27FC236}">
                <a16:creationId xmlns:a16="http://schemas.microsoft.com/office/drawing/2014/main" id="{65B36275-E0E7-C7C4-5D4A-C7352189C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EEF0E-46E4-EB1B-F06D-8765CA778D0C}"/>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3563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20E1-7466-8193-9879-D990DFFE23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4961A0-CDAD-B5D5-DC09-43BCEAC17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52790-E6F8-7B56-F7F3-4BC78F0BA561}"/>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5" name="Footer Placeholder 4">
            <a:extLst>
              <a:ext uri="{FF2B5EF4-FFF2-40B4-BE49-F238E27FC236}">
                <a16:creationId xmlns:a16="http://schemas.microsoft.com/office/drawing/2014/main" id="{E647D1AC-25A6-68A6-1A3A-C7AC6FDEDC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37EA9-A2E1-F82B-ED88-8FC138C719F2}"/>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113015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57BE-4D20-4029-4D5D-597671628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96B1FB-7828-8184-C3BF-25429B7FC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6C612-E9BE-DCFD-68D5-462AD133A5E5}"/>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5" name="Footer Placeholder 4">
            <a:extLst>
              <a:ext uri="{FF2B5EF4-FFF2-40B4-BE49-F238E27FC236}">
                <a16:creationId xmlns:a16="http://schemas.microsoft.com/office/drawing/2014/main" id="{8194B80E-6DA5-522C-663F-1F93B00FE8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D1B9CD-1626-CE04-42AD-2C280FF160B3}"/>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390529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0C95-4C95-AD4F-6B72-3F9355343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80AD11-56C6-B747-ADF8-2E9315F5A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9448A3-63D9-98AD-1580-CA3F8D90F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6A824C-6657-0460-46E3-83E9B2C35C9D}"/>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6" name="Footer Placeholder 5">
            <a:extLst>
              <a:ext uri="{FF2B5EF4-FFF2-40B4-BE49-F238E27FC236}">
                <a16:creationId xmlns:a16="http://schemas.microsoft.com/office/drawing/2014/main" id="{5E150FAD-D459-27F7-927F-6EDE988D7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A9734F-BA8C-E1F4-50C1-E0B8B4631F8C}"/>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324608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51D3-F1EE-28B7-A21C-9F9F8BD300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C8D4B1-A164-0604-C86A-8EFBAB525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A6ED4-96FB-680A-630E-20D8E5871A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692FBF-9518-A770-A035-7ABDB0121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A45A8-05AE-DB8C-1FA5-F0AFF6E6A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C66181-B3A7-37A3-9CB5-2B548F7F2525}"/>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8" name="Footer Placeholder 7">
            <a:extLst>
              <a:ext uri="{FF2B5EF4-FFF2-40B4-BE49-F238E27FC236}">
                <a16:creationId xmlns:a16="http://schemas.microsoft.com/office/drawing/2014/main" id="{DD94EF59-B2E7-8E9F-9BD2-A18146F8DD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5C8C36-BF16-A368-C8FF-53DB62F2567F}"/>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85563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1C0C-E656-BCC9-FAAD-F41F70617F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C5DC64-DD42-EA19-CF72-10E749FFC87C}"/>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4" name="Footer Placeholder 3">
            <a:extLst>
              <a:ext uri="{FF2B5EF4-FFF2-40B4-BE49-F238E27FC236}">
                <a16:creationId xmlns:a16="http://schemas.microsoft.com/office/drawing/2014/main" id="{0FB6819E-21D2-D103-33EE-C18AA2CCD6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7111E2-DE52-4407-587A-0E2B90175021}"/>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93582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E7AF2-F85C-3BD8-0BA3-412AE8C5DFA2}"/>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3" name="Footer Placeholder 2">
            <a:extLst>
              <a:ext uri="{FF2B5EF4-FFF2-40B4-BE49-F238E27FC236}">
                <a16:creationId xmlns:a16="http://schemas.microsoft.com/office/drawing/2014/main" id="{F2157018-243B-8F3A-C5E3-1754348468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53C3BE-11AC-D227-5B50-844F420F247B}"/>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413007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F9E5-12E5-7F87-7839-E4DE351F4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212756-4589-AFA1-1B51-F61718A04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6CE2B2-7DCD-7C58-25DF-4BF6BAA44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30C8F-831C-5F79-C2EA-AC177FE1DBCB}"/>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6" name="Footer Placeholder 5">
            <a:extLst>
              <a:ext uri="{FF2B5EF4-FFF2-40B4-BE49-F238E27FC236}">
                <a16:creationId xmlns:a16="http://schemas.microsoft.com/office/drawing/2014/main" id="{B24DF36D-0195-78E1-1C8C-5591D366DF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4C40D-A27D-DD31-6A51-B72A304C8074}"/>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380575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7B52-A62F-89E8-D57B-3E0A96CD7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7BD421-EF00-0CEF-5FFC-62A3082D6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113EC9-5F11-4ACD-FB36-18FBB6522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7179D-7924-5DFD-484D-F9C1F97CE3FA}"/>
              </a:ext>
            </a:extLst>
          </p:cNvPr>
          <p:cNvSpPr>
            <a:spLocks noGrp="1"/>
          </p:cNvSpPr>
          <p:nvPr>
            <p:ph type="dt" sz="half" idx="10"/>
          </p:nvPr>
        </p:nvSpPr>
        <p:spPr/>
        <p:txBody>
          <a:bodyPr/>
          <a:lstStyle/>
          <a:p>
            <a:fld id="{B558C43F-3C8F-4A0F-B8F6-105C385FA4AC}" type="datetimeFigureOut">
              <a:rPr lang="en-IN" smtClean="0"/>
              <a:t>12-09-2023</a:t>
            </a:fld>
            <a:endParaRPr lang="en-IN"/>
          </a:p>
        </p:txBody>
      </p:sp>
      <p:sp>
        <p:nvSpPr>
          <p:cNvPr id="6" name="Footer Placeholder 5">
            <a:extLst>
              <a:ext uri="{FF2B5EF4-FFF2-40B4-BE49-F238E27FC236}">
                <a16:creationId xmlns:a16="http://schemas.microsoft.com/office/drawing/2014/main" id="{51491BDB-44D1-AF47-09E9-E9C0F6E7E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5A7CF2-2CFB-7770-3D7A-475EE9ACD0E8}"/>
              </a:ext>
            </a:extLst>
          </p:cNvPr>
          <p:cNvSpPr>
            <a:spLocks noGrp="1"/>
          </p:cNvSpPr>
          <p:nvPr>
            <p:ph type="sldNum" sz="quarter" idx="12"/>
          </p:nvPr>
        </p:nvSpPr>
        <p:spPr/>
        <p:txBody>
          <a:bodyPr/>
          <a:lstStyle/>
          <a:p>
            <a:fld id="{28693C6F-CE3B-4BEE-B71D-0B6CC53565D8}" type="slidenum">
              <a:rPr lang="en-IN" smtClean="0"/>
              <a:t>‹#›</a:t>
            </a:fld>
            <a:endParaRPr lang="en-IN"/>
          </a:p>
        </p:txBody>
      </p:sp>
    </p:spTree>
    <p:extLst>
      <p:ext uri="{BB962C8B-B14F-4D97-AF65-F5344CB8AC3E}">
        <p14:creationId xmlns:p14="http://schemas.microsoft.com/office/powerpoint/2010/main" val="376899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60145-80B5-0BFE-4621-4146FBB2A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B5A95-A4ED-F27A-08A3-C493691FF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E2FB00-5A90-EF64-1569-75A7448F6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8C43F-3C8F-4A0F-B8F6-105C385FA4AC}" type="datetimeFigureOut">
              <a:rPr lang="en-IN" smtClean="0"/>
              <a:t>12-09-2023</a:t>
            </a:fld>
            <a:endParaRPr lang="en-IN"/>
          </a:p>
        </p:txBody>
      </p:sp>
      <p:sp>
        <p:nvSpPr>
          <p:cNvPr id="5" name="Footer Placeholder 4">
            <a:extLst>
              <a:ext uri="{FF2B5EF4-FFF2-40B4-BE49-F238E27FC236}">
                <a16:creationId xmlns:a16="http://schemas.microsoft.com/office/drawing/2014/main" id="{FEE5F296-00BA-4542-A247-EAC1F4CE5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0D05C9-82B7-1755-AF01-5A8D4C4CC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93C6F-CE3B-4BEE-B71D-0B6CC53565D8}" type="slidenum">
              <a:rPr lang="en-IN" smtClean="0"/>
              <a:t>‹#›</a:t>
            </a:fld>
            <a:endParaRPr lang="en-IN"/>
          </a:p>
        </p:txBody>
      </p:sp>
    </p:spTree>
    <p:extLst>
      <p:ext uri="{BB962C8B-B14F-4D97-AF65-F5344CB8AC3E}">
        <p14:creationId xmlns:p14="http://schemas.microsoft.com/office/powerpoint/2010/main" val="103602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745078"/>
            <a:ext cx="12192000" cy="1343377"/>
          </a:xfrm>
          <a:prstGeom prst="rect">
            <a:avLst/>
          </a:prstGeom>
        </p:spPr>
        <p:txBody>
          <a:bodyPr spcFirstLastPara="1" vert="horz" wrap="square" lIns="121900" tIns="121900" rIns="121900" bIns="121900" rtlCol="0" anchor="b" anchorCtr="0">
            <a:noAutofit/>
          </a:bodyPr>
          <a:lstStyle/>
          <a:p>
            <a:pPr lvl="0"/>
            <a:br>
              <a:rPr lang="en" sz="3200" b="1" dirty="0">
                <a:latin typeface="Times New Roman" panose="02020603050405020304" pitchFamily="18" charset="0"/>
                <a:cs typeface="Times New Roman" panose="02020603050405020304" pitchFamily="18" charset="0"/>
              </a:rPr>
            </a:br>
            <a:br>
              <a:rPr lang="en" sz="3200" b="1" dirty="0">
                <a:latin typeface="Times New Roman" panose="02020603050405020304" pitchFamily="18" charset="0"/>
                <a:cs typeface="Times New Roman" panose="02020603050405020304" pitchFamily="18" charset="0"/>
              </a:rPr>
            </a:br>
            <a:br>
              <a:rPr lang="en"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Gokaraju Rangaraju Institute of Engineering and Technology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(Autonomous)</a:t>
            </a:r>
            <a:br>
              <a:rPr lang="en" sz="3200" b="1" dirty="0">
                <a:latin typeface="Times New Roman" panose="02020603050405020304" pitchFamily="18" charset="0"/>
                <a:cs typeface="Times New Roman" panose="02020603050405020304" pitchFamily="18" charset="0"/>
              </a:rPr>
            </a:br>
            <a:r>
              <a:rPr lang="en" sz="2667" b="1" dirty="0">
                <a:latin typeface="Times New Roman" panose="02020603050405020304" pitchFamily="18" charset="0"/>
                <a:cs typeface="Times New Roman" panose="02020603050405020304" pitchFamily="18" charset="0"/>
              </a:rPr>
              <a:t>Department of Artificial Intelligence and Machine Learning Engineering</a:t>
            </a:r>
            <a:endParaRPr sz="2667" b="1" dirty="0">
              <a:latin typeface="Times New Roman" panose="02020603050405020304" pitchFamily="18" charset="0"/>
              <a:cs typeface="Times New Roman" panose="02020603050405020304" pitchFamily="18" charset="0"/>
            </a:endParaRPr>
          </a:p>
        </p:txBody>
      </p:sp>
      <p:sp>
        <p:nvSpPr>
          <p:cNvPr id="4" name="Google Shape;55;p13"/>
          <p:cNvSpPr txBox="1">
            <a:spLocks/>
          </p:cNvSpPr>
          <p:nvPr/>
        </p:nvSpPr>
        <p:spPr>
          <a:xfrm>
            <a:off x="404311" y="4536352"/>
            <a:ext cx="5680400" cy="1343377"/>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IN" sz="2133" b="1" dirty="0">
                <a:solidFill>
                  <a:schemeClr val="tx1"/>
                </a:solidFill>
                <a:latin typeface="Times New Roman" panose="02020603050405020304" pitchFamily="18" charset="0"/>
                <a:cs typeface="Times New Roman" panose="02020603050405020304" pitchFamily="18" charset="0"/>
              </a:rPr>
              <a:t>Under the Guidance of:</a:t>
            </a:r>
          </a:p>
          <a:p>
            <a:pPr marL="0" indent="0" algn="l"/>
            <a:r>
              <a:rPr lang="en-IN" sz="2133" b="1" dirty="0" err="1">
                <a:solidFill>
                  <a:schemeClr val="tx1"/>
                </a:solidFill>
                <a:latin typeface="Times New Roman" panose="02020603050405020304" pitchFamily="18" charset="0"/>
                <a:cs typeface="Times New Roman" panose="02020603050405020304" pitchFamily="18" charset="0"/>
              </a:rPr>
              <a:t>Dr.</a:t>
            </a:r>
            <a:r>
              <a:rPr lang="en-IN" sz="2133" b="1" dirty="0">
                <a:solidFill>
                  <a:schemeClr val="tx1"/>
                </a:solidFill>
                <a:latin typeface="Times New Roman" panose="02020603050405020304" pitchFamily="18" charset="0"/>
                <a:cs typeface="Times New Roman" panose="02020603050405020304" pitchFamily="18" charset="0"/>
              </a:rPr>
              <a:t> Kiran Kumar,</a:t>
            </a:r>
          </a:p>
        </p:txBody>
      </p:sp>
      <p:sp>
        <p:nvSpPr>
          <p:cNvPr id="5" name="Google Shape;55;p13"/>
          <p:cNvSpPr txBox="1">
            <a:spLocks/>
          </p:cNvSpPr>
          <p:nvPr/>
        </p:nvSpPr>
        <p:spPr>
          <a:xfrm>
            <a:off x="6226233" y="4536352"/>
            <a:ext cx="5739988" cy="1576571"/>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IN" sz="2133" b="1" dirty="0">
                <a:solidFill>
                  <a:schemeClr val="tx1"/>
                </a:solidFill>
                <a:latin typeface="Times New Roman" panose="02020603050405020304" pitchFamily="18" charset="0"/>
                <a:cs typeface="Times New Roman" panose="02020603050405020304" pitchFamily="18" charset="0"/>
              </a:rPr>
              <a:t>Presented by:</a:t>
            </a:r>
          </a:p>
          <a:p>
            <a:pPr indent="-457200" algn="l">
              <a:buAutoNum type="arabicPeriod"/>
            </a:pPr>
            <a:r>
              <a:rPr lang="en-IN" sz="2133" b="1" dirty="0">
                <a:solidFill>
                  <a:schemeClr val="tx1"/>
                </a:solidFill>
                <a:latin typeface="Times New Roman" panose="02020603050405020304" pitchFamily="18" charset="0"/>
                <a:cs typeface="Times New Roman" panose="02020603050405020304" pitchFamily="18" charset="0"/>
              </a:rPr>
              <a:t>Krishna Kalyan (20241A6638)</a:t>
            </a:r>
          </a:p>
          <a:p>
            <a:pPr indent="-457200" algn="l">
              <a:buAutoNum type="arabicPeriod"/>
            </a:pPr>
            <a:r>
              <a:rPr lang="en-IN" sz="2133" b="1" dirty="0">
                <a:solidFill>
                  <a:schemeClr val="tx1"/>
                </a:solidFill>
                <a:latin typeface="Times New Roman" panose="02020603050405020304" pitchFamily="18" charset="0"/>
                <a:cs typeface="Times New Roman" panose="02020603050405020304" pitchFamily="18" charset="0"/>
              </a:rPr>
              <a:t>Abhinav (20241A6605)</a:t>
            </a:r>
          </a:p>
          <a:p>
            <a:pPr indent="-457200" algn="l">
              <a:buAutoNum type="arabicPeriod"/>
            </a:pPr>
            <a:r>
              <a:rPr lang="en-IN" sz="2133" b="1" dirty="0">
                <a:solidFill>
                  <a:schemeClr val="tx1"/>
                </a:solidFill>
                <a:latin typeface="Times New Roman" panose="02020603050405020304" pitchFamily="18" charset="0"/>
                <a:cs typeface="Times New Roman" panose="02020603050405020304" pitchFamily="18" charset="0"/>
              </a:rPr>
              <a:t>Samuel (20241A6647)</a:t>
            </a:r>
          </a:p>
          <a:p>
            <a:pPr marL="0" indent="0" algn="l"/>
            <a:endParaRPr lang="en-IN" sz="2133"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5562" t="23018" r="26994" b="21857"/>
          <a:stretch>
            <a:fillRect/>
          </a:stretch>
        </p:blipFill>
        <p:spPr>
          <a:xfrm>
            <a:off x="5055770" y="2812233"/>
            <a:ext cx="1170463" cy="1233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A74548-34A6-5FD8-D0E6-646B51F4C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03579" cy="6858000"/>
          </a:xfrm>
          <a:prstGeom prst="rect">
            <a:avLst/>
          </a:prstGeom>
        </p:spPr>
      </p:pic>
      <p:sp>
        <p:nvSpPr>
          <p:cNvPr id="2" name="Title 1">
            <a:extLst>
              <a:ext uri="{FF2B5EF4-FFF2-40B4-BE49-F238E27FC236}">
                <a16:creationId xmlns:a16="http://schemas.microsoft.com/office/drawing/2014/main" id="{EF690A71-CB05-EA1D-BE99-79AC29BEB2E5}"/>
              </a:ext>
            </a:extLst>
          </p:cNvPr>
          <p:cNvSpPr>
            <a:spLocks noGrp="1"/>
          </p:cNvSpPr>
          <p:nvPr>
            <p:ph type="title"/>
          </p:nvPr>
        </p:nvSpPr>
        <p:spPr>
          <a:xfrm>
            <a:off x="838200" y="273685"/>
            <a:ext cx="10515600" cy="1325563"/>
          </a:xfrm>
        </p:spPr>
        <p:txBody>
          <a:bodyPr/>
          <a:lstStyle/>
          <a:p>
            <a:pPr algn="ctr"/>
            <a:r>
              <a:rPr lang="en-IN" b="1" dirty="0">
                <a:latin typeface="Times New Roman" panose="02020603050405020304" pitchFamily="18" charset="0"/>
                <a:cs typeface="Times New Roman" panose="02020603050405020304" pitchFamily="18" charset="0"/>
              </a:rPr>
              <a:t>Automated Word Formatter</a:t>
            </a:r>
          </a:p>
        </p:txBody>
      </p:sp>
    </p:spTree>
    <p:extLst>
      <p:ext uri="{BB962C8B-B14F-4D97-AF65-F5344CB8AC3E}">
        <p14:creationId xmlns:p14="http://schemas.microsoft.com/office/powerpoint/2010/main" val="106523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792C-77A0-0564-629D-41CA6B09725D}"/>
              </a:ext>
            </a:extLst>
          </p:cNvPr>
          <p:cNvSpPr>
            <a:spLocks noGrp="1"/>
          </p:cNvSpPr>
          <p:nvPr>
            <p:ph type="title"/>
          </p:nvPr>
        </p:nvSpPr>
        <p:spPr/>
        <p:txBody>
          <a:bodyPr/>
          <a:lstStyle/>
          <a:p>
            <a:r>
              <a:rPr lang="en-IN" dirty="0"/>
              <a:t>Our Approach</a:t>
            </a:r>
          </a:p>
        </p:txBody>
      </p:sp>
      <p:sp>
        <p:nvSpPr>
          <p:cNvPr id="3" name="TextBox 2">
            <a:extLst>
              <a:ext uri="{FF2B5EF4-FFF2-40B4-BE49-F238E27FC236}">
                <a16:creationId xmlns:a16="http://schemas.microsoft.com/office/drawing/2014/main" id="{B3AED086-6C76-31F7-DF21-A041614E7054}"/>
              </a:ext>
            </a:extLst>
          </p:cNvPr>
          <p:cNvSpPr txBox="1"/>
          <p:nvPr/>
        </p:nvSpPr>
        <p:spPr>
          <a:xfrm>
            <a:off x="1030778" y="2194560"/>
            <a:ext cx="10723418"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8CE8FBD-64C0-4B04-ED31-3536EBF7016F}"/>
              </a:ext>
            </a:extLst>
          </p:cNvPr>
          <p:cNvSpPr txBox="1"/>
          <p:nvPr/>
        </p:nvSpPr>
        <p:spPr>
          <a:xfrm>
            <a:off x="838200" y="1690688"/>
            <a:ext cx="10515600" cy="3970318"/>
          </a:xfrm>
          <a:prstGeom prst="rect">
            <a:avLst/>
          </a:prstGeom>
          <a:noFill/>
        </p:spPr>
        <p:txBody>
          <a:bodyPr wrap="square">
            <a:sp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i="0" dirty="0">
                <a:effectLst/>
                <a:latin typeface="Times New Roman" panose="02020603050405020304" pitchFamily="18" charset="0"/>
                <a:cs typeface="Times New Roman" panose="02020603050405020304" pitchFamily="18" charset="0"/>
              </a:rPr>
              <a:t>Creating a streamlined solution to highlight incorrect formatting in Word documents using AI-assisted methods. This project involves developing an application that leverages JSON-based instructions to identify and highlight formatting discrepancies in paragraphs and runs within the document. By parsing provided instructions and applying the specified formatting attributes, the system enables efficient detection of incorrect font styles, sizes, and other attributes. The tool empowers users to enhance document consistency and adherence to predefined formatting standards, improving the quality and visual coherence of written content.</a:t>
            </a:r>
            <a:endParaRPr kumimoji="0" lang="en-IN" sz="28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60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157FD9-DEF3-3C56-1F7C-D149831082D9}"/>
              </a:ext>
            </a:extLst>
          </p:cNvPr>
          <p:cNvSpPr>
            <a:spLocks noGrp="1"/>
          </p:cNvSpPr>
          <p:nvPr>
            <p:ph type="title"/>
          </p:nvPr>
        </p:nvSpPr>
        <p:spPr>
          <a:xfrm>
            <a:off x="838200" y="58190"/>
            <a:ext cx="10515600" cy="1097280"/>
          </a:xfrm>
        </p:spPr>
        <p:txBody>
          <a:bodyPr>
            <a:noAutofit/>
          </a:bodyPr>
          <a:lstStyle/>
          <a:p>
            <a:pPr algn="ctr"/>
            <a:r>
              <a:rPr lang="en-IN" b="1" dirty="0" err="1">
                <a:latin typeface="Times New Roman" panose="02020603050405020304" pitchFamily="18" charset="0"/>
                <a:cs typeface="Times New Roman" panose="02020603050405020304" pitchFamily="18" charset="0"/>
              </a:rPr>
              <a:t>MindfulSurf</a:t>
            </a:r>
            <a:r>
              <a:rPr lang="en-IN" b="1" dirty="0">
                <a:latin typeface="Times New Roman" panose="02020603050405020304" pitchFamily="18" charset="0"/>
                <a:cs typeface="Times New Roman" panose="02020603050405020304" pitchFamily="18" charset="0"/>
              </a:rPr>
              <a:t> (Digital Balance)</a:t>
            </a:r>
          </a:p>
        </p:txBody>
      </p:sp>
      <p:pic>
        <p:nvPicPr>
          <p:cNvPr id="1032" name="Picture 8">
            <a:extLst>
              <a:ext uri="{FF2B5EF4-FFF2-40B4-BE49-F238E27FC236}">
                <a16:creationId xmlns:a16="http://schemas.microsoft.com/office/drawing/2014/main" id="{7E088336-B117-C0C1-DAB1-B36B5408C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37619"/>
            <a:ext cx="12192000" cy="582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73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BF89-0CAA-3F4E-59DE-5B24690C4A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F342D0-2487-565B-EC31-139AEE3BFE11}"/>
              </a:ext>
            </a:extLst>
          </p:cNvPr>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In today's digital age, the constant influx of information, notifications, and digital distractions can take a toll on our mental well-being and productivity. The "</a:t>
            </a:r>
            <a:r>
              <a:rPr lang="en-US" dirty="0" err="1">
                <a:latin typeface="Times New Roman" panose="02020603050405020304" pitchFamily="18" charset="0"/>
                <a:cs typeface="Times New Roman" panose="02020603050405020304" pitchFamily="18" charset="0"/>
              </a:rPr>
              <a:t>DigitalBalance</a:t>
            </a:r>
            <a:r>
              <a:rPr lang="en-US" dirty="0">
                <a:latin typeface="Times New Roman" panose="02020603050405020304" pitchFamily="18" charset="0"/>
                <a:cs typeface="Times New Roman" panose="02020603050405020304" pitchFamily="18" charset="0"/>
              </a:rPr>
              <a:t>" Chrome extension is designed to empower users to regain control over their online lives and find a healthier balance between screen time and real-life experiences.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With "</a:t>
            </a:r>
            <a:r>
              <a:rPr lang="en-US" dirty="0" err="1">
                <a:latin typeface="Times New Roman" panose="02020603050405020304" pitchFamily="18" charset="0"/>
                <a:cs typeface="Times New Roman" panose="02020603050405020304" pitchFamily="18" charset="0"/>
              </a:rPr>
              <a:t>DigitalBalance</a:t>
            </a:r>
            <a:r>
              <a:rPr lang="en-US" dirty="0">
                <a:latin typeface="Times New Roman" panose="02020603050405020304" pitchFamily="18" charset="0"/>
                <a:cs typeface="Times New Roman" panose="02020603050405020304" pitchFamily="18" charset="0"/>
              </a:rPr>
              <a:t>," users can effortlessly track and manage their online activities, gaining valuable insights into their digital habits. The extension provides real-time data on website usage, app engagement, and screen time, enabling users to make informed decisions about their online interactions.</a:t>
            </a:r>
          </a:p>
        </p:txBody>
      </p:sp>
    </p:spTree>
    <p:extLst>
      <p:ext uri="{BB962C8B-B14F-4D97-AF65-F5344CB8AC3E}">
        <p14:creationId xmlns:p14="http://schemas.microsoft.com/office/powerpoint/2010/main" val="335481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82545C-889F-4491-2843-60D6F50AB48C}"/>
              </a:ext>
            </a:extLst>
          </p:cNvPr>
          <p:cNvSpPr txBox="1"/>
          <p:nvPr/>
        </p:nvSpPr>
        <p:spPr>
          <a:xfrm>
            <a:off x="214052" y="617789"/>
            <a:ext cx="11764587" cy="2246769"/>
          </a:xfrm>
          <a:prstGeom prst="rect">
            <a:avLst/>
          </a:prstGeom>
          <a:noFill/>
        </p:spPr>
        <p:txBody>
          <a:bodyPr wrap="square">
            <a:spAutoFit/>
          </a:bodyPr>
          <a:lstStyle/>
          <a:p>
            <a:pPr algn="just"/>
            <a:r>
              <a:rPr lang="en-US" sz="2800" dirty="0" err="1">
                <a:latin typeface="Times New Roman" panose="02020603050405020304" pitchFamily="18" charset="0"/>
                <a:cs typeface="Times New Roman" panose="02020603050405020304" pitchFamily="18" charset="0"/>
              </a:rPr>
              <a:t>DigitalBalance</a:t>
            </a:r>
            <a:r>
              <a:rPr lang="en-US" sz="2800" dirty="0">
                <a:latin typeface="Times New Roman" panose="02020603050405020304" pitchFamily="18" charset="0"/>
                <a:cs typeface="Times New Roman" panose="02020603050405020304" pitchFamily="18" charset="0"/>
              </a:rPr>
              <a:t> also features a customizable website blocker and productivity timer. Users can set limits on access to time-consuming or distracting websites and utilize focused work intervals to enhance their productivity. The extension gently nudges users toward healthier online behaviors without sacrificing convenience.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77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89A-05E2-74D0-52AF-D5BB60F4C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E0C2EE40-8633-6C0F-7F97-F2E4D8AB8B8E}"/>
              </a:ext>
            </a:extLst>
          </p:cNvPr>
          <p:cNvSpPr>
            <a:spLocks noGrp="1"/>
          </p:cNvSpPr>
          <p:nvPr>
            <p:ph type="title"/>
          </p:nvPr>
        </p:nvSpPr>
        <p:spPr>
          <a:xfrm>
            <a:off x="1021080" y="190557"/>
            <a:ext cx="10515600" cy="1325563"/>
          </a:xfrm>
        </p:spPr>
        <p:txBody>
          <a:bodyPr/>
          <a:lstStyle/>
          <a:p>
            <a:pPr algn="ctr"/>
            <a:r>
              <a:rPr lang="en-US" b="1" dirty="0">
                <a:latin typeface="Times New Roman" panose="02020603050405020304" pitchFamily="18" charset="0"/>
                <a:cs typeface="Times New Roman" panose="02020603050405020304" pitchFamily="18" charset="0"/>
              </a:rPr>
              <a:t>Avalanche Hazard Reduction and Recovery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63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9AA5-342C-D0FF-1CDA-DFCC23684673}"/>
              </a:ext>
            </a:extLst>
          </p:cNvPr>
          <p:cNvSpPr>
            <a:spLocks noGrp="1"/>
          </p:cNvSpPr>
          <p:nvPr>
            <p:ph type="title"/>
          </p:nvPr>
        </p:nvSpPr>
        <p:spPr>
          <a:xfrm>
            <a:off x="838200" y="365125"/>
            <a:ext cx="10515600" cy="1422111"/>
          </a:xfrm>
        </p:spPr>
        <p:txBody>
          <a:bodyPr/>
          <a:lstStyle/>
          <a:p>
            <a:r>
              <a:rPr lang="en-US" dirty="0">
                <a:latin typeface="Times New Roman" panose="02020603050405020304" pitchFamily="18" charset="0"/>
                <a:cs typeface="Times New Roman" panose="02020603050405020304" pitchFamily="18" charset="0"/>
              </a:rPr>
              <a:t>ABSTRACT</a:t>
            </a:r>
            <a:endParaRPr lang="en-IN" dirty="0"/>
          </a:p>
        </p:txBody>
      </p:sp>
      <p:sp>
        <p:nvSpPr>
          <p:cNvPr id="8" name="TextBox 7">
            <a:extLst>
              <a:ext uri="{FF2B5EF4-FFF2-40B4-BE49-F238E27FC236}">
                <a16:creationId xmlns:a16="http://schemas.microsoft.com/office/drawing/2014/main" id="{50ECFCB9-8EA2-7CED-8A0F-22272C5B5C59}"/>
              </a:ext>
            </a:extLst>
          </p:cNvPr>
          <p:cNvSpPr txBox="1"/>
          <p:nvPr/>
        </p:nvSpPr>
        <p:spPr>
          <a:xfrm>
            <a:off x="838200" y="1881881"/>
            <a:ext cx="10184476" cy="3582519"/>
          </a:xfrm>
          <a:prstGeom prst="rect">
            <a:avLst/>
          </a:prstGeom>
          <a:noFill/>
        </p:spPr>
        <p:txBody>
          <a:bodyPr wrap="square">
            <a:sp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Avalanches bring danger, especially for buried victims. Rapid response is vital, but rugged conditions complicate matters. This study suggests an effective strategy merging OpenCV and AI. OpenCV detects potential victims using visual clues, while AI adds intelligence to predict avalanches. By combining these technologies, a proactive rescue system is developed, alerting authorities when people and avalanches coincide. This research exploits OpenCV's capabilities to revolutionize avalanche rescue, offering a proactive approach to save lives in challenging scenarios.</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90816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396</Words>
  <Application>Microsoft Office PowerPoint</Application>
  <PresentationFormat>Widescreen</PresentationFormat>
  <Paragraphs>19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   Gokaraju Rangaraju Institute of Engineering and Technology  (Autonomous) Department of Artificial Intelligence and Machine Learning Engineering</vt:lpstr>
      <vt:lpstr>Automated Word Formatter</vt:lpstr>
      <vt:lpstr>Our Approach</vt:lpstr>
      <vt:lpstr>MindfulSurf (Digital Balance)</vt:lpstr>
      <vt:lpstr>ABSTRACT</vt:lpstr>
      <vt:lpstr>PowerPoint Presentation</vt:lpstr>
      <vt:lpstr>Avalanche Hazard Reduction and Recovery</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Intelligent Traffic Management System</dc:title>
  <dc:creator>Madhu Shalini</dc:creator>
  <cp:lastModifiedBy>krishna kalyan</cp:lastModifiedBy>
  <cp:revision>6</cp:revision>
  <dcterms:created xsi:type="dcterms:W3CDTF">2023-08-29T07:11:38Z</dcterms:created>
  <dcterms:modified xsi:type="dcterms:W3CDTF">2023-09-12T10:07:45Z</dcterms:modified>
</cp:coreProperties>
</file>