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306" r:id="rId4"/>
    <p:sldId id="260" r:id="rId5"/>
    <p:sldId id="261" r:id="rId6"/>
    <p:sldId id="327" r:id="rId7"/>
    <p:sldId id="263" r:id="rId8"/>
    <p:sldId id="329" r:id="rId9"/>
    <p:sldId id="330" r:id="rId10"/>
    <p:sldId id="331" r:id="rId11"/>
    <p:sldId id="332" r:id="rId12"/>
    <p:sldId id="334" r:id="rId13"/>
    <p:sldId id="335" r:id="rId14"/>
    <p:sldId id="336" r:id="rId15"/>
    <p:sldId id="337" r:id="rId16"/>
    <p:sldId id="338" r:id="rId17"/>
    <p:sldId id="287" r:id="rId18"/>
    <p:sldId id="328" r:id="rId19"/>
    <p:sldId id="339" r:id="rId20"/>
    <p:sldId id="340" r:id="rId21"/>
    <p:sldId id="32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idQzdOvXw6eJ7J3f/yMWwN/SE7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9E6343-F93C-4B9D-B30E-A803B5C175FB}">
  <a:tblStyle styleId="{B49E6343-F93C-4B9D-B30E-A803B5C175FB}" styleName="Table_0">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6446DA89-72E0-4278-98E4-97C8416CE8D1}"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39" autoAdjust="0"/>
  </p:normalViewPr>
  <p:slideViewPr>
    <p:cSldViewPr snapToGrid="0">
      <p:cViewPr varScale="1">
        <p:scale>
          <a:sx n="97" d="100"/>
          <a:sy n="97" d="100"/>
        </p:scale>
        <p:origin x="39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067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3489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499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85999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6259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662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1587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4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4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4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4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4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4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4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4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4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5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5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0" y="558808"/>
            <a:ext cx="9144000" cy="10075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br>
              <a:rPr lang="en-IN" sz="2400" b="1">
                <a:latin typeface="Times New Roman"/>
                <a:ea typeface="Times New Roman"/>
                <a:cs typeface="Times New Roman"/>
                <a:sym typeface="Times New Roman"/>
              </a:rPr>
            </a:br>
            <a:br>
              <a:rPr lang="en-IN" sz="2400" b="1">
                <a:latin typeface="Times New Roman"/>
                <a:ea typeface="Times New Roman"/>
                <a:cs typeface="Times New Roman"/>
                <a:sym typeface="Times New Roman"/>
              </a:rPr>
            </a:br>
            <a:br>
              <a:rPr lang="en-IN" sz="2400" b="1">
                <a:latin typeface="Times New Roman"/>
                <a:ea typeface="Times New Roman"/>
                <a:cs typeface="Times New Roman"/>
                <a:sym typeface="Times New Roman"/>
              </a:rPr>
            </a:br>
            <a:r>
              <a:rPr lang="en-IN" sz="2400" b="1">
                <a:latin typeface="Times New Roman"/>
                <a:ea typeface="Times New Roman"/>
                <a:cs typeface="Times New Roman"/>
                <a:sym typeface="Times New Roman"/>
              </a:rPr>
              <a:t>Gokaraju Rangaraju Institute of Engineering and Technology </a:t>
            </a:r>
            <a:br>
              <a:rPr lang="en-IN" sz="2400" b="1">
                <a:latin typeface="Times New Roman"/>
                <a:ea typeface="Times New Roman"/>
                <a:cs typeface="Times New Roman"/>
                <a:sym typeface="Times New Roman"/>
              </a:rPr>
            </a:br>
            <a:r>
              <a:rPr lang="en-IN" sz="2400" b="1">
                <a:latin typeface="Times New Roman"/>
                <a:ea typeface="Times New Roman"/>
                <a:cs typeface="Times New Roman"/>
                <a:sym typeface="Times New Roman"/>
              </a:rPr>
              <a:t>(Autonomous)</a:t>
            </a:r>
            <a:br>
              <a:rPr lang="en-IN" sz="24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Department of Artificial Intelligence and Machine Learning Engineering</a:t>
            </a:r>
            <a:endParaRPr sz="2000" b="1">
              <a:latin typeface="Times New Roman"/>
              <a:ea typeface="Times New Roman"/>
              <a:cs typeface="Times New Roman"/>
              <a:sym typeface="Times New Roman"/>
            </a:endParaRPr>
          </a:p>
        </p:txBody>
      </p:sp>
      <p:sp>
        <p:nvSpPr>
          <p:cNvPr id="55" name="Google Shape;55;p1"/>
          <p:cNvSpPr txBox="1">
            <a:spLocks noGrp="1"/>
          </p:cNvSpPr>
          <p:nvPr>
            <p:ph type="subTitle" idx="1"/>
          </p:nvPr>
        </p:nvSpPr>
        <p:spPr>
          <a:xfrm>
            <a:off x="311700" y="2384928"/>
            <a:ext cx="8520600" cy="1034542"/>
          </a:xfrm>
          <a:prstGeom prst="rect">
            <a:avLst/>
          </a:prstGeom>
          <a:noFill/>
          <a:ln>
            <a:noFill/>
          </a:ln>
        </p:spPr>
        <p:txBody>
          <a:bodyPr spcFirstLastPara="1" wrap="square" lIns="91425" tIns="91425" rIns="91425" bIns="91425" anchor="t" anchorCtr="0">
            <a:normAutofit/>
          </a:bodyPr>
          <a:lstStyle/>
          <a:p>
            <a:pPr marL="0" indent="0">
              <a:buSzPct val="102941"/>
            </a:pPr>
            <a:r>
              <a:rPr lang="en-US" sz="3200" b="1" dirty="0">
                <a:solidFill>
                  <a:schemeClr val="dk1"/>
                </a:solidFill>
                <a:latin typeface="Times New Roman"/>
                <a:ea typeface="Times New Roman"/>
                <a:cs typeface="Times New Roman"/>
                <a:sym typeface="Times New Roman"/>
              </a:rPr>
              <a:t>Automated Word Formatter</a:t>
            </a:r>
          </a:p>
        </p:txBody>
      </p:sp>
      <p:sp>
        <p:nvSpPr>
          <p:cNvPr id="56" name="Google Shape;56;p1"/>
          <p:cNvSpPr txBox="1"/>
          <p:nvPr/>
        </p:nvSpPr>
        <p:spPr>
          <a:xfrm>
            <a:off x="311700" y="3419470"/>
            <a:ext cx="4260300" cy="1007533"/>
          </a:xfrm>
          <a:prstGeom prst="rect">
            <a:avLst/>
          </a:prstGeom>
          <a:noFill/>
          <a:ln>
            <a:noFill/>
          </a:ln>
        </p:spPr>
        <p:txBody>
          <a:bodyPr spcFirstLastPara="1" wrap="square" lIns="91425" tIns="91425" rIns="91425" bIns="91425" anchor="t" anchorCtr="0">
            <a:normAutofit/>
          </a:bodyPr>
          <a:lstStyle/>
          <a:p>
            <a:pPr marL="0" indent="0" algn="l"/>
            <a:r>
              <a:rPr lang="en-IN" sz="1600" b="1" dirty="0">
                <a:solidFill>
                  <a:schemeClr val="tx1"/>
                </a:solidFill>
                <a:latin typeface="Times New Roman" panose="02020603050405020304" pitchFamily="18" charset="0"/>
                <a:cs typeface="Times New Roman" panose="02020603050405020304" pitchFamily="18" charset="0"/>
              </a:rPr>
              <a:t>Under the Guidance of:</a:t>
            </a:r>
          </a:p>
          <a:p>
            <a:pPr marL="0" indent="0" algn="l"/>
            <a:r>
              <a:rPr lang="en-IN" sz="1600" b="1" dirty="0">
                <a:solidFill>
                  <a:schemeClr val="tx1"/>
                </a:solidFill>
                <a:latin typeface="Times New Roman" panose="02020603050405020304" pitchFamily="18" charset="0"/>
                <a:cs typeface="Times New Roman" panose="02020603050405020304" pitchFamily="18" charset="0"/>
              </a:rPr>
              <a:t>Dr . Kiran Kumar,</a:t>
            </a:r>
          </a:p>
          <a:p>
            <a:pPr marL="0" marR="0" lvl="0" indent="0" algn="l" rtl="0">
              <a:lnSpc>
                <a:spcPct val="100000"/>
              </a:lnSpc>
              <a:spcBef>
                <a:spcPts val="0"/>
              </a:spcBef>
              <a:spcAft>
                <a:spcPts val="0"/>
              </a:spcAft>
              <a:buClr>
                <a:schemeClr val="dk2"/>
              </a:buClr>
              <a:buSzPts val="2800"/>
              <a:buFont typeface="Arial"/>
              <a:buNone/>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Associate Professor</a:t>
            </a:r>
            <a:endParaRPr sz="1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7" name="Google Shape;57;p1"/>
          <p:cNvSpPr txBox="1"/>
          <p:nvPr/>
        </p:nvSpPr>
        <p:spPr>
          <a:xfrm>
            <a:off x="4757806" y="3419470"/>
            <a:ext cx="4260300" cy="123403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2"/>
              </a:buClr>
              <a:buSzPts val="2800"/>
              <a:buFont typeface="Arial"/>
              <a:buNone/>
            </a:pPr>
            <a:r>
              <a:rPr lang="en-US" sz="1800" b="1" i="0" u="none" strike="noStrike" cap="none" dirty="0">
                <a:solidFill>
                  <a:schemeClr val="dk1"/>
                </a:solidFill>
                <a:latin typeface="Times New Roman"/>
                <a:ea typeface="Times New Roman"/>
                <a:cs typeface="Times New Roman"/>
                <a:sym typeface="Times New Roman"/>
              </a:rPr>
              <a:t>Presented by:</a:t>
            </a:r>
            <a:endParaRPr lang="en-US" sz="1600" dirty="0"/>
          </a:p>
          <a:p>
            <a:pPr marL="0" marR="0" lvl="0" indent="0" algn="l" rtl="0">
              <a:lnSpc>
                <a:spcPct val="100000"/>
              </a:lnSpc>
              <a:spcBef>
                <a:spcPts val="0"/>
              </a:spcBef>
              <a:spcAft>
                <a:spcPts val="0"/>
              </a:spcAft>
              <a:buClr>
                <a:schemeClr val="dk2"/>
              </a:buClr>
              <a:buSzPts val="2800"/>
              <a:buFont typeface="Arial"/>
              <a:buNone/>
            </a:pPr>
            <a:r>
              <a:rPr lang="en-US" sz="1600" b="1" i="0" u="none" strike="noStrike" cap="none" dirty="0">
                <a:solidFill>
                  <a:schemeClr val="dk1"/>
                </a:solidFill>
                <a:latin typeface="Times New Roman"/>
                <a:ea typeface="Times New Roman"/>
                <a:cs typeface="Times New Roman"/>
                <a:sym typeface="Times New Roman"/>
              </a:rPr>
              <a:t>1. Mr. N krishna kalyan (20241A6638)</a:t>
            </a:r>
          </a:p>
          <a:p>
            <a:pPr marL="0" marR="0" lvl="0" indent="0" algn="l" rtl="0">
              <a:lnSpc>
                <a:spcPct val="100000"/>
              </a:lnSpc>
              <a:spcBef>
                <a:spcPts val="0"/>
              </a:spcBef>
              <a:spcAft>
                <a:spcPts val="0"/>
              </a:spcAft>
              <a:buClr>
                <a:schemeClr val="dk2"/>
              </a:buClr>
              <a:buSzPts val="2800"/>
              <a:buFont typeface="Arial"/>
              <a:buNone/>
            </a:pPr>
            <a:r>
              <a:rPr lang="en-US" sz="1600" b="1" dirty="0">
                <a:solidFill>
                  <a:schemeClr val="dk1"/>
                </a:solidFill>
                <a:latin typeface="Times New Roman"/>
                <a:ea typeface="Times New Roman"/>
                <a:cs typeface="Times New Roman"/>
                <a:sym typeface="Times New Roman"/>
              </a:rPr>
              <a:t>2.</a:t>
            </a:r>
            <a:r>
              <a:rPr lang="en-US" sz="1600" dirty="0">
                <a:solidFill>
                  <a:srgbClr val="000000"/>
                </a:solidFill>
                <a:effectLst/>
                <a:latin typeface="Calibri" panose="020F0502020204030204" pitchFamily="34" charset="0"/>
                <a:ea typeface="Calibri" panose="020F0502020204030204" pitchFamily="34" charset="0"/>
              </a:rPr>
              <a:t> </a:t>
            </a:r>
            <a:r>
              <a:rPr lang="en-US" sz="1600" b="1" i="0" u="none" strike="noStrike" cap="none" dirty="0">
                <a:solidFill>
                  <a:schemeClr val="dk1"/>
                </a:solidFill>
                <a:latin typeface="Times New Roman"/>
                <a:ea typeface="Times New Roman"/>
                <a:cs typeface="Times New Roman"/>
                <a:sym typeface="Times New Roman"/>
              </a:rPr>
              <a:t>Mr. </a:t>
            </a:r>
            <a:r>
              <a:rPr lang="en-US" sz="1600" b="1" i="0" u="none" strike="noStrike" cap="none" dirty="0">
                <a:latin typeface="Calibri" panose="020F0502020204030204" pitchFamily="34" charset="0"/>
                <a:ea typeface="Calibri" panose="020F0502020204030204" pitchFamily="34" charset="0"/>
                <a:cs typeface="Times New Roman"/>
                <a:sym typeface="Times New Roman"/>
              </a:rPr>
              <a:t>A Abhinav </a:t>
            </a:r>
            <a:r>
              <a:rPr lang="en-US" sz="1600" b="1" dirty="0">
                <a:solidFill>
                  <a:schemeClr val="dk1"/>
                </a:solidFill>
                <a:latin typeface="Times New Roman"/>
                <a:ea typeface="Times New Roman"/>
                <a:cs typeface="Times New Roman"/>
                <a:sym typeface="Times New Roman"/>
              </a:rPr>
              <a:t>(20241A6605)</a:t>
            </a:r>
          </a:p>
          <a:p>
            <a:pPr>
              <a:buClr>
                <a:schemeClr val="dk2"/>
              </a:buClr>
              <a:buSzPts val="2800"/>
            </a:pPr>
            <a:r>
              <a:rPr lang="en-US" sz="1600" b="1" dirty="0">
                <a:solidFill>
                  <a:schemeClr val="dk1"/>
                </a:solidFill>
                <a:latin typeface="Times New Roman"/>
                <a:ea typeface="Times New Roman"/>
                <a:cs typeface="Times New Roman"/>
                <a:sym typeface="Times New Roman"/>
              </a:rPr>
              <a:t>3</a:t>
            </a:r>
            <a:r>
              <a:rPr lang="en-US" sz="1600" b="1" i="0" u="none" strike="noStrike" cap="none" dirty="0">
                <a:solidFill>
                  <a:schemeClr val="dk1"/>
                </a:solidFill>
                <a:latin typeface="Times New Roman"/>
                <a:ea typeface="Times New Roman"/>
                <a:cs typeface="Times New Roman"/>
                <a:sym typeface="Times New Roman"/>
              </a:rPr>
              <a:t>.</a:t>
            </a:r>
            <a:r>
              <a:rPr lang="en-US" sz="1600" dirty="0">
                <a:solidFill>
                  <a:srgbClr val="000000"/>
                </a:solidFill>
                <a:effectLst/>
                <a:latin typeface="Calibri" panose="020F0502020204030204" pitchFamily="34" charset="0"/>
                <a:ea typeface="Calibri" panose="020F0502020204030204" pitchFamily="34" charset="0"/>
              </a:rPr>
              <a:t> </a:t>
            </a:r>
            <a:r>
              <a:rPr lang="en-US" sz="1600" b="1" i="0" u="none" strike="noStrike" cap="none" dirty="0">
                <a:solidFill>
                  <a:schemeClr val="dk1"/>
                </a:solidFill>
                <a:latin typeface="Times New Roman"/>
                <a:ea typeface="Times New Roman"/>
                <a:cs typeface="Times New Roman"/>
                <a:sym typeface="Times New Roman"/>
              </a:rPr>
              <a:t>Mr. Samuel (20241A6647)</a:t>
            </a:r>
            <a:endParaRPr lang="en-US"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2800"/>
              <a:buFont typeface="Arial"/>
              <a:buNone/>
            </a:pPr>
            <a:endParaRPr sz="1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2800"/>
              <a:buFont typeface="Arial"/>
              <a:buNone/>
            </a:pPr>
            <a:endParaRPr sz="1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2800"/>
              <a:buFont typeface="Arial"/>
              <a:buNone/>
            </a:pPr>
            <a:endParaRPr sz="1600" b="1" i="0" u="none" strike="noStrike" cap="none" dirty="0">
              <a:solidFill>
                <a:schemeClr val="dk1"/>
              </a:solidFill>
              <a:latin typeface="Times New Roman"/>
              <a:ea typeface="Times New Roman"/>
              <a:cs typeface="Times New Roman"/>
              <a:sym typeface="Times New Roman"/>
            </a:endParaRPr>
          </a:p>
        </p:txBody>
      </p:sp>
      <p:pic>
        <p:nvPicPr>
          <p:cNvPr id="58" name="Google Shape;58;p1" descr="Untitled-1 copy"/>
          <p:cNvPicPr preferRelativeResize="0"/>
          <p:nvPr/>
        </p:nvPicPr>
        <p:blipFill rotWithShape="1">
          <a:blip r:embed="rId3">
            <a:alphaModFix/>
          </a:blip>
          <a:srcRect l="25562" t="23018" r="26994" b="21857"/>
          <a:stretch/>
        </p:blipFill>
        <p:spPr>
          <a:xfrm>
            <a:off x="4064000" y="1646600"/>
            <a:ext cx="877847" cy="8030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94161A-1E2A-07E4-CA9E-357EE3DB84BA}"/>
              </a:ext>
            </a:extLst>
          </p:cNvPr>
          <p:cNvSpPr txBox="1"/>
          <p:nvPr/>
        </p:nvSpPr>
        <p:spPr>
          <a:xfrm>
            <a:off x="2286000" y="220730"/>
            <a:ext cx="4572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Existing Approach </a:t>
            </a:r>
            <a:r>
              <a:rPr lang="en-IN" sz="3200" b="1" dirty="0">
                <a:latin typeface="Times New Roman"/>
                <a:ea typeface="Times New Roman"/>
                <a:cs typeface="Times New Roman"/>
                <a:sym typeface="Times New Roman"/>
              </a:rPr>
              <a:t>6</a:t>
            </a:r>
            <a:r>
              <a:rPr kumimoji="0" lang="en-IN" sz="32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7C0C6C86-9AAE-7D50-E84D-8DBFD4602541}"/>
              </a:ext>
            </a:extLst>
          </p:cNvPr>
          <p:cNvSpPr txBox="1"/>
          <p:nvPr/>
        </p:nvSpPr>
        <p:spPr>
          <a:xfrm>
            <a:off x="595346" y="1247315"/>
            <a:ext cx="8331565" cy="353943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The author </a:t>
            </a:r>
            <a:r>
              <a:rPr lang="en-IN" sz="2800" dirty="0" err="1">
                <a:latin typeface="Times New Roman" panose="02020603050405020304" pitchFamily="18" charset="0"/>
                <a:cs typeface="Times New Roman" panose="02020603050405020304" pitchFamily="18" charset="0"/>
              </a:rPr>
              <a:t>Krasnyanskiy</a:t>
            </a:r>
            <a:r>
              <a:rPr lang="en-IN" sz="2800" dirty="0">
                <a:latin typeface="Times New Roman" panose="02020603050405020304" pitchFamily="18" charset="0"/>
                <a:cs typeface="Times New Roman" panose="02020603050405020304" pitchFamily="18" charset="0"/>
              </a:rPr>
              <a:t> M.N. developed </a:t>
            </a:r>
            <a:r>
              <a:rPr lang="en-US" sz="2800" dirty="0">
                <a:latin typeface="Times New Roman" panose="02020603050405020304" pitchFamily="18" charset="0"/>
                <a:cs typeface="Times New Roman" panose="02020603050405020304" pitchFamily="18" charset="0"/>
              </a:rPr>
              <a:t>addresses the need for a theoretical foundation to integrate various machine learning and artificial intelligence-based classification methods for analyzing documents within scientific and educational institutions. To address this gap, the author develops an algorithm for document classification that considers the specific characteristics of documents in this subject area.</a:t>
            </a:r>
            <a:r>
              <a:rPr lang="en-IN"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0841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EE984D-E191-B0C3-EB71-31A002953F6C}"/>
              </a:ext>
            </a:extLst>
          </p:cNvPr>
          <p:cNvSpPr txBox="1"/>
          <p:nvPr/>
        </p:nvSpPr>
        <p:spPr>
          <a:xfrm>
            <a:off x="2286000" y="108897"/>
            <a:ext cx="4572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Existing Approach 7: </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42234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85531FC-21F1-9A54-CEDF-1930D0D98659}"/>
              </a:ext>
            </a:extLst>
          </p:cNvPr>
          <p:cNvSpPr txBox="1"/>
          <p:nvPr/>
        </p:nvSpPr>
        <p:spPr>
          <a:xfrm>
            <a:off x="2371519" y="49690"/>
            <a:ext cx="4572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Existing Approach 8: </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30105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85531FC-21F1-9A54-CEDF-1930D0D98659}"/>
              </a:ext>
            </a:extLst>
          </p:cNvPr>
          <p:cNvSpPr txBox="1"/>
          <p:nvPr/>
        </p:nvSpPr>
        <p:spPr>
          <a:xfrm>
            <a:off x="2371519" y="49690"/>
            <a:ext cx="4572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Existing Approach 9: </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5294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85531FC-21F1-9A54-CEDF-1930D0D98659}"/>
              </a:ext>
            </a:extLst>
          </p:cNvPr>
          <p:cNvSpPr txBox="1"/>
          <p:nvPr/>
        </p:nvSpPr>
        <p:spPr>
          <a:xfrm>
            <a:off x="2371519" y="49690"/>
            <a:ext cx="4572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Existing Approach 10: </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9872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85531FC-21F1-9A54-CEDF-1930D0D98659}"/>
              </a:ext>
            </a:extLst>
          </p:cNvPr>
          <p:cNvSpPr txBox="1"/>
          <p:nvPr/>
        </p:nvSpPr>
        <p:spPr>
          <a:xfrm>
            <a:off x="2371519" y="49690"/>
            <a:ext cx="4572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Existing Approach 11: </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75345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85531FC-21F1-9A54-CEDF-1930D0D98659}"/>
              </a:ext>
            </a:extLst>
          </p:cNvPr>
          <p:cNvSpPr txBox="1"/>
          <p:nvPr/>
        </p:nvSpPr>
        <p:spPr>
          <a:xfrm>
            <a:off x="2371519" y="49690"/>
            <a:ext cx="4572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Existing Approach 12: </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0133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p:nvPr/>
        </p:nvSpPr>
        <p:spPr>
          <a:xfrm>
            <a:off x="0" y="129171"/>
            <a:ext cx="9144000" cy="737816"/>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a:solidFill>
                  <a:srgbClr val="000000"/>
                </a:solidFill>
                <a:latin typeface="Times New Roman"/>
                <a:ea typeface="Times New Roman"/>
                <a:cs typeface="Times New Roman"/>
                <a:sym typeface="Times New Roman"/>
              </a:rPr>
              <a:t>Existing Approaches (literature survey) </a:t>
            </a:r>
            <a:endParaRPr/>
          </a:p>
        </p:txBody>
      </p:sp>
      <p:sp>
        <p:nvSpPr>
          <p:cNvPr id="251" name="Google Shape;251;p32"/>
          <p:cNvSpPr txBox="1"/>
          <p:nvPr/>
        </p:nvSpPr>
        <p:spPr>
          <a:xfrm>
            <a:off x="383137" y="781921"/>
            <a:ext cx="8520600" cy="4429125"/>
          </a:xfrm>
          <a:prstGeom prst="rect">
            <a:avLst/>
          </a:prstGeom>
          <a:noFill/>
          <a:ln>
            <a:noFill/>
          </a:ln>
        </p:spPr>
        <p:txBody>
          <a:bodyPr spcFirstLastPara="1" wrap="square" lIns="91425" tIns="45700" rIns="91425" bIns="45700" anchor="t" anchorCtr="0">
            <a:normAutofit/>
          </a:bodyPr>
          <a:lstStyle/>
          <a:p>
            <a:pPr marL="342900" marR="0" lvl="0" indent="-19050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aphicFrame>
        <p:nvGraphicFramePr>
          <p:cNvPr id="253" name="Google Shape;253;p32"/>
          <p:cNvGraphicFramePr/>
          <p:nvPr>
            <p:extLst>
              <p:ext uri="{D42A27DB-BD31-4B8C-83A1-F6EECF244321}">
                <p14:modId xmlns:p14="http://schemas.microsoft.com/office/powerpoint/2010/main" val="287016413"/>
              </p:ext>
            </p:extLst>
          </p:nvPr>
        </p:nvGraphicFramePr>
        <p:xfrm>
          <a:off x="95741" y="1061899"/>
          <a:ext cx="8952518" cy="3996904"/>
        </p:xfrm>
        <a:graphic>
          <a:graphicData uri="http://schemas.openxmlformats.org/drawingml/2006/table">
            <a:tbl>
              <a:tblPr firstRow="1" bandRow="1">
                <a:noFill/>
                <a:tableStyleId>{6446DA89-72E0-4278-98E4-97C8416CE8D1}</a:tableStyleId>
              </a:tblPr>
              <a:tblGrid>
                <a:gridCol w="937929">
                  <a:extLst>
                    <a:ext uri="{9D8B030D-6E8A-4147-A177-3AD203B41FA5}">
                      <a16:colId xmlns:a16="http://schemas.microsoft.com/office/drawing/2014/main" val="20000"/>
                    </a:ext>
                  </a:extLst>
                </a:gridCol>
                <a:gridCol w="2610678">
                  <a:extLst>
                    <a:ext uri="{9D8B030D-6E8A-4147-A177-3AD203B41FA5}">
                      <a16:colId xmlns:a16="http://schemas.microsoft.com/office/drawing/2014/main" val="20001"/>
                    </a:ext>
                  </a:extLst>
                </a:gridCol>
                <a:gridCol w="2703443">
                  <a:extLst>
                    <a:ext uri="{9D8B030D-6E8A-4147-A177-3AD203B41FA5}">
                      <a16:colId xmlns:a16="http://schemas.microsoft.com/office/drawing/2014/main" val="20002"/>
                    </a:ext>
                  </a:extLst>
                </a:gridCol>
                <a:gridCol w="2700468">
                  <a:extLst>
                    <a:ext uri="{9D8B030D-6E8A-4147-A177-3AD203B41FA5}">
                      <a16:colId xmlns:a16="http://schemas.microsoft.com/office/drawing/2014/main" val="20003"/>
                    </a:ext>
                  </a:extLst>
                </a:gridCol>
              </a:tblGrid>
              <a:tr h="467711">
                <a:tc>
                  <a:txBody>
                    <a:bodyPr/>
                    <a:lstStyle/>
                    <a:p>
                      <a:pPr marL="0" marR="0" lvl="0" indent="0" algn="just" rtl="0">
                        <a:lnSpc>
                          <a:spcPct val="100000"/>
                        </a:lnSpc>
                        <a:spcBef>
                          <a:spcPts val="0"/>
                        </a:spcBef>
                        <a:spcAft>
                          <a:spcPts val="0"/>
                        </a:spcAft>
                        <a:buNone/>
                      </a:pPr>
                      <a:r>
                        <a:rPr lang="en-IN" sz="1800" b="1" u="none" strike="noStrike" cap="none" dirty="0">
                          <a:latin typeface="Times New Roman" panose="02020603050405020304" pitchFamily="18" charset="0"/>
                          <a:ea typeface="Times New Roman"/>
                          <a:cs typeface="Times New Roman" panose="02020603050405020304" pitchFamily="18" charset="0"/>
                          <a:sym typeface="Times New Roman"/>
                        </a:rPr>
                        <a:t>Ref. No </a:t>
                      </a:r>
                      <a:endParaRPr sz="18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lnSpc>
                          <a:spcPct val="100000"/>
                        </a:lnSpc>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        Title</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latin typeface="Times New Roman" panose="02020603050405020304" pitchFamily="18" charset="0"/>
                          <a:cs typeface="Times New Roman" panose="02020603050405020304" pitchFamily="18" charset="0"/>
                        </a:rPr>
                        <a:t>        </a:t>
                      </a:r>
                      <a:r>
                        <a:rPr lang="en-IN" sz="1400" b="1" u="none" strike="noStrike" cap="none" dirty="0">
                          <a:latin typeface="Times New Roman" panose="02020603050405020304" pitchFamily="18" charset="0"/>
                          <a:cs typeface="Times New Roman" panose="02020603050405020304" pitchFamily="18" charset="0"/>
                        </a:rPr>
                        <a:t>Description</a:t>
                      </a:r>
                      <a:r>
                        <a:rPr lang="en-IN" sz="1400" u="none" strike="noStrike" cap="none" dirty="0">
                          <a:latin typeface="Times New Roman" panose="02020603050405020304" pitchFamily="18" charset="0"/>
                          <a:cs typeface="Times New Roman" panose="02020603050405020304" pitchFamily="18" charset="0"/>
                        </a:rPr>
                        <a:t>  </a:t>
                      </a:r>
                      <a:endParaRPr sz="1400" b="1"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None/>
                      </a:pPr>
                      <a:r>
                        <a:rPr lang="en-IN" sz="1400" b="1" u="none" strike="noStrike" cap="none" dirty="0">
                          <a:latin typeface="Times New Roman" panose="02020603050405020304" pitchFamily="18" charset="0"/>
                          <a:cs typeface="Times New Roman" panose="02020603050405020304" pitchFamily="18" charset="0"/>
                        </a:rPr>
                        <a:t>Drawbacks</a:t>
                      </a:r>
                      <a:r>
                        <a:rPr lang="en-IN" sz="1400" u="none" strike="noStrike" cap="none" dirty="0">
                          <a:latin typeface="Times New Roman" panose="02020603050405020304" pitchFamily="18" charset="0"/>
                          <a:cs typeface="Times New Roman" panose="02020603050405020304" pitchFamily="18" charset="0"/>
                        </a:rPr>
                        <a:t>        </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1049399">
                <a:tc>
                  <a:txBody>
                    <a:bodyPr/>
                    <a:lstStyle/>
                    <a:p>
                      <a:pPr marL="0" marR="0" lvl="0" indent="0" algn="l" rtl="0">
                        <a:lnSpc>
                          <a:spcPct val="100000"/>
                        </a:lnSpc>
                        <a:spcBef>
                          <a:spcPts val="0"/>
                        </a:spcBef>
                        <a:spcAft>
                          <a:spcPts val="0"/>
                        </a:spcAft>
                        <a:buNone/>
                      </a:pPr>
                      <a:r>
                        <a:rPr lang="en-IN" sz="1800" u="none" strike="noStrike" cap="none" dirty="0">
                          <a:latin typeface="Times New Roman" panose="02020603050405020304" pitchFamily="18" charset="0"/>
                          <a:ea typeface="Times New Roman"/>
                          <a:cs typeface="Times New Roman" panose="02020603050405020304" pitchFamily="18" charset="0"/>
                          <a:sym typeface="Times New Roman"/>
                        </a:rPr>
                        <a:t>[1]</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dirty="0">
                          <a:latin typeface="Times New Roman" panose="02020603050405020304" pitchFamily="18" charset="0"/>
                          <a:cs typeface="Times New Roman" panose="02020603050405020304" pitchFamily="18" charset="0"/>
                          <a:sym typeface="Times New Roman"/>
                        </a:rPr>
                        <a:t>Automated formatting verification technique of paperwork based on the gradient boosting on decision trees</a:t>
                      </a:r>
                    </a:p>
                  </a:txBody>
                  <a:tcPr marL="91450" marR="91450" marT="45725" marB="45725"/>
                </a:tc>
                <a:tc>
                  <a:txBody>
                    <a:bodyPr/>
                    <a:lstStyle/>
                    <a:p>
                      <a:pPr marL="0" marR="0" lvl="0" indent="0" algn="l" rtl="0">
                        <a:lnSpc>
                          <a:spcPct val="100000"/>
                        </a:lnSpc>
                        <a:spcBef>
                          <a:spcPts val="0"/>
                        </a:spcBef>
                        <a:spcAft>
                          <a:spcPts val="0"/>
                        </a:spcAft>
                        <a:buNone/>
                      </a:pPr>
                      <a:r>
                        <a:rPr lang="en-US" sz="1600" dirty="0">
                          <a:latin typeface="Times New Roman" panose="02020603050405020304" pitchFamily="18" charset="0"/>
                          <a:cs typeface="Times New Roman" panose="02020603050405020304" pitchFamily="18" charset="0"/>
                        </a:rPr>
                        <a:t>The authors propose a new method for automatically checking the formatting of docx files. </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IN" sz="1600" dirty="0">
                          <a:latin typeface="Times New Roman" panose="02020603050405020304" pitchFamily="18" charset="0"/>
                          <a:cs typeface="Times New Roman" panose="02020603050405020304" pitchFamily="18" charset="0"/>
                        </a:rPr>
                        <a:t>It only checks the errors in documents but it doesn’t edit the document automatically.</a:t>
                      </a:r>
                      <a:endParaRPr sz="16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1049399">
                <a:tc>
                  <a:txBody>
                    <a:bodyPr/>
                    <a:lstStyle/>
                    <a:p>
                      <a:pPr marL="0" marR="0" lvl="0" indent="0" algn="l" rtl="0">
                        <a:lnSpc>
                          <a:spcPct val="100000"/>
                        </a:lnSpc>
                        <a:spcBef>
                          <a:spcPts val="0"/>
                        </a:spcBef>
                        <a:spcAft>
                          <a:spcPts val="0"/>
                        </a:spcAft>
                        <a:buNone/>
                      </a:pPr>
                      <a:r>
                        <a:rPr lang="en-IN" sz="1400" u="none" strike="noStrike" cap="none">
                          <a:latin typeface="Times New Roman" panose="02020603050405020304" pitchFamily="18" charset="0"/>
                          <a:cs typeface="Times New Roman" panose="02020603050405020304" pitchFamily="18" charset="0"/>
                        </a:rPr>
                        <a:t>[2]</a:t>
                      </a:r>
                      <a:endParaRPr sz="14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Times New Roman" panose="02020603050405020304" pitchFamily="18" charset="0"/>
                          <a:ea typeface="Arial"/>
                          <a:cs typeface="Times New Roman" panose="02020603050405020304" pitchFamily="18" charset="0"/>
                          <a:sym typeface="Arial"/>
                        </a:rPr>
                        <a:t>Text Segmentation Techniques</a:t>
                      </a:r>
                    </a:p>
                    <a:p>
                      <a:pPr marL="0" marR="0" lvl="0" indent="0" algn="l" rtl="0">
                        <a:lnSpc>
                          <a:spcPct val="100000"/>
                        </a:lnSpc>
                        <a:spcBef>
                          <a:spcPts val="0"/>
                        </a:spcBef>
                        <a:spcAft>
                          <a:spcPts val="0"/>
                        </a:spcAft>
                        <a:buNone/>
                      </a:pPr>
                      <a:endParaRPr lang="en-US" sz="1600" dirty="0">
                        <a:latin typeface="Times New Roman" panose="02020603050405020304" pitchFamily="18" charset="0"/>
                        <a:cs typeface="Times New Roman" panose="02020603050405020304"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600" dirty="0">
                          <a:latin typeface="Times New Roman" panose="02020603050405020304" pitchFamily="18" charset="0"/>
                          <a:cs typeface="Times New Roman" panose="02020603050405020304" pitchFamily="18" charset="0"/>
                        </a:rPr>
                        <a:t>In their paper, they discuss the different ways that text can be segmented and the advantages and disadvantages of each method. </a:t>
                      </a:r>
                      <a:endParaRPr lang="en-IN"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IN" sz="1600" u="none" strike="noStrike" cap="none" dirty="0">
                          <a:latin typeface="Times New Roman" panose="02020603050405020304" pitchFamily="18" charset="0"/>
                          <a:cs typeface="Times New Roman" panose="02020603050405020304" pitchFamily="18" charset="0"/>
                        </a:rPr>
                        <a:t>The paper only summarized the methods for Text segmentation</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1151733">
                <a:tc>
                  <a:txBody>
                    <a:bodyPr/>
                    <a:lstStyle/>
                    <a:p>
                      <a:pPr marL="0" marR="0" lvl="0" indent="0" algn="l" rtl="0">
                        <a:lnSpc>
                          <a:spcPct val="100000"/>
                        </a:lnSpc>
                        <a:spcBef>
                          <a:spcPts val="0"/>
                        </a:spcBef>
                        <a:spcAft>
                          <a:spcPts val="0"/>
                        </a:spcAft>
                        <a:buNone/>
                      </a:pPr>
                      <a:r>
                        <a:rPr lang="en-IN" sz="1400" u="none" strike="noStrike" cap="none">
                          <a:latin typeface="Times New Roman" panose="02020603050405020304" pitchFamily="18" charset="0"/>
                          <a:cs typeface="Times New Roman" panose="02020603050405020304" pitchFamily="18" charset="0"/>
                        </a:rPr>
                        <a:t>[3]</a:t>
                      </a:r>
                      <a:endParaRPr sz="14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600" dirty="0">
                          <a:latin typeface="Times New Roman" panose="02020603050405020304" pitchFamily="18" charset="0"/>
                          <a:cs typeface="Times New Roman" panose="02020603050405020304" pitchFamily="18" charset="0"/>
                        </a:rPr>
                        <a:t>Text Segmentation into Paragraphs Based on Local Text Cohesion</a:t>
                      </a:r>
                      <a:endParaRPr sz="16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600" b="0" i="0" dirty="0">
                          <a:solidFill>
                            <a:schemeClr val="tx1"/>
                          </a:solidFill>
                          <a:effectLst/>
                          <a:latin typeface="Times New Roman" panose="02020603050405020304" pitchFamily="18" charset="0"/>
                          <a:cs typeface="Times New Roman" panose="02020603050405020304" pitchFamily="18" charset="0"/>
                        </a:rPr>
                        <a:t>He described a new method for paragraph segmentation his method is based on the concept of cohesive units.</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effectLst/>
                          <a:latin typeface="Arial"/>
                          <a:ea typeface="Arial"/>
                          <a:cs typeface="Arial"/>
                          <a:sym typeface="Arial"/>
                        </a:rPr>
                        <a:t>It is not able to handle all types of text. The algorithm may be sensitive to the choice of parameters.</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p:nvPr/>
        </p:nvSpPr>
        <p:spPr>
          <a:xfrm>
            <a:off x="0" y="129171"/>
            <a:ext cx="9144000" cy="737816"/>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253" name="Google Shape;253;p32"/>
          <p:cNvGraphicFramePr/>
          <p:nvPr>
            <p:extLst>
              <p:ext uri="{D42A27DB-BD31-4B8C-83A1-F6EECF244321}">
                <p14:modId xmlns:p14="http://schemas.microsoft.com/office/powerpoint/2010/main" val="528826162"/>
              </p:ext>
            </p:extLst>
          </p:nvPr>
        </p:nvGraphicFramePr>
        <p:xfrm>
          <a:off x="95741" y="888086"/>
          <a:ext cx="8952518" cy="4122714"/>
        </p:xfrm>
        <a:graphic>
          <a:graphicData uri="http://schemas.openxmlformats.org/drawingml/2006/table">
            <a:tbl>
              <a:tblPr firstRow="1" bandRow="1">
                <a:noFill/>
                <a:tableStyleId>{6446DA89-72E0-4278-98E4-97C8416CE8D1}</a:tableStyleId>
              </a:tblPr>
              <a:tblGrid>
                <a:gridCol w="937929">
                  <a:extLst>
                    <a:ext uri="{9D8B030D-6E8A-4147-A177-3AD203B41FA5}">
                      <a16:colId xmlns:a16="http://schemas.microsoft.com/office/drawing/2014/main" val="20000"/>
                    </a:ext>
                  </a:extLst>
                </a:gridCol>
                <a:gridCol w="2610678">
                  <a:extLst>
                    <a:ext uri="{9D8B030D-6E8A-4147-A177-3AD203B41FA5}">
                      <a16:colId xmlns:a16="http://schemas.microsoft.com/office/drawing/2014/main" val="20001"/>
                    </a:ext>
                  </a:extLst>
                </a:gridCol>
                <a:gridCol w="2703443">
                  <a:extLst>
                    <a:ext uri="{9D8B030D-6E8A-4147-A177-3AD203B41FA5}">
                      <a16:colId xmlns:a16="http://schemas.microsoft.com/office/drawing/2014/main" val="20002"/>
                    </a:ext>
                  </a:extLst>
                </a:gridCol>
                <a:gridCol w="2700468">
                  <a:extLst>
                    <a:ext uri="{9D8B030D-6E8A-4147-A177-3AD203B41FA5}">
                      <a16:colId xmlns:a16="http://schemas.microsoft.com/office/drawing/2014/main" val="20003"/>
                    </a:ext>
                  </a:extLst>
                </a:gridCol>
              </a:tblGrid>
              <a:tr h="361813">
                <a:tc>
                  <a:txBody>
                    <a:bodyPr/>
                    <a:lstStyle/>
                    <a:p>
                      <a:pPr marL="0" marR="0" lvl="0" indent="0" algn="just" rtl="0">
                        <a:lnSpc>
                          <a:spcPct val="100000"/>
                        </a:lnSpc>
                        <a:spcBef>
                          <a:spcPts val="0"/>
                        </a:spcBef>
                        <a:spcAft>
                          <a:spcPts val="0"/>
                        </a:spcAft>
                        <a:buNone/>
                      </a:pPr>
                      <a:r>
                        <a:rPr lang="en-IN" sz="1800" b="1" u="none" strike="noStrike" cap="none" dirty="0">
                          <a:latin typeface="Times New Roman" panose="02020603050405020304" pitchFamily="18" charset="0"/>
                          <a:ea typeface="Times New Roman"/>
                          <a:cs typeface="Times New Roman" panose="02020603050405020304" pitchFamily="18" charset="0"/>
                          <a:sym typeface="Times New Roman"/>
                        </a:rPr>
                        <a:t>Ref. No </a:t>
                      </a:r>
                      <a:endParaRPr sz="18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lnSpc>
                          <a:spcPct val="100000"/>
                        </a:lnSpc>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        Title</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latin typeface="Times New Roman" panose="02020603050405020304" pitchFamily="18" charset="0"/>
                          <a:cs typeface="Times New Roman" panose="02020603050405020304" pitchFamily="18" charset="0"/>
                        </a:rPr>
                        <a:t>        </a:t>
                      </a:r>
                      <a:r>
                        <a:rPr lang="en-IN" sz="1400" b="1" u="none" strike="noStrike" cap="none" dirty="0">
                          <a:latin typeface="Times New Roman" panose="02020603050405020304" pitchFamily="18" charset="0"/>
                          <a:cs typeface="Times New Roman" panose="02020603050405020304" pitchFamily="18" charset="0"/>
                        </a:rPr>
                        <a:t>Description</a:t>
                      </a:r>
                      <a:r>
                        <a:rPr lang="en-IN" sz="1400" u="none" strike="noStrike" cap="none" dirty="0">
                          <a:latin typeface="Times New Roman" panose="02020603050405020304" pitchFamily="18" charset="0"/>
                          <a:cs typeface="Times New Roman" panose="02020603050405020304" pitchFamily="18" charset="0"/>
                        </a:rPr>
                        <a:t>  </a:t>
                      </a:r>
                      <a:endParaRPr sz="1400" b="1"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None/>
                      </a:pPr>
                      <a:r>
                        <a:rPr lang="en-IN" sz="1400" b="1" u="none" strike="noStrike" cap="none" dirty="0">
                          <a:latin typeface="Times New Roman" panose="02020603050405020304" pitchFamily="18" charset="0"/>
                          <a:cs typeface="Times New Roman" panose="02020603050405020304" pitchFamily="18" charset="0"/>
                        </a:rPr>
                        <a:t>Drawbacks</a:t>
                      </a:r>
                      <a:r>
                        <a:rPr lang="en-IN" sz="1400" u="none" strike="noStrike" cap="none" dirty="0">
                          <a:latin typeface="Times New Roman" panose="02020603050405020304" pitchFamily="18" charset="0"/>
                          <a:cs typeface="Times New Roman" panose="02020603050405020304" pitchFamily="18" charset="0"/>
                        </a:rPr>
                        <a:t>        </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739404">
                <a:tc>
                  <a:txBody>
                    <a:bodyPr/>
                    <a:lstStyle/>
                    <a:p>
                      <a:pPr marL="0" marR="0" lvl="0" indent="0" algn="l" rtl="0">
                        <a:lnSpc>
                          <a:spcPct val="100000"/>
                        </a:lnSpc>
                        <a:spcBef>
                          <a:spcPts val="0"/>
                        </a:spcBef>
                        <a:spcAft>
                          <a:spcPts val="0"/>
                        </a:spcAft>
                        <a:buNone/>
                      </a:pPr>
                      <a:r>
                        <a:rPr lang="en-IN" sz="1800" u="none" strike="noStrike" cap="none" dirty="0">
                          <a:latin typeface="Times New Roman" panose="02020603050405020304" pitchFamily="18" charset="0"/>
                          <a:ea typeface="Times New Roman"/>
                          <a:cs typeface="Times New Roman" panose="02020603050405020304" pitchFamily="18" charset="0"/>
                          <a:sym typeface="Times New Roman"/>
                        </a:rPr>
                        <a:t>[4]</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Times New Roman" panose="02020603050405020304" pitchFamily="18" charset="0"/>
                          <a:ea typeface="Arial"/>
                          <a:cs typeface="Times New Roman" panose="02020603050405020304" pitchFamily="18" charset="0"/>
                          <a:sym typeface="Arial"/>
                        </a:rPr>
                        <a:t>A Rule-Based Approach to Embedding Techniques for Text Document Classification</a:t>
                      </a:r>
                    </a:p>
                  </a:txBody>
                  <a:tcPr marL="91450" marR="91450" marT="45725" marB="45725"/>
                </a:tc>
                <a:tc>
                  <a:txBody>
                    <a:bodyPr/>
                    <a:lstStyle/>
                    <a:p>
                      <a:pPr marL="0" marR="0" lvl="0" indent="0" algn="l" rtl="0">
                        <a:lnSpc>
                          <a:spcPct val="100000"/>
                        </a:lnSpc>
                        <a:spcBef>
                          <a:spcPts val="0"/>
                        </a:spcBef>
                        <a:spcAft>
                          <a:spcPts val="0"/>
                        </a:spcAft>
                        <a:buNone/>
                      </a:pPr>
                      <a:r>
                        <a:rPr lang="en-IN" sz="1600" u="none" strike="noStrike" cap="none" dirty="0">
                          <a:latin typeface="Times New Roman" panose="02020603050405020304" pitchFamily="18" charset="0"/>
                          <a:cs typeface="Times New Roman" panose="02020603050405020304" pitchFamily="18" charset="0"/>
                        </a:rPr>
                        <a:t>Text based document classification using Doc2Vec.</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effectLst/>
                          <a:latin typeface="Arial"/>
                          <a:ea typeface="Arial"/>
                          <a:cs typeface="Arial"/>
                          <a:sym typeface="Arial"/>
                        </a:rPr>
                        <a:t>Drawback of this approach is that it can be time-consuming to create and maintain the rules.</a:t>
                      </a:r>
                      <a:endParaRPr sz="16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595199">
                <a:tc>
                  <a:txBody>
                    <a:bodyPr/>
                    <a:lstStyle/>
                    <a:p>
                      <a:pPr marL="0" marR="0" lvl="0" indent="0" algn="l" rtl="0">
                        <a:lnSpc>
                          <a:spcPct val="100000"/>
                        </a:lnSpc>
                        <a:spcBef>
                          <a:spcPts val="0"/>
                        </a:spcBef>
                        <a:spcAft>
                          <a:spcPts val="0"/>
                        </a:spcAft>
                        <a:buNone/>
                      </a:pPr>
                      <a:r>
                        <a:rPr lang="en-IN" sz="1400" u="none" strike="noStrike" cap="none" dirty="0">
                          <a:latin typeface="Times New Roman" panose="02020603050405020304" pitchFamily="18" charset="0"/>
                          <a:cs typeface="Times New Roman" panose="02020603050405020304" pitchFamily="18" charset="0"/>
                        </a:rPr>
                        <a:t>[5]</a:t>
                      </a:r>
                      <a:endParaRPr sz="14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600" dirty="0">
                          <a:latin typeface="Times New Roman" panose="02020603050405020304" pitchFamily="18" charset="0"/>
                          <a:cs typeface="Times New Roman" panose="02020603050405020304" pitchFamily="18" charset="0"/>
                        </a:rPr>
                        <a:t>An Implementation Approach Towards The Automation Of Document Formatting Using Python</a:t>
                      </a:r>
                      <a:endParaRPr lang="en-US" sz="1600" dirty="0">
                        <a:latin typeface="Times New Roman" panose="02020603050405020304" pitchFamily="18" charset="0"/>
                        <a:cs typeface="Times New Roman" panose="02020603050405020304"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effectLst/>
                          <a:latin typeface="Times New Roman" panose="02020603050405020304" pitchFamily="18" charset="0"/>
                          <a:ea typeface="Arial"/>
                          <a:cs typeface="Times New Roman" panose="02020603050405020304" pitchFamily="18" charset="0"/>
                          <a:sym typeface="Arial"/>
                        </a:rPr>
                        <a:t>The system uses templates to define the formatting rules and then uses a Python script to compare the user's document to the template and make the necessary changes</a:t>
                      </a:r>
                      <a:endParaRPr lang="en-IN"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effectLst/>
                          <a:latin typeface="Arial"/>
                          <a:ea typeface="Arial"/>
                          <a:cs typeface="Arial"/>
                          <a:sym typeface="Arial"/>
                        </a:rPr>
                        <a:t>It is be time-consuming to create and maintain templates and not able to handle all types of document formatting, such as complex tables and charts </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1049399">
                <a:tc>
                  <a:txBody>
                    <a:bodyPr/>
                    <a:lstStyle/>
                    <a:p>
                      <a:pPr marL="0" marR="0" lvl="0" indent="0" algn="l" rtl="0">
                        <a:lnSpc>
                          <a:spcPct val="100000"/>
                        </a:lnSpc>
                        <a:spcBef>
                          <a:spcPts val="0"/>
                        </a:spcBef>
                        <a:spcAft>
                          <a:spcPts val="0"/>
                        </a:spcAft>
                        <a:buNone/>
                      </a:pPr>
                      <a:r>
                        <a:rPr lang="en-IN" sz="1400" u="none" strike="noStrike" cap="none" dirty="0">
                          <a:latin typeface="Times New Roman" panose="02020603050405020304" pitchFamily="18" charset="0"/>
                          <a:cs typeface="Times New Roman" panose="02020603050405020304" pitchFamily="18" charset="0"/>
                        </a:rPr>
                        <a:t>[6]</a:t>
                      </a:r>
                      <a:endParaRPr sz="14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600" dirty="0">
                          <a:latin typeface="Times New Roman" panose="02020603050405020304" pitchFamily="18" charset="0"/>
                          <a:cs typeface="Times New Roman" panose="02020603050405020304" pitchFamily="18" charset="0"/>
                          <a:sym typeface="Times New Roman"/>
                        </a:rPr>
                        <a:t>The Algorithm of Document Classification of</a:t>
                      </a:r>
                    </a:p>
                    <a:p>
                      <a:pPr marL="0" marR="0" lvl="0" indent="0" algn="l" rtl="0">
                        <a:lnSpc>
                          <a:spcPct val="100000"/>
                        </a:lnSpc>
                        <a:spcBef>
                          <a:spcPts val="0"/>
                        </a:spcBef>
                        <a:spcAft>
                          <a:spcPts val="0"/>
                        </a:spcAft>
                        <a:buNone/>
                      </a:pPr>
                      <a:r>
                        <a:rPr lang="en-US" sz="1600" dirty="0">
                          <a:latin typeface="Times New Roman" panose="02020603050405020304" pitchFamily="18" charset="0"/>
                          <a:cs typeface="Times New Roman" panose="02020603050405020304" pitchFamily="18" charset="0"/>
                          <a:sym typeface="Times New Roman"/>
                        </a:rPr>
                        <a:t>Research and Education Institution Using Machine</a:t>
                      </a:r>
                    </a:p>
                    <a:p>
                      <a:pPr marL="0" marR="0" lvl="0" indent="0" algn="l" rtl="0">
                        <a:lnSpc>
                          <a:spcPct val="100000"/>
                        </a:lnSpc>
                        <a:spcBef>
                          <a:spcPts val="0"/>
                        </a:spcBef>
                        <a:spcAft>
                          <a:spcPts val="0"/>
                        </a:spcAft>
                        <a:buNone/>
                      </a:pPr>
                      <a:r>
                        <a:rPr lang="en-US" sz="1600" dirty="0">
                          <a:latin typeface="Times New Roman" panose="02020603050405020304" pitchFamily="18" charset="0"/>
                          <a:cs typeface="Times New Roman" panose="02020603050405020304" pitchFamily="18" charset="0"/>
                          <a:sym typeface="Times New Roman"/>
                        </a:rPr>
                        <a:t>Learning Methods </a:t>
                      </a:r>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Develop a specialized document classification algorithm. Create a system of document characteristics for grouping.</a:t>
                      </a:r>
                    </a:p>
                    <a:p>
                      <a:br>
                        <a:rPr lang="en-US" sz="1600" dirty="0"/>
                      </a:br>
                      <a:endParaRPr lang="en-IN"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Need for continuous updates and adjustments as the subject area within scientific and educational institutions evolves. </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435425769"/>
                  </a:ext>
                </a:extLst>
              </a:tr>
            </a:tbl>
          </a:graphicData>
        </a:graphic>
      </p:graphicFrame>
    </p:spTree>
    <p:extLst>
      <p:ext uri="{BB962C8B-B14F-4D97-AF65-F5344CB8AC3E}">
        <p14:creationId xmlns:p14="http://schemas.microsoft.com/office/powerpoint/2010/main" val="1839108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p:nvPr/>
        </p:nvSpPr>
        <p:spPr>
          <a:xfrm>
            <a:off x="0" y="129171"/>
            <a:ext cx="9144000" cy="737816"/>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253" name="Google Shape;253;p32"/>
          <p:cNvGraphicFramePr/>
          <p:nvPr>
            <p:extLst>
              <p:ext uri="{D42A27DB-BD31-4B8C-83A1-F6EECF244321}">
                <p14:modId xmlns:p14="http://schemas.microsoft.com/office/powerpoint/2010/main" val="3237951069"/>
              </p:ext>
            </p:extLst>
          </p:nvPr>
        </p:nvGraphicFramePr>
        <p:xfrm>
          <a:off x="95741" y="888086"/>
          <a:ext cx="8952518" cy="3518309"/>
        </p:xfrm>
        <a:graphic>
          <a:graphicData uri="http://schemas.openxmlformats.org/drawingml/2006/table">
            <a:tbl>
              <a:tblPr firstRow="1" bandRow="1">
                <a:noFill/>
                <a:tableStyleId>{6446DA89-72E0-4278-98E4-97C8416CE8D1}</a:tableStyleId>
              </a:tblPr>
              <a:tblGrid>
                <a:gridCol w="937929">
                  <a:extLst>
                    <a:ext uri="{9D8B030D-6E8A-4147-A177-3AD203B41FA5}">
                      <a16:colId xmlns:a16="http://schemas.microsoft.com/office/drawing/2014/main" val="20000"/>
                    </a:ext>
                  </a:extLst>
                </a:gridCol>
                <a:gridCol w="2610678">
                  <a:extLst>
                    <a:ext uri="{9D8B030D-6E8A-4147-A177-3AD203B41FA5}">
                      <a16:colId xmlns:a16="http://schemas.microsoft.com/office/drawing/2014/main" val="20001"/>
                    </a:ext>
                  </a:extLst>
                </a:gridCol>
                <a:gridCol w="2703443">
                  <a:extLst>
                    <a:ext uri="{9D8B030D-6E8A-4147-A177-3AD203B41FA5}">
                      <a16:colId xmlns:a16="http://schemas.microsoft.com/office/drawing/2014/main" val="20002"/>
                    </a:ext>
                  </a:extLst>
                </a:gridCol>
                <a:gridCol w="2700468">
                  <a:extLst>
                    <a:ext uri="{9D8B030D-6E8A-4147-A177-3AD203B41FA5}">
                      <a16:colId xmlns:a16="http://schemas.microsoft.com/office/drawing/2014/main" val="20003"/>
                    </a:ext>
                  </a:extLst>
                </a:gridCol>
              </a:tblGrid>
              <a:tr h="361813">
                <a:tc>
                  <a:txBody>
                    <a:bodyPr/>
                    <a:lstStyle/>
                    <a:p>
                      <a:pPr marL="0" marR="0" lvl="0" indent="0" algn="just" rtl="0">
                        <a:lnSpc>
                          <a:spcPct val="100000"/>
                        </a:lnSpc>
                        <a:spcBef>
                          <a:spcPts val="0"/>
                        </a:spcBef>
                        <a:spcAft>
                          <a:spcPts val="0"/>
                        </a:spcAft>
                        <a:buNone/>
                      </a:pPr>
                      <a:r>
                        <a:rPr lang="en-IN" sz="1800" b="1" u="none" strike="noStrike" cap="none" dirty="0">
                          <a:latin typeface="Times New Roman" panose="02020603050405020304" pitchFamily="18" charset="0"/>
                          <a:ea typeface="Times New Roman"/>
                          <a:cs typeface="Times New Roman" panose="02020603050405020304" pitchFamily="18" charset="0"/>
                          <a:sym typeface="Times New Roman"/>
                        </a:rPr>
                        <a:t>Ref. No </a:t>
                      </a:r>
                      <a:endParaRPr sz="18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lnSpc>
                          <a:spcPct val="100000"/>
                        </a:lnSpc>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        Title</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latin typeface="Times New Roman" panose="02020603050405020304" pitchFamily="18" charset="0"/>
                          <a:cs typeface="Times New Roman" panose="02020603050405020304" pitchFamily="18" charset="0"/>
                        </a:rPr>
                        <a:t>        </a:t>
                      </a:r>
                      <a:r>
                        <a:rPr lang="en-IN" sz="1400" b="1" u="none" strike="noStrike" cap="none" dirty="0">
                          <a:latin typeface="Times New Roman" panose="02020603050405020304" pitchFamily="18" charset="0"/>
                          <a:cs typeface="Times New Roman" panose="02020603050405020304" pitchFamily="18" charset="0"/>
                        </a:rPr>
                        <a:t>Description</a:t>
                      </a:r>
                      <a:r>
                        <a:rPr lang="en-IN" sz="1400" u="none" strike="noStrike" cap="none" dirty="0">
                          <a:latin typeface="Times New Roman" panose="02020603050405020304" pitchFamily="18" charset="0"/>
                          <a:cs typeface="Times New Roman" panose="02020603050405020304" pitchFamily="18" charset="0"/>
                        </a:rPr>
                        <a:t>  </a:t>
                      </a:r>
                      <a:endParaRPr sz="1400" b="1"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None/>
                      </a:pPr>
                      <a:r>
                        <a:rPr lang="en-IN" sz="1400" b="1" u="none" strike="noStrike" cap="none" dirty="0">
                          <a:latin typeface="Times New Roman" panose="02020603050405020304" pitchFamily="18" charset="0"/>
                          <a:cs typeface="Times New Roman" panose="02020603050405020304" pitchFamily="18" charset="0"/>
                        </a:rPr>
                        <a:t>Drawbacks</a:t>
                      </a:r>
                      <a:r>
                        <a:rPr lang="en-IN" sz="1400" u="none" strike="noStrike" cap="none" dirty="0">
                          <a:latin typeface="Times New Roman" panose="02020603050405020304" pitchFamily="18" charset="0"/>
                          <a:cs typeface="Times New Roman" panose="02020603050405020304" pitchFamily="18" charset="0"/>
                        </a:rPr>
                        <a:t>        </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739404">
                <a:tc>
                  <a:txBody>
                    <a:bodyPr/>
                    <a:lstStyle/>
                    <a:p>
                      <a:pPr marL="0" marR="0" lvl="0" indent="0" algn="l" rtl="0">
                        <a:lnSpc>
                          <a:spcPct val="100000"/>
                        </a:lnSpc>
                        <a:spcBef>
                          <a:spcPts val="0"/>
                        </a:spcBef>
                        <a:spcAft>
                          <a:spcPts val="0"/>
                        </a:spcAft>
                        <a:buNone/>
                      </a:pPr>
                      <a:r>
                        <a:rPr lang="en-IN" sz="1800" u="none" strike="noStrike" cap="none" dirty="0">
                          <a:latin typeface="Times New Roman" panose="02020603050405020304" pitchFamily="18" charset="0"/>
                          <a:ea typeface="Times New Roman"/>
                          <a:cs typeface="Times New Roman" panose="02020603050405020304" pitchFamily="18" charset="0"/>
                          <a:sym typeface="Times New Roman"/>
                        </a:rPr>
                        <a:t>[7]</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Arial"/>
                          <a:cs typeface="Times New Roman" panose="02020603050405020304" pitchFamily="18" charset="0"/>
                          <a:sym typeface="Arial"/>
                        </a:rPr>
                        <a:t>Two algorithms for automatic document page layout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a:solidFill>
                          <a:schemeClr val="dk1"/>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None/>
                      </a:pP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endParaRPr sz="16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595199">
                <a:tc>
                  <a:txBody>
                    <a:bodyPr/>
                    <a:lstStyle/>
                    <a:p>
                      <a:pPr marL="0" marR="0" lvl="0" indent="0" algn="l" rtl="0">
                        <a:lnSpc>
                          <a:spcPct val="100000"/>
                        </a:lnSpc>
                        <a:spcBef>
                          <a:spcPts val="0"/>
                        </a:spcBef>
                        <a:spcAft>
                          <a:spcPts val="0"/>
                        </a:spcAft>
                        <a:buNone/>
                      </a:pPr>
                      <a:r>
                        <a:rPr lang="en-IN" sz="1400" u="none" strike="noStrike" cap="none" dirty="0">
                          <a:latin typeface="Times New Roman" panose="02020603050405020304" pitchFamily="18" charset="0"/>
                          <a:cs typeface="Times New Roman" panose="02020603050405020304" pitchFamily="18" charset="0"/>
                        </a:rPr>
                        <a:t>[8]</a:t>
                      </a:r>
                      <a:endParaRPr sz="14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Arial"/>
                          <a:cs typeface="Times New Roman" panose="02020603050405020304" pitchFamily="18" charset="0"/>
                          <a:sym typeface="Arial"/>
                        </a:rPr>
                        <a:t>Machine learning approach to automated correction of </a:t>
                      </a:r>
                      <a:r>
                        <a:rPr lang="en-US" sz="1600" b="0" i="0" u="none" strike="noStrike" cap="none" dirty="0" err="1">
                          <a:solidFill>
                            <a:schemeClr val="dk1"/>
                          </a:solidFill>
                          <a:effectLst/>
                          <a:latin typeface="Times New Roman" panose="02020603050405020304" pitchFamily="18" charset="0"/>
                          <a:ea typeface="Arial"/>
                          <a:cs typeface="Times New Roman" panose="02020603050405020304" pitchFamily="18" charset="0"/>
                          <a:sym typeface="Arial"/>
                        </a:rPr>
                        <a:t>ETgX</a:t>
                      </a:r>
                      <a:r>
                        <a:rPr lang="en-US" sz="1600" b="0" i="0" u="none" strike="noStrike" cap="none" dirty="0">
                          <a:solidFill>
                            <a:schemeClr val="dk1"/>
                          </a:solidFill>
                          <a:effectLst/>
                          <a:latin typeface="Times New Roman" panose="02020603050405020304" pitchFamily="18" charset="0"/>
                          <a:ea typeface="Arial"/>
                          <a:cs typeface="Times New Roman" panose="02020603050405020304" pitchFamily="18" charset="0"/>
                          <a:sym typeface="Arial"/>
                        </a:rPr>
                        <a:t> documents</a:t>
                      </a:r>
                    </a:p>
                    <a:p>
                      <a:pPr marL="0" marR="0" lvl="0" indent="0" algn="l" rtl="0">
                        <a:lnSpc>
                          <a:spcPct val="100000"/>
                        </a:lnSpc>
                        <a:spcBef>
                          <a:spcPts val="0"/>
                        </a:spcBef>
                        <a:spcAft>
                          <a:spcPts val="0"/>
                        </a:spcAft>
                        <a:buNone/>
                      </a:pPr>
                      <a:endParaRPr lang="en-US" sz="1600" dirty="0">
                        <a:latin typeface="Times New Roman" panose="02020603050405020304" pitchFamily="18" charset="0"/>
                        <a:cs typeface="Times New Roman" panose="02020603050405020304"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endParaRPr lang="en-IN"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1049399">
                <a:tc>
                  <a:txBody>
                    <a:bodyPr/>
                    <a:lstStyle/>
                    <a:p>
                      <a:pPr marL="0" marR="0" lvl="0" indent="0" algn="l" rtl="0">
                        <a:lnSpc>
                          <a:spcPct val="100000"/>
                        </a:lnSpc>
                        <a:spcBef>
                          <a:spcPts val="0"/>
                        </a:spcBef>
                        <a:spcAft>
                          <a:spcPts val="0"/>
                        </a:spcAft>
                        <a:buNone/>
                      </a:pPr>
                      <a:r>
                        <a:rPr lang="en-IN" sz="1400" u="none" strike="noStrike" cap="none" dirty="0">
                          <a:latin typeface="Times New Roman" panose="02020603050405020304" pitchFamily="18" charset="0"/>
                          <a:cs typeface="Times New Roman" panose="02020603050405020304" pitchFamily="18" charset="0"/>
                        </a:rPr>
                        <a:t>[9]</a:t>
                      </a:r>
                      <a:endParaRPr sz="14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IN" sz="1600" dirty="0">
                          <a:latin typeface="Times New Roman" panose="02020603050405020304" pitchFamily="18" charset="0"/>
                          <a:cs typeface="Times New Roman" panose="02020603050405020304" pitchFamily="18" charset="0"/>
                        </a:rPr>
                        <a:t>DOCUMENT FORMAT MANAGEMENT </a:t>
                      </a:r>
                      <a:endParaRPr lang="en-US" sz="1600" dirty="0">
                        <a:latin typeface="Times New Roman" panose="02020603050405020304" pitchFamily="18" charset="0"/>
                        <a:cs typeface="Times New Roman" panose="02020603050405020304" pitchFamily="18" charset="0"/>
                        <a:sym typeface="Times New Roman"/>
                      </a:endParaRPr>
                    </a:p>
                  </a:txBody>
                  <a:tcPr marL="91450" marR="91450" marT="45725" marB="45725"/>
                </a:tc>
                <a:tc>
                  <a:txBody>
                    <a:bodyPr/>
                    <a:lstStyle/>
                    <a:p>
                      <a:endParaRPr lang="en-IN"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435425769"/>
                  </a:ext>
                </a:extLst>
              </a:tr>
            </a:tbl>
          </a:graphicData>
        </a:graphic>
      </p:graphicFrame>
    </p:spTree>
    <p:extLst>
      <p:ext uri="{BB962C8B-B14F-4D97-AF65-F5344CB8AC3E}">
        <p14:creationId xmlns:p14="http://schemas.microsoft.com/office/powerpoint/2010/main" val="3501866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p:nvPr/>
        </p:nvSpPr>
        <p:spPr>
          <a:xfrm>
            <a:off x="0" y="-10679"/>
            <a:ext cx="91440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a:solidFill>
                  <a:srgbClr val="000000"/>
                </a:solidFill>
                <a:latin typeface="Times New Roman"/>
                <a:ea typeface="Times New Roman"/>
                <a:cs typeface="Times New Roman"/>
                <a:sym typeface="Times New Roman"/>
              </a:rPr>
              <a:t>Timeline of the Project</a:t>
            </a:r>
            <a:endParaRPr/>
          </a:p>
        </p:txBody>
      </p:sp>
      <p:graphicFrame>
        <p:nvGraphicFramePr>
          <p:cNvPr id="64" name="Google Shape;64;p2"/>
          <p:cNvGraphicFramePr/>
          <p:nvPr/>
        </p:nvGraphicFramePr>
        <p:xfrm>
          <a:off x="143933" y="587406"/>
          <a:ext cx="8839200" cy="4356495"/>
        </p:xfrm>
        <a:graphic>
          <a:graphicData uri="http://schemas.openxmlformats.org/drawingml/2006/table">
            <a:tbl>
              <a:tblPr firstRow="1" bandRow="1">
                <a:noFill/>
                <a:tableStyleId>{B49E6343-F93C-4B9D-B30E-A803B5C175FB}</a:tableStyleId>
              </a:tblPr>
              <a:tblGrid>
                <a:gridCol w="7252900">
                  <a:extLst>
                    <a:ext uri="{9D8B030D-6E8A-4147-A177-3AD203B41FA5}">
                      <a16:colId xmlns:a16="http://schemas.microsoft.com/office/drawing/2014/main" val="20000"/>
                    </a:ext>
                  </a:extLst>
                </a:gridCol>
                <a:gridCol w="1586300">
                  <a:extLst>
                    <a:ext uri="{9D8B030D-6E8A-4147-A177-3AD203B41FA5}">
                      <a16:colId xmlns:a16="http://schemas.microsoft.com/office/drawing/2014/main" val="20001"/>
                    </a:ext>
                  </a:extLst>
                </a:gridCol>
              </a:tblGrid>
              <a:tr h="437050">
                <a:tc>
                  <a:txBody>
                    <a:bodyPr/>
                    <a:lstStyle/>
                    <a:p>
                      <a:pPr marL="0" marR="0" lvl="0" indent="0" algn="ctr" rtl="0">
                        <a:lnSpc>
                          <a:spcPct val="100000"/>
                        </a:lnSpc>
                        <a:spcBef>
                          <a:spcPts val="0"/>
                        </a:spcBef>
                        <a:spcAft>
                          <a:spcPts val="0"/>
                        </a:spcAft>
                        <a:buNone/>
                      </a:pPr>
                      <a:r>
                        <a:rPr lang="en-IN" sz="2400" u="none" strike="noStrike" cap="none">
                          <a:latin typeface="Times New Roman"/>
                          <a:ea typeface="Times New Roman"/>
                          <a:cs typeface="Times New Roman"/>
                          <a:sym typeface="Times New Roman"/>
                        </a:rPr>
                        <a:t>Deliverables</a:t>
                      </a:r>
                      <a:endParaRPr/>
                    </a:p>
                  </a:txBody>
                  <a:tcPr marL="91450" marR="91450" marT="45725" marB="45725" anchor="ctr">
                    <a:solidFill>
                      <a:srgbClr val="B1CDFB"/>
                    </a:solidFill>
                  </a:tcPr>
                </a:tc>
                <a:tc>
                  <a:txBody>
                    <a:bodyPr/>
                    <a:lstStyle/>
                    <a:p>
                      <a:pPr marL="0" marR="0" lvl="0" indent="0" algn="ctr"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Presentation Date</a:t>
                      </a:r>
                      <a:r>
                        <a:rPr lang="en-IN" sz="2400" b="0" u="none" strike="noStrike" cap="none">
                          <a:latin typeface="Times New Roman"/>
                          <a:ea typeface="Times New Roman"/>
                          <a:cs typeface="Times New Roman"/>
                          <a:sym typeface="Times New Roman"/>
                        </a:rPr>
                        <a:t>*</a:t>
                      </a:r>
                      <a:endParaRPr sz="2400" b="0" u="none" strike="noStrike" cap="none">
                        <a:latin typeface="Times New Roman"/>
                        <a:ea typeface="Times New Roman"/>
                        <a:cs typeface="Times New Roman"/>
                        <a:sym typeface="Times New Roman"/>
                      </a:endParaRPr>
                    </a:p>
                  </a:txBody>
                  <a:tcPr marL="91450" marR="91450" marT="45725" marB="45725" anchor="ctr">
                    <a:solidFill>
                      <a:srgbClr val="B1CDFB"/>
                    </a:solidFill>
                  </a:tcPr>
                </a:tc>
                <a:extLst>
                  <a:ext uri="{0D108BD9-81ED-4DB2-BD59-A6C34878D82A}">
                    <a16:rowId xmlns:a16="http://schemas.microsoft.com/office/drawing/2014/main" val="10000"/>
                  </a:ext>
                </a:extLst>
              </a:tr>
              <a:tr h="360850">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Confirmation of Title &amp; Abstract </a:t>
                      </a:r>
                      <a:r>
                        <a:rPr lang="en-IN" sz="1800" b="1" u="none" strike="noStrike" cap="none">
                          <a:latin typeface="Times New Roman"/>
                          <a:ea typeface="Times New Roman"/>
                          <a:cs typeface="Times New Roman"/>
                          <a:sym typeface="Times New Roman"/>
                        </a:rPr>
                        <a:t>(Review 0)</a:t>
                      </a:r>
                      <a:endParaRPr/>
                    </a:p>
                  </a:txBody>
                  <a:tcPr marL="91450" marR="91450" marT="45725" marB="45725"/>
                </a:tc>
                <a:tc>
                  <a:txBody>
                    <a:bodyPr/>
                    <a:lstStyle/>
                    <a:p>
                      <a:pPr marL="0" marR="0" lvl="0" indent="0" algn="ctr" rtl="0">
                        <a:lnSpc>
                          <a:spcPct val="100000"/>
                        </a:lnSpc>
                        <a:spcBef>
                          <a:spcPts val="0"/>
                        </a:spcBef>
                        <a:spcAft>
                          <a:spcPts val="0"/>
                        </a:spcAft>
                        <a:buNone/>
                      </a:pPr>
                      <a:r>
                        <a:rPr lang="en-IN" sz="1800" b="1" u="none" strike="noStrike" cap="none">
                          <a:latin typeface="Times New Roman"/>
                          <a:ea typeface="Times New Roman"/>
                          <a:cs typeface="Times New Roman"/>
                          <a:sym typeface="Times New Roman"/>
                        </a:rPr>
                        <a:t>21.02.2023</a:t>
                      </a:r>
                      <a:endParaRPr sz="1800" b="1"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423725">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Exploration &amp; Drawbacks of Existing Methods, Proposed Method’s  Architecture Diagram and Modules Description </a:t>
                      </a:r>
                      <a:r>
                        <a:rPr lang="en-IN" sz="1800" b="1" u="none" strike="noStrike" cap="none">
                          <a:latin typeface="Times New Roman"/>
                          <a:ea typeface="Times New Roman"/>
                          <a:cs typeface="Times New Roman"/>
                          <a:sym typeface="Times New Roman"/>
                        </a:rPr>
                        <a:t>(Review 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None/>
                      </a:pPr>
                      <a:r>
                        <a:rPr lang="en-IN" sz="1800" b="1" i="0" u="none" strike="noStrike" cap="none">
                          <a:solidFill>
                            <a:schemeClr val="dk1"/>
                          </a:solidFill>
                          <a:latin typeface="Times New Roman"/>
                          <a:ea typeface="Times New Roman"/>
                          <a:cs typeface="Times New Roman"/>
                          <a:sym typeface="Times New Roman"/>
                        </a:rPr>
                        <a:t>07.03.2023</a:t>
                      </a:r>
                      <a:endParaRPr sz="1800" b="1" i="0" u="none" strike="noStrike" cap="none">
                        <a:solidFill>
                          <a:schemeClr val="dk1"/>
                        </a:solidFill>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2"/>
                  </a:ext>
                </a:extLst>
              </a:tr>
              <a:tr h="44067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Implementation of Modules with Experimental Results </a:t>
                      </a:r>
                      <a:r>
                        <a:rPr lang="en-IN" sz="1800" b="1" u="none" strike="noStrike" cap="none">
                          <a:latin typeface="Times New Roman"/>
                          <a:ea typeface="Times New Roman"/>
                          <a:cs typeface="Times New Roman"/>
                          <a:sym typeface="Times New Roman"/>
                        </a:rPr>
                        <a:t>(Review 2)</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None/>
                      </a:pPr>
                      <a:r>
                        <a:rPr lang="en-IN" sz="1800" b="1" i="0" u="none" strike="noStrike" cap="none" dirty="0">
                          <a:solidFill>
                            <a:schemeClr val="dk1"/>
                          </a:solidFill>
                          <a:latin typeface="Times New Roman"/>
                          <a:ea typeface="Times New Roman"/>
                          <a:cs typeface="Times New Roman"/>
                          <a:sym typeface="Times New Roman"/>
                        </a:rPr>
                        <a:t>21.03.2023</a:t>
                      </a:r>
                      <a:endParaRPr sz="1800" b="1" i="0" u="none" strike="noStrike" cap="none" dirty="0">
                        <a:solidFill>
                          <a:schemeClr val="dk1"/>
                        </a:solidFill>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3"/>
                  </a:ext>
                </a:extLst>
              </a:tr>
              <a:tr h="4491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Final Presentation and Submission of Documentation with Plagiarism Report </a:t>
                      </a:r>
                      <a:r>
                        <a:rPr lang="en-IN" sz="1800" b="1" u="none" strike="noStrike" cap="none">
                          <a:latin typeface="Times New Roman"/>
                          <a:ea typeface="Times New Roman"/>
                          <a:cs typeface="Times New Roman"/>
                          <a:sym typeface="Times New Roman"/>
                        </a:rPr>
                        <a:t>(Review 3)</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None/>
                      </a:pPr>
                      <a:r>
                        <a:rPr lang="en-IN" sz="1800" b="1" i="0" u="none" strike="noStrike" cap="none">
                          <a:solidFill>
                            <a:schemeClr val="dk1"/>
                          </a:solidFill>
                          <a:latin typeface="Times New Roman"/>
                          <a:ea typeface="Times New Roman"/>
                          <a:cs typeface="Times New Roman"/>
                          <a:sym typeface="Times New Roman"/>
                        </a:rPr>
                        <a:t>28.03.2023</a:t>
                      </a:r>
                      <a:endParaRPr sz="1800" b="1" i="0" u="none" strike="noStrike" cap="none">
                        <a:solidFill>
                          <a:schemeClr val="dk1"/>
                        </a:solidFill>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4"/>
                  </a:ext>
                </a:extLst>
              </a:tr>
              <a:tr h="4491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Submission of Manuscript for Publication with Plagiarism Report </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None/>
                      </a:pPr>
                      <a:r>
                        <a:rPr lang="en-IN" sz="1800" b="1" i="0" u="none" strike="noStrike" cap="none">
                          <a:solidFill>
                            <a:schemeClr val="dk1"/>
                          </a:solidFill>
                          <a:latin typeface="Times New Roman"/>
                          <a:ea typeface="Times New Roman"/>
                          <a:cs typeface="Times New Roman"/>
                          <a:sym typeface="Times New Roman"/>
                        </a:rPr>
                        <a:t>31.03.2023</a:t>
                      </a:r>
                      <a:endParaRPr sz="1800" b="1" i="0" u="none" strike="noStrike" cap="none">
                        <a:solidFill>
                          <a:schemeClr val="dk1"/>
                        </a:solidFill>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5"/>
                  </a:ext>
                </a:extLst>
              </a:tr>
              <a:tr h="449125">
                <a:tc>
                  <a:txBody>
                    <a:bodyPr/>
                    <a:lstStyle/>
                    <a:p>
                      <a:pPr marL="0" marR="0" lvl="0" indent="0" algn="l" rtl="0">
                        <a:lnSpc>
                          <a:spcPct val="100000"/>
                        </a:lnSpc>
                        <a:spcBef>
                          <a:spcPts val="0"/>
                        </a:spcBef>
                        <a:spcAft>
                          <a:spcPts val="0"/>
                        </a:spcAft>
                        <a:buNone/>
                      </a:pPr>
                      <a:r>
                        <a:rPr lang="en-IN" sz="1800" u="none" strike="noStrike" cap="none">
                          <a:latin typeface="Times New Roman"/>
                          <a:ea typeface="Times New Roman"/>
                          <a:cs typeface="Times New Roman"/>
                          <a:sym typeface="Times New Roman"/>
                        </a:rPr>
                        <a:t>Project Road Show </a:t>
                      </a:r>
                      <a:endParaRPr/>
                    </a:p>
                  </a:txBody>
                  <a:tcPr marL="91450" marR="91450" marT="45725" marB="45725"/>
                </a:tc>
                <a:tc>
                  <a:txBody>
                    <a:bodyPr/>
                    <a:lstStyle/>
                    <a:p>
                      <a:pPr marL="0" marR="0" lvl="0" indent="0" algn="ctr" rtl="0">
                        <a:lnSpc>
                          <a:spcPct val="100000"/>
                        </a:lnSpc>
                        <a:spcBef>
                          <a:spcPts val="0"/>
                        </a:spcBef>
                        <a:spcAft>
                          <a:spcPts val="0"/>
                        </a:spcAft>
                        <a:buNone/>
                      </a:pPr>
                      <a:r>
                        <a:rPr lang="en-IN" sz="1800" b="1" i="0" u="none" strike="noStrike" cap="none">
                          <a:solidFill>
                            <a:schemeClr val="dk1"/>
                          </a:solidFill>
                          <a:latin typeface="Times New Roman"/>
                          <a:ea typeface="Times New Roman"/>
                          <a:cs typeface="Times New Roman"/>
                          <a:sym typeface="Times New Roman"/>
                        </a:rPr>
                        <a:t>Frist Week of April 2023</a:t>
                      </a:r>
                      <a:endParaRPr sz="1800" b="1" i="0" u="none" strike="noStrike" cap="none">
                        <a:solidFill>
                          <a:schemeClr val="dk1"/>
                        </a:solidFill>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6"/>
                  </a:ext>
                </a:extLst>
              </a:tr>
              <a:tr h="449125">
                <a:tc gridSpan="2">
                  <a:txBody>
                    <a:bodyPr/>
                    <a:lstStyle/>
                    <a:p>
                      <a:pPr marL="0" marR="0" lvl="0" indent="0" algn="l" rtl="0">
                        <a:lnSpc>
                          <a:spcPct val="100000"/>
                        </a:lnSpc>
                        <a:spcBef>
                          <a:spcPts val="0"/>
                        </a:spcBef>
                        <a:spcAft>
                          <a:spcPts val="0"/>
                        </a:spcAft>
                        <a:buNone/>
                      </a:pPr>
                      <a:r>
                        <a:rPr lang="en-IN" sz="1800" b="1" u="none" strike="noStrike" cap="none" dirty="0">
                          <a:latin typeface="Times New Roman"/>
                          <a:ea typeface="Times New Roman"/>
                          <a:cs typeface="Times New Roman"/>
                          <a:sym typeface="Times New Roman"/>
                        </a:rPr>
                        <a:t>* Venue: Respective Computer Labs</a:t>
                      </a:r>
                      <a:endParaRPr dirty="0"/>
                    </a:p>
                  </a:txBody>
                  <a:tcPr marL="91450" marR="91450" marT="45725" marB="457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p:nvPr/>
        </p:nvSpPr>
        <p:spPr>
          <a:xfrm>
            <a:off x="0" y="129171"/>
            <a:ext cx="9144000" cy="737816"/>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253" name="Google Shape;253;p32"/>
          <p:cNvGraphicFramePr/>
          <p:nvPr>
            <p:extLst>
              <p:ext uri="{D42A27DB-BD31-4B8C-83A1-F6EECF244321}">
                <p14:modId xmlns:p14="http://schemas.microsoft.com/office/powerpoint/2010/main" val="1352165358"/>
              </p:ext>
            </p:extLst>
          </p:nvPr>
        </p:nvGraphicFramePr>
        <p:xfrm>
          <a:off x="95741" y="888086"/>
          <a:ext cx="8952518" cy="3290538"/>
        </p:xfrm>
        <a:graphic>
          <a:graphicData uri="http://schemas.openxmlformats.org/drawingml/2006/table">
            <a:tbl>
              <a:tblPr firstRow="1" bandRow="1">
                <a:noFill/>
                <a:tableStyleId>{6446DA89-72E0-4278-98E4-97C8416CE8D1}</a:tableStyleId>
              </a:tblPr>
              <a:tblGrid>
                <a:gridCol w="937929">
                  <a:extLst>
                    <a:ext uri="{9D8B030D-6E8A-4147-A177-3AD203B41FA5}">
                      <a16:colId xmlns:a16="http://schemas.microsoft.com/office/drawing/2014/main" val="20000"/>
                    </a:ext>
                  </a:extLst>
                </a:gridCol>
                <a:gridCol w="2610678">
                  <a:extLst>
                    <a:ext uri="{9D8B030D-6E8A-4147-A177-3AD203B41FA5}">
                      <a16:colId xmlns:a16="http://schemas.microsoft.com/office/drawing/2014/main" val="20001"/>
                    </a:ext>
                  </a:extLst>
                </a:gridCol>
                <a:gridCol w="2703443">
                  <a:extLst>
                    <a:ext uri="{9D8B030D-6E8A-4147-A177-3AD203B41FA5}">
                      <a16:colId xmlns:a16="http://schemas.microsoft.com/office/drawing/2014/main" val="20002"/>
                    </a:ext>
                  </a:extLst>
                </a:gridCol>
                <a:gridCol w="2700468">
                  <a:extLst>
                    <a:ext uri="{9D8B030D-6E8A-4147-A177-3AD203B41FA5}">
                      <a16:colId xmlns:a16="http://schemas.microsoft.com/office/drawing/2014/main" val="20003"/>
                    </a:ext>
                  </a:extLst>
                </a:gridCol>
              </a:tblGrid>
              <a:tr h="361813">
                <a:tc>
                  <a:txBody>
                    <a:bodyPr/>
                    <a:lstStyle/>
                    <a:p>
                      <a:pPr marL="0" marR="0" lvl="0" indent="0" algn="just" rtl="0">
                        <a:lnSpc>
                          <a:spcPct val="100000"/>
                        </a:lnSpc>
                        <a:spcBef>
                          <a:spcPts val="0"/>
                        </a:spcBef>
                        <a:spcAft>
                          <a:spcPts val="0"/>
                        </a:spcAft>
                        <a:buNone/>
                      </a:pPr>
                      <a:r>
                        <a:rPr lang="en-IN" sz="1800" b="1" u="none" strike="noStrike" cap="none" dirty="0">
                          <a:latin typeface="Times New Roman" panose="02020603050405020304" pitchFamily="18" charset="0"/>
                          <a:ea typeface="Times New Roman"/>
                          <a:cs typeface="Times New Roman" panose="02020603050405020304" pitchFamily="18" charset="0"/>
                          <a:sym typeface="Times New Roman"/>
                        </a:rPr>
                        <a:t>Ref. No </a:t>
                      </a:r>
                      <a:endParaRPr sz="18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lnSpc>
                          <a:spcPct val="100000"/>
                        </a:lnSpc>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        Title</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latin typeface="Times New Roman" panose="02020603050405020304" pitchFamily="18" charset="0"/>
                          <a:cs typeface="Times New Roman" panose="02020603050405020304" pitchFamily="18" charset="0"/>
                        </a:rPr>
                        <a:t>        </a:t>
                      </a:r>
                      <a:r>
                        <a:rPr lang="en-IN" sz="1400" b="1" u="none" strike="noStrike" cap="none" dirty="0">
                          <a:latin typeface="Times New Roman" panose="02020603050405020304" pitchFamily="18" charset="0"/>
                          <a:cs typeface="Times New Roman" panose="02020603050405020304" pitchFamily="18" charset="0"/>
                        </a:rPr>
                        <a:t>Description</a:t>
                      </a:r>
                      <a:r>
                        <a:rPr lang="en-IN" sz="1400" u="none" strike="noStrike" cap="none" dirty="0">
                          <a:latin typeface="Times New Roman" panose="02020603050405020304" pitchFamily="18" charset="0"/>
                          <a:cs typeface="Times New Roman" panose="02020603050405020304" pitchFamily="18" charset="0"/>
                        </a:rPr>
                        <a:t>  </a:t>
                      </a:r>
                      <a:endParaRPr sz="1400" b="1"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None/>
                      </a:pPr>
                      <a:r>
                        <a:rPr lang="en-IN" sz="1400" b="1" u="none" strike="noStrike" cap="none" dirty="0">
                          <a:latin typeface="Times New Roman" panose="02020603050405020304" pitchFamily="18" charset="0"/>
                          <a:cs typeface="Times New Roman" panose="02020603050405020304" pitchFamily="18" charset="0"/>
                        </a:rPr>
                        <a:t>Drawbacks</a:t>
                      </a:r>
                      <a:r>
                        <a:rPr lang="en-IN" sz="1400" u="none" strike="noStrike" cap="none" dirty="0">
                          <a:latin typeface="Times New Roman" panose="02020603050405020304" pitchFamily="18" charset="0"/>
                          <a:cs typeface="Times New Roman" panose="02020603050405020304" pitchFamily="18" charset="0"/>
                        </a:rPr>
                        <a:t>        </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739404">
                <a:tc>
                  <a:txBody>
                    <a:bodyPr/>
                    <a:lstStyle/>
                    <a:p>
                      <a:pPr marL="0" marR="0" lvl="0" indent="0" algn="l" rtl="0">
                        <a:lnSpc>
                          <a:spcPct val="100000"/>
                        </a:lnSpc>
                        <a:spcBef>
                          <a:spcPts val="0"/>
                        </a:spcBef>
                        <a:spcAft>
                          <a:spcPts val="0"/>
                        </a:spcAft>
                        <a:buNone/>
                      </a:pPr>
                      <a:r>
                        <a:rPr lang="en-IN" sz="1800" u="none" strike="noStrike" cap="none" dirty="0">
                          <a:latin typeface="Times New Roman" panose="02020603050405020304" pitchFamily="18" charset="0"/>
                          <a:ea typeface="Times New Roman"/>
                          <a:cs typeface="Times New Roman" panose="02020603050405020304" pitchFamily="18" charset="0"/>
                          <a:sym typeface="Times New Roman"/>
                        </a:rPr>
                        <a:t>[10]</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a:solidFill>
                            <a:schemeClr val="dk1"/>
                          </a:solidFill>
                          <a:effectLst/>
                          <a:latin typeface="Times New Roman" panose="02020603050405020304" pitchFamily="18" charset="0"/>
                          <a:ea typeface="Arial"/>
                          <a:cs typeface="Times New Roman" panose="02020603050405020304" pitchFamily="18" charset="0"/>
                          <a:sym typeface="Arial"/>
                        </a:rPr>
                        <a:t>The document editor: A support environment for preparing technical documents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a:solidFill>
                          <a:schemeClr val="dk1"/>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None/>
                      </a:pP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endParaRPr sz="16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595199">
                <a:tc>
                  <a:txBody>
                    <a:bodyPr/>
                    <a:lstStyle/>
                    <a:p>
                      <a:pPr marL="0" marR="0" lvl="0" indent="0" algn="l" rtl="0">
                        <a:lnSpc>
                          <a:spcPct val="100000"/>
                        </a:lnSpc>
                        <a:spcBef>
                          <a:spcPts val="0"/>
                        </a:spcBef>
                        <a:spcAft>
                          <a:spcPts val="0"/>
                        </a:spcAft>
                        <a:buNone/>
                      </a:pPr>
                      <a:r>
                        <a:rPr lang="en-IN" sz="1400" u="none" strike="noStrike" cap="none" dirty="0">
                          <a:latin typeface="Times New Roman" panose="02020603050405020304" pitchFamily="18" charset="0"/>
                          <a:cs typeface="Times New Roman" panose="02020603050405020304" pitchFamily="18" charset="0"/>
                        </a:rPr>
                        <a:t>[11]</a:t>
                      </a:r>
                      <a:endParaRPr sz="14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600" dirty="0"/>
                        <a:t>The Future of Document Formatting</a:t>
                      </a:r>
                      <a:endParaRPr lang="en-US" sz="1600" dirty="0">
                        <a:latin typeface="Times New Roman" panose="02020603050405020304" pitchFamily="18" charset="0"/>
                        <a:cs typeface="Times New Roman" panose="02020603050405020304"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endParaRPr lang="en-IN"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1049399">
                <a:tc>
                  <a:txBody>
                    <a:bodyPr/>
                    <a:lstStyle/>
                    <a:p>
                      <a:pPr marL="0" marR="0" lvl="0" indent="0" algn="l" rtl="0">
                        <a:lnSpc>
                          <a:spcPct val="100000"/>
                        </a:lnSpc>
                        <a:spcBef>
                          <a:spcPts val="0"/>
                        </a:spcBef>
                        <a:spcAft>
                          <a:spcPts val="0"/>
                        </a:spcAft>
                        <a:buNone/>
                      </a:pPr>
                      <a:r>
                        <a:rPr lang="en-IN" sz="1400" u="none" strike="noStrike" cap="none" dirty="0">
                          <a:latin typeface="Times New Roman" panose="02020603050405020304" pitchFamily="18" charset="0"/>
                          <a:cs typeface="Times New Roman" panose="02020603050405020304" pitchFamily="18" charset="0"/>
                        </a:rPr>
                        <a:t>[12]</a:t>
                      </a:r>
                      <a:endParaRPr sz="14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Arial"/>
                          <a:cs typeface="Times New Roman" panose="02020603050405020304" pitchFamily="18" charset="0"/>
                          <a:sym typeface="Arial"/>
                        </a:rPr>
                        <a:t>Lilac: a two-view document editor</a:t>
                      </a:r>
                    </a:p>
                    <a:p>
                      <a:pPr marL="0" marR="0" lvl="0" indent="0" algn="l" rtl="0">
                        <a:lnSpc>
                          <a:spcPct val="100000"/>
                        </a:lnSpc>
                        <a:spcBef>
                          <a:spcPts val="0"/>
                        </a:spcBef>
                        <a:spcAft>
                          <a:spcPts val="0"/>
                        </a:spcAft>
                        <a:buNone/>
                      </a:pPr>
                      <a:endParaRPr lang="en-US" sz="1600" dirty="0">
                        <a:latin typeface="Times New Roman" panose="02020603050405020304" pitchFamily="18" charset="0"/>
                        <a:cs typeface="Times New Roman" panose="02020603050405020304" pitchFamily="18" charset="0"/>
                        <a:sym typeface="Times New Roman"/>
                      </a:endParaRPr>
                    </a:p>
                  </a:txBody>
                  <a:tcPr marL="91450" marR="91450" marT="45725" marB="45725"/>
                </a:tc>
                <a:tc>
                  <a:txBody>
                    <a:bodyPr/>
                    <a:lstStyle/>
                    <a:p>
                      <a:endParaRPr lang="en-IN"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435425769"/>
                  </a:ext>
                </a:extLst>
              </a:tr>
            </a:tbl>
          </a:graphicData>
        </a:graphic>
      </p:graphicFrame>
    </p:spTree>
    <p:extLst>
      <p:ext uri="{BB962C8B-B14F-4D97-AF65-F5344CB8AC3E}">
        <p14:creationId xmlns:p14="http://schemas.microsoft.com/office/powerpoint/2010/main" val="2488010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57917-78E8-E97C-8176-97AC1A7E33B9}"/>
              </a:ext>
            </a:extLst>
          </p:cNvPr>
          <p:cNvSpPr txBox="1"/>
          <p:nvPr/>
        </p:nvSpPr>
        <p:spPr>
          <a:xfrm>
            <a:off x="0" y="443947"/>
            <a:ext cx="9144000"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References </a:t>
            </a:r>
          </a:p>
        </p:txBody>
      </p:sp>
      <p:sp>
        <p:nvSpPr>
          <p:cNvPr id="4" name="TextBox 3">
            <a:extLst>
              <a:ext uri="{FF2B5EF4-FFF2-40B4-BE49-F238E27FC236}">
                <a16:creationId xmlns:a16="http://schemas.microsoft.com/office/drawing/2014/main" id="{79F04B63-B688-14BC-972F-8FE105184C87}"/>
              </a:ext>
            </a:extLst>
          </p:cNvPr>
          <p:cNvSpPr txBox="1"/>
          <p:nvPr/>
        </p:nvSpPr>
        <p:spPr>
          <a:xfrm>
            <a:off x="131568" y="1019294"/>
            <a:ext cx="8880863" cy="4124206"/>
          </a:xfrm>
          <a:prstGeom prst="rect">
            <a:avLst/>
          </a:prstGeom>
          <a:noFill/>
        </p:spPr>
        <p:txBody>
          <a:bodyPr wrap="square">
            <a:spAutoFit/>
          </a:bodyPr>
          <a:lstStyle/>
          <a:p>
            <a:endParaRPr lang="en-US" b="0" i="0" dirty="0">
              <a:solidFill>
                <a:schemeClr val="tx1"/>
              </a:solidFill>
              <a:effectLst/>
              <a:latin typeface="Google Sans"/>
            </a:endParaRPr>
          </a:p>
          <a:p>
            <a:r>
              <a:rPr lang="en-IN" sz="1800" b="0" i="0" dirty="0">
                <a:solidFill>
                  <a:schemeClr val="tx1"/>
                </a:solidFill>
                <a:effectLst/>
                <a:latin typeface="Times New Roman" panose="02020603050405020304" pitchFamily="18" charset="0"/>
                <a:cs typeface="Times New Roman" panose="02020603050405020304" pitchFamily="18" charset="0"/>
              </a:rPr>
              <a:t>[1] A.V. </a:t>
            </a:r>
            <a:r>
              <a:rPr lang="en-IN" sz="1800" b="0" i="0" dirty="0" err="1">
                <a:solidFill>
                  <a:schemeClr val="tx1"/>
                </a:solidFill>
                <a:effectLst/>
                <a:latin typeface="Times New Roman" panose="02020603050405020304" pitchFamily="18" charset="0"/>
                <a:cs typeface="Times New Roman" panose="02020603050405020304" pitchFamily="18" charset="0"/>
              </a:rPr>
              <a:t>Gelbukh</a:t>
            </a:r>
            <a:r>
              <a:rPr lang="en-IN" sz="1800" b="0" i="0" dirty="0">
                <a:solidFill>
                  <a:schemeClr val="tx1"/>
                </a:solidFill>
                <a:effectLst/>
                <a:latin typeface="Times New Roman" panose="02020603050405020304" pitchFamily="18" charset="0"/>
                <a:cs typeface="Times New Roman" panose="02020603050405020304" pitchFamily="18" charset="0"/>
              </a:rPr>
              <a:t>, G.V. </a:t>
            </a:r>
            <a:r>
              <a:rPr lang="en-IN" sz="1800" b="0" i="0" dirty="0" err="1">
                <a:solidFill>
                  <a:schemeClr val="tx1"/>
                </a:solidFill>
                <a:effectLst/>
                <a:latin typeface="Times New Roman" panose="02020603050405020304" pitchFamily="18" charset="0"/>
                <a:cs typeface="Times New Roman" panose="02020603050405020304" pitchFamily="18" charset="0"/>
              </a:rPr>
              <a:t>Kislyuk</a:t>
            </a:r>
            <a:r>
              <a:rPr lang="en-IN" sz="1800" b="0" i="0" dirty="0">
                <a:solidFill>
                  <a:schemeClr val="tx1"/>
                </a:solidFill>
                <a:effectLst/>
                <a:latin typeface="Times New Roman" panose="02020603050405020304" pitchFamily="18" charset="0"/>
                <a:cs typeface="Times New Roman" panose="02020603050405020304" pitchFamily="18" charset="0"/>
              </a:rPr>
              <a:t>, and Y.V. </a:t>
            </a:r>
            <a:r>
              <a:rPr lang="en-IN" sz="1800" b="0" i="0" dirty="0" err="1">
                <a:solidFill>
                  <a:schemeClr val="tx1"/>
                </a:solidFill>
                <a:effectLst/>
                <a:latin typeface="Times New Roman" panose="02020603050405020304" pitchFamily="18" charset="0"/>
                <a:cs typeface="Times New Roman" panose="02020603050405020304" pitchFamily="18" charset="0"/>
              </a:rPr>
              <a:t>Korennoy</a:t>
            </a:r>
            <a:r>
              <a:rPr lang="en-IN" sz="1800" b="0" i="0" dirty="0">
                <a:solidFill>
                  <a:schemeClr val="tx1"/>
                </a:solidFill>
                <a:effectLst/>
                <a:latin typeface="Times New Roman" panose="02020603050405020304" pitchFamily="18" charset="0"/>
                <a:cs typeface="Times New Roman" panose="02020603050405020304" pitchFamily="18" charset="0"/>
              </a:rPr>
              <a:t>, "Automatic detection of formatting errors in Word documents using deep learning," </a:t>
            </a:r>
            <a:r>
              <a:rPr lang="en-IN" sz="1800" b="0" i="1" dirty="0">
                <a:solidFill>
                  <a:schemeClr val="tx1"/>
                </a:solidFill>
                <a:effectLst/>
                <a:latin typeface="Times New Roman" panose="02020603050405020304" pitchFamily="18" charset="0"/>
                <a:cs typeface="Times New Roman" panose="02020603050405020304" pitchFamily="18" charset="0"/>
              </a:rPr>
              <a:t>Artificial Intelligence</a:t>
            </a:r>
            <a:r>
              <a:rPr lang="en-IN" sz="1800" b="0" i="0" dirty="0">
                <a:solidFill>
                  <a:schemeClr val="tx1"/>
                </a:solidFill>
                <a:effectLst/>
                <a:latin typeface="Times New Roman" panose="02020603050405020304" pitchFamily="18" charset="0"/>
                <a:cs typeface="Times New Roman" panose="02020603050405020304" pitchFamily="18" charset="0"/>
              </a:rPr>
              <a:t>, vol. 288, pp. 103267, 2020.</a:t>
            </a:r>
          </a:p>
          <a:p>
            <a:r>
              <a:rPr lang="en-US" sz="1800" b="0" i="0" dirty="0">
                <a:solidFill>
                  <a:schemeClr val="tx1"/>
                </a:solidFill>
                <a:effectLst/>
                <a:latin typeface="Times New Roman" panose="02020603050405020304" pitchFamily="18" charset="0"/>
                <a:cs typeface="Times New Roman" panose="02020603050405020304" pitchFamily="18" charset="0"/>
              </a:rPr>
              <a:t>[2] S. Sharma and S. Jindal, "Text Segmentation Techniques: A Critical Review," in 2019 International Conference on Computing, Communication, and IoT (</a:t>
            </a:r>
            <a:r>
              <a:rPr lang="en-US" sz="1800" b="0" i="0" dirty="0" err="1">
                <a:solidFill>
                  <a:schemeClr val="tx1"/>
                </a:solidFill>
                <a:effectLst/>
                <a:latin typeface="Times New Roman" panose="02020603050405020304" pitchFamily="18" charset="0"/>
                <a:cs typeface="Times New Roman" panose="02020603050405020304" pitchFamily="18" charset="0"/>
              </a:rPr>
              <a:t>ICCCIoT</a:t>
            </a:r>
            <a:r>
              <a:rPr lang="en-US" sz="1800" b="0" i="0" dirty="0">
                <a:solidFill>
                  <a:schemeClr val="tx1"/>
                </a:solidFill>
                <a:effectLst/>
                <a:latin typeface="Times New Roman" panose="02020603050405020304" pitchFamily="18" charset="0"/>
                <a:cs typeface="Times New Roman" panose="02020603050405020304" pitchFamily="18" charset="0"/>
              </a:rPr>
              <a:t>), 2019, pp. 369-374.</a:t>
            </a:r>
          </a:p>
          <a:p>
            <a:r>
              <a:rPr lang="en-US" sz="1800" b="0" i="0" dirty="0">
                <a:solidFill>
                  <a:schemeClr val="tx1"/>
                </a:solidFill>
                <a:effectLst/>
                <a:latin typeface="Times New Roman" panose="02020603050405020304" pitchFamily="18" charset="0"/>
                <a:cs typeface="Times New Roman" panose="02020603050405020304" pitchFamily="18" charset="0"/>
              </a:rPr>
              <a:t>[3] A. López-López, "Text Segmentation into Paragraphs Based on Local Text Cohesion," in Proceedings of the 10th Mexican International Conference on Artificial Intelligence (MICAI), 2002, pp. 69-78.</a:t>
            </a:r>
          </a:p>
          <a:p>
            <a:r>
              <a:rPr lang="en-US" sz="1800" b="0" i="0" dirty="0">
                <a:solidFill>
                  <a:schemeClr val="tx1"/>
                </a:solidFill>
                <a:effectLst/>
                <a:latin typeface="Times New Roman" panose="02020603050405020304" pitchFamily="18" charset="0"/>
                <a:cs typeface="Times New Roman" panose="02020603050405020304" pitchFamily="18" charset="0"/>
              </a:rPr>
              <a:t>[4] Y. Wang, Y. Liu, and J. Zhang, "Rule-Based Text Classification Using Doc2Vec," </a:t>
            </a:r>
            <a:r>
              <a:rPr lang="en-US" sz="1800" b="0" i="1" dirty="0">
                <a:solidFill>
                  <a:schemeClr val="tx1"/>
                </a:solidFill>
                <a:effectLst/>
                <a:latin typeface="Times New Roman" panose="02020603050405020304" pitchFamily="18" charset="0"/>
                <a:cs typeface="Times New Roman" panose="02020603050405020304" pitchFamily="18" charset="0"/>
              </a:rPr>
              <a:t>Applied Sciences</a:t>
            </a:r>
            <a:r>
              <a:rPr lang="en-US" sz="1800" b="0" i="0" dirty="0">
                <a:solidFill>
                  <a:schemeClr val="tx1"/>
                </a:solidFill>
                <a:effectLst/>
                <a:latin typeface="Times New Roman" panose="02020603050405020304" pitchFamily="18" charset="0"/>
                <a:cs typeface="Times New Roman" panose="02020603050405020304" pitchFamily="18" charset="0"/>
              </a:rPr>
              <a:t>, vol. 10, no. 11, p. 4009, 2020.</a:t>
            </a:r>
          </a:p>
          <a:p>
            <a:r>
              <a:rPr lang="en-IN" sz="1800" b="0" i="0" dirty="0">
                <a:solidFill>
                  <a:schemeClr val="tx1"/>
                </a:solidFill>
                <a:effectLst/>
                <a:latin typeface="Times New Roman" panose="02020603050405020304" pitchFamily="18" charset="0"/>
                <a:cs typeface="Times New Roman" panose="02020603050405020304" pitchFamily="18" charset="0"/>
              </a:rPr>
              <a:t>[5] V. Venkatesan and G. Hariharan, “Automation of document formatting using Python,” J. </a:t>
            </a:r>
            <a:r>
              <a:rPr lang="en-IN" sz="1800" b="0" i="0" dirty="0" err="1">
                <a:solidFill>
                  <a:schemeClr val="tx1"/>
                </a:solidFill>
                <a:effectLst/>
                <a:latin typeface="Times New Roman" panose="02020603050405020304" pitchFamily="18" charset="0"/>
                <a:cs typeface="Times New Roman" panose="02020603050405020304" pitchFamily="18" charset="0"/>
              </a:rPr>
              <a:t>Aquat</a:t>
            </a:r>
            <a:r>
              <a:rPr lang="en-IN" sz="1800" b="0" i="0" dirty="0">
                <a:solidFill>
                  <a:schemeClr val="tx1"/>
                </a:solidFill>
                <a:effectLst/>
                <a:latin typeface="Times New Roman" panose="02020603050405020304" pitchFamily="18" charset="0"/>
                <a:cs typeface="Times New Roman" panose="02020603050405020304" pitchFamily="18" charset="0"/>
              </a:rPr>
              <a:t>. Sci., vol. 31, no. 4, pp. 263–269, 2023.</a:t>
            </a:r>
            <a:endParaRPr lang="en-US" sz="1800" b="0" i="0" dirty="0">
              <a:solidFill>
                <a:schemeClr val="tx1"/>
              </a:solidFill>
              <a:effectLst/>
              <a:latin typeface="Times New Roman" panose="02020603050405020304" pitchFamily="18"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406877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36EE-8BF6-4137-6A9B-A2A6014F6C09}"/>
              </a:ext>
            </a:extLst>
          </p:cNvPr>
          <p:cNvSpPr>
            <a:spLocks noGrp="1"/>
          </p:cNvSpPr>
          <p:nvPr>
            <p:ph type="title"/>
          </p:nvPr>
        </p:nvSpPr>
        <p:spPr>
          <a:xfrm>
            <a:off x="179178" y="0"/>
            <a:ext cx="8520600" cy="841800"/>
          </a:xfrm>
        </p:spPr>
        <p:txBody>
          <a:bodyPr>
            <a:normAutofit/>
          </a:bodyPr>
          <a:lstStyle/>
          <a:p>
            <a:r>
              <a:rPr lang="en-IN" sz="3200" b="1" dirty="0">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69E3E4D3-81C3-8777-A5B9-2A9099FAE224}"/>
              </a:ext>
            </a:extLst>
          </p:cNvPr>
          <p:cNvSpPr txBox="1"/>
          <p:nvPr/>
        </p:nvSpPr>
        <p:spPr>
          <a:xfrm>
            <a:off x="278295" y="1006806"/>
            <a:ext cx="8587409" cy="3416320"/>
          </a:xfrm>
          <a:prstGeom prst="rect">
            <a:avLst/>
          </a:prstGeom>
          <a:noFill/>
        </p:spPr>
        <p:txBody>
          <a:bodyPr wrap="square">
            <a:spAutoFit/>
          </a:bodyPr>
          <a:lstStyle/>
          <a:p>
            <a:r>
              <a:rPr lang="en-US" sz="2400" b="0" i="0" dirty="0">
                <a:solidFill>
                  <a:schemeClr val="tx1"/>
                </a:solidFill>
                <a:effectLst/>
                <a:latin typeface="Times New Roman" panose="02020603050405020304" pitchFamily="18" charset="0"/>
                <a:cs typeface="Times New Roman" panose="02020603050405020304" pitchFamily="18" charset="0"/>
              </a:rPr>
              <a:t>Introducing an advanced word formatting tool designed to simplify the task of document formatting requirements. This software streamlines the process of transforming your documents into various recognized academic or professional styles, ensuring consistency and precision. It effortlessly manages titles, headings, text, tables, figures, and equations, presenting your content in an organized and professional manner. Additionally, it automates the handling of citations and references, significantly enhancing your document preparation efficiency across different formatting standards.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40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p:nvPr/>
        </p:nvSpPr>
        <p:spPr>
          <a:xfrm>
            <a:off x="0" y="-10679"/>
            <a:ext cx="91440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600" b="1" i="0" u="none" strike="noStrike" cap="none" dirty="0">
                <a:solidFill>
                  <a:srgbClr val="000000"/>
                </a:solidFill>
                <a:latin typeface="Times New Roman"/>
                <a:ea typeface="Times New Roman"/>
                <a:cs typeface="Times New Roman"/>
                <a:sym typeface="Times New Roman"/>
              </a:rPr>
              <a:t>Objective of the Project</a:t>
            </a:r>
            <a:endParaRPr dirty="0"/>
          </a:p>
        </p:txBody>
      </p:sp>
      <p:sp>
        <p:nvSpPr>
          <p:cNvPr id="82" name="Google Shape;82;p5"/>
          <p:cNvSpPr txBox="1"/>
          <p:nvPr/>
        </p:nvSpPr>
        <p:spPr>
          <a:xfrm>
            <a:off x="226380" y="781921"/>
            <a:ext cx="8691239" cy="3727935"/>
          </a:xfrm>
          <a:prstGeom prst="rect">
            <a:avLst/>
          </a:prstGeom>
          <a:noFill/>
          <a:ln>
            <a:noFill/>
          </a:ln>
        </p:spPr>
        <p:txBody>
          <a:bodyPr spcFirstLastPara="1" wrap="square" lIns="91425" tIns="91425" rIns="91425" bIns="91425" anchor="t" anchorCtr="0">
            <a:noAutofit/>
          </a:bodyPr>
          <a:lstStyle/>
          <a:p>
            <a:pPr marL="76200">
              <a:lnSpc>
                <a:spcPct val="124166"/>
              </a:lnSpc>
              <a:buClr>
                <a:schemeClr val="dk1"/>
              </a:buClr>
              <a:buSzPts val="2400"/>
            </a:pPr>
            <a:endParaRPr lang="en-US" sz="2400" dirty="0">
              <a:effectLst/>
              <a:latin typeface="Times New Roman" panose="02020603050405020304" pitchFamily="18" charset="0"/>
              <a:ea typeface="Times New Roman" panose="02020603050405020304" pitchFamily="18" charset="0"/>
            </a:endParaRPr>
          </a:p>
          <a:p>
            <a:pPr marL="76200">
              <a:lnSpc>
                <a:spcPct val="124166"/>
              </a:lnSpc>
              <a:buClr>
                <a:schemeClr val="dk1"/>
              </a:buClr>
              <a:buSzPts val="2400"/>
            </a:pPr>
            <a:r>
              <a:rPr lang="en-US" sz="2400" dirty="0">
                <a:effectLst/>
                <a:latin typeface="Times New Roman" panose="02020603050405020304" pitchFamily="18" charset="0"/>
                <a:ea typeface="Times New Roman" panose="02020603050405020304" pitchFamily="18" charset="0"/>
              </a:rPr>
              <a:t>Our project aims to increase users' familiarity with the interview process, ultimately boosting their confidence and improving their chances of success.</a:t>
            </a:r>
          </a:p>
          <a:p>
            <a:pPr marL="76200">
              <a:lnSpc>
                <a:spcPct val="124166"/>
              </a:lnSpc>
              <a:buClr>
                <a:schemeClr val="dk1"/>
              </a:buClr>
              <a:buSzPts val="2400"/>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lvl="0" algn="l" rtl="0">
              <a:lnSpc>
                <a:spcPct val="124166"/>
              </a:lnSpc>
              <a:spcBef>
                <a:spcPts val="0"/>
              </a:spcBef>
              <a:spcAft>
                <a:spcPts val="0"/>
              </a:spcAft>
              <a:buClr>
                <a:schemeClr val="dk1"/>
              </a:buClr>
              <a:buSzPts val="2400"/>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Our platform provides users a seamless and user-friendly experience helping them prepare for interviews with confidence and ease</a:t>
            </a:r>
            <a:endPar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311700" y="0"/>
            <a:ext cx="8520600" cy="80602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3200" b="1" dirty="0">
                <a:latin typeface="Times New Roman"/>
                <a:ea typeface="Times New Roman"/>
                <a:cs typeface="Times New Roman"/>
                <a:sym typeface="Times New Roman"/>
              </a:rPr>
              <a:t>       Existing Approach 1:</a:t>
            </a:r>
            <a:br>
              <a:rPr lang="en-IN" sz="3200" b="1" dirty="0">
                <a:latin typeface="Times New Roman"/>
                <a:ea typeface="Times New Roman"/>
                <a:cs typeface="Times New Roman"/>
                <a:sym typeface="Times New Roman"/>
              </a:rPr>
            </a:br>
            <a:endParaRPr sz="3200" dirty="0"/>
          </a:p>
        </p:txBody>
      </p:sp>
      <p:sp>
        <p:nvSpPr>
          <p:cNvPr id="88" name="Google Shape;88;p6"/>
          <p:cNvSpPr txBox="1">
            <a:spLocks noGrp="1"/>
          </p:cNvSpPr>
          <p:nvPr>
            <p:ph type="body" idx="1"/>
          </p:nvPr>
        </p:nvSpPr>
        <p:spPr>
          <a:xfrm>
            <a:off x="311700" y="714375"/>
            <a:ext cx="8520600" cy="4429125"/>
          </a:xfrm>
          <a:prstGeom prst="rect">
            <a:avLst/>
          </a:prstGeom>
          <a:noFill/>
          <a:ln>
            <a:noFill/>
          </a:ln>
        </p:spPr>
        <p:txBody>
          <a:bodyPr spcFirstLastPara="1" wrap="square" lIns="91425" tIns="91425" rIns="91425" bIns="91425" anchor="t" anchorCtr="0">
            <a:normAutofit/>
          </a:bodyPr>
          <a:lstStyle/>
          <a:p>
            <a:pPr marL="571500" algn="just">
              <a:buSzPct val="81081"/>
            </a:pPr>
            <a:endParaRPr lang="en-IN" sz="2400" dirty="0"/>
          </a:p>
          <a:p>
            <a:pPr marL="571500" algn="just">
              <a:buSzPct val="81081"/>
            </a:pPr>
            <a:endParaRPr lang="en-IN" sz="2400" dirty="0"/>
          </a:p>
          <a:p>
            <a:pPr marL="571500" algn="just">
              <a:buSzPct val="81081"/>
            </a:pPr>
            <a:endParaRPr sz="2400" dirty="0">
              <a:solidFill>
                <a:schemeClr val="dk1"/>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78F8D599-D39D-F235-9704-18BE21CA8C3C}"/>
              </a:ext>
            </a:extLst>
          </p:cNvPr>
          <p:cNvSpPr txBox="1"/>
          <p:nvPr/>
        </p:nvSpPr>
        <p:spPr>
          <a:xfrm>
            <a:off x="311700" y="870891"/>
            <a:ext cx="8183218" cy="538609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This paper is about automatically checking the formatting of docx files. The authors propose a method using </a:t>
            </a:r>
            <a:r>
              <a:rPr lang="en-US" sz="2800" dirty="0">
                <a:latin typeface="Times New Roman" panose="02020603050405020304" pitchFamily="18" charset="0"/>
                <a:ea typeface="Tahoma" panose="020B0604030504040204" pitchFamily="34" charset="0"/>
                <a:cs typeface="Times New Roman" panose="02020603050405020304" pitchFamily="18" charset="0"/>
              </a:rPr>
              <a:t>gradient boosting on decision trees. They also describe a client-server system for implementing the method.</a:t>
            </a:r>
            <a:r>
              <a:rPr lang="en-US" sz="2800" b="0" i="0" dirty="0">
                <a:solidFill>
                  <a:srgbClr val="E3E3E3"/>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2800" dirty="0">
                <a:latin typeface="Times New Roman" panose="02020603050405020304" pitchFamily="18" charset="0"/>
                <a:ea typeface="Tahoma" panose="020B0604030504040204" pitchFamily="34" charset="0"/>
                <a:cs typeface="Times New Roman" panose="02020603050405020304" pitchFamily="18" charset="0"/>
              </a:rPr>
              <a:t>The authors propose a new method for automatically checking the formatting of docx files. The method is based on gradient </a:t>
            </a:r>
            <a:r>
              <a:rPr lang="en-US" sz="2800" dirty="0">
                <a:latin typeface="Times New Roman" panose="02020603050405020304" pitchFamily="18" charset="0"/>
                <a:cs typeface="Times New Roman" panose="02020603050405020304" pitchFamily="18" charset="0"/>
              </a:rPr>
              <a:t>boosting on decision trees.</a:t>
            </a:r>
            <a:r>
              <a:rPr lang="en-US" sz="2800" b="0" i="0" dirty="0">
                <a:solidFill>
                  <a:srgbClr val="E3E3E3"/>
                </a:solidFill>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authors also describe a client-server system for implementing the method.</a:t>
            </a:r>
          </a:p>
          <a:p>
            <a:endParaRPr lang="en-US" sz="2800" dirty="0">
              <a:latin typeface="Times New Roman" panose="02020603050405020304" pitchFamily="18" charset="0"/>
              <a:cs typeface="Times New Roman" panose="02020603050405020304" pitchFamily="18" charset="0"/>
            </a:endParaRPr>
          </a:p>
          <a:p>
            <a:endParaRPr lang="en-US" sz="3600" b="0" i="0" dirty="0">
              <a:solidFill>
                <a:srgbClr val="E3E3E3"/>
              </a:solidFill>
              <a:effectLst/>
              <a:latin typeface="Google Sans"/>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311700" y="0"/>
            <a:ext cx="8520600" cy="80602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3200" b="1" dirty="0">
                <a:latin typeface="Times New Roman"/>
                <a:ea typeface="Times New Roman"/>
                <a:cs typeface="Times New Roman"/>
                <a:sym typeface="Times New Roman"/>
              </a:rPr>
              <a:t>       Existing Approach 2:</a:t>
            </a:r>
            <a:br>
              <a:rPr lang="en-IN" sz="3200" b="1" dirty="0">
                <a:latin typeface="Times New Roman"/>
                <a:ea typeface="Times New Roman"/>
                <a:cs typeface="Times New Roman"/>
                <a:sym typeface="Times New Roman"/>
              </a:rPr>
            </a:br>
            <a:endParaRPr sz="3200" dirty="0"/>
          </a:p>
        </p:txBody>
      </p:sp>
      <p:sp>
        <p:nvSpPr>
          <p:cNvPr id="88" name="Google Shape;88;p6"/>
          <p:cNvSpPr txBox="1">
            <a:spLocks noGrp="1"/>
          </p:cNvSpPr>
          <p:nvPr>
            <p:ph type="body" idx="1"/>
          </p:nvPr>
        </p:nvSpPr>
        <p:spPr>
          <a:xfrm>
            <a:off x="311700" y="714375"/>
            <a:ext cx="8520600" cy="4429125"/>
          </a:xfrm>
          <a:prstGeom prst="rect">
            <a:avLst/>
          </a:prstGeom>
          <a:noFill/>
          <a:ln>
            <a:noFill/>
          </a:ln>
        </p:spPr>
        <p:txBody>
          <a:bodyPr spcFirstLastPara="1" wrap="square" lIns="91425" tIns="91425" rIns="91425" bIns="91425" anchor="t" anchorCtr="0">
            <a:normAutofit/>
          </a:bodyPr>
          <a:lstStyle/>
          <a:p>
            <a:pPr marL="571500" algn="just">
              <a:buSzPct val="81081"/>
            </a:pPr>
            <a:endParaRPr lang="en-IN" sz="2400" dirty="0"/>
          </a:p>
          <a:p>
            <a:pPr marL="571500" algn="just">
              <a:buSzPct val="81081"/>
            </a:pPr>
            <a:endParaRPr lang="en-IN" sz="2400" dirty="0"/>
          </a:p>
          <a:p>
            <a:pPr marL="571500" algn="just">
              <a:buSzPct val="81081"/>
            </a:pPr>
            <a:endParaRPr sz="2400" dirty="0">
              <a:solidFill>
                <a:schemeClr val="dk1"/>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78F8D599-D39D-F235-9704-18BE21CA8C3C}"/>
              </a:ext>
            </a:extLst>
          </p:cNvPr>
          <p:cNvSpPr txBox="1"/>
          <p:nvPr/>
        </p:nvSpPr>
        <p:spPr>
          <a:xfrm>
            <a:off x="483704" y="943778"/>
            <a:ext cx="8183218" cy="3108543"/>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authors of the research paper, Irina Pak and </a:t>
            </a:r>
            <a:r>
              <a:rPr lang="en-US" sz="2800" dirty="0" err="1">
                <a:latin typeface="Times New Roman" panose="02020603050405020304" pitchFamily="18" charset="0"/>
                <a:cs typeface="Times New Roman" panose="02020603050405020304" pitchFamily="18" charset="0"/>
              </a:rPr>
              <a:t>Phoey</a:t>
            </a:r>
            <a:r>
              <a:rPr lang="en-US" sz="2800" dirty="0">
                <a:latin typeface="Times New Roman" panose="02020603050405020304" pitchFamily="18" charset="0"/>
                <a:cs typeface="Times New Roman" panose="02020603050405020304" pitchFamily="18" charset="0"/>
              </a:rPr>
              <a:t> Lee </a:t>
            </a:r>
            <a:r>
              <a:rPr lang="en-US" sz="2800" dirty="0" err="1">
                <a:latin typeface="Times New Roman" panose="02020603050405020304" pitchFamily="18" charset="0"/>
                <a:cs typeface="Times New Roman" panose="02020603050405020304" pitchFamily="18" charset="0"/>
              </a:rPr>
              <a:t>Teh</a:t>
            </a:r>
            <a:r>
              <a:rPr lang="en-US" sz="2800" dirty="0">
                <a:latin typeface="Times New Roman" panose="02020603050405020304" pitchFamily="18" charset="0"/>
                <a:cs typeface="Times New Roman" panose="02020603050405020304" pitchFamily="18" charset="0"/>
              </a:rPr>
              <a:t>, are from Sunway University in Malaysia. They have published a paper on text segmentation techniques. In their paper, they discuss the different ways that text can be segmented and the advantages and disadvantages of each method. They also present a new method for text segmentation that they have developed.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881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p:nvPr/>
        </p:nvSpPr>
        <p:spPr>
          <a:xfrm>
            <a:off x="139148" y="268423"/>
            <a:ext cx="9144000" cy="903364"/>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dirty="0">
                <a:solidFill>
                  <a:srgbClr val="000000"/>
                </a:solidFill>
                <a:latin typeface="Times New Roman"/>
                <a:ea typeface="Times New Roman"/>
                <a:cs typeface="Times New Roman"/>
                <a:sym typeface="Times New Roman"/>
              </a:rPr>
              <a:t>Existing Approach 3: </a:t>
            </a:r>
            <a:endParaRPr dirty="0"/>
          </a:p>
        </p:txBody>
      </p:sp>
      <p:sp>
        <p:nvSpPr>
          <p:cNvPr id="100" name="Google Shape;100;p8"/>
          <p:cNvSpPr txBox="1"/>
          <p:nvPr/>
        </p:nvSpPr>
        <p:spPr>
          <a:xfrm>
            <a:off x="383137" y="781921"/>
            <a:ext cx="8520600" cy="4429125"/>
          </a:xfrm>
          <a:prstGeom prst="rect">
            <a:avLst/>
          </a:prstGeom>
          <a:noFill/>
          <a:ln>
            <a:noFill/>
          </a:ln>
        </p:spPr>
        <p:txBody>
          <a:bodyPr spcFirstLastPara="1" wrap="square" lIns="91425" tIns="45700" rIns="91425" bIns="45700" anchor="t" anchorCtr="0">
            <a:normAutofit/>
          </a:bodyPr>
          <a:lstStyle/>
          <a:p>
            <a:pPr marL="342900" marR="0" lvl="0" indent="-19050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01" name="Google Shape;101;p8"/>
          <p:cNvSpPr txBox="1"/>
          <p:nvPr/>
        </p:nvSpPr>
        <p:spPr>
          <a:xfrm>
            <a:off x="311700" y="1171787"/>
            <a:ext cx="8520600" cy="3971713"/>
          </a:xfrm>
          <a:prstGeom prst="rect">
            <a:avLst/>
          </a:prstGeom>
          <a:noFill/>
          <a:ln>
            <a:noFill/>
          </a:ln>
        </p:spPr>
        <p:txBody>
          <a:bodyPr spcFirstLastPara="1" wrap="square" lIns="91425" tIns="45700" rIns="91425" bIns="45700" anchor="t" anchorCtr="0">
            <a:normAutofit lnSpcReduction="10000"/>
          </a:bodyPr>
          <a:lstStyle/>
          <a:p>
            <a:pPr algn="l"/>
            <a:r>
              <a:rPr lang="en-US" sz="3000" b="0" i="0" dirty="0">
                <a:solidFill>
                  <a:schemeClr val="tx1"/>
                </a:solidFill>
                <a:effectLst/>
                <a:latin typeface="Times New Roman" panose="02020603050405020304" pitchFamily="18" charset="0"/>
                <a:cs typeface="Times New Roman" panose="02020603050405020304" pitchFamily="18" charset="0"/>
              </a:rPr>
              <a:t>The author of this article is Alejandro Lopez-Lopez. He is a researcher at the National Institute of Technology in Mexico.</a:t>
            </a:r>
          </a:p>
          <a:p>
            <a:pPr algn="l"/>
            <a:r>
              <a:rPr lang="en-US" sz="3000" b="0" i="0" dirty="0">
                <a:solidFill>
                  <a:schemeClr val="tx1"/>
                </a:solidFill>
                <a:effectLst/>
                <a:latin typeface="Times New Roman" panose="02020603050405020304" pitchFamily="18" charset="0"/>
                <a:cs typeface="Times New Roman" panose="02020603050405020304" pitchFamily="18" charset="0"/>
              </a:rPr>
              <a:t>In this article, he proposes a new method for paragraph segmentation. His method is based on the idea that paragraphs should be cohesive units. He defines cohesion as the frequency of word co-occurrences in a large database of collocations and semantic links.</a:t>
            </a:r>
          </a:p>
          <a:p>
            <a:pPr marL="342900" marR="0" lvl="0" indent="-342900" algn="just" rtl="0">
              <a:lnSpc>
                <a:spcPct val="100000"/>
              </a:lnSpc>
              <a:spcBef>
                <a:spcPts val="0"/>
              </a:spcBef>
              <a:spcAft>
                <a:spcPts val="0"/>
              </a:spcAft>
              <a:buClr>
                <a:srgbClr val="000000"/>
              </a:buClr>
              <a:buSzPts val="2800"/>
              <a:buFont typeface="Arial"/>
              <a:buChar char="•"/>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p:nvPr/>
        </p:nvSpPr>
        <p:spPr>
          <a:xfrm>
            <a:off x="139148" y="268423"/>
            <a:ext cx="9144000" cy="903364"/>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dirty="0">
                <a:solidFill>
                  <a:srgbClr val="000000"/>
                </a:solidFill>
                <a:latin typeface="Times New Roman"/>
                <a:ea typeface="Times New Roman"/>
                <a:cs typeface="Times New Roman"/>
                <a:sym typeface="Times New Roman"/>
              </a:rPr>
              <a:t>Existing Approach 4: </a:t>
            </a:r>
            <a:endParaRPr dirty="0"/>
          </a:p>
        </p:txBody>
      </p:sp>
      <p:sp>
        <p:nvSpPr>
          <p:cNvPr id="100" name="Google Shape;100;p8"/>
          <p:cNvSpPr txBox="1"/>
          <p:nvPr/>
        </p:nvSpPr>
        <p:spPr>
          <a:xfrm>
            <a:off x="383137" y="781921"/>
            <a:ext cx="8520600" cy="4429125"/>
          </a:xfrm>
          <a:prstGeom prst="rect">
            <a:avLst/>
          </a:prstGeom>
          <a:noFill/>
          <a:ln>
            <a:noFill/>
          </a:ln>
        </p:spPr>
        <p:txBody>
          <a:bodyPr spcFirstLastPara="1" wrap="square" lIns="91425" tIns="45700" rIns="91425" bIns="45700" anchor="t" anchorCtr="0">
            <a:normAutofit/>
          </a:bodyPr>
          <a:lstStyle/>
          <a:p>
            <a:pPr marL="342900" marR="0" lvl="0" indent="-19050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01" name="Google Shape;101;p8"/>
          <p:cNvSpPr txBox="1"/>
          <p:nvPr/>
        </p:nvSpPr>
        <p:spPr>
          <a:xfrm>
            <a:off x="311700" y="1171787"/>
            <a:ext cx="8520600" cy="3971713"/>
          </a:xfrm>
          <a:prstGeom prst="rect">
            <a:avLst/>
          </a:prstGeom>
          <a:noFill/>
          <a:ln>
            <a:noFill/>
          </a:ln>
        </p:spPr>
        <p:txBody>
          <a:bodyPr spcFirstLastPara="1" wrap="square" lIns="91425" tIns="45700" rIns="91425" bIns="45700" anchor="t" anchorCtr="0">
            <a:normAutofit/>
          </a:bodyPr>
          <a:lstStyle/>
          <a:p>
            <a:pPr algn="l"/>
            <a:r>
              <a:rPr lang="en-US" sz="3000" b="0" i="0" dirty="0">
                <a:solidFill>
                  <a:schemeClr val="tx1"/>
                </a:solidFill>
                <a:effectLst/>
                <a:latin typeface="Times New Roman" panose="02020603050405020304" pitchFamily="18" charset="0"/>
                <a:cs typeface="Times New Roman" panose="02020603050405020304" pitchFamily="18" charset="0"/>
              </a:rPr>
              <a:t> Rule-Based Text Classification Using Doc2Vec by </a:t>
            </a:r>
            <a:r>
              <a:rPr lang="en-US" sz="3000" b="0" i="0" dirty="0" err="1">
                <a:solidFill>
                  <a:schemeClr val="tx1"/>
                </a:solidFill>
                <a:effectLst/>
                <a:latin typeface="Times New Roman" panose="02020603050405020304" pitchFamily="18" charset="0"/>
                <a:cs typeface="Times New Roman" panose="02020603050405020304" pitchFamily="18" charset="0"/>
              </a:rPr>
              <a:t>Yuting</a:t>
            </a:r>
            <a:r>
              <a:rPr lang="en-US" sz="3000" b="0" i="0" dirty="0">
                <a:solidFill>
                  <a:schemeClr val="tx1"/>
                </a:solidFill>
                <a:effectLst/>
                <a:latin typeface="Times New Roman" panose="02020603050405020304" pitchFamily="18" charset="0"/>
                <a:cs typeface="Times New Roman" panose="02020603050405020304" pitchFamily="18" charset="0"/>
              </a:rPr>
              <a:t> Wang, Yuhua Liu, and </a:t>
            </a:r>
            <a:r>
              <a:rPr lang="en-US" sz="3000" b="0" i="0" dirty="0" err="1">
                <a:solidFill>
                  <a:schemeClr val="tx1"/>
                </a:solidFill>
                <a:effectLst/>
                <a:latin typeface="Times New Roman" panose="02020603050405020304" pitchFamily="18" charset="0"/>
                <a:cs typeface="Times New Roman" panose="02020603050405020304" pitchFamily="18" charset="0"/>
              </a:rPr>
              <a:t>Jinhui</a:t>
            </a:r>
            <a:r>
              <a:rPr lang="en-US" sz="3000" b="0" i="0" dirty="0">
                <a:solidFill>
                  <a:schemeClr val="tx1"/>
                </a:solidFill>
                <a:effectLst/>
                <a:latin typeface="Times New Roman" panose="02020603050405020304" pitchFamily="18" charset="0"/>
                <a:cs typeface="Times New Roman" panose="02020603050405020304" pitchFamily="18" charset="0"/>
              </a:rPr>
              <a:t> </a:t>
            </a:r>
            <a:r>
              <a:rPr lang="en-US" sz="3000" b="0" i="0" dirty="0" err="1">
                <a:solidFill>
                  <a:schemeClr val="tx1"/>
                </a:solidFill>
                <a:effectLst/>
                <a:latin typeface="Times New Roman" panose="02020603050405020304" pitchFamily="18" charset="0"/>
                <a:cs typeface="Times New Roman" panose="02020603050405020304" pitchFamily="18" charset="0"/>
              </a:rPr>
              <a:t>Zhang,The</a:t>
            </a:r>
            <a:r>
              <a:rPr lang="en-US" sz="3000" b="0" i="0" dirty="0">
                <a:solidFill>
                  <a:schemeClr val="tx1"/>
                </a:solidFill>
                <a:effectLst/>
                <a:latin typeface="Times New Roman" panose="02020603050405020304" pitchFamily="18" charset="0"/>
                <a:cs typeface="Times New Roman" panose="02020603050405020304" pitchFamily="18" charset="0"/>
              </a:rPr>
              <a:t> problem that the authors are trying to solve is text classification. Text classification is the task of assigning a text to one or more predefined categories. The authors propose a rule-based text classification (RBTC) approach using doc2vec and a set of rule-based instructions.</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61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p:nvPr/>
        </p:nvSpPr>
        <p:spPr>
          <a:xfrm>
            <a:off x="139148" y="268423"/>
            <a:ext cx="9144000" cy="903364"/>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dirty="0">
                <a:solidFill>
                  <a:srgbClr val="000000"/>
                </a:solidFill>
                <a:latin typeface="Times New Roman"/>
                <a:ea typeface="Times New Roman"/>
                <a:cs typeface="Times New Roman"/>
                <a:sym typeface="Times New Roman"/>
              </a:rPr>
              <a:t>Existing Approach 5: </a:t>
            </a:r>
            <a:endParaRPr dirty="0"/>
          </a:p>
        </p:txBody>
      </p:sp>
      <p:sp>
        <p:nvSpPr>
          <p:cNvPr id="100" name="Google Shape;100;p8"/>
          <p:cNvSpPr txBox="1"/>
          <p:nvPr/>
        </p:nvSpPr>
        <p:spPr>
          <a:xfrm>
            <a:off x="240263" y="781919"/>
            <a:ext cx="8520600" cy="4429125"/>
          </a:xfrm>
          <a:prstGeom prst="rect">
            <a:avLst/>
          </a:prstGeom>
          <a:noFill/>
          <a:ln>
            <a:noFill/>
          </a:ln>
        </p:spPr>
        <p:txBody>
          <a:bodyPr spcFirstLastPara="1" wrap="square" lIns="91425" tIns="45700" rIns="91425" bIns="45700" anchor="t" anchorCtr="0">
            <a:normAutofit/>
          </a:bodyPr>
          <a:lstStyle/>
          <a:p>
            <a:pPr marL="342900" marR="0" lvl="0" indent="-19050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01" name="Google Shape;101;p8"/>
          <p:cNvSpPr txBox="1"/>
          <p:nvPr/>
        </p:nvSpPr>
        <p:spPr>
          <a:xfrm>
            <a:off x="240263" y="1010626"/>
            <a:ext cx="8520600" cy="3971713"/>
          </a:xfrm>
          <a:prstGeom prst="rect">
            <a:avLst/>
          </a:prstGeom>
          <a:noFill/>
          <a:ln>
            <a:noFill/>
          </a:ln>
        </p:spPr>
        <p:txBody>
          <a:bodyPr spcFirstLastPara="1" wrap="square" lIns="91425" tIns="45700" rIns="91425" bIns="45700" anchor="t" anchorCtr="0">
            <a:normAutofit fontScale="92500"/>
          </a:bodyPr>
          <a:lstStyle/>
          <a:p>
            <a:pPr algn="l"/>
            <a:r>
              <a:rPr lang="en-US" sz="3000" b="0" i="0" dirty="0">
                <a:solidFill>
                  <a:schemeClr val="tx1"/>
                </a:solidFill>
                <a:effectLst/>
                <a:latin typeface="Times New Roman" panose="02020603050405020304" pitchFamily="18" charset="0"/>
                <a:cs typeface="Times New Roman" panose="02020603050405020304" pitchFamily="18" charset="0"/>
              </a:rPr>
              <a:t>The author of the paper is Dr. Venkatesan V and Hariharan G. They are from the Department of Computer Application, PSG College of Technology, Coimbatore, India. They propose a system to automate document formatting using Python. The system uses templates to define the formatting rules and then uses a Python script to compare the user's document to the template and make the necessary changes. The system can also be used to create custom templates.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4332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2277</TotalTime>
  <Words>1370</Words>
  <Application>Microsoft Office PowerPoint</Application>
  <PresentationFormat>On-screen Show (16:9)</PresentationFormat>
  <Paragraphs>121</Paragraphs>
  <Slides>21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Google Sans</vt:lpstr>
      <vt:lpstr>Times New Roman</vt:lpstr>
      <vt:lpstr>Simple Light</vt:lpstr>
      <vt:lpstr>   Gokaraju Rangaraju Institute of Engineering and Technology  (Autonomous) Department of Artificial Intelligence and Machine Learning Engineering</vt:lpstr>
      <vt:lpstr>PowerPoint Presentation</vt:lpstr>
      <vt:lpstr>Abstract</vt:lpstr>
      <vt:lpstr>PowerPoint Presentation</vt:lpstr>
      <vt:lpstr>       Existing Approach 1: </vt:lpstr>
      <vt:lpstr>       Existing Approach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(Autonomous) Department of Artificial Intelligence and Machine Learning Engineering</dc:title>
  <dc:creator>sai phaneesh jaini</dc:creator>
  <cp:lastModifiedBy>krishna kalyan</cp:lastModifiedBy>
  <cp:revision>35</cp:revision>
  <dcterms:created xsi:type="dcterms:W3CDTF">2023-03-02T16:27:01Z</dcterms:created>
  <dcterms:modified xsi:type="dcterms:W3CDTF">2023-09-30T06:00:32Z</dcterms:modified>
</cp:coreProperties>
</file>