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jpeg" ContentType="image/jpeg"/>
  <Override PartName="/ppt/media/image2.png" ContentType="image/png"/>
  <Override PartName="/ppt/media/image3.jpeg" ContentType="image/jpeg"/>
  <Override PartName="/ppt/media/image4.png" ContentType="image/png"/>
  <Override PartName="/ppt/media/image11.png" ContentType="image/png"/>
  <Override PartName="/ppt/media/image5.jpeg" ContentType="image/jpeg"/>
  <Override PartName="/ppt/media/image6.png" ContentType="image/png"/>
  <Override PartName="/ppt/media/image8.jpeg" ContentType="image/jpeg"/>
  <Override PartName="/ppt/media/image7.jpeg" ContentType="image/jpeg"/>
  <Override PartName="/ppt/media/image9.png" ContentType="image/png"/>
  <Override PartName="/ppt/media/image10.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6" descr="Celestia-R1---OverlayContentHD.png"/>
          <p:cNvPicPr/>
          <p:nvPr/>
        </p:nvPicPr>
        <p:blipFill>
          <a:blip r:embed="rId3"/>
          <a:stretch/>
        </p:blipFill>
        <p:spPr>
          <a:xfrm>
            <a:off x="0" y="0"/>
            <a:ext cx="12185280" cy="6852600"/>
          </a:xfrm>
          <a:prstGeom prst="rect">
            <a:avLst/>
          </a:prstGeom>
          <a:ln w="0">
            <a:noFill/>
          </a:ln>
        </p:spPr>
      </p:pic>
      <p:sp>
        <p:nvSpPr>
          <p:cNvPr id="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39" name="Picture 6" descr="Celestia-R1---OverlayContentHD.png"/>
          <p:cNvPicPr/>
          <p:nvPr/>
        </p:nvPicPr>
        <p:blipFill>
          <a:blip r:embed="rId3"/>
          <a:stretch/>
        </p:blipFill>
        <p:spPr>
          <a:xfrm>
            <a:off x="0" y="0"/>
            <a:ext cx="12185280" cy="6852600"/>
          </a:xfrm>
          <a:prstGeom prst="rect">
            <a:avLst/>
          </a:prstGeom>
          <a:ln w="0">
            <a:noFill/>
          </a:ln>
        </p:spPr>
      </p:pic>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78" name="Picture 10" descr=""/>
          <p:cNvPicPr/>
          <p:nvPr/>
        </p:nvPicPr>
        <p:blipFill>
          <a:blip r:embed="rId2"/>
          <a:stretch/>
        </p:blipFill>
        <p:spPr>
          <a:xfrm>
            <a:off x="0" y="0"/>
            <a:ext cx="12185280" cy="6852600"/>
          </a:xfrm>
          <a:prstGeom prst="rect">
            <a:avLst/>
          </a:prstGeom>
          <a:ln w="0">
            <a:noFill/>
          </a:ln>
        </p:spPr>
      </p:pic>
      <p:sp>
        <p:nvSpPr>
          <p:cNvPr id="79" name="TextBox 3"/>
          <p:cNvSpPr/>
          <p:nvPr/>
        </p:nvSpPr>
        <p:spPr>
          <a:xfrm>
            <a:off x="537480" y="180000"/>
            <a:ext cx="5221440" cy="3958920"/>
          </a:xfrm>
          <a:prstGeom prst="rect">
            <a:avLst/>
          </a:prstGeom>
          <a:noFill/>
          <a:ln w="0">
            <a:noFill/>
          </a:ln>
        </p:spPr>
        <p:style>
          <a:lnRef idx="0"/>
          <a:fillRef idx="0"/>
          <a:effectRef idx="0"/>
          <a:fontRef idx="minor"/>
        </p:style>
        <p:txBody>
          <a:bodyPr lIns="90000" rIns="90000" tIns="45000" bIns="45000" anchor="b">
            <a:normAutofit/>
          </a:bodyPr>
          <a:p>
            <a:pPr algn="r">
              <a:lnSpc>
                <a:spcPct val="100000"/>
              </a:lnSpc>
              <a:spcAft>
                <a:spcPts val="601"/>
              </a:spcAft>
            </a:pPr>
            <a:r>
              <a:rPr b="1" lang="en-US" sz="3600" spc="-1" strike="noStrike" cap="all">
                <a:solidFill>
                  <a:srgbClr val="ffffff"/>
                </a:solidFill>
                <a:latin typeface="Times New Roman"/>
                <a:ea typeface="DejaVu Sans"/>
              </a:rPr>
              <a:t>Train Ticket  generation</a:t>
            </a:r>
            <a:endParaRPr b="0" lang="en-IN" sz="3600" spc="-1" strike="noStrike">
              <a:latin typeface="Arial"/>
            </a:endParaRPr>
          </a:p>
          <a:p>
            <a:pPr algn="r">
              <a:lnSpc>
                <a:spcPct val="100000"/>
              </a:lnSpc>
              <a:spcAft>
                <a:spcPts val="601"/>
              </a:spcAft>
            </a:pPr>
            <a:r>
              <a:rPr b="1" lang="en-US" sz="3600" spc="-1" strike="noStrike" cap="all">
                <a:solidFill>
                  <a:srgbClr val="ffffff"/>
                </a:solidFill>
                <a:latin typeface="Times New Roman"/>
                <a:ea typeface="DejaVu Sans"/>
              </a:rPr>
              <a:t> </a:t>
            </a:r>
            <a:r>
              <a:rPr b="1" lang="en-US" sz="3600" spc="-1" strike="noStrike" cap="all">
                <a:solidFill>
                  <a:srgbClr val="ffffff"/>
                </a:solidFill>
                <a:latin typeface="Times New Roman"/>
                <a:ea typeface="DejaVu Sans"/>
              </a:rPr>
              <a:t>Using Spring</a:t>
            </a:r>
            <a:endParaRPr b="0" lang="en-IN" sz="3600" spc="-1" strike="noStrike">
              <a:latin typeface="Arial"/>
            </a:endParaRPr>
          </a:p>
          <a:p>
            <a:pPr algn="r">
              <a:lnSpc>
                <a:spcPct val="100000"/>
              </a:lnSpc>
              <a:spcAft>
                <a:spcPts val="601"/>
              </a:spcAft>
            </a:pPr>
            <a:r>
              <a:rPr b="1" lang="en-US" sz="3600" spc="-1" strike="noStrike" cap="all">
                <a:solidFill>
                  <a:srgbClr val="ffffff"/>
                </a:solidFill>
                <a:latin typeface="Times New Roman"/>
                <a:ea typeface="DejaVu Sans"/>
              </a:rPr>
              <a:t> </a:t>
            </a:r>
            <a:r>
              <a:rPr b="1" lang="en-US" sz="3600" spc="-1" strike="noStrike" cap="all">
                <a:solidFill>
                  <a:srgbClr val="ffffff"/>
                </a:solidFill>
                <a:latin typeface="Times New Roman"/>
                <a:ea typeface="DejaVu Sans"/>
              </a:rPr>
              <a:t>Boot​</a:t>
            </a:r>
            <a:endParaRPr b="0" lang="en-IN" sz="3600" spc="-1" strike="noStrike">
              <a:latin typeface="Arial"/>
            </a:endParaRPr>
          </a:p>
        </p:txBody>
      </p:sp>
      <p:sp>
        <p:nvSpPr>
          <p:cNvPr id="80" name="TextBox 5"/>
          <p:cNvSpPr/>
          <p:nvPr/>
        </p:nvSpPr>
        <p:spPr>
          <a:xfrm>
            <a:off x="643320" y="4385880"/>
            <a:ext cx="4809960" cy="1834560"/>
          </a:xfrm>
          <a:prstGeom prst="rect">
            <a:avLst/>
          </a:prstGeom>
          <a:noFill/>
          <a:ln w="0">
            <a:noFill/>
          </a:ln>
        </p:spPr>
        <p:style>
          <a:lnRef idx="0"/>
          <a:fillRef idx="0"/>
          <a:effectRef idx="0"/>
          <a:fontRef idx="minor"/>
        </p:style>
        <p:txBody>
          <a:bodyPr lIns="90000" rIns="90000" tIns="45000" bIns="45000">
            <a:normAutofit/>
          </a:bodyPr>
          <a:p>
            <a:pPr algn="r">
              <a:lnSpc>
                <a:spcPct val="100000"/>
              </a:lnSpc>
              <a:spcAft>
                <a:spcPts val="1001"/>
              </a:spcAft>
            </a:pPr>
            <a:r>
              <a:rPr b="1" lang="en-US" sz="1800" spc="-1" strike="noStrike" cap="all">
                <a:solidFill>
                  <a:srgbClr val="ffffff"/>
                </a:solidFill>
                <a:latin typeface="Calibri"/>
                <a:ea typeface="DejaVu Sans"/>
              </a:rPr>
              <a:t>Group 3</a:t>
            </a:r>
            <a:endParaRPr b="0" lang="en-IN" sz="1800" spc="-1" strike="noStrike">
              <a:latin typeface="Arial"/>
            </a:endParaRPr>
          </a:p>
        </p:txBody>
      </p:sp>
      <p:sp>
        <p:nvSpPr>
          <p:cNvPr id="81" name="TextBox 4"/>
          <p:cNvSpPr/>
          <p:nvPr/>
        </p:nvSpPr>
        <p:spPr>
          <a:xfrm>
            <a:off x="7404840" y="3758400"/>
            <a:ext cx="3855240" cy="2527920"/>
          </a:xfrm>
          <a:prstGeom prst="rect">
            <a:avLst/>
          </a:prstGeom>
          <a:noFill/>
          <a:ln w="0">
            <a:noFill/>
          </a:ln>
        </p:spPr>
        <p:style>
          <a:lnRef idx="0"/>
          <a:fillRef idx="0"/>
          <a:effectRef idx="0"/>
          <a:fontRef idx="minor"/>
        </p:style>
        <p:txBody>
          <a:bodyPr lIns="90000" rIns="90000" tIns="45000" bIns="45000">
            <a:spAutoFit/>
          </a:bodyPr>
          <a:p>
            <a:pPr>
              <a:lnSpc>
                <a:spcPct val="100000"/>
              </a:lnSpc>
              <a:spcAft>
                <a:spcPts val="601"/>
              </a:spcAft>
            </a:pPr>
            <a:r>
              <a:rPr b="1" lang="en-US" sz="2800" spc="-1" strike="noStrike">
                <a:solidFill>
                  <a:srgbClr val="ffffff"/>
                </a:solidFill>
                <a:latin typeface="Calibri"/>
                <a:ea typeface="DejaVu Sans"/>
              </a:rPr>
              <a:t>Anjana Shankar</a:t>
            </a:r>
            <a:endParaRPr b="0" lang="en-IN" sz="2800" spc="-1" strike="noStrike">
              <a:latin typeface="Arial"/>
            </a:endParaRPr>
          </a:p>
          <a:p>
            <a:pPr>
              <a:lnSpc>
                <a:spcPct val="100000"/>
              </a:lnSpc>
              <a:spcAft>
                <a:spcPts val="601"/>
              </a:spcAft>
            </a:pPr>
            <a:r>
              <a:rPr b="1" lang="en-US" sz="2800" spc="-1" strike="noStrike">
                <a:solidFill>
                  <a:srgbClr val="ffffff"/>
                </a:solidFill>
                <a:latin typeface="Calibri"/>
                <a:ea typeface="DejaVu Sans"/>
              </a:rPr>
              <a:t>Bharath Lakshmi</a:t>
            </a:r>
            <a:endParaRPr b="0" lang="en-IN" sz="2800" spc="-1" strike="noStrike">
              <a:latin typeface="Arial"/>
            </a:endParaRPr>
          </a:p>
          <a:p>
            <a:pPr>
              <a:lnSpc>
                <a:spcPct val="100000"/>
              </a:lnSpc>
              <a:spcAft>
                <a:spcPts val="601"/>
              </a:spcAft>
            </a:pPr>
            <a:r>
              <a:rPr b="1" lang="en-US" sz="2800" spc="-1" strike="noStrike">
                <a:solidFill>
                  <a:srgbClr val="ffffff"/>
                </a:solidFill>
                <a:latin typeface="Calibri"/>
                <a:ea typeface="DejaVu Sans"/>
              </a:rPr>
              <a:t>Jeswanth Ragu</a:t>
            </a:r>
            <a:endParaRPr b="0" lang="en-IN" sz="2800" spc="-1" strike="noStrike">
              <a:latin typeface="Arial"/>
            </a:endParaRPr>
          </a:p>
          <a:p>
            <a:pPr>
              <a:lnSpc>
                <a:spcPct val="100000"/>
              </a:lnSpc>
              <a:spcAft>
                <a:spcPts val="601"/>
              </a:spcAft>
            </a:pPr>
            <a:r>
              <a:rPr b="1" lang="en-US" sz="2800" spc="-1" strike="noStrike">
                <a:solidFill>
                  <a:srgbClr val="ffffff"/>
                </a:solidFill>
                <a:latin typeface="Calibri"/>
                <a:ea typeface="DejaVu Sans"/>
              </a:rPr>
              <a:t>Krishna Raju</a:t>
            </a:r>
            <a:endParaRPr b="0" lang="en-IN" sz="2800" spc="-1" strike="noStrike">
              <a:latin typeface="Arial"/>
            </a:endParaRPr>
          </a:p>
          <a:p>
            <a:pPr>
              <a:lnSpc>
                <a:spcPct val="100000"/>
              </a:lnSpc>
              <a:spcAft>
                <a:spcPts val="601"/>
              </a:spcAft>
            </a:pPr>
            <a:r>
              <a:rPr b="1" lang="en-US" sz="2800" spc="-1" strike="noStrike">
                <a:solidFill>
                  <a:srgbClr val="ffffff"/>
                </a:solidFill>
                <a:latin typeface="Calibri"/>
                <a:ea typeface="DejaVu Sans"/>
              </a:rPr>
              <a:t>Sinchana Puttaswamy</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Rectangle 3"/>
          <p:cNvSpPr/>
          <p:nvPr/>
        </p:nvSpPr>
        <p:spPr>
          <a:xfrm>
            <a:off x="1024560" y="1542960"/>
            <a:ext cx="6409800" cy="466380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ffffff"/>
                </a:solidFill>
                <a:latin typeface="Calibri"/>
                <a:ea typeface="Calibri"/>
              </a:rPr>
              <a:t>&lt;build&gt;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&lt;plugins&gt;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&lt;plugin&gt;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&lt;groupId&gt;org.springframework.boot&lt;/groupId&gt;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&lt;artifactId&gt;spring-boot-maven-plugin&lt;/artifactId&gt;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&lt;configuration&gt;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&lt;excludes&gt;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&lt;exclude&gt;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&lt;groupId&gt;org.projectlombok&lt;/groupId&gt;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&lt;artifactId&gt;lombok&lt;/artifactId&gt;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&lt;/exclude&gt;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&lt;/excludes&gt;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&lt;/configuration&gt;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&lt;/plugin&gt;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&lt;/plugins&gt;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&lt;/build&gt;</a:t>
            </a:r>
            <a:endParaRPr b="0" lang="en-IN" sz="1800" spc="-1" strike="noStrike">
              <a:latin typeface="Arial"/>
            </a:endParaRPr>
          </a:p>
        </p:txBody>
      </p:sp>
      <p:sp>
        <p:nvSpPr>
          <p:cNvPr id="141" name="TextBox 4"/>
          <p:cNvSpPr/>
          <p:nvPr/>
        </p:nvSpPr>
        <p:spPr>
          <a:xfrm>
            <a:off x="1023120" y="546840"/>
            <a:ext cx="6740280" cy="699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4000" spc="-1" strike="noStrike">
                <a:solidFill>
                  <a:srgbClr val="ffffff"/>
                </a:solidFill>
                <a:latin typeface="Times New Roman"/>
                <a:ea typeface="DejaVu Sans"/>
              </a:rPr>
              <a:t>PLUGINS USED IN pom.xml</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Snow"/>
          <p:cNvSpPr/>
          <p:nvPr/>
        </p:nvSpPr>
        <p:spPr>
          <a:xfrm>
            <a:off x="3592080" y="536040"/>
            <a:ext cx="1805040" cy="901080"/>
          </a:xfrm>
          <a:prstGeom prst="rect">
            <a:avLst/>
          </a:prstGeom>
          <a:noFill/>
          <a:ln w="0">
            <a:noFill/>
          </a:ln>
        </p:spPr>
        <p:style>
          <a:lnRef idx="0"/>
          <a:fillRef idx="0"/>
          <a:effectRef idx="0"/>
          <a:fontRef idx="minor"/>
        </p:style>
      </p:sp>
      <p:sp>
        <p:nvSpPr>
          <p:cNvPr id="143" name="Rectangle 139"/>
          <p:cNvSpPr/>
          <p:nvPr/>
        </p:nvSpPr>
        <p:spPr>
          <a:xfrm>
            <a:off x="1440000" y="633600"/>
            <a:ext cx="3597120" cy="8744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IN" sz="2800" spc="-1" strike="noStrike">
                <a:solidFill>
                  <a:srgbClr val="ffffff"/>
                </a:solidFill>
                <a:latin typeface="Times New Roman"/>
                <a:ea typeface="DejaVu Sans"/>
              </a:rPr>
              <a:t>REGISTER  PAGE</a:t>
            </a:r>
            <a:endParaRPr b="0" lang="en-IN" sz="2800" spc="-1" strike="noStrike">
              <a:latin typeface="Arial"/>
            </a:endParaRPr>
          </a:p>
        </p:txBody>
      </p:sp>
      <p:pic>
        <p:nvPicPr>
          <p:cNvPr id="144" name="Picture 140" descr=""/>
          <p:cNvPicPr/>
          <p:nvPr/>
        </p:nvPicPr>
        <p:blipFill>
          <a:blip r:embed="rId1"/>
          <a:stretch/>
        </p:blipFill>
        <p:spPr>
          <a:xfrm>
            <a:off x="1440000" y="1620000"/>
            <a:ext cx="8639640" cy="47167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Picture 141" descr=""/>
          <p:cNvPicPr/>
          <p:nvPr/>
        </p:nvPicPr>
        <p:blipFill>
          <a:blip r:embed="rId1"/>
          <a:stretch/>
        </p:blipFill>
        <p:spPr>
          <a:xfrm rot="6000">
            <a:off x="1546200" y="1394640"/>
            <a:ext cx="8709120" cy="4897440"/>
          </a:xfrm>
          <a:prstGeom prst="rect">
            <a:avLst/>
          </a:prstGeom>
          <a:ln w="0">
            <a:noFill/>
          </a:ln>
        </p:spPr>
      </p:pic>
      <p:sp>
        <p:nvSpPr>
          <p:cNvPr id="146" name="Rectangle 142"/>
          <p:cNvSpPr/>
          <p:nvPr/>
        </p:nvSpPr>
        <p:spPr>
          <a:xfrm>
            <a:off x="1441080" y="540000"/>
            <a:ext cx="2698560" cy="4809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IN" sz="2800" spc="-1" strike="noStrike">
                <a:solidFill>
                  <a:srgbClr val="ffffff"/>
                </a:solidFill>
                <a:latin typeface="Times New Roman"/>
                <a:ea typeface="DejaVu Sans"/>
              </a:rPr>
              <a:t>LOGIN PAGE</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7" name="Picture 143" descr=""/>
          <p:cNvPicPr/>
          <p:nvPr/>
        </p:nvPicPr>
        <p:blipFill>
          <a:blip r:embed="rId1"/>
          <a:stretch/>
        </p:blipFill>
        <p:spPr>
          <a:xfrm>
            <a:off x="1300320" y="1440000"/>
            <a:ext cx="8959320" cy="5038920"/>
          </a:xfrm>
          <a:prstGeom prst="rect">
            <a:avLst/>
          </a:prstGeom>
          <a:ln w="0">
            <a:noFill/>
          </a:ln>
        </p:spPr>
      </p:pic>
      <p:sp>
        <p:nvSpPr>
          <p:cNvPr id="148" name="Rectangle 144"/>
          <p:cNvSpPr/>
          <p:nvPr/>
        </p:nvSpPr>
        <p:spPr>
          <a:xfrm>
            <a:off x="1260000" y="540000"/>
            <a:ext cx="4305600" cy="719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IN" sz="2800" spc="-1" strike="noStrike">
                <a:solidFill>
                  <a:srgbClr val="ffffff"/>
                </a:solidFill>
                <a:latin typeface="Times New Roman"/>
                <a:ea typeface="DejaVu Sans"/>
              </a:rPr>
              <a:t>TRAIN DETAILS PAGE</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Rectangle 145"/>
          <p:cNvSpPr/>
          <p:nvPr/>
        </p:nvSpPr>
        <p:spPr>
          <a:xfrm>
            <a:off x="1440000" y="540000"/>
            <a:ext cx="6657120" cy="4809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IN" sz="2800" spc="-1" strike="noStrike">
                <a:solidFill>
                  <a:srgbClr val="ffffff"/>
                </a:solidFill>
                <a:latin typeface="Times New Roman"/>
                <a:ea typeface="Microsoft YaHei"/>
              </a:rPr>
              <a:t>ENTERING  PASSENGER DETAILS</a:t>
            </a:r>
            <a:endParaRPr b="0" lang="en-IN" sz="2800" spc="-1" strike="noStrike">
              <a:latin typeface="Arial"/>
            </a:endParaRPr>
          </a:p>
        </p:txBody>
      </p:sp>
      <p:pic>
        <p:nvPicPr>
          <p:cNvPr id="150" name="" descr=""/>
          <p:cNvPicPr/>
          <p:nvPr/>
        </p:nvPicPr>
        <p:blipFill>
          <a:blip r:embed="rId1"/>
          <a:stretch/>
        </p:blipFill>
        <p:spPr>
          <a:xfrm>
            <a:off x="964800" y="1260000"/>
            <a:ext cx="9835200" cy="54000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Rectangle 147"/>
          <p:cNvSpPr/>
          <p:nvPr/>
        </p:nvSpPr>
        <p:spPr>
          <a:xfrm>
            <a:off x="900000" y="540000"/>
            <a:ext cx="6299280" cy="539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IN" sz="2800" spc="-1" strike="noStrike">
                <a:solidFill>
                  <a:srgbClr val="ffffff"/>
                </a:solidFill>
                <a:latin typeface="Times New Roman"/>
                <a:ea typeface="Microsoft YaHei"/>
              </a:rPr>
              <a:t>  </a:t>
            </a:r>
            <a:r>
              <a:rPr b="1" lang="en-IN" sz="2800" spc="-1" strike="noStrike">
                <a:solidFill>
                  <a:srgbClr val="ffffff"/>
                </a:solidFill>
                <a:latin typeface="Times New Roman"/>
                <a:ea typeface="Microsoft YaHei"/>
              </a:rPr>
              <a:t>CALCULATING PASSENGER FAIR</a:t>
            </a:r>
            <a:endParaRPr b="0" lang="en-IN" sz="2800" spc="-1" strike="noStrike">
              <a:latin typeface="Arial"/>
            </a:endParaRPr>
          </a:p>
        </p:txBody>
      </p:sp>
      <p:pic>
        <p:nvPicPr>
          <p:cNvPr id="152" name="" descr=""/>
          <p:cNvPicPr/>
          <p:nvPr/>
        </p:nvPicPr>
        <p:blipFill>
          <a:blip r:embed="rId1"/>
          <a:stretch/>
        </p:blipFill>
        <p:spPr>
          <a:xfrm>
            <a:off x="784800" y="1260000"/>
            <a:ext cx="10195200" cy="53211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Rectangle 149"/>
          <p:cNvSpPr/>
          <p:nvPr/>
        </p:nvSpPr>
        <p:spPr>
          <a:xfrm>
            <a:off x="1080000" y="416160"/>
            <a:ext cx="5578920" cy="4827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IN" sz="2800" spc="-1" strike="noStrike">
                <a:solidFill>
                  <a:srgbClr val="ffffff"/>
                </a:solidFill>
                <a:latin typeface="Times New Roman"/>
                <a:ea typeface="Microsoft YaHei"/>
              </a:rPr>
              <a:t>DOWNLOADING THE TICKET</a:t>
            </a:r>
            <a:endParaRPr b="0" lang="en-IN" sz="2800" spc="-1" strike="noStrike">
              <a:latin typeface="Arial"/>
            </a:endParaRPr>
          </a:p>
        </p:txBody>
      </p:sp>
      <p:pic>
        <p:nvPicPr>
          <p:cNvPr id="154" name="" descr=""/>
          <p:cNvPicPr/>
          <p:nvPr/>
        </p:nvPicPr>
        <p:blipFill>
          <a:blip r:embed="rId1"/>
          <a:stretch/>
        </p:blipFill>
        <p:spPr>
          <a:xfrm>
            <a:off x="604800" y="1136160"/>
            <a:ext cx="10555200" cy="55238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Rectangle 151"/>
          <p:cNvSpPr/>
          <p:nvPr/>
        </p:nvSpPr>
        <p:spPr>
          <a:xfrm>
            <a:off x="4285440" y="2767320"/>
            <a:ext cx="3273480" cy="6516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IN" sz="4000" spc="-1" strike="noStrike">
                <a:solidFill>
                  <a:srgbClr val="000000"/>
                </a:solidFill>
                <a:latin typeface="Times New Roman"/>
                <a:ea typeface="DejaVu Sans"/>
              </a:rPr>
              <a:t>THANK YOU</a:t>
            </a:r>
            <a:endParaRPr b="0" lang="en-IN" sz="4000" spc="-1" strike="noStrike">
              <a:latin typeface="Arial"/>
            </a:endParaRPr>
          </a:p>
        </p:txBody>
      </p:sp>
      <p:pic>
        <p:nvPicPr>
          <p:cNvPr id="156" name="" descr=""/>
          <p:cNvPicPr/>
          <p:nvPr/>
        </p:nvPicPr>
        <p:blipFill>
          <a:blip r:embed="rId1"/>
          <a:stretch/>
        </p:blipFill>
        <p:spPr>
          <a:xfrm>
            <a:off x="3240000" y="1620000"/>
            <a:ext cx="6119640" cy="39596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Rectangle 10"/>
          <p:cNvSpPr/>
          <p:nvPr/>
        </p:nvSpPr>
        <p:spPr>
          <a:xfrm>
            <a:off x="0" y="0"/>
            <a:ext cx="12188520" cy="6854400"/>
          </a:xfrm>
          <a:prstGeom prst="rect">
            <a:avLst/>
          </a:prstGeom>
          <a:solidFill>
            <a:srgbClr val="ffffff"/>
          </a:solidFill>
          <a:ln w="25560">
            <a:noFill/>
          </a:ln>
        </p:spPr>
        <p:style>
          <a:lnRef idx="0"/>
          <a:fillRef idx="0"/>
          <a:effectRef idx="0"/>
          <a:fontRef idx="minor"/>
        </p:style>
      </p:sp>
      <p:sp>
        <p:nvSpPr>
          <p:cNvPr id="83" name="Freeform: Shape 12"/>
          <p:cNvSpPr/>
          <p:nvPr/>
        </p:nvSpPr>
        <p:spPr>
          <a:xfrm flipH="1">
            <a:off x="-4320" y="0"/>
            <a:ext cx="4122360" cy="6854400"/>
          </a:xfrm>
          <a:custGeom>
            <a:avLst/>
            <a:gdLst/>
            <a:ah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rotWithShape="0">
            <a:blip r:embed="rId1"/>
            <a:srcRect/>
            <a:tile/>
          </a:blipFill>
          <a:ln w="25560">
            <a:noFill/>
          </a:ln>
        </p:spPr>
        <p:style>
          <a:lnRef idx="0"/>
          <a:fillRef idx="0"/>
          <a:effectRef idx="0"/>
          <a:fontRef idx="minor"/>
        </p:style>
      </p:sp>
      <p:sp>
        <p:nvSpPr>
          <p:cNvPr id="84" name="TextBox 4"/>
          <p:cNvSpPr/>
          <p:nvPr/>
        </p:nvSpPr>
        <p:spPr>
          <a:xfrm>
            <a:off x="685800" y="643320"/>
            <a:ext cx="2587320" cy="49917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spcAft>
                <a:spcPts val="601"/>
              </a:spcAft>
            </a:pPr>
            <a:r>
              <a:rPr b="1" lang="en-US" sz="3600" spc="-1" strike="noStrike" cap="all">
                <a:solidFill>
                  <a:srgbClr val="ffffff"/>
                </a:solidFill>
                <a:latin typeface="Calibri Light"/>
                <a:ea typeface="DejaVu Sans"/>
              </a:rPr>
              <a:t>Spring Boot</a:t>
            </a:r>
            <a:endParaRPr b="0" lang="en-IN" sz="3600" spc="-1" strike="noStrike">
              <a:latin typeface="Arial"/>
            </a:endParaRPr>
          </a:p>
        </p:txBody>
      </p:sp>
      <p:grpSp>
        <p:nvGrpSpPr>
          <p:cNvPr id="85" name="Diagram1"/>
          <p:cNvGrpSpPr/>
          <p:nvPr/>
        </p:nvGrpSpPr>
        <p:grpSpPr>
          <a:xfrm>
            <a:off x="4808520" y="901800"/>
            <a:ext cx="6541920" cy="4817160"/>
            <a:chOff x="4808520" y="901800"/>
            <a:chExt cx="6541920" cy="4817160"/>
          </a:xfrm>
        </p:grpSpPr>
        <p:sp>
          <p:nvSpPr>
            <p:cNvPr id="86" name="Rectangle 85"/>
            <p:cNvSpPr/>
            <p:nvPr/>
          </p:nvSpPr>
          <p:spPr>
            <a:xfrm>
              <a:off x="4808520" y="901800"/>
              <a:ext cx="6541560" cy="4816440"/>
            </a:xfrm>
            <a:prstGeom prst="rect">
              <a:avLst/>
            </a:prstGeom>
            <a:noFill/>
            <a:ln w="0">
              <a:noFill/>
            </a:ln>
          </p:spPr>
          <p:style>
            <a:lnRef idx="0"/>
            <a:fillRef idx="0"/>
            <a:effectRef idx="0"/>
            <a:fontRef idx="minor"/>
          </p:style>
        </p:sp>
        <p:sp>
          <p:nvSpPr>
            <p:cNvPr id="87" name="Rectangle: Rounded Corners 86"/>
            <p:cNvSpPr/>
            <p:nvPr/>
          </p:nvSpPr>
          <p:spPr>
            <a:xfrm>
              <a:off x="4808520" y="901800"/>
              <a:ext cx="5232960" cy="1057320"/>
            </a:xfrm>
            <a:prstGeom prst="roundRect">
              <a:avLst>
                <a:gd name="adj" fmla="val 10000"/>
              </a:avLst>
            </a:prstGeom>
            <a:gradFill rotWithShape="0">
              <a:gsLst>
                <a:gs pos="0">
                  <a:srgbClr val="517fd2"/>
                </a:gs>
                <a:gs pos="100000">
                  <a:srgbClr val="3765b2"/>
                </a:gs>
              </a:gsLst>
              <a:lin ang="5400000"/>
            </a:gradFill>
            <a:ln w="0">
              <a:noFill/>
            </a:ln>
            <a:effectLst>
              <a:outerShdw blurRad="50760" dir="5400000" dist="38160">
                <a:srgbClr val="000000">
                  <a:alpha val="35000"/>
                </a:srgbClr>
              </a:outerShdw>
            </a:effectLst>
          </p:spPr>
          <p:style>
            <a:lnRef idx="0"/>
            <a:fillRef idx="0"/>
            <a:effectRef idx="0"/>
            <a:fontRef idx="minor"/>
          </p:style>
          <p:txBody>
            <a:bodyPr lIns="107280" rIns="76320" tIns="107280" bIns="107640" anchor="ctr">
              <a:noAutofit/>
            </a:bodyPr>
            <a:p>
              <a:pPr>
                <a:lnSpc>
                  <a:spcPct val="90000"/>
                </a:lnSpc>
                <a:spcAft>
                  <a:spcPts val="700"/>
                </a:spcAft>
                <a:tabLst>
                  <a:tab algn="l" pos="0"/>
                </a:tabLst>
              </a:pPr>
              <a:r>
                <a:rPr b="0" lang="en-US" sz="2000" spc="-1" strike="noStrike">
                  <a:solidFill>
                    <a:srgbClr val="ffffff"/>
                  </a:solidFill>
                  <a:latin typeface="Arial"/>
                  <a:ea typeface="DejaVu Sans"/>
                </a:rPr>
                <a:t>Spring Framework is a widely used Java EE framework for building applications. </a:t>
              </a:r>
              <a:endParaRPr b="0" lang="en-IN" sz="2000" spc="-1" strike="noStrike">
                <a:latin typeface="Arial"/>
              </a:endParaRPr>
            </a:p>
          </p:txBody>
        </p:sp>
        <p:sp>
          <p:nvSpPr>
            <p:cNvPr id="88" name="Rectangle: Rounded Corners 87"/>
            <p:cNvSpPr/>
            <p:nvPr/>
          </p:nvSpPr>
          <p:spPr>
            <a:xfrm>
              <a:off x="5247000" y="2154960"/>
              <a:ext cx="5232960" cy="1057320"/>
            </a:xfrm>
            <a:prstGeom prst="roundRect">
              <a:avLst>
                <a:gd name="adj" fmla="val 10000"/>
              </a:avLst>
            </a:prstGeom>
            <a:gradFill rotWithShape="0">
              <a:gsLst>
                <a:gs pos="0">
                  <a:srgbClr val="4f9ec9"/>
                </a:gs>
                <a:gs pos="100000">
                  <a:srgbClr val="3981a6"/>
                </a:gs>
              </a:gsLst>
              <a:lin ang="5400000"/>
            </a:gradFill>
            <a:ln w="0">
              <a:noFill/>
            </a:ln>
            <a:effectLst>
              <a:outerShdw blurRad="50760" dir="5400000" dist="38160">
                <a:srgbClr val="000000">
                  <a:alpha val="35000"/>
                </a:srgbClr>
              </a:outerShdw>
            </a:effectLst>
          </p:spPr>
          <p:style>
            <a:lnRef idx="0"/>
            <a:fillRef idx="0"/>
            <a:effectRef idx="0"/>
            <a:fontRef idx="minor"/>
          </p:style>
          <p:txBody>
            <a:bodyPr lIns="107280" rIns="76320" tIns="107280" bIns="107640" anchor="ctr">
              <a:noAutofit/>
            </a:bodyPr>
            <a:p>
              <a:pPr>
                <a:lnSpc>
                  <a:spcPct val="90000"/>
                </a:lnSpc>
                <a:spcAft>
                  <a:spcPts val="700"/>
                </a:spcAft>
                <a:tabLst>
                  <a:tab algn="l" pos="0"/>
                </a:tabLst>
              </a:pPr>
              <a:r>
                <a:rPr b="0" lang="en-US" sz="2000" spc="-1" strike="noStrike">
                  <a:solidFill>
                    <a:srgbClr val="ffffff"/>
                  </a:solidFill>
                  <a:latin typeface="Arial"/>
                  <a:ea typeface="DejaVu Sans"/>
                </a:rPr>
                <a:t>Spring Boot Framework is widely used to develop REST APIs.</a:t>
              </a:r>
              <a:endParaRPr b="0" lang="en-IN" sz="2000" spc="-1" strike="noStrike">
                <a:latin typeface="Arial"/>
              </a:endParaRPr>
            </a:p>
          </p:txBody>
        </p:sp>
        <p:sp>
          <p:nvSpPr>
            <p:cNvPr id="89" name="Rectangle: Rounded Corners 88"/>
            <p:cNvSpPr/>
            <p:nvPr/>
          </p:nvSpPr>
          <p:spPr>
            <a:xfrm>
              <a:off x="5679000" y="3408120"/>
              <a:ext cx="5232960" cy="1057320"/>
            </a:xfrm>
            <a:prstGeom prst="roundRect">
              <a:avLst>
                <a:gd name="adj" fmla="val 10000"/>
              </a:avLst>
            </a:prstGeom>
            <a:gradFill rotWithShape="0">
              <a:gsLst>
                <a:gs pos="0">
                  <a:srgbClr val="4ebac0"/>
                </a:gs>
                <a:gs pos="100000">
                  <a:srgbClr val="38999e"/>
                </a:gs>
              </a:gsLst>
              <a:lin ang="5400000"/>
            </a:gradFill>
            <a:ln w="0">
              <a:noFill/>
            </a:ln>
            <a:effectLst>
              <a:outerShdw blurRad="50760" dir="5400000" dist="38160">
                <a:srgbClr val="000000">
                  <a:alpha val="35000"/>
                </a:srgbClr>
              </a:outerShdw>
            </a:effectLst>
          </p:spPr>
          <p:style>
            <a:lnRef idx="0"/>
            <a:fillRef idx="0"/>
            <a:effectRef idx="0"/>
            <a:fontRef idx="minor"/>
          </p:style>
          <p:txBody>
            <a:bodyPr lIns="107280" rIns="76320" tIns="107280" bIns="107640" anchor="ctr">
              <a:noAutofit/>
            </a:bodyPr>
            <a:p>
              <a:pPr>
                <a:lnSpc>
                  <a:spcPct val="90000"/>
                </a:lnSpc>
                <a:spcAft>
                  <a:spcPts val="700"/>
                </a:spcAft>
                <a:tabLst>
                  <a:tab algn="l" pos="0"/>
                </a:tabLst>
              </a:pPr>
              <a:r>
                <a:rPr b="0" lang="en-US" sz="2000" spc="-1" strike="noStrike">
                  <a:solidFill>
                    <a:srgbClr val="ffffff"/>
                  </a:solidFill>
                  <a:latin typeface="Arial"/>
                  <a:ea typeface="DejaVu Sans"/>
                </a:rPr>
                <a:t>It aims to simplify Java EE development that makes developers more productive.</a:t>
              </a:r>
              <a:endParaRPr b="0" lang="en-IN" sz="2000" spc="-1" strike="noStrike">
                <a:latin typeface="Arial"/>
              </a:endParaRPr>
            </a:p>
          </p:txBody>
        </p:sp>
        <p:sp>
          <p:nvSpPr>
            <p:cNvPr id="90" name="Rectangle: Rounded Corners 89"/>
            <p:cNvSpPr/>
            <p:nvPr/>
          </p:nvSpPr>
          <p:spPr>
            <a:xfrm>
              <a:off x="6117480" y="4661640"/>
              <a:ext cx="5232960" cy="1057320"/>
            </a:xfrm>
            <a:prstGeom prst="roundRect">
              <a:avLst>
                <a:gd name="adj" fmla="val 10000"/>
              </a:avLst>
            </a:prstGeom>
            <a:gradFill rotWithShape="0">
              <a:gsLst>
                <a:gs pos="0">
                  <a:srgbClr val="50b39a"/>
                </a:gs>
                <a:gs pos="100000">
                  <a:srgbClr val="3a947e"/>
                </a:gs>
              </a:gsLst>
              <a:lin ang="5400000"/>
            </a:gradFill>
            <a:ln w="0">
              <a:noFill/>
            </a:ln>
            <a:effectLst>
              <a:outerShdw blurRad="50760" dir="5400000" dist="38160">
                <a:srgbClr val="000000">
                  <a:alpha val="35000"/>
                </a:srgbClr>
              </a:outerShdw>
            </a:effectLst>
          </p:spPr>
          <p:style>
            <a:lnRef idx="0"/>
            <a:fillRef idx="0"/>
            <a:effectRef idx="0"/>
            <a:fontRef idx="minor"/>
          </p:style>
          <p:txBody>
            <a:bodyPr lIns="107280" rIns="76320" tIns="107280" bIns="107640" anchor="ctr">
              <a:noAutofit/>
            </a:bodyPr>
            <a:p>
              <a:pPr>
                <a:lnSpc>
                  <a:spcPct val="90000"/>
                </a:lnSpc>
                <a:spcAft>
                  <a:spcPts val="700"/>
                </a:spcAft>
                <a:tabLst>
                  <a:tab algn="l" pos="0"/>
                </a:tabLst>
              </a:pPr>
              <a:r>
                <a:rPr b="0" lang="en-US" sz="2000" spc="-1" strike="noStrike">
                  <a:solidFill>
                    <a:srgbClr val="ffffff"/>
                  </a:solidFill>
                  <a:latin typeface="Arial"/>
                  <a:ea typeface="DejaVu Sans"/>
                </a:rPr>
                <a:t>It aims to shorten the code length and provide the easiest way to develop Web Applications.</a:t>
              </a:r>
              <a:endParaRPr b="0" lang="en-IN" sz="2000" spc="-1" strike="noStrike">
                <a:latin typeface="Arial"/>
              </a:endParaRPr>
            </a:p>
          </p:txBody>
        </p:sp>
        <p:sp>
          <p:nvSpPr>
            <p:cNvPr id="91" name="Arrow: Down 90"/>
            <p:cNvSpPr/>
            <p:nvPr/>
          </p:nvSpPr>
          <p:spPr>
            <a:xfrm>
              <a:off x="9355320" y="1713960"/>
              <a:ext cx="686160" cy="686160"/>
            </a:xfrm>
            <a:prstGeom prst="downArrow">
              <a:avLst>
                <a:gd name="adj1" fmla="val 55000"/>
                <a:gd name="adj2" fmla="val 45000"/>
              </a:avLst>
            </a:prstGeom>
            <a:solidFill>
              <a:srgbClr val="cfd6ed">
                <a:alpha val="90000"/>
              </a:srgbClr>
            </a:solidFill>
            <a:ln cap="rnd" w="9360">
              <a:solidFill>
                <a:srgbClr val="cfd6ed">
                  <a:alpha val="90000"/>
                </a:srgbClr>
              </a:solidFill>
              <a:miter/>
            </a:ln>
          </p:spPr>
          <p:style>
            <a:lnRef idx="0"/>
            <a:fillRef idx="0"/>
            <a:effectRef idx="0"/>
            <a:fontRef idx="minor"/>
          </p:style>
        </p:sp>
        <p:sp>
          <p:nvSpPr>
            <p:cNvPr id="92" name="Arrow: Down 91"/>
            <p:cNvSpPr/>
            <p:nvPr/>
          </p:nvSpPr>
          <p:spPr>
            <a:xfrm>
              <a:off x="9793800" y="2967120"/>
              <a:ext cx="686160" cy="686160"/>
            </a:xfrm>
            <a:prstGeom prst="downArrow">
              <a:avLst>
                <a:gd name="adj1" fmla="val 55000"/>
                <a:gd name="adj2" fmla="val 45000"/>
              </a:avLst>
            </a:prstGeom>
            <a:solidFill>
              <a:srgbClr val="cfe2e8">
                <a:alpha val="90000"/>
              </a:srgbClr>
            </a:solidFill>
            <a:ln cap="rnd" w="9360">
              <a:solidFill>
                <a:srgbClr val="cfe2e8">
                  <a:alpha val="90000"/>
                </a:srgbClr>
              </a:solidFill>
              <a:miter/>
            </a:ln>
          </p:spPr>
          <p:style>
            <a:lnRef idx="0"/>
            <a:fillRef idx="0"/>
            <a:effectRef idx="0"/>
            <a:fontRef idx="minor"/>
          </p:style>
        </p:sp>
        <p:sp>
          <p:nvSpPr>
            <p:cNvPr id="93" name="Arrow: Down 92"/>
            <p:cNvSpPr/>
            <p:nvPr/>
          </p:nvSpPr>
          <p:spPr>
            <a:xfrm>
              <a:off x="10225800" y="4220640"/>
              <a:ext cx="686160" cy="686160"/>
            </a:xfrm>
            <a:prstGeom prst="downArrow">
              <a:avLst>
                <a:gd name="adj1" fmla="val 55000"/>
                <a:gd name="adj2" fmla="val 45000"/>
              </a:avLst>
            </a:prstGeom>
            <a:solidFill>
              <a:srgbClr val="cfe3dd">
                <a:alpha val="90000"/>
              </a:srgbClr>
            </a:solidFill>
            <a:ln cap="rnd" w="9360">
              <a:solidFill>
                <a:srgbClr val="cfe3dd">
                  <a:alpha val="90000"/>
                </a:srgbClr>
              </a:solidFill>
              <a:miter/>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4" name="Rectangle 10"/>
          <p:cNvSpPr/>
          <p:nvPr/>
        </p:nvSpPr>
        <p:spPr>
          <a:xfrm>
            <a:off x="0" y="0"/>
            <a:ext cx="12188520" cy="6854400"/>
          </a:xfrm>
          <a:prstGeom prst="rect">
            <a:avLst/>
          </a:prstGeom>
          <a:solidFill>
            <a:srgbClr val="ffffff">
              <a:alpha val="90000"/>
            </a:srgbClr>
          </a:solidFill>
          <a:ln w="25560">
            <a:noFill/>
          </a:ln>
          <a:effectLst>
            <a:outerShdw blurRad="50760" dir="5400000" dist="38160">
              <a:srgbClr val="000000">
                <a:alpha val="35000"/>
              </a:srgbClr>
            </a:outerShdw>
          </a:effectLst>
        </p:spPr>
        <p:style>
          <a:lnRef idx="0"/>
          <a:fillRef idx="0"/>
          <a:effectRef idx="0"/>
          <a:fontRef idx="minor"/>
        </p:style>
      </p:sp>
      <p:sp>
        <p:nvSpPr>
          <p:cNvPr id="95" name="Freeform: Shape 12"/>
          <p:cNvSpPr/>
          <p:nvPr/>
        </p:nvSpPr>
        <p:spPr>
          <a:xfrm flipH="1">
            <a:off x="-720" y="0"/>
            <a:ext cx="4122360" cy="6854400"/>
          </a:xfrm>
          <a:custGeom>
            <a:avLst/>
            <a:gdLst/>
            <a:ah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rotWithShape="0">
            <a:blip r:embed="rId1"/>
            <a:srcRect/>
            <a:tile/>
          </a:blipFill>
          <a:ln w="25560">
            <a:noFill/>
          </a:ln>
        </p:spPr>
        <p:style>
          <a:lnRef idx="0"/>
          <a:fillRef idx="0"/>
          <a:effectRef idx="0"/>
          <a:fontRef idx="minor"/>
        </p:style>
      </p:sp>
      <p:sp>
        <p:nvSpPr>
          <p:cNvPr id="96" name="TextBox 4"/>
          <p:cNvSpPr/>
          <p:nvPr/>
        </p:nvSpPr>
        <p:spPr>
          <a:xfrm>
            <a:off x="685800" y="643320"/>
            <a:ext cx="2587320" cy="49917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spcAft>
                <a:spcPts val="601"/>
              </a:spcAft>
            </a:pPr>
            <a:r>
              <a:rPr b="1" lang="en-US" sz="3600" spc="-1" strike="noStrike" cap="all">
                <a:solidFill>
                  <a:srgbClr val="ffffff"/>
                </a:solidFill>
                <a:latin typeface="Calibri Light"/>
                <a:ea typeface="DejaVu Sans"/>
              </a:rPr>
              <a:t>Why Spring Boot</a:t>
            </a:r>
            <a:endParaRPr b="0" lang="en-IN" sz="3600" spc="-1" strike="noStrike">
              <a:latin typeface="Arial"/>
            </a:endParaRPr>
          </a:p>
        </p:txBody>
      </p:sp>
      <p:grpSp>
        <p:nvGrpSpPr>
          <p:cNvPr id="97" name="Diagram2"/>
          <p:cNvGrpSpPr/>
          <p:nvPr/>
        </p:nvGrpSpPr>
        <p:grpSpPr>
          <a:xfrm>
            <a:off x="4808520" y="901800"/>
            <a:ext cx="6541920" cy="4816440"/>
            <a:chOff x="4808520" y="901800"/>
            <a:chExt cx="6541920" cy="4816440"/>
          </a:xfrm>
        </p:grpSpPr>
        <p:sp>
          <p:nvSpPr>
            <p:cNvPr id="98" name="Rectangle 97"/>
            <p:cNvSpPr/>
            <p:nvPr/>
          </p:nvSpPr>
          <p:spPr>
            <a:xfrm>
              <a:off x="4808520" y="901800"/>
              <a:ext cx="6541560" cy="4816440"/>
            </a:xfrm>
            <a:prstGeom prst="rect">
              <a:avLst/>
            </a:prstGeom>
            <a:noFill/>
            <a:ln w="0">
              <a:noFill/>
            </a:ln>
          </p:spPr>
          <p:style>
            <a:lnRef idx="0"/>
            <a:fillRef idx="0"/>
            <a:effectRef idx="0"/>
            <a:fontRef idx="minor"/>
          </p:style>
        </p:sp>
        <p:sp>
          <p:nvSpPr>
            <p:cNvPr id="99" name="Rectangle: Rounded Corners 98"/>
            <p:cNvSpPr/>
            <p:nvPr/>
          </p:nvSpPr>
          <p:spPr>
            <a:xfrm>
              <a:off x="4808520" y="997200"/>
              <a:ext cx="6541920" cy="871920"/>
            </a:xfrm>
            <a:prstGeom prst="roundRect">
              <a:avLst>
                <a:gd name="adj" fmla="val 16667"/>
              </a:avLst>
            </a:prstGeom>
            <a:gradFill rotWithShape="0">
              <a:gsLst>
                <a:gs pos="0">
                  <a:srgbClr val="dd9f40"/>
                </a:gs>
                <a:gs pos="100000">
                  <a:srgbClr val="b88228"/>
                </a:gs>
              </a:gsLst>
              <a:lin ang="5400000"/>
            </a:gradFill>
            <a:ln w="0">
              <a:noFill/>
            </a:ln>
            <a:effectLst>
              <a:outerShdw blurRad="50760" dir="5400000" dist="38160">
                <a:srgbClr val="000000">
                  <a:alpha val="35000"/>
                </a:srgbClr>
              </a:outerShdw>
            </a:effectLst>
          </p:spPr>
          <p:style>
            <a:lnRef idx="0"/>
            <a:fillRef idx="0"/>
            <a:effectRef idx="0"/>
            <a:fontRef idx="minor"/>
          </p:style>
          <p:txBody>
            <a:bodyPr lIns="126720" rIns="83880" tIns="126720" bIns="126360" anchor="ctr">
              <a:noAutofit/>
            </a:bodyPr>
            <a:p>
              <a:pPr>
                <a:lnSpc>
                  <a:spcPct val="90000"/>
                </a:lnSpc>
                <a:spcAft>
                  <a:spcPts val="771"/>
                </a:spcAft>
                <a:tabLst>
                  <a:tab algn="l" pos="0"/>
                </a:tabLst>
              </a:pPr>
              <a:r>
                <a:rPr b="0" lang="en-US" sz="2200" spc="-1" strike="noStrike">
                  <a:solidFill>
                    <a:srgbClr val="ffffff"/>
                  </a:solidFill>
                  <a:latin typeface="Arial"/>
                  <a:ea typeface="DejaVu Sans"/>
                </a:rPr>
                <a:t>It provides a flexible way to configure Java Beans, XML configurations, and Database Transactions.</a:t>
              </a:r>
              <a:endParaRPr b="0" lang="en-IN" sz="2200" spc="-1" strike="noStrike">
                <a:latin typeface="Arial"/>
              </a:endParaRPr>
            </a:p>
          </p:txBody>
        </p:sp>
        <p:sp>
          <p:nvSpPr>
            <p:cNvPr id="100" name="Rectangle: Rounded Corners 99"/>
            <p:cNvSpPr/>
            <p:nvPr/>
          </p:nvSpPr>
          <p:spPr>
            <a:xfrm>
              <a:off x="4808520" y="1935720"/>
              <a:ext cx="6541920" cy="871920"/>
            </a:xfrm>
            <a:prstGeom prst="roundRect">
              <a:avLst>
                <a:gd name="adj" fmla="val 16667"/>
              </a:avLst>
            </a:prstGeom>
            <a:gradFill rotWithShape="0">
              <a:gsLst>
                <a:gs pos="0">
                  <a:srgbClr val="de8b43"/>
                </a:gs>
                <a:gs pos="100000">
                  <a:srgbClr val="bb712a"/>
                </a:gs>
              </a:gsLst>
              <a:lin ang="5400000"/>
            </a:gradFill>
            <a:ln w="0">
              <a:noFill/>
            </a:ln>
            <a:effectLst>
              <a:outerShdw blurRad="50760" dir="5400000" dist="38160">
                <a:srgbClr val="000000">
                  <a:alpha val="35000"/>
                </a:srgbClr>
              </a:outerShdw>
            </a:effectLst>
          </p:spPr>
          <p:style>
            <a:lnRef idx="0"/>
            <a:fillRef idx="0"/>
            <a:effectRef idx="0"/>
            <a:fontRef idx="minor"/>
          </p:style>
          <p:txBody>
            <a:bodyPr lIns="126720" rIns="83880" tIns="126720" bIns="126360" anchor="ctr">
              <a:noAutofit/>
            </a:bodyPr>
            <a:p>
              <a:pPr>
                <a:lnSpc>
                  <a:spcPct val="90000"/>
                </a:lnSpc>
                <a:spcAft>
                  <a:spcPts val="771"/>
                </a:spcAft>
                <a:tabLst>
                  <a:tab algn="l" pos="0"/>
                </a:tabLst>
              </a:pPr>
              <a:r>
                <a:rPr b="0" lang="en-US" sz="2200" spc="-1" strike="noStrike">
                  <a:solidFill>
                    <a:srgbClr val="ffffff"/>
                  </a:solidFill>
                  <a:latin typeface="Arial"/>
                  <a:ea typeface="DejaVu Sans"/>
                </a:rPr>
                <a:t>It provides a powerful batch processing and manages REST endpoints.</a:t>
              </a:r>
              <a:endParaRPr b="0" lang="en-IN" sz="2200" spc="-1" strike="noStrike">
                <a:latin typeface="Arial"/>
              </a:endParaRPr>
            </a:p>
          </p:txBody>
        </p:sp>
        <p:sp>
          <p:nvSpPr>
            <p:cNvPr id="101" name="Rectangle: Rounded Corners 100"/>
            <p:cNvSpPr/>
            <p:nvPr/>
          </p:nvSpPr>
          <p:spPr>
            <a:xfrm>
              <a:off x="4808520" y="2874240"/>
              <a:ext cx="6541920" cy="871920"/>
            </a:xfrm>
            <a:prstGeom prst="roundRect">
              <a:avLst>
                <a:gd name="adj" fmla="val 16667"/>
              </a:avLst>
            </a:prstGeom>
            <a:gradFill rotWithShape="0">
              <a:gsLst>
                <a:gs pos="0">
                  <a:srgbClr val="e07948"/>
                </a:gs>
                <a:gs pos="100000">
                  <a:srgbClr val="c05f2b"/>
                </a:gs>
              </a:gsLst>
              <a:lin ang="5400000"/>
            </a:gradFill>
            <a:ln w="0">
              <a:noFill/>
            </a:ln>
            <a:effectLst>
              <a:outerShdw blurRad="50760" dir="5400000" dist="38160">
                <a:srgbClr val="000000">
                  <a:alpha val="35000"/>
                </a:srgbClr>
              </a:outerShdw>
            </a:effectLst>
          </p:spPr>
          <p:style>
            <a:lnRef idx="0"/>
            <a:fillRef idx="0"/>
            <a:effectRef idx="0"/>
            <a:fontRef idx="minor"/>
          </p:style>
          <p:txBody>
            <a:bodyPr lIns="126720" rIns="83880" tIns="126720" bIns="126360" anchor="ctr">
              <a:noAutofit/>
            </a:bodyPr>
            <a:p>
              <a:pPr>
                <a:lnSpc>
                  <a:spcPct val="90000"/>
                </a:lnSpc>
                <a:spcAft>
                  <a:spcPts val="771"/>
                </a:spcAft>
                <a:tabLst>
                  <a:tab algn="l" pos="0"/>
                </a:tabLst>
              </a:pPr>
              <a:r>
                <a:rPr b="0" lang="en-US" sz="2200" spc="-1" strike="noStrike">
                  <a:solidFill>
                    <a:srgbClr val="ffffff"/>
                  </a:solidFill>
                  <a:latin typeface="Arial"/>
                  <a:ea typeface="DejaVu Sans"/>
                </a:rPr>
                <a:t>In Spring Boot, everything is auto configured; no manual configurations are needed.</a:t>
              </a:r>
              <a:endParaRPr b="0" lang="en-IN" sz="2200" spc="-1" strike="noStrike">
                <a:latin typeface="Arial"/>
              </a:endParaRPr>
            </a:p>
          </p:txBody>
        </p:sp>
        <p:sp>
          <p:nvSpPr>
            <p:cNvPr id="102" name="Rectangle: Rounded Corners 101"/>
            <p:cNvSpPr/>
            <p:nvPr/>
          </p:nvSpPr>
          <p:spPr>
            <a:xfrm>
              <a:off x="4808520" y="3812760"/>
              <a:ext cx="6541920" cy="871920"/>
            </a:xfrm>
            <a:prstGeom prst="roundRect">
              <a:avLst>
                <a:gd name="adj" fmla="val 16667"/>
              </a:avLst>
            </a:prstGeom>
            <a:gradFill rotWithShape="0">
              <a:gsLst>
                <a:gs pos="0">
                  <a:srgbClr val="e1694c"/>
                </a:gs>
                <a:gs pos="100000">
                  <a:srgbClr val="c54c2c"/>
                </a:gs>
              </a:gsLst>
              <a:lin ang="5400000"/>
            </a:gradFill>
            <a:ln w="0">
              <a:noFill/>
            </a:ln>
            <a:effectLst>
              <a:outerShdw blurRad="50760" dir="5400000" dist="38160">
                <a:srgbClr val="000000">
                  <a:alpha val="35000"/>
                </a:srgbClr>
              </a:outerShdw>
            </a:effectLst>
          </p:spPr>
          <p:style>
            <a:lnRef idx="0"/>
            <a:fillRef idx="0"/>
            <a:effectRef idx="0"/>
            <a:fontRef idx="minor"/>
          </p:style>
          <p:txBody>
            <a:bodyPr lIns="126720" rIns="83880" tIns="126720" bIns="126360" anchor="ctr">
              <a:noAutofit/>
            </a:bodyPr>
            <a:p>
              <a:pPr>
                <a:lnSpc>
                  <a:spcPct val="90000"/>
                </a:lnSpc>
                <a:spcAft>
                  <a:spcPts val="771"/>
                </a:spcAft>
                <a:tabLst>
                  <a:tab algn="l" pos="0"/>
                </a:tabLst>
              </a:pPr>
              <a:r>
                <a:rPr b="0" lang="en-US" sz="2200" spc="-1" strike="noStrike">
                  <a:solidFill>
                    <a:srgbClr val="ffffff"/>
                  </a:solidFill>
                  <a:latin typeface="Arial"/>
                  <a:ea typeface="DejaVu Sans"/>
                </a:rPr>
                <a:t>It offers annotation-based spring application</a:t>
              </a:r>
              <a:endParaRPr b="0" lang="en-IN" sz="2200" spc="-1" strike="noStrike">
                <a:latin typeface="Arial"/>
              </a:endParaRPr>
            </a:p>
          </p:txBody>
        </p:sp>
        <p:sp>
          <p:nvSpPr>
            <p:cNvPr id="103" name="Rectangle: Rounded Corners 102"/>
            <p:cNvSpPr/>
            <p:nvPr/>
          </p:nvSpPr>
          <p:spPr>
            <a:xfrm>
              <a:off x="4808520" y="4751280"/>
              <a:ext cx="6541920" cy="871920"/>
            </a:xfrm>
            <a:prstGeom prst="roundRect">
              <a:avLst>
                <a:gd name="adj" fmla="val 16667"/>
              </a:avLst>
            </a:prstGeom>
            <a:gradFill rotWithShape="0">
              <a:gsLst>
                <a:gs pos="0">
                  <a:srgbClr val="e25a51"/>
                </a:gs>
                <a:gs pos="100000">
                  <a:srgbClr val="c9382d"/>
                </a:gs>
              </a:gsLst>
              <a:lin ang="5400000"/>
            </a:gradFill>
            <a:ln w="0">
              <a:noFill/>
            </a:ln>
            <a:effectLst>
              <a:outerShdw blurRad="50760" dir="5400000" dist="38160">
                <a:srgbClr val="000000">
                  <a:alpha val="35000"/>
                </a:srgbClr>
              </a:outerShdw>
            </a:effectLst>
          </p:spPr>
          <p:style>
            <a:lnRef idx="0"/>
            <a:fillRef idx="0"/>
            <a:effectRef idx="0"/>
            <a:fontRef idx="minor"/>
          </p:style>
          <p:txBody>
            <a:bodyPr lIns="126720" rIns="83880" tIns="126720" bIns="126360" anchor="ctr">
              <a:noAutofit/>
            </a:bodyPr>
            <a:p>
              <a:pPr>
                <a:lnSpc>
                  <a:spcPct val="90000"/>
                </a:lnSpc>
                <a:spcAft>
                  <a:spcPts val="771"/>
                </a:spcAft>
                <a:tabLst>
                  <a:tab algn="l" pos="0"/>
                </a:tabLst>
              </a:pPr>
              <a:r>
                <a:rPr b="0" lang="en-US" sz="2200" spc="-1" strike="noStrike">
                  <a:solidFill>
                    <a:srgbClr val="ffffff"/>
                  </a:solidFill>
                  <a:latin typeface="Arial"/>
                  <a:ea typeface="DejaVu Sans"/>
                </a:rPr>
                <a:t>Eases dependency management</a:t>
              </a:r>
              <a:endParaRPr b="0" lang="en-IN" sz="2200" spc="-1" strike="noStrike">
                <a:latin typeface="Arial"/>
              </a:endParaRPr>
            </a:p>
          </p:txBody>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Box 3"/>
          <p:cNvSpPr/>
          <p:nvPr/>
        </p:nvSpPr>
        <p:spPr>
          <a:xfrm>
            <a:off x="935640" y="-450720"/>
            <a:ext cx="4676400" cy="638280"/>
          </a:xfrm>
          <a:prstGeom prst="rect">
            <a:avLst/>
          </a:prstGeom>
          <a:noFill/>
          <a:ln w="0">
            <a:noFill/>
          </a:ln>
          <a:effectLst>
            <a:outerShdw blurRad="50760" dir="5400000" dist="38160">
              <a:srgbClr val="000000">
                <a:alpha val="35000"/>
              </a:srgbClr>
            </a:outerShdw>
          </a:effectLst>
        </p:spPr>
        <p:style>
          <a:lnRef idx="0"/>
          <a:fillRef idx="0"/>
          <a:effectRef idx="0"/>
          <a:fontRef idx="minor"/>
        </p:style>
        <p:txBody>
          <a:bodyPr lIns="90000" rIns="90000" tIns="45000" bIns="45000">
            <a:sp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105" name="TextBox 4"/>
          <p:cNvSpPr/>
          <p:nvPr/>
        </p:nvSpPr>
        <p:spPr>
          <a:xfrm>
            <a:off x="360000" y="1080000"/>
            <a:ext cx="11629440" cy="3823560"/>
          </a:xfrm>
          <a:prstGeom prst="rect">
            <a:avLst/>
          </a:prstGeom>
          <a:noFill/>
          <a:ln w="0">
            <a:noFill/>
          </a:ln>
        </p:spPr>
        <p:style>
          <a:lnRef idx="0"/>
          <a:fillRef idx="0"/>
          <a:effectRef idx="0"/>
          <a:fontRef idx="minor"/>
        </p:style>
        <p:txBody>
          <a:bodyPr lIns="90000" rIns="90000" tIns="45000" bIns="45000">
            <a:spAutoFit/>
          </a:bodyPr>
          <a:p>
            <a:pPr marL="285840" indent="-282240">
              <a:lnSpc>
                <a:spcPct val="150000"/>
              </a:lnSpc>
              <a:spcBef>
                <a:spcPts val="567"/>
              </a:spcBef>
              <a:buClr>
                <a:srgbClr val="ffffff"/>
              </a:buClr>
              <a:buFont typeface="Arial"/>
              <a:buChar char="•"/>
            </a:pPr>
            <a:r>
              <a:rPr b="0" lang="en-US" sz="2200" spc="-1" strike="noStrike">
                <a:solidFill>
                  <a:srgbClr val="ffffff"/>
                </a:solidFill>
                <a:latin typeface="Times New Roman"/>
                <a:ea typeface="DejaVu Sans"/>
              </a:rPr>
              <a:t>This Case Study involves generating a train ticket and printing the ticket to a File. </a:t>
            </a:r>
            <a:endParaRPr b="0" lang="en-IN" sz="2200" spc="-1" strike="noStrike">
              <a:latin typeface="Arial"/>
            </a:endParaRPr>
          </a:p>
          <a:p>
            <a:pPr marL="285840" indent="-282240">
              <a:lnSpc>
                <a:spcPct val="150000"/>
              </a:lnSpc>
              <a:spcBef>
                <a:spcPts val="567"/>
              </a:spcBef>
              <a:buClr>
                <a:srgbClr val="ffffff"/>
              </a:buClr>
              <a:buFont typeface="Arial"/>
              <a:buChar char="•"/>
            </a:pPr>
            <a:r>
              <a:rPr b="0" lang="en-US" sz="2200" spc="-1" strike="noStrike">
                <a:solidFill>
                  <a:srgbClr val="ffffff"/>
                </a:solidFill>
                <a:latin typeface="Times New Roman"/>
                <a:ea typeface="DejaVu Sans"/>
              </a:rPr>
              <a:t>The application should take train number and passenger details as input. </a:t>
            </a:r>
            <a:endParaRPr b="0" lang="en-IN" sz="2200" spc="-1" strike="noStrike">
              <a:latin typeface="Arial"/>
            </a:endParaRPr>
          </a:p>
          <a:p>
            <a:pPr marL="285840" indent="-282240">
              <a:lnSpc>
                <a:spcPct val="150000"/>
              </a:lnSpc>
              <a:spcBef>
                <a:spcPts val="567"/>
              </a:spcBef>
              <a:buClr>
                <a:srgbClr val="ffffff"/>
              </a:buClr>
              <a:buFont typeface="Arial"/>
              <a:buChar char="•"/>
            </a:pPr>
            <a:r>
              <a:rPr b="0" lang="en-US" sz="2200" spc="-1" strike="noStrike">
                <a:solidFill>
                  <a:srgbClr val="ffffff"/>
                </a:solidFill>
                <a:latin typeface="Times New Roman"/>
                <a:ea typeface="DejaVu Sans"/>
              </a:rPr>
              <a:t>The details of the train should be stored in a database. </a:t>
            </a:r>
            <a:endParaRPr b="0" lang="en-IN" sz="2200" spc="-1" strike="noStrike">
              <a:latin typeface="Arial"/>
            </a:endParaRPr>
          </a:p>
          <a:p>
            <a:pPr marL="285840" indent="-282240">
              <a:lnSpc>
                <a:spcPct val="150000"/>
              </a:lnSpc>
              <a:spcBef>
                <a:spcPts val="567"/>
              </a:spcBef>
              <a:buClr>
                <a:srgbClr val="ffffff"/>
              </a:buClr>
              <a:buFont typeface="Arial"/>
              <a:buChar char="•"/>
            </a:pPr>
            <a:r>
              <a:rPr b="0" lang="en-US" sz="2200" spc="-1" strike="noStrike">
                <a:solidFill>
                  <a:srgbClr val="ffffff"/>
                </a:solidFill>
                <a:latin typeface="Times New Roman"/>
                <a:ea typeface="DejaVu Sans"/>
              </a:rPr>
              <a:t>The train details to be stored in database are  Train number, Train Name, Source Station, Destination Station and Ticket Price. The train details should be fetched from the database using the train number provided by the user. </a:t>
            </a:r>
            <a:endParaRPr b="0" lang="en-IN" sz="2200" spc="-1" strike="noStrike">
              <a:latin typeface="Arial"/>
            </a:endParaRPr>
          </a:p>
          <a:p>
            <a:pPr>
              <a:lnSpc>
                <a:spcPct val="150000"/>
              </a:lnSpc>
            </a:pPr>
            <a:endParaRPr b="0" lang="en-IN" sz="2200" spc="-1" strike="noStrike">
              <a:latin typeface="Arial"/>
            </a:endParaRPr>
          </a:p>
        </p:txBody>
      </p:sp>
      <p:sp>
        <p:nvSpPr>
          <p:cNvPr id="106" name="Rectangle 105"/>
          <p:cNvSpPr/>
          <p:nvPr/>
        </p:nvSpPr>
        <p:spPr>
          <a:xfrm>
            <a:off x="540000" y="360000"/>
            <a:ext cx="3373560" cy="539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3200" spc="-1" strike="noStrike">
                <a:solidFill>
                  <a:srgbClr val="ffffff"/>
                </a:solidFill>
                <a:latin typeface="Times New Roman"/>
                <a:ea typeface="DejaVu Sans"/>
              </a:rPr>
              <a:t>CASE  STUDY</a:t>
            </a:r>
            <a:endParaRPr b="0" lang="en-IN" sz="3200" spc="-1" strike="noStrike">
              <a:latin typeface="Arial"/>
            </a:endParaRPr>
          </a:p>
        </p:txBody>
      </p:sp>
      <p:pic>
        <p:nvPicPr>
          <p:cNvPr id="107" name="" descr=""/>
          <p:cNvPicPr/>
          <p:nvPr/>
        </p:nvPicPr>
        <p:blipFill>
          <a:blip r:embed="rId1"/>
          <a:stretch/>
        </p:blipFill>
        <p:spPr>
          <a:xfrm>
            <a:off x="5940000" y="4320000"/>
            <a:ext cx="5039640" cy="21596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
          <p:cNvSpPr/>
          <p:nvPr/>
        </p:nvSpPr>
        <p:spPr>
          <a:xfrm>
            <a:off x="645480" y="1440000"/>
            <a:ext cx="9434160" cy="3737160"/>
          </a:xfrm>
          <a:prstGeom prst="rect">
            <a:avLst/>
          </a:prstGeom>
          <a:noFill/>
          <a:ln w="0">
            <a:noFill/>
          </a:ln>
        </p:spPr>
        <p:style>
          <a:lnRef idx="0"/>
          <a:fillRef idx="0"/>
          <a:effectRef idx="0"/>
          <a:fontRef idx="minor"/>
        </p:style>
        <p:txBody>
          <a:bodyPr lIns="90000" rIns="90000" tIns="45000" bIns="45000">
            <a:noAutofit/>
          </a:bodyPr>
          <a:p>
            <a:pPr marL="216000" indent="-215640">
              <a:lnSpc>
                <a:spcPct val="100000"/>
              </a:lnSpc>
              <a:spcBef>
                <a:spcPts val="1134"/>
              </a:spcBef>
              <a:buClr>
                <a:srgbClr val="ffffff"/>
              </a:buClr>
              <a:buSzPct val="45000"/>
              <a:buFont typeface="Wingdings" charset="2"/>
              <a:buChar char=""/>
            </a:pPr>
            <a:r>
              <a:rPr b="0" lang="en-US" sz="2200" spc="-1" strike="noStrike">
                <a:solidFill>
                  <a:srgbClr val="ffffff"/>
                </a:solidFill>
                <a:latin typeface="Times New Roman"/>
                <a:ea typeface="DejaVu Sans"/>
              </a:rPr>
              <a:t>The passenger name, age and gender should be accepted from the user. </a:t>
            </a:r>
            <a:endParaRPr b="0" lang="en-IN" sz="2200" spc="-1" strike="noStrike">
              <a:latin typeface="Arial"/>
            </a:endParaRPr>
          </a:p>
          <a:p>
            <a:pPr marL="216000" indent="-215640">
              <a:lnSpc>
                <a:spcPct val="100000"/>
              </a:lnSpc>
              <a:spcBef>
                <a:spcPts val="1134"/>
              </a:spcBef>
              <a:buClr>
                <a:srgbClr val="ffffff"/>
              </a:buClr>
              <a:buSzPct val="45000"/>
              <a:buFont typeface="Wingdings" charset="2"/>
              <a:buChar char=""/>
            </a:pPr>
            <a:r>
              <a:rPr b="0" lang="en-US" sz="2200" spc="-1" strike="noStrike">
                <a:solidFill>
                  <a:srgbClr val="ffffff"/>
                </a:solidFill>
                <a:latin typeface="Times New Roman"/>
                <a:ea typeface="DejaVu Sans"/>
              </a:rPr>
              <a:t>The application should generate a train ticket using the train details and passenger details.</a:t>
            </a:r>
            <a:endParaRPr b="0" lang="en-IN" sz="2200" spc="-1" strike="noStrike">
              <a:latin typeface="Arial"/>
            </a:endParaRPr>
          </a:p>
          <a:p>
            <a:pPr marL="216000" indent="-215640">
              <a:lnSpc>
                <a:spcPct val="100000"/>
              </a:lnSpc>
              <a:spcBef>
                <a:spcPts val="1134"/>
              </a:spcBef>
              <a:buClr>
                <a:srgbClr val="ffffff"/>
              </a:buClr>
              <a:buSzPct val="45000"/>
              <a:buFont typeface="Wingdings" charset="2"/>
              <a:buChar char=""/>
            </a:pPr>
            <a:r>
              <a:rPr b="0" lang="en-US" sz="2200" spc="-1" strike="noStrike">
                <a:solidFill>
                  <a:srgbClr val="ffffff"/>
                </a:solidFill>
                <a:latin typeface="Times New Roman"/>
                <a:ea typeface="DejaVu Sans"/>
              </a:rPr>
              <a:t>The generated ticket should contain the following details</a:t>
            </a:r>
            <a:endParaRPr b="0" lang="en-IN" sz="2200" spc="-1" strike="noStrike">
              <a:latin typeface="Arial"/>
            </a:endParaRPr>
          </a:p>
          <a:p>
            <a:pPr lvl="1" marL="432000" indent="-215640">
              <a:lnSpc>
                <a:spcPct val="100000"/>
              </a:lnSpc>
              <a:spcBef>
                <a:spcPts val="1134"/>
              </a:spcBef>
              <a:buClr>
                <a:srgbClr val="ffffff"/>
              </a:buClr>
              <a:buSzPct val="45000"/>
              <a:buFont typeface="Wingdings" charset="2"/>
              <a:buChar char=""/>
            </a:pPr>
            <a:r>
              <a:rPr b="0" lang="en-US" sz="2200" spc="-1" strike="noStrike">
                <a:solidFill>
                  <a:srgbClr val="ffffff"/>
                </a:solidFill>
                <a:latin typeface="Times New Roman"/>
                <a:ea typeface="DejaVu Sans"/>
              </a:rPr>
              <a:t> </a:t>
            </a:r>
            <a:r>
              <a:rPr b="0" lang="en-US" sz="2200" spc="-1" strike="noStrike">
                <a:solidFill>
                  <a:srgbClr val="ffffff"/>
                </a:solidFill>
                <a:latin typeface="Times New Roman"/>
                <a:ea typeface="DejaVu Sans"/>
              </a:rPr>
              <a:t>PNR Number, Travel date, Train Number, Train Name, Source Station, Destination Station  .</a:t>
            </a:r>
            <a:endParaRPr b="0" lang="en-IN" sz="2200" spc="-1" strike="noStrike">
              <a:latin typeface="Arial"/>
            </a:endParaRPr>
          </a:p>
          <a:p>
            <a:pPr lvl="1" marL="432000" indent="-215640">
              <a:lnSpc>
                <a:spcPct val="100000"/>
              </a:lnSpc>
              <a:spcBef>
                <a:spcPts val="1134"/>
              </a:spcBef>
              <a:buClr>
                <a:srgbClr val="ffffff"/>
              </a:buClr>
              <a:buSzPct val="45000"/>
              <a:buFont typeface="Wingdings" charset="2"/>
              <a:buChar char=""/>
            </a:pPr>
            <a:r>
              <a:rPr b="0" lang="en-US" sz="2200" spc="-1" strike="noStrike">
                <a:solidFill>
                  <a:srgbClr val="ffffff"/>
                </a:solidFill>
                <a:latin typeface="Times New Roman"/>
                <a:ea typeface="DejaVu Sans"/>
              </a:rPr>
              <a:t> </a:t>
            </a:r>
            <a:r>
              <a:rPr b="0" lang="en-US" sz="2200" spc="-1" strike="noStrike">
                <a:solidFill>
                  <a:srgbClr val="ffffff"/>
                </a:solidFill>
                <a:latin typeface="Times New Roman"/>
                <a:ea typeface="DejaVu Sans"/>
              </a:rPr>
              <a:t>Name, age, gender and ticket fare for each passenger.</a:t>
            </a:r>
            <a:endParaRPr b="0" lang="en-IN" sz="2200" spc="-1" strike="noStrike">
              <a:latin typeface="Arial"/>
            </a:endParaRPr>
          </a:p>
          <a:p>
            <a:pPr lvl="1" marL="432000" indent="-215640">
              <a:lnSpc>
                <a:spcPct val="100000"/>
              </a:lnSpc>
              <a:spcBef>
                <a:spcPts val="1134"/>
              </a:spcBef>
              <a:buClr>
                <a:srgbClr val="ffffff"/>
              </a:buClr>
              <a:buSzPct val="45000"/>
              <a:buFont typeface="Wingdings" charset="2"/>
              <a:buChar char=""/>
            </a:pPr>
            <a:r>
              <a:rPr b="0" lang="en-US" sz="2200" spc="-1" strike="noStrike">
                <a:solidFill>
                  <a:srgbClr val="ffffff"/>
                </a:solidFill>
                <a:latin typeface="Times New Roman"/>
                <a:ea typeface="DejaVu Sans"/>
              </a:rPr>
              <a:t>Total Ticket price.</a:t>
            </a:r>
            <a:endParaRPr b="0" lang="en-IN" sz="2200" spc="-1" strike="noStrike">
              <a:latin typeface="Arial"/>
            </a:endParaRPr>
          </a:p>
          <a:p>
            <a:pPr marL="216000" indent="-215640">
              <a:lnSpc>
                <a:spcPct val="100000"/>
              </a:lnSpc>
              <a:spcBef>
                <a:spcPts val="1134"/>
              </a:spcBef>
              <a:buClr>
                <a:srgbClr val="ffffff"/>
              </a:buClr>
              <a:buSzPct val="45000"/>
              <a:buFont typeface="Wingdings" charset="2"/>
              <a:buChar char=""/>
            </a:pPr>
            <a:r>
              <a:rPr b="0" lang="en-US" sz="2200" spc="-1" strike="noStrike">
                <a:solidFill>
                  <a:srgbClr val="ffffff"/>
                </a:solidFill>
                <a:latin typeface="Times New Roman"/>
                <a:ea typeface="DejaVu Sans"/>
              </a:rPr>
              <a:t>The generated ticket should be written to a File</a:t>
            </a:r>
            <a:r>
              <a:rPr b="0" lang="en-US" sz="2000" spc="-1" strike="noStrike">
                <a:solidFill>
                  <a:srgbClr val="ffffff"/>
                </a:solidFill>
                <a:latin typeface="Times New Roman"/>
                <a:ea typeface="DejaVu Sans"/>
              </a:rPr>
              <a:t>.</a:t>
            </a:r>
            <a:endParaRPr b="0" lang="en-IN" sz="2000" spc="-1" strike="noStrike">
              <a:latin typeface="Arial"/>
            </a:endParaRPr>
          </a:p>
        </p:txBody>
      </p:sp>
      <p:sp>
        <p:nvSpPr>
          <p:cNvPr id="109" name=""/>
          <p:cNvSpPr/>
          <p:nvPr/>
        </p:nvSpPr>
        <p:spPr>
          <a:xfrm>
            <a:off x="720000" y="357840"/>
            <a:ext cx="2849040" cy="5418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3200" spc="-1" strike="noStrike">
                <a:solidFill>
                  <a:srgbClr val="ffffff"/>
                </a:solidFill>
                <a:latin typeface="Times New Roman"/>
                <a:ea typeface="DejaVu Sans"/>
              </a:rPr>
              <a:t>CASE  STUDY</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Box 3"/>
          <p:cNvSpPr/>
          <p:nvPr/>
        </p:nvSpPr>
        <p:spPr>
          <a:xfrm>
            <a:off x="855000" y="378720"/>
            <a:ext cx="6585480" cy="699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4000" spc="-1" strike="noStrike">
                <a:solidFill>
                  <a:srgbClr val="ffffff"/>
                </a:solidFill>
                <a:latin typeface="Times New Roman"/>
                <a:ea typeface="DejaVu Sans"/>
              </a:rPr>
              <a:t>SYSTEM  REQUIREMENTS</a:t>
            </a:r>
            <a:endParaRPr b="0" lang="en-IN" sz="4000" spc="-1" strike="noStrike">
              <a:latin typeface="Arial"/>
            </a:endParaRPr>
          </a:p>
        </p:txBody>
      </p:sp>
      <p:pic>
        <p:nvPicPr>
          <p:cNvPr id="111" name="Picture 5" descr="A picture containing text, clipart&#10;&#10;Description automatically generated"/>
          <p:cNvPicPr/>
          <p:nvPr/>
        </p:nvPicPr>
        <p:blipFill>
          <a:blip r:embed="rId1"/>
          <a:stretch/>
        </p:blipFill>
        <p:spPr>
          <a:xfrm>
            <a:off x="552240" y="3195000"/>
            <a:ext cx="2326680" cy="583920"/>
          </a:xfrm>
          <a:prstGeom prst="rect">
            <a:avLst/>
          </a:prstGeom>
          <a:ln w="0">
            <a:noFill/>
          </a:ln>
        </p:spPr>
      </p:pic>
      <p:pic>
        <p:nvPicPr>
          <p:cNvPr id="112" name="Picture 7" descr="A picture containing logo&#10;&#10;Description automatically generated"/>
          <p:cNvPicPr/>
          <p:nvPr/>
        </p:nvPicPr>
        <p:blipFill>
          <a:blip r:embed="rId2"/>
          <a:srcRect l="0" t="17334" r="353" b="-504"/>
          <a:stretch/>
        </p:blipFill>
        <p:spPr>
          <a:xfrm>
            <a:off x="4364280" y="1432800"/>
            <a:ext cx="1603080" cy="1810440"/>
          </a:xfrm>
          <a:prstGeom prst="rect">
            <a:avLst/>
          </a:prstGeom>
          <a:ln w="0">
            <a:noFill/>
          </a:ln>
        </p:spPr>
      </p:pic>
      <p:pic>
        <p:nvPicPr>
          <p:cNvPr id="113" name="Picture 12" descr="Icon&#10;&#10;Description automatically generated"/>
          <p:cNvPicPr/>
          <p:nvPr/>
        </p:nvPicPr>
        <p:blipFill>
          <a:blip r:embed="rId3"/>
          <a:stretch/>
        </p:blipFill>
        <p:spPr>
          <a:xfrm>
            <a:off x="7020000" y="3844080"/>
            <a:ext cx="1978920" cy="2094840"/>
          </a:xfrm>
          <a:prstGeom prst="rect">
            <a:avLst/>
          </a:prstGeom>
          <a:ln w="0">
            <a:noFill/>
          </a:ln>
        </p:spPr>
      </p:pic>
      <p:pic>
        <p:nvPicPr>
          <p:cNvPr id="114" name="Picture 24" descr="Icon&#10;&#10;Description automatically generated"/>
          <p:cNvPicPr/>
          <p:nvPr/>
        </p:nvPicPr>
        <p:blipFill>
          <a:blip r:embed="rId4"/>
          <a:stretch/>
        </p:blipFill>
        <p:spPr>
          <a:xfrm>
            <a:off x="9665280" y="3852360"/>
            <a:ext cx="1853640" cy="2086560"/>
          </a:xfrm>
          <a:prstGeom prst="rect">
            <a:avLst/>
          </a:prstGeom>
          <a:ln w="0">
            <a:noFill/>
          </a:ln>
        </p:spPr>
      </p:pic>
      <p:pic>
        <p:nvPicPr>
          <p:cNvPr id="115" name="Picture 2" descr="Logo, company name&#10;&#10;Description automatically generated"/>
          <p:cNvPicPr/>
          <p:nvPr/>
        </p:nvPicPr>
        <p:blipFill>
          <a:blip r:embed="rId5"/>
          <a:stretch/>
        </p:blipFill>
        <p:spPr>
          <a:xfrm>
            <a:off x="7064280" y="1428840"/>
            <a:ext cx="2017800" cy="1880280"/>
          </a:xfrm>
          <a:prstGeom prst="rect">
            <a:avLst/>
          </a:prstGeom>
          <a:ln w="0">
            <a:noFill/>
          </a:ln>
        </p:spPr>
      </p:pic>
      <p:pic>
        <p:nvPicPr>
          <p:cNvPr id="116" name="Picture 5" descr="Logo, company name&#10;&#10;Description automatically generated"/>
          <p:cNvPicPr/>
          <p:nvPr/>
        </p:nvPicPr>
        <p:blipFill>
          <a:blip r:embed="rId6"/>
          <a:stretch/>
        </p:blipFill>
        <p:spPr>
          <a:xfrm>
            <a:off x="9628200" y="1510920"/>
            <a:ext cx="1843200" cy="1874880"/>
          </a:xfrm>
          <a:prstGeom prst="rect">
            <a:avLst/>
          </a:prstGeom>
          <a:ln w="0">
            <a:noFill/>
          </a:ln>
        </p:spPr>
      </p:pic>
      <p:pic>
        <p:nvPicPr>
          <p:cNvPr id="117" name="Picture 113" descr=""/>
          <p:cNvPicPr/>
          <p:nvPr/>
        </p:nvPicPr>
        <p:blipFill>
          <a:blip r:embed="rId7"/>
          <a:srcRect l="5705" t="0" r="0" b="0"/>
          <a:stretch/>
        </p:blipFill>
        <p:spPr>
          <a:xfrm>
            <a:off x="4140000" y="3780000"/>
            <a:ext cx="1978920" cy="22885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Box 4"/>
          <p:cNvSpPr/>
          <p:nvPr/>
        </p:nvSpPr>
        <p:spPr>
          <a:xfrm>
            <a:off x="494280" y="281520"/>
            <a:ext cx="7068240" cy="699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4000" spc="-1" strike="noStrike">
                <a:solidFill>
                  <a:srgbClr val="ffffff"/>
                </a:solidFill>
                <a:latin typeface="Times New Roman"/>
                <a:ea typeface="DejaVu Sans"/>
              </a:rPr>
              <a:t>UNDERSTANDING pom.xml</a:t>
            </a:r>
            <a:endParaRPr b="0" lang="en-IN" sz="4000" spc="-1" strike="noStrike">
              <a:latin typeface="Arial"/>
            </a:endParaRPr>
          </a:p>
        </p:txBody>
      </p:sp>
      <p:sp>
        <p:nvSpPr>
          <p:cNvPr id="119" name="Rectangle 1"/>
          <p:cNvSpPr/>
          <p:nvPr/>
        </p:nvSpPr>
        <p:spPr>
          <a:xfrm>
            <a:off x="404640" y="1313280"/>
            <a:ext cx="10171440" cy="542880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ffffff"/>
                </a:solidFill>
                <a:latin typeface="Calibri"/>
                <a:ea typeface="DejaVu Sans"/>
              </a:rPr>
              <a:t>&lt;?xml version="1.0" encoding="UTF-8"?&gt;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&lt;project xmlns="http://maven.apache.org/POM/4.0.0" xmlns:xsi="http://www.w3.org/2001/XMLSchema-instance"</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xsi:schemaLocation="http://maven.apache.org/POM/4.0.0 https://maven.apache.org/xsd/maven-4.0.0.xsd"&gt;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&lt;modelVersion&gt;4.0.0&lt;/modelVersion&gt;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&lt;parent&gt;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&lt;groupId&gt;org.springframework.boot&lt;/groupId&gt;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&lt;artifactId&gt;spring-boot-starter-parent&lt;/artifactId&gt;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&lt;version&gt;2.5.6&lt;/version&gt;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&lt;relativePath/&gt; &lt;!-- lookup parent from repository --&gt;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&lt;/parent&gt;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&lt;groupId&gt;com.torryharris&lt;/groupId&gt;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&lt;artifactId&gt;New_Train&lt;/artifactId&gt;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&lt;version&gt;0.0.1-SNAPSHOT&lt;/version&gt;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&lt;name&gt;New_Train&lt;/name&gt;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&lt;description&gt;New_Train&lt;/description&gt;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&lt;properties&gt;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&lt;java.version&gt;1.8&lt;/java.version&gt;</a:t>
            </a:r>
            <a:endParaRPr b="0" lang="en-IN" sz="1800" spc="-1" strike="noStrike">
              <a:latin typeface="Arial"/>
            </a:endParaRPr>
          </a:p>
          <a:p>
            <a:pPr>
              <a:lnSpc>
                <a:spcPct val="100000"/>
              </a:lnSpc>
            </a:pPr>
            <a:r>
              <a:rPr b="0" lang="en-US" sz="1800" spc="-1" strike="noStrike">
                <a:solidFill>
                  <a:srgbClr val="ffffff"/>
                </a:solidFill>
                <a:latin typeface="Calibri"/>
                <a:ea typeface="DejaVu Sans"/>
              </a:rPr>
              <a:t>    </a:t>
            </a:r>
            <a:r>
              <a:rPr b="0" lang="en-US" sz="1800" spc="-1" strike="noStrike">
                <a:solidFill>
                  <a:srgbClr val="ffffff"/>
                </a:solidFill>
                <a:latin typeface="Calibri"/>
                <a:ea typeface="DejaVu Sans"/>
              </a:rPr>
              <a:t>&lt;/properties&gt;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Rectangle 4"/>
          <p:cNvSpPr/>
          <p:nvPr/>
        </p:nvSpPr>
        <p:spPr>
          <a:xfrm>
            <a:off x="290160" y="990000"/>
            <a:ext cx="6432480" cy="143028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ffffff"/>
                </a:solidFill>
                <a:latin typeface="Calibri"/>
                <a:ea typeface="Segoe UI"/>
              </a:rPr>
              <a:t>&lt;dependency&gt;​</a:t>
            </a:r>
            <a:endParaRPr b="0" lang="en-IN" sz="1800" spc="-1" strike="noStrike">
              <a:latin typeface="Arial"/>
            </a:endParaRPr>
          </a:p>
          <a:p>
            <a:pPr>
              <a:lnSpc>
                <a:spcPct val="100000"/>
              </a:lnSpc>
            </a:pPr>
            <a:r>
              <a:rPr b="0" lang="en-US" sz="1800" spc="-1" strike="noStrike">
                <a:solidFill>
                  <a:srgbClr val="ffffff"/>
                </a:solidFill>
                <a:latin typeface="Calibri"/>
                <a:ea typeface="Segoe UI"/>
              </a:rPr>
              <a:t>            </a:t>
            </a:r>
            <a:r>
              <a:rPr b="0" lang="en-US" sz="1800" spc="-1" strike="noStrike">
                <a:solidFill>
                  <a:srgbClr val="ffffff"/>
                </a:solidFill>
                <a:latin typeface="Calibri"/>
                <a:ea typeface="Segoe UI"/>
              </a:rPr>
              <a:t>&lt;groupId&gt;org.springframework.boot&lt;/groupId&gt;​</a:t>
            </a:r>
            <a:endParaRPr b="0" lang="en-IN" sz="1800" spc="-1" strike="noStrike">
              <a:latin typeface="Arial"/>
            </a:endParaRPr>
          </a:p>
          <a:p>
            <a:pPr>
              <a:lnSpc>
                <a:spcPct val="100000"/>
              </a:lnSpc>
            </a:pPr>
            <a:r>
              <a:rPr b="0" lang="en-US" sz="1800" spc="-1" strike="noStrike">
                <a:solidFill>
                  <a:srgbClr val="ffffff"/>
                </a:solidFill>
                <a:latin typeface="Calibri"/>
                <a:ea typeface="Segoe UI"/>
              </a:rPr>
              <a:t>            </a:t>
            </a:r>
            <a:r>
              <a:rPr b="0" lang="en-US" sz="1800" spc="-1" strike="noStrike">
                <a:solidFill>
                  <a:srgbClr val="ffffff"/>
                </a:solidFill>
                <a:latin typeface="Calibri"/>
                <a:ea typeface="Segoe UI"/>
              </a:rPr>
              <a:t>&lt;artifactId&gt;spring-boot-starter-data-jdbc&lt;/artifactId&gt;​</a:t>
            </a:r>
            <a:endParaRPr b="0" lang="en-IN" sz="1800" spc="-1" strike="noStrike">
              <a:latin typeface="Arial"/>
            </a:endParaRPr>
          </a:p>
          <a:p>
            <a:pPr>
              <a:lnSpc>
                <a:spcPct val="100000"/>
              </a:lnSpc>
            </a:pPr>
            <a:r>
              <a:rPr b="0" lang="en-US" sz="1800" spc="-1" strike="noStrike">
                <a:solidFill>
                  <a:srgbClr val="ffffff"/>
                </a:solidFill>
                <a:latin typeface="Calibri"/>
                <a:ea typeface="Segoe UI"/>
              </a:rPr>
              <a:t>   </a:t>
            </a:r>
            <a:r>
              <a:rPr b="0" lang="en-US" sz="1800" spc="-1" strike="noStrike">
                <a:solidFill>
                  <a:srgbClr val="ffffff"/>
                </a:solidFill>
                <a:latin typeface="Calibri"/>
                <a:ea typeface="Segoe UI"/>
              </a:rPr>
              <a:t>&lt;/dependency&gt;</a:t>
            </a:r>
            <a:endParaRPr b="0" lang="en-IN" sz="1800" spc="-1" strike="noStrike">
              <a:latin typeface="Arial"/>
            </a:endParaRPr>
          </a:p>
        </p:txBody>
      </p:sp>
      <p:sp>
        <p:nvSpPr>
          <p:cNvPr id="121" name="Straight Arrow Connector 5"/>
          <p:cNvSpPr/>
          <p:nvPr/>
        </p:nvSpPr>
        <p:spPr>
          <a:xfrm flipV="1">
            <a:off x="6579360" y="1414440"/>
            <a:ext cx="1291680" cy="10800"/>
          </a:xfrm>
          <a:custGeom>
            <a:avLst/>
            <a:gdLst/>
            <a:ahLst/>
            <a:rect l="l" t="t" r="r" b="b"/>
            <a:pathLst>
              <a:path w="21600" h="21600">
                <a:moveTo>
                  <a:pt x="0" y="0"/>
                </a:moveTo>
                <a:lnTo>
                  <a:pt x="21600" y="21600"/>
                </a:lnTo>
              </a:path>
            </a:pathLst>
          </a:custGeom>
          <a:noFill/>
          <a:ln cap="rnd" w="9360">
            <a:solidFill>
              <a:srgbClr val="ac3ec1"/>
            </a:solidFill>
            <a:round/>
            <a:tailEnd len="med" type="triangle" w="med"/>
          </a:ln>
        </p:spPr>
        <p:style>
          <a:lnRef idx="0"/>
          <a:fillRef idx="0"/>
          <a:effectRef idx="0"/>
          <a:fontRef idx="minor"/>
        </p:style>
      </p:sp>
      <p:sp>
        <p:nvSpPr>
          <p:cNvPr id="122" name="Rectangle 6"/>
          <p:cNvSpPr/>
          <p:nvPr/>
        </p:nvSpPr>
        <p:spPr>
          <a:xfrm>
            <a:off x="7865280" y="995400"/>
            <a:ext cx="1949040" cy="91332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Calibri"/>
                <a:ea typeface="DejaVu Sans"/>
              </a:rPr>
              <a:t>Spring data JDBC</a:t>
            </a:r>
            <a:endParaRPr b="0" lang="en-IN" sz="1800" spc="-1" strike="noStrike">
              <a:latin typeface="Arial"/>
            </a:endParaRPr>
          </a:p>
        </p:txBody>
      </p:sp>
      <p:sp>
        <p:nvSpPr>
          <p:cNvPr id="123" name="Rectangle 1"/>
          <p:cNvSpPr/>
          <p:nvPr/>
        </p:nvSpPr>
        <p:spPr>
          <a:xfrm>
            <a:off x="272880" y="2865960"/>
            <a:ext cx="6441480" cy="128772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ffffff"/>
                </a:solidFill>
                <a:latin typeface="Calibri"/>
                <a:ea typeface="Calibri"/>
              </a:rPr>
              <a:t>&lt;dependency&gt;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&lt;groupId&gt;org.springframework.boot&lt;/groupId&gt;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&lt;artifactId&gt;spring-boot-starter-data-jpa&lt;/artifactId&gt;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&lt;/dependency&gt;</a:t>
            </a:r>
            <a:endParaRPr b="0" lang="en-IN" sz="1800" spc="-1" strike="noStrike">
              <a:latin typeface="Arial"/>
            </a:endParaRPr>
          </a:p>
        </p:txBody>
      </p:sp>
      <p:sp>
        <p:nvSpPr>
          <p:cNvPr id="124" name="Rectangle 7"/>
          <p:cNvSpPr/>
          <p:nvPr/>
        </p:nvSpPr>
        <p:spPr>
          <a:xfrm>
            <a:off x="7865280" y="3090960"/>
            <a:ext cx="1949040" cy="100836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Calibri"/>
                <a:ea typeface="DejaVu Sans"/>
              </a:rPr>
              <a:t>Spring data JPA</a:t>
            </a:r>
            <a:endParaRPr b="0" lang="en-IN" sz="1800" spc="-1" strike="noStrike">
              <a:latin typeface="Arial"/>
            </a:endParaRPr>
          </a:p>
        </p:txBody>
      </p:sp>
      <p:sp>
        <p:nvSpPr>
          <p:cNvPr id="125" name="Straight Arrow Connector 8"/>
          <p:cNvSpPr/>
          <p:nvPr/>
        </p:nvSpPr>
        <p:spPr>
          <a:xfrm flipV="1">
            <a:off x="6685200" y="3544560"/>
            <a:ext cx="1132920" cy="21240"/>
          </a:xfrm>
          <a:custGeom>
            <a:avLst/>
            <a:gdLst/>
            <a:ahLst/>
            <a:rect l="l" t="t" r="r" b="b"/>
            <a:pathLst>
              <a:path w="21600" h="21600">
                <a:moveTo>
                  <a:pt x="0" y="0"/>
                </a:moveTo>
                <a:lnTo>
                  <a:pt x="21600" y="21600"/>
                </a:lnTo>
              </a:path>
            </a:pathLst>
          </a:custGeom>
          <a:noFill/>
          <a:ln cap="rnd" w="9360">
            <a:solidFill>
              <a:srgbClr val="ac3ec1"/>
            </a:solidFill>
            <a:round/>
            <a:tailEnd len="med" type="triangle" w="med"/>
          </a:ln>
        </p:spPr>
        <p:style>
          <a:lnRef idx="0"/>
          <a:fillRef idx="0"/>
          <a:effectRef idx="0"/>
          <a:fontRef idx="minor"/>
        </p:style>
      </p:sp>
      <p:sp>
        <p:nvSpPr>
          <p:cNvPr id="126" name="TextBox 2"/>
          <p:cNvSpPr/>
          <p:nvPr/>
        </p:nvSpPr>
        <p:spPr>
          <a:xfrm>
            <a:off x="9148320" y="4375080"/>
            <a:ext cx="2496240" cy="365760"/>
          </a:xfrm>
          <a:prstGeom prst="rect">
            <a:avLst/>
          </a:prstGeom>
          <a:noFill/>
          <a:ln w="0">
            <a:noFill/>
          </a:ln>
        </p:spPr>
        <p:style>
          <a:lnRef idx="0"/>
          <a:fillRef idx="0"/>
          <a:effectRef idx="0"/>
          <a:fontRef idx="minor"/>
        </p:style>
      </p:sp>
      <p:sp>
        <p:nvSpPr>
          <p:cNvPr id="127" name="Rectangle 3"/>
          <p:cNvSpPr/>
          <p:nvPr/>
        </p:nvSpPr>
        <p:spPr>
          <a:xfrm>
            <a:off x="278280" y="4881960"/>
            <a:ext cx="6441480" cy="137232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ffffff"/>
                </a:solidFill>
                <a:latin typeface="Calibri"/>
                <a:ea typeface="Calibri"/>
              </a:rPr>
              <a:t>&lt;dependency&gt;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&lt;groupId&gt;org.springframework.boot&lt;/groupId&gt;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&lt;artifactId&gt;spring-boot-starter-web&lt;/artifactId&gt;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&lt;/dependency&gt;</a:t>
            </a:r>
            <a:endParaRPr b="0" lang="en-IN" sz="1800" spc="-1" strike="noStrike">
              <a:latin typeface="Arial"/>
            </a:endParaRPr>
          </a:p>
          <a:p>
            <a:pPr algn="ctr">
              <a:lnSpc>
                <a:spcPct val="100000"/>
              </a:lnSpc>
            </a:pPr>
            <a:endParaRPr b="0" lang="en-IN" sz="1800" spc="-1" strike="noStrike">
              <a:latin typeface="Arial"/>
            </a:endParaRPr>
          </a:p>
        </p:txBody>
      </p:sp>
      <p:sp>
        <p:nvSpPr>
          <p:cNvPr id="128" name="Straight Arrow Connector 9"/>
          <p:cNvSpPr/>
          <p:nvPr/>
        </p:nvSpPr>
        <p:spPr>
          <a:xfrm flipV="1">
            <a:off x="6706440" y="5615280"/>
            <a:ext cx="1281240" cy="21240"/>
          </a:xfrm>
          <a:custGeom>
            <a:avLst/>
            <a:gdLst/>
            <a:ahLst/>
            <a:rect l="l" t="t" r="r" b="b"/>
            <a:pathLst>
              <a:path w="21600" h="21600">
                <a:moveTo>
                  <a:pt x="0" y="0"/>
                </a:moveTo>
                <a:lnTo>
                  <a:pt x="21600" y="21600"/>
                </a:lnTo>
              </a:path>
            </a:pathLst>
          </a:custGeom>
          <a:noFill/>
          <a:ln cap="rnd" w="9360">
            <a:solidFill>
              <a:srgbClr val="ac3ec1"/>
            </a:solidFill>
            <a:round/>
            <a:tailEnd len="med" type="triangle" w="med"/>
          </a:ln>
        </p:spPr>
        <p:style>
          <a:lnRef idx="0"/>
          <a:fillRef idx="0"/>
          <a:effectRef idx="0"/>
          <a:fontRef idx="minor"/>
        </p:style>
      </p:sp>
      <p:sp>
        <p:nvSpPr>
          <p:cNvPr id="129" name="Rectangle 10"/>
          <p:cNvSpPr/>
          <p:nvPr/>
        </p:nvSpPr>
        <p:spPr>
          <a:xfrm>
            <a:off x="7981560" y="5080680"/>
            <a:ext cx="1949040" cy="101916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Calibri"/>
                <a:ea typeface="DejaVu Sans"/>
              </a:rPr>
              <a:t>Spring Web</a:t>
            </a:r>
            <a:endParaRPr b="0" lang="en-IN" sz="1800" spc="-1" strike="noStrike">
              <a:latin typeface="Arial"/>
            </a:endParaRPr>
          </a:p>
        </p:txBody>
      </p:sp>
      <p:sp>
        <p:nvSpPr>
          <p:cNvPr id="130" name="TextBox 12"/>
          <p:cNvSpPr/>
          <p:nvPr/>
        </p:nvSpPr>
        <p:spPr>
          <a:xfrm>
            <a:off x="268200" y="91080"/>
            <a:ext cx="9679320" cy="699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4000" spc="-1" strike="noStrike">
                <a:solidFill>
                  <a:srgbClr val="ffffff"/>
                </a:solidFill>
                <a:latin typeface="Times New Roman"/>
                <a:ea typeface="DejaVu Sans"/>
              </a:rPr>
              <a:t>DEPENDENCY ADDED IN pom.xml</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Rectangle 3"/>
          <p:cNvSpPr/>
          <p:nvPr/>
        </p:nvSpPr>
        <p:spPr>
          <a:xfrm>
            <a:off x="675360" y="675360"/>
            <a:ext cx="6674400" cy="135108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ffffff"/>
                </a:solidFill>
                <a:latin typeface="Calibri"/>
                <a:ea typeface="Calibri"/>
              </a:rPr>
              <a:t>&lt;dependency&gt;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&lt;groupId&gt;org.apache.tomcat&lt;/groupId&gt;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&lt;artifactId&gt;tomcat-jasper&lt;/artifactId&gt;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&lt;version&gt;9.0.54&lt;/version&gt;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&lt;/dependency&gt;</a:t>
            </a:r>
            <a:endParaRPr b="0" lang="en-IN" sz="1800" spc="-1" strike="noStrike">
              <a:latin typeface="Arial"/>
            </a:endParaRPr>
          </a:p>
        </p:txBody>
      </p:sp>
      <p:sp>
        <p:nvSpPr>
          <p:cNvPr id="132" name="Straight Arrow Connector 5"/>
          <p:cNvSpPr/>
          <p:nvPr/>
        </p:nvSpPr>
        <p:spPr>
          <a:xfrm>
            <a:off x="7351920" y="1256040"/>
            <a:ext cx="1185840" cy="3240"/>
          </a:xfrm>
          <a:custGeom>
            <a:avLst/>
            <a:gdLst/>
            <a:ahLst/>
            <a:rect l="l" t="t" r="r" b="b"/>
            <a:pathLst>
              <a:path w="21600" h="21600">
                <a:moveTo>
                  <a:pt x="0" y="0"/>
                </a:moveTo>
                <a:lnTo>
                  <a:pt x="21600" y="21600"/>
                </a:lnTo>
              </a:path>
            </a:pathLst>
          </a:custGeom>
          <a:noFill/>
          <a:ln cap="rnd" w="9360">
            <a:solidFill>
              <a:srgbClr val="ac3ec1"/>
            </a:solidFill>
            <a:round/>
            <a:tailEnd len="med" type="triangle" w="med"/>
          </a:ln>
        </p:spPr>
        <p:style>
          <a:lnRef idx="0"/>
          <a:fillRef idx="0"/>
          <a:effectRef idx="0"/>
          <a:fontRef idx="minor"/>
        </p:style>
      </p:sp>
      <p:sp>
        <p:nvSpPr>
          <p:cNvPr id="133" name="Rectangle 9"/>
          <p:cNvSpPr/>
          <p:nvPr/>
        </p:nvSpPr>
        <p:spPr>
          <a:xfrm>
            <a:off x="8542440" y="857880"/>
            <a:ext cx="2054880" cy="92376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Calibri"/>
                <a:ea typeface="DejaVu Sans"/>
              </a:rPr>
              <a:t>Tomcat jasper</a:t>
            </a:r>
            <a:endParaRPr b="0" lang="en-IN" sz="1800" spc="-1" strike="noStrike">
              <a:latin typeface="Arial"/>
            </a:endParaRPr>
          </a:p>
        </p:txBody>
      </p:sp>
      <p:sp>
        <p:nvSpPr>
          <p:cNvPr id="134" name="Rectangle 10"/>
          <p:cNvSpPr/>
          <p:nvPr/>
        </p:nvSpPr>
        <p:spPr>
          <a:xfrm>
            <a:off x="675360" y="2982240"/>
            <a:ext cx="6727320" cy="123480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ffffff"/>
                </a:solidFill>
                <a:latin typeface="Calibri"/>
                <a:ea typeface="Calibri"/>
              </a:rPr>
              <a:t>&lt;dependency&gt;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&lt;groupId&gt;mysql&lt;/groupId&gt;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&lt;artifactId&gt;mysql-connector-java&lt;/artifactId&gt;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&lt;/dependency&gt;</a:t>
            </a:r>
            <a:endParaRPr b="0" lang="en-IN" sz="1800" spc="-1" strike="noStrike">
              <a:latin typeface="Arial"/>
            </a:endParaRPr>
          </a:p>
        </p:txBody>
      </p:sp>
      <p:sp>
        <p:nvSpPr>
          <p:cNvPr id="135" name="Straight Arrow Connector 11"/>
          <p:cNvSpPr/>
          <p:nvPr/>
        </p:nvSpPr>
        <p:spPr>
          <a:xfrm flipV="1">
            <a:off x="7256880" y="3414600"/>
            <a:ext cx="1291680" cy="10800"/>
          </a:xfrm>
          <a:custGeom>
            <a:avLst/>
            <a:gdLst/>
            <a:ahLst/>
            <a:rect l="l" t="t" r="r" b="b"/>
            <a:pathLst>
              <a:path w="21600" h="21600">
                <a:moveTo>
                  <a:pt x="0" y="0"/>
                </a:moveTo>
                <a:lnTo>
                  <a:pt x="21600" y="21600"/>
                </a:lnTo>
              </a:path>
            </a:pathLst>
          </a:custGeom>
          <a:noFill/>
          <a:ln cap="rnd" w="9360">
            <a:solidFill>
              <a:srgbClr val="ac3ec1"/>
            </a:solidFill>
            <a:round/>
            <a:tailEnd len="med" type="triangle" w="med"/>
          </a:ln>
        </p:spPr>
        <p:style>
          <a:lnRef idx="0"/>
          <a:fillRef idx="0"/>
          <a:effectRef idx="0"/>
          <a:fontRef idx="minor"/>
        </p:style>
      </p:sp>
      <p:sp>
        <p:nvSpPr>
          <p:cNvPr id="136" name="Rectangle 12"/>
          <p:cNvSpPr/>
          <p:nvPr/>
        </p:nvSpPr>
        <p:spPr>
          <a:xfrm>
            <a:off x="8553240" y="2995560"/>
            <a:ext cx="1949040" cy="91332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Calibri"/>
                <a:ea typeface="DejaVu Sans"/>
              </a:rPr>
              <a:t>MySql Connector</a:t>
            </a:r>
            <a:endParaRPr b="0" lang="en-IN" sz="1800" spc="-1" strike="noStrike">
              <a:latin typeface="Arial"/>
            </a:endParaRPr>
          </a:p>
        </p:txBody>
      </p:sp>
      <p:sp>
        <p:nvSpPr>
          <p:cNvPr id="137" name="Rectangle 13"/>
          <p:cNvSpPr/>
          <p:nvPr/>
        </p:nvSpPr>
        <p:spPr>
          <a:xfrm>
            <a:off x="8648280" y="5196960"/>
            <a:ext cx="1949040" cy="93420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Calibri"/>
                <a:ea typeface="DejaVu Sans"/>
              </a:rPr>
              <a:t>Lombok</a:t>
            </a:r>
            <a:endParaRPr b="0" lang="en-IN" sz="1800" spc="-1" strike="noStrike">
              <a:latin typeface="Arial"/>
            </a:endParaRPr>
          </a:p>
        </p:txBody>
      </p:sp>
      <p:sp>
        <p:nvSpPr>
          <p:cNvPr id="138" name="Straight Arrow Connector 14"/>
          <p:cNvSpPr/>
          <p:nvPr/>
        </p:nvSpPr>
        <p:spPr>
          <a:xfrm flipV="1">
            <a:off x="7351920" y="5721840"/>
            <a:ext cx="1291680" cy="10800"/>
          </a:xfrm>
          <a:custGeom>
            <a:avLst/>
            <a:gdLst/>
            <a:ahLst/>
            <a:rect l="l" t="t" r="r" b="b"/>
            <a:pathLst>
              <a:path w="21600" h="21600">
                <a:moveTo>
                  <a:pt x="0" y="0"/>
                </a:moveTo>
                <a:lnTo>
                  <a:pt x="21600" y="21600"/>
                </a:lnTo>
              </a:path>
            </a:pathLst>
          </a:custGeom>
          <a:noFill/>
          <a:ln cap="rnd" w="9360">
            <a:solidFill>
              <a:srgbClr val="ac3ec1"/>
            </a:solidFill>
            <a:round/>
            <a:tailEnd len="med" type="triangle" w="med"/>
          </a:ln>
        </p:spPr>
        <p:style>
          <a:lnRef idx="0"/>
          <a:fillRef idx="0"/>
          <a:effectRef idx="0"/>
          <a:fontRef idx="minor"/>
        </p:style>
      </p:sp>
      <p:sp>
        <p:nvSpPr>
          <p:cNvPr id="139" name="Rectangle 15"/>
          <p:cNvSpPr/>
          <p:nvPr/>
        </p:nvSpPr>
        <p:spPr>
          <a:xfrm>
            <a:off x="675360" y="5056560"/>
            <a:ext cx="6727320" cy="1446480"/>
          </a:xfrm>
          <a:prstGeom prst="rect">
            <a:avLst/>
          </a:prstGeom>
          <a:solidFill>
            <a:srgbClr val="ac3ec1"/>
          </a:solidFill>
          <a:ln cap="rnd" w="25560">
            <a:solidFill>
              <a:srgbClr val="7f2d8e"/>
            </a:solidFill>
            <a:round/>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ffffff"/>
                </a:solidFill>
                <a:latin typeface="Calibri"/>
                <a:ea typeface="Calibri"/>
              </a:rPr>
              <a:t>&lt;dependency&gt;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&lt;groupId&gt;org.projectlombok&lt;/groupId&gt;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&lt;artifactId&gt;lombok&lt;/artifactId&gt;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&lt;optional&gt;true&lt;/optional&gt;</a:t>
            </a:r>
            <a:endParaRPr b="0" lang="en-IN" sz="1800" spc="-1" strike="noStrike">
              <a:latin typeface="Arial"/>
            </a:endParaRPr>
          </a:p>
          <a:p>
            <a:pPr>
              <a:lnSpc>
                <a:spcPct val="100000"/>
              </a:lnSpc>
            </a:pPr>
            <a:r>
              <a:rPr b="0" lang="en-US" sz="1800" spc="-1" strike="noStrike">
                <a:solidFill>
                  <a:srgbClr val="ffffff"/>
                </a:solidFill>
                <a:latin typeface="Calibri"/>
                <a:ea typeface="Calibri"/>
              </a:rPr>
              <a:t>        </a:t>
            </a:r>
            <a:r>
              <a:rPr b="0" lang="en-US" sz="1800" spc="-1" strike="noStrike">
                <a:solidFill>
                  <a:srgbClr val="ffffff"/>
                </a:solidFill>
                <a:latin typeface="Calibri"/>
                <a:ea typeface="Calibri"/>
              </a:rPr>
              <a:t>&lt;/dependency&gt;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107</TotalTime>
  <Application>LibreOffice/7.1.6.2$Windows_X86_64 LibreOffice_project/0e133318fcee89abacd6a7d077e292f1145735c3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2021-11-05T04:36:16Z</dcterms:created>
  <dc:creator/>
  <dc:description/>
  <dc:language>en-US</dc:language>
  <cp:lastModifiedBy/>
  <dcterms:modified xsi:type="dcterms:W3CDTF">2021-11-11T11:09:16Z</dcterms:modified>
  <cp:revision>602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16</vt:i4>
  </property>
</Properties>
</file>