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7" r:id="rId2"/>
    <p:sldId id="259" r:id="rId3"/>
    <p:sldId id="258" r:id="rId4"/>
    <p:sldId id="261" r:id="rId5"/>
    <p:sldId id="260" r:id="rId6"/>
    <p:sldId id="263" r:id="rId7"/>
    <p:sldId id="262" r:id="rId8"/>
    <p:sldId id="267"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2EBF2-41C6-41A7-E399-55AB3F289EB6}" v="13" dt="2023-04-10T22:48:57.254"/>
    <p1510:client id="{97195A57-09C9-2530-0982-EF2DF8C68F46}" v="8" dt="2023-04-10T23:08:19.838"/>
    <p1510:client id="{9AE23B9E-AD53-A711-08B4-C3916F3A1C13}" v="317" dt="2023-04-10T22:59:19.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09158-A335-4CC9-8F51-49A2FA65405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84BB7490-80E4-4352-9E66-19DBE4A6D520}">
      <dgm:prSet custT="1"/>
      <dgm:spPr/>
      <dgm:t>
        <a:bodyPr/>
        <a:lstStyle/>
        <a:p>
          <a:r>
            <a:rPr lang="en-IN" sz="2800">
              <a:latin typeface="Times New Roman" panose="02020603050405020304" pitchFamily="18" charset="0"/>
              <a:cs typeface="Times New Roman" panose="02020603050405020304" pitchFamily="18" charset="0"/>
            </a:rPr>
            <a:t>Agriculture, which is considered the backbone of the economy, contributes to the country’s economic growth and determines the standard of life. </a:t>
          </a:r>
          <a:endParaRPr lang="en-US" sz="2800">
            <a:latin typeface="Times New Roman" panose="02020603050405020304" pitchFamily="18" charset="0"/>
            <a:cs typeface="Times New Roman" panose="02020603050405020304" pitchFamily="18" charset="0"/>
          </a:endParaRPr>
        </a:p>
      </dgm:t>
    </dgm:pt>
    <dgm:pt modelId="{C87CF159-D049-4507-9375-CB6A4B606E3E}" type="parTrans" cxnId="{02308914-8DFD-48CC-A134-62934F09A966}">
      <dgm:prSet/>
      <dgm:spPr/>
      <dgm:t>
        <a:bodyPr/>
        <a:lstStyle/>
        <a:p>
          <a:endParaRPr lang="en-US"/>
        </a:p>
      </dgm:t>
    </dgm:pt>
    <dgm:pt modelId="{4B45926E-F776-49E2-B297-39E49701FAA6}" type="sibTrans" cxnId="{02308914-8DFD-48CC-A134-62934F09A966}">
      <dgm:prSet/>
      <dgm:spPr/>
      <dgm:t>
        <a:bodyPr/>
        <a:lstStyle/>
        <a:p>
          <a:endParaRPr lang="en-US"/>
        </a:p>
      </dgm:t>
    </dgm:pt>
    <dgm:pt modelId="{FD44DF53-7D47-420F-8EA1-DA7AE2D9B481}">
      <dgm:prSet custT="1"/>
      <dgm:spPr/>
      <dgm:t>
        <a:bodyPr/>
        <a:lstStyle/>
        <a:p>
          <a:r>
            <a:rPr lang="en-IN" sz="2800">
              <a:latin typeface="Times New Roman" panose="02020603050405020304" pitchFamily="18" charset="0"/>
              <a:cs typeface="Times New Roman" panose="02020603050405020304" pitchFamily="18" charset="0"/>
            </a:rPr>
            <a:t>Insect pests are known to be a major cause of damage to commercially important agricultural crops. Categorization of insect pests plays a crucial role in agricultural pest forecasting, which is vital for food security.</a:t>
          </a:r>
          <a:endParaRPr lang="en-US" sz="2800">
            <a:latin typeface="Times New Roman" panose="02020603050405020304" pitchFamily="18" charset="0"/>
            <a:cs typeface="Times New Roman" panose="02020603050405020304" pitchFamily="18" charset="0"/>
          </a:endParaRPr>
        </a:p>
      </dgm:t>
    </dgm:pt>
    <dgm:pt modelId="{338B6D16-4358-4884-A418-EEB7BECB0D28}" type="parTrans" cxnId="{A9566180-D933-4E42-8037-4E62D901DFDC}">
      <dgm:prSet/>
      <dgm:spPr/>
      <dgm:t>
        <a:bodyPr/>
        <a:lstStyle/>
        <a:p>
          <a:endParaRPr lang="en-US"/>
        </a:p>
      </dgm:t>
    </dgm:pt>
    <dgm:pt modelId="{32899F8B-63C5-40EC-AE2A-73555FF64023}" type="sibTrans" cxnId="{A9566180-D933-4E42-8037-4E62D901DFDC}">
      <dgm:prSet/>
      <dgm:spPr/>
      <dgm:t>
        <a:bodyPr/>
        <a:lstStyle/>
        <a:p>
          <a:endParaRPr lang="en-US"/>
        </a:p>
      </dgm:t>
    </dgm:pt>
    <dgm:pt modelId="{FE7CADA9-67F9-4371-9487-EC2624B15996}">
      <dgm:prSet custT="1"/>
      <dgm:spPr/>
      <dgm:t>
        <a:bodyPr/>
        <a:lstStyle/>
        <a:p>
          <a:r>
            <a:rPr lang="en-IN" sz="2800">
              <a:latin typeface="Times New Roman" panose="02020603050405020304" pitchFamily="18" charset="0"/>
              <a:cs typeface="Times New Roman" panose="02020603050405020304" pitchFamily="18" charset="0"/>
            </a:rPr>
            <a:t>This study aims to classify and detect the insects in rice, wheat, etc. using different Approaches and insect pest detection algorithms.</a:t>
          </a:r>
          <a:endParaRPr lang="en-US" sz="2800">
            <a:latin typeface="Times New Roman" panose="02020603050405020304" pitchFamily="18" charset="0"/>
            <a:cs typeface="Times New Roman" panose="02020603050405020304" pitchFamily="18" charset="0"/>
          </a:endParaRPr>
        </a:p>
      </dgm:t>
    </dgm:pt>
    <dgm:pt modelId="{6321877D-A4EE-4198-BBBC-035D306AE33A}" type="parTrans" cxnId="{D61DE776-D97D-421B-BD03-D78E19B21D75}">
      <dgm:prSet/>
      <dgm:spPr/>
      <dgm:t>
        <a:bodyPr/>
        <a:lstStyle/>
        <a:p>
          <a:endParaRPr lang="en-US"/>
        </a:p>
      </dgm:t>
    </dgm:pt>
    <dgm:pt modelId="{D21A8CE5-F0BF-4528-A743-7DA742C2A869}" type="sibTrans" cxnId="{D61DE776-D97D-421B-BD03-D78E19B21D75}">
      <dgm:prSet/>
      <dgm:spPr/>
      <dgm:t>
        <a:bodyPr/>
        <a:lstStyle/>
        <a:p>
          <a:endParaRPr lang="en-US"/>
        </a:p>
      </dgm:t>
    </dgm:pt>
    <dgm:pt modelId="{E054E24A-15BF-5344-8BEC-219D1F7A52A2}" type="pres">
      <dgm:prSet presAssocID="{39709158-A335-4CC9-8F51-49A2FA65405F}" presName="vert0" presStyleCnt="0">
        <dgm:presLayoutVars>
          <dgm:dir/>
          <dgm:animOne val="branch"/>
          <dgm:animLvl val="lvl"/>
        </dgm:presLayoutVars>
      </dgm:prSet>
      <dgm:spPr/>
    </dgm:pt>
    <dgm:pt modelId="{5E5AA930-1D80-0F48-94FB-281DC5FC7342}" type="pres">
      <dgm:prSet presAssocID="{84BB7490-80E4-4352-9E66-19DBE4A6D520}" presName="thickLine" presStyleLbl="alignNode1" presStyleIdx="0" presStyleCnt="3"/>
      <dgm:spPr/>
    </dgm:pt>
    <dgm:pt modelId="{1689F03B-F070-1D42-976F-1C4435489AEB}" type="pres">
      <dgm:prSet presAssocID="{84BB7490-80E4-4352-9E66-19DBE4A6D520}" presName="horz1" presStyleCnt="0"/>
      <dgm:spPr/>
    </dgm:pt>
    <dgm:pt modelId="{3D14CEA8-73DD-4E4A-8AAA-196A63EA6485}" type="pres">
      <dgm:prSet presAssocID="{84BB7490-80E4-4352-9E66-19DBE4A6D520}" presName="tx1" presStyleLbl="revTx" presStyleIdx="0" presStyleCnt="3"/>
      <dgm:spPr/>
    </dgm:pt>
    <dgm:pt modelId="{9F25C591-01C7-814C-BA9F-5A3326A2C861}" type="pres">
      <dgm:prSet presAssocID="{84BB7490-80E4-4352-9E66-19DBE4A6D520}" presName="vert1" presStyleCnt="0"/>
      <dgm:spPr/>
    </dgm:pt>
    <dgm:pt modelId="{C16C9AE1-4470-7D43-88B4-851D84D8DC3E}" type="pres">
      <dgm:prSet presAssocID="{FD44DF53-7D47-420F-8EA1-DA7AE2D9B481}" presName="thickLine" presStyleLbl="alignNode1" presStyleIdx="1" presStyleCnt="3"/>
      <dgm:spPr/>
    </dgm:pt>
    <dgm:pt modelId="{38ADF270-2783-AC43-8C05-B2EC137792F2}" type="pres">
      <dgm:prSet presAssocID="{FD44DF53-7D47-420F-8EA1-DA7AE2D9B481}" presName="horz1" presStyleCnt="0"/>
      <dgm:spPr/>
    </dgm:pt>
    <dgm:pt modelId="{EE162C1A-2A99-A845-A742-1B24435377AC}" type="pres">
      <dgm:prSet presAssocID="{FD44DF53-7D47-420F-8EA1-DA7AE2D9B481}" presName="tx1" presStyleLbl="revTx" presStyleIdx="1" presStyleCnt="3"/>
      <dgm:spPr/>
    </dgm:pt>
    <dgm:pt modelId="{67D373CC-CDB8-FA4A-8393-A1778DFE6FF3}" type="pres">
      <dgm:prSet presAssocID="{FD44DF53-7D47-420F-8EA1-DA7AE2D9B481}" presName="vert1" presStyleCnt="0"/>
      <dgm:spPr/>
    </dgm:pt>
    <dgm:pt modelId="{19B0A746-2C74-9547-AEF3-D232018DE3B5}" type="pres">
      <dgm:prSet presAssocID="{FE7CADA9-67F9-4371-9487-EC2624B15996}" presName="thickLine" presStyleLbl="alignNode1" presStyleIdx="2" presStyleCnt="3"/>
      <dgm:spPr/>
    </dgm:pt>
    <dgm:pt modelId="{24B19001-3403-DD48-B6C7-C89176D1E9D9}" type="pres">
      <dgm:prSet presAssocID="{FE7CADA9-67F9-4371-9487-EC2624B15996}" presName="horz1" presStyleCnt="0"/>
      <dgm:spPr/>
    </dgm:pt>
    <dgm:pt modelId="{902C2462-AED0-394E-8F67-91D6E062B927}" type="pres">
      <dgm:prSet presAssocID="{FE7CADA9-67F9-4371-9487-EC2624B15996}" presName="tx1" presStyleLbl="revTx" presStyleIdx="2" presStyleCnt="3"/>
      <dgm:spPr/>
    </dgm:pt>
    <dgm:pt modelId="{7005CAE4-D2AC-6547-B944-8533D12C2C02}" type="pres">
      <dgm:prSet presAssocID="{FE7CADA9-67F9-4371-9487-EC2624B15996}" presName="vert1" presStyleCnt="0"/>
      <dgm:spPr/>
    </dgm:pt>
  </dgm:ptLst>
  <dgm:cxnLst>
    <dgm:cxn modelId="{02308914-8DFD-48CC-A134-62934F09A966}" srcId="{39709158-A335-4CC9-8F51-49A2FA65405F}" destId="{84BB7490-80E4-4352-9E66-19DBE4A6D520}" srcOrd="0" destOrd="0" parTransId="{C87CF159-D049-4507-9375-CB6A4B606E3E}" sibTransId="{4B45926E-F776-49E2-B297-39E49701FAA6}"/>
    <dgm:cxn modelId="{5BEB4118-C387-DD46-9D0A-C687B8DBD01F}" type="presOf" srcId="{39709158-A335-4CC9-8F51-49A2FA65405F}" destId="{E054E24A-15BF-5344-8BEC-219D1F7A52A2}" srcOrd="0" destOrd="0" presId="urn:microsoft.com/office/officeart/2008/layout/LinedList"/>
    <dgm:cxn modelId="{D61DE776-D97D-421B-BD03-D78E19B21D75}" srcId="{39709158-A335-4CC9-8F51-49A2FA65405F}" destId="{FE7CADA9-67F9-4371-9487-EC2624B15996}" srcOrd="2" destOrd="0" parTransId="{6321877D-A4EE-4198-BBBC-035D306AE33A}" sibTransId="{D21A8CE5-F0BF-4528-A743-7DA742C2A869}"/>
    <dgm:cxn modelId="{A9566180-D933-4E42-8037-4E62D901DFDC}" srcId="{39709158-A335-4CC9-8F51-49A2FA65405F}" destId="{FD44DF53-7D47-420F-8EA1-DA7AE2D9B481}" srcOrd="1" destOrd="0" parTransId="{338B6D16-4358-4884-A418-EEB7BECB0D28}" sibTransId="{32899F8B-63C5-40EC-AE2A-73555FF64023}"/>
    <dgm:cxn modelId="{C6CEB088-9524-D94D-BD5B-BC4A2528452B}" type="presOf" srcId="{84BB7490-80E4-4352-9E66-19DBE4A6D520}" destId="{3D14CEA8-73DD-4E4A-8AAA-196A63EA6485}" srcOrd="0" destOrd="0" presId="urn:microsoft.com/office/officeart/2008/layout/LinedList"/>
    <dgm:cxn modelId="{15525D97-4574-6C41-A76F-1857C44183E8}" type="presOf" srcId="{FE7CADA9-67F9-4371-9487-EC2624B15996}" destId="{902C2462-AED0-394E-8F67-91D6E062B927}" srcOrd="0" destOrd="0" presId="urn:microsoft.com/office/officeart/2008/layout/LinedList"/>
    <dgm:cxn modelId="{DBBA08C6-2565-AD4D-A7B0-9BB0FF2F379D}" type="presOf" srcId="{FD44DF53-7D47-420F-8EA1-DA7AE2D9B481}" destId="{EE162C1A-2A99-A845-A742-1B24435377AC}" srcOrd="0" destOrd="0" presId="urn:microsoft.com/office/officeart/2008/layout/LinedList"/>
    <dgm:cxn modelId="{0188B60A-2A31-6846-B7F8-F94B634812A4}" type="presParOf" srcId="{E054E24A-15BF-5344-8BEC-219D1F7A52A2}" destId="{5E5AA930-1D80-0F48-94FB-281DC5FC7342}" srcOrd="0" destOrd="0" presId="urn:microsoft.com/office/officeart/2008/layout/LinedList"/>
    <dgm:cxn modelId="{27B4C28D-73C6-5142-B2F2-4B01F264B68C}" type="presParOf" srcId="{E054E24A-15BF-5344-8BEC-219D1F7A52A2}" destId="{1689F03B-F070-1D42-976F-1C4435489AEB}" srcOrd="1" destOrd="0" presId="urn:microsoft.com/office/officeart/2008/layout/LinedList"/>
    <dgm:cxn modelId="{E704069B-1552-D54D-BCE7-1886EE6F1BBD}" type="presParOf" srcId="{1689F03B-F070-1D42-976F-1C4435489AEB}" destId="{3D14CEA8-73DD-4E4A-8AAA-196A63EA6485}" srcOrd="0" destOrd="0" presId="urn:microsoft.com/office/officeart/2008/layout/LinedList"/>
    <dgm:cxn modelId="{CCF0E414-722A-3C47-A405-836C042F02CC}" type="presParOf" srcId="{1689F03B-F070-1D42-976F-1C4435489AEB}" destId="{9F25C591-01C7-814C-BA9F-5A3326A2C861}" srcOrd="1" destOrd="0" presId="urn:microsoft.com/office/officeart/2008/layout/LinedList"/>
    <dgm:cxn modelId="{8FB33DE6-A026-8640-8C0D-D9E8C35F789F}" type="presParOf" srcId="{E054E24A-15BF-5344-8BEC-219D1F7A52A2}" destId="{C16C9AE1-4470-7D43-88B4-851D84D8DC3E}" srcOrd="2" destOrd="0" presId="urn:microsoft.com/office/officeart/2008/layout/LinedList"/>
    <dgm:cxn modelId="{5EF9F7CF-2413-124F-9477-B72BC1BB14A5}" type="presParOf" srcId="{E054E24A-15BF-5344-8BEC-219D1F7A52A2}" destId="{38ADF270-2783-AC43-8C05-B2EC137792F2}" srcOrd="3" destOrd="0" presId="urn:microsoft.com/office/officeart/2008/layout/LinedList"/>
    <dgm:cxn modelId="{F12C27E5-CB1C-6D41-8E95-832936036A3A}" type="presParOf" srcId="{38ADF270-2783-AC43-8C05-B2EC137792F2}" destId="{EE162C1A-2A99-A845-A742-1B24435377AC}" srcOrd="0" destOrd="0" presId="urn:microsoft.com/office/officeart/2008/layout/LinedList"/>
    <dgm:cxn modelId="{4AB88687-B5E3-BF4C-9829-33F40ED9DA6D}" type="presParOf" srcId="{38ADF270-2783-AC43-8C05-B2EC137792F2}" destId="{67D373CC-CDB8-FA4A-8393-A1778DFE6FF3}" srcOrd="1" destOrd="0" presId="urn:microsoft.com/office/officeart/2008/layout/LinedList"/>
    <dgm:cxn modelId="{6A5DC1E5-6210-E642-AE37-DD77EA9E2E88}" type="presParOf" srcId="{E054E24A-15BF-5344-8BEC-219D1F7A52A2}" destId="{19B0A746-2C74-9547-AEF3-D232018DE3B5}" srcOrd="4" destOrd="0" presId="urn:microsoft.com/office/officeart/2008/layout/LinedList"/>
    <dgm:cxn modelId="{3682CE74-FC69-8648-AC2E-782A11B8CAFF}" type="presParOf" srcId="{E054E24A-15BF-5344-8BEC-219D1F7A52A2}" destId="{24B19001-3403-DD48-B6C7-C89176D1E9D9}" srcOrd="5" destOrd="0" presId="urn:microsoft.com/office/officeart/2008/layout/LinedList"/>
    <dgm:cxn modelId="{C4F9E354-3A5E-7949-B093-D2BA7969A6C4}" type="presParOf" srcId="{24B19001-3403-DD48-B6C7-C89176D1E9D9}" destId="{902C2462-AED0-394E-8F67-91D6E062B927}" srcOrd="0" destOrd="0" presId="urn:microsoft.com/office/officeart/2008/layout/LinedList"/>
    <dgm:cxn modelId="{A2B7F260-CC7F-6440-AC3A-AFA57197F762}" type="presParOf" srcId="{24B19001-3403-DD48-B6C7-C89176D1E9D9}" destId="{7005CAE4-D2AC-6547-B944-8533D12C2C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BDAC5-1841-49AA-826C-B76D84F5E3B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19CC9D3-D170-47CA-8CA8-C36D76E686AC}">
      <dgm:prSet custT="1"/>
      <dgm:spPr/>
      <dgm:t>
        <a:bodyPr/>
        <a:lstStyle/>
        <a:p>
          <a:r>
            <a:rPr lang="en-US" sz="2800">
              <a:latin typeface="Times New Roman" panose="02020603050405020304" pitchFamily="18" charset="0"/>
              <a:cs typeface="Times New Roman" panose="02020603050405020304" pitchFamily="18" charset="0"/>
            </a:rPr>
            <a:t>Does the Hybrid (Resnet50 and VGG16) model approach help in the classification of Hierarchical Classes?</a:t>
          </a:r>
        </a:p>
      </dgm:t>
    </dgm:pt>
    <dgm:pt modelId="{B1692217-2B67-4B5B-B8DB-7BD665991D56}" type="parTrans" cxnId="{3EAAC5DE-E952-4B4B-A5AB-D2A5D007398B}">
      <dgm:prSet/>
      <dgm:spPr/>
      <dgm:t>
        <a:bodyPr/>
        <a:lstStyle/>
        <a:p>
          <a:endParaRPr lang="en-US"/>
        </a:p>
      </dgm:t>
    </dgm:pt>
    <dgm:pt modelId="{BD3555FF-0295-46E6-B198-E14B42443752}" type="sibTrans" cxnId="{3EAAC5DE-E952-4B4B-A5AB-D2A5D007398B}">
      <dgm:prSet/>
      <dgm:spPr/>
      <dgm:t>
        <a:bodyPr/>
        <a:lstStyle/>
        <a:p>
          <a:endParaRPr lang="en-US"/>
        </a:p>
      </dgm:t>
    </dgm:pt>
    <dgm:pt modelId="{BDEF61D3-D678-41DC-BC24-0FFC561D78D3}">
      <dgm:prSet custT="1"/>
      <dgm:spPr/>
      <dgm:t>
        <a:bodyPr/>
        <a:lstStyle/>
        <a:p>
          <a:r>
            <a:rPr lang="en-US" sz="2800">
              <a:latin typeface="Times New Roman" panose="02020603050405020304" pitchFamily="18" charset="0"/>
              <a:cs typeface="Times New Roman" panose="02020603050405020304" pitchFamily="18" charset="0"/>
            </a:rPr>
            <a:t>What is the best method of data augmentation for improving the overall accuracy?</a:t>
          </a:r>
        </a:p>
      </dgm:t>
    </dgm:pt>
    <dgm:pt modelId="{AAF1F323-7EC5-4249-B20F-6C3FBBE37150}" type="parTrans" cxnId="{BF94702E-6EEE-4BC6-8AFC-0ACC65660258}">
      <dgm:prSet/>
      <dgm:spPr/>
      <dgm:t>
        <a:bodyPr/>
        <a:lstStyle/>
        <a:p>
          <a:endParaRPr lang="en-US"/>
        </a:p>
      </dgm:t>
    </dgm:pt>
    <dgm:pt modelId="{85A1B2F1-CFE9-4953-A40E-4BF52678EA11}" type="sibTrans" cxnId="{BF94702E-6EEE-4BC6-8AFC-0ACC65660258}">
      <dgm:prSet/>
      <dgm:spPr/>
      <dgm:t>
        <a:bodyPr/>
        <a:lstStyle/>
        <a:p>
          <a:endParaRPr lang="en-US"/>
        </a:p>
      </dgm:t>
    </dgm:pt>
    <dgm:pt modelId="{84039603-1FE7-4FEC-9D0A-31E326119BE4}">
      <dgm:prSet custT="1"/>
      <dgm:spPr/>
      <dgm:t>
        <a:bodyPr/>
        <a:lstStyle/>
        <a:p>
          <a:r>
            <a:rPr lang="en-IN" sz="2800">
              <a:latin typeface="Times New Roman" panose="02020603050405020304" pitchFamily="18" charset="0"/>
              <a:cs typeface="Times New Roman" panose="02020603050405020304" pitchFamily="18" charset="0"/>
            </a:rPr>
            <a:t>Which of the Approach (Noise, Gaussian, Cascade)  fits best to gain a higher Accuracy in our Model? </a:t>
          </a:r>
          <a:endParaRPr lang="en-US" sz="2800">
            <a:latin typeface="Times New Roman" panose="02020603050405020304" pitchFamily="18" charset="0"/>
            <a:cs typeface="Times New Roman" panose="02020603050405020304" pitchFamily="18" charset="0"/>
          </a:endParaRPr>
        </a:p>
      </dgm:t>
    </dgm:pt>
    <dgm:pt modelId="{B4EC01AC-C1E0-4C5F-9970-F872095DE5C1}" type="parTrans" cxnId="{DC92AEDC-F4EB-4C79-879D-0039A9110420}">
      <dgm:prSet/>
      <dgm:spPr/>
      <dgm:t>
        <a:bodyPr/>
        <a:lstStyle/>
        <a:p>
          <a:endParaRPr lang="en-US"/>
        </a:p>
      </dgm:t>
    </dgm:pt>
    <dgm:pt modelId="{B2456E35-8450-4026-A3A2-8BFB903DAC84}" type="sibTrans" cxnId="{DC92AEDC-F4EB-4C79-879D-0039A9110420}">
      <dgm:prSet/>
      <dgm:spPr/>
      <dgm:t>
        <a:bodyPr/>
        <a:lstStyle/>
        <a:p>
          <a:endParaRPr lang="en-US"/>
        </a:p>
      </dgm:t>
    </dgm:pt>
    <dgm:pt modelId="{563BE180-E1C2-3141-8CD5-5EA91FC0C562}" type="pres">
      <dgm:prSet presAssocID="{9BEBDAC5-1841-49AA-826C-B76D84F5E3B6}" presName="vert0" presStyleCnt="0">
        <dgm:presLayoutVars>
          <dgm:dir/>
          <dgm:animOne val="branch"/>
          <dgm:animLvl val="lvl"/>
        </dgm:presLayoutVars>
      </dgm:prSet>
      <dgm:spPr/>
    </dgm:pt>
    <dgm:pt modelId="{97B3B69E-8524-DD4C-AECF-FBD7226193A3}" type="pres">
      <dgm:prSet presAssocID="{219CC9D3-D170-47CA-8CA8-C36D76E686AC}" presName="thickLine" presStyleLbl="alignNode1" presStyleIdx="0" presStyleCnt="3"/>
      <dgm:spPr/>
    </dgm:pt>
    <dgm:pt modelId="{520BD591-879E-1A48-835B-875421BE325C}" type="pres">
      <dgm:prSet presAssocID="{219CC9D3-D170-47CA-8CA8-C36D76E686AC}" presName="horz1" presStyleCnt="0"/>
      <dgm:spPr/>
    </dgm:pt>
    <dgm:pt modelId="{0CC136F6-DBE8-F84F-9DED-33C6C1E97DD1}" type="pres">
      <dgm:prSet presAssocID="{219CC9D3-D170-47CA-8CA8-C36D76E686AC}" presName="tx1" presStyleLbl="revTx" presStyleIdx="0" presStyleCnt="3"/>
      <dgm:spPr/>
    </dgm:pt>
    <dgm:pt modelId="{66F547E0-F57B-4040-AA74-117322F69A07}" type="pres">
      <dgm:prSet presAssocID="{219CC9D3-D170-47CA-8CA8-C36D76E686AC}" presName="vert1" presStyleCnt="0"/>
      <dgm:spPr/>
    </dgm:pt>
    <dgm:pt modelId="{DA575C72-BD3E-4B42-8C58-8718AEBBEA51}" type="pres">
      <dgm:prSet presAssocID="{BDEF61D3-D678-41DC-BC24-0FFC561D78D3}" presName="thickLine" presStyleLbl="alignNode1" presStyleIdx="1" presStyleCnt="3"/>
      <dgm:spPr/>
    </dgm:pt>
    <dgm:pt modelId="{9ECB20F2-17D9-6F47-B721-70B7EFAED38A}" type="pres">
      <dgm:prSet presAssocID="{BDEF61D3-D678-41DC-BC24-0FFC561D78D3}" presName="horz1" presStyleCnt="0"/>
      <dgm:spPr/>
    </dgm:pt>
    <dgm:pt modelId="{14BD416A-55FA-EF4B-94BC-B2354AFA2979}" type="pres">
      <dgm:prSet presAssocID="{BDEF61D3-D678-41DC-BC24-0FFC561D78D3}" presName="tx1" presStyleLbl="revTx" presStyleIdx="1" presStyleCnt="3"/>
      <dgm:spPr/>
    </dgm:pt>
    <dgm:pt modelId="{52F75EBB-7F6F-344D-8E62-A3A59F55AA8F}" type="pres">
      <dgm:prSet presAssocID="{BDEF61D3-D678-41DC-BC24-0FFC561D78D3}" presName="vert1" presStyleCnt="0"/>
      <dgm:spPr/>
    </dgm:pt>
    <dgm:pt modelId="{8218D1CB-6CF7-ED42-95FA-232BDFAF34C1}" type="pres">
      <dgm:prSet presAssocID="{84039603-1FE7-4FEC-9D0A-31E326119BE4}" presName="thickLine" presStyleLbl="alignNode1" presStyleIdx="2" presStyleCnt="3"/>
      <dgm:spPr/>
    </dgm:pt>
    <dgm:pt modelId="{D63CA7E4-BF01-9E46-8B9F-BACB085E5532}" type="pres">
      <dgm:prSet presAssocID="{84039603-1FE7-4FEC-9D0A-31E326119BE4}" presName="horz1" presStyleCnt="0"/>
      <dgm:spPr/>
    </dgm:pt>
    <dgm:pt modelId="{795BF2EC-FF06-4F45-B242-A2472675D481}" type="pres">
      <dgm:prSet presAssocID="{84039603-1FE7-4FEC-9D0A-31E326119BE4}" presName="tx1" presStyleLbl="revTx" presStyleIdx="2" presStyleCnt="3"/>
      <dgm:spPr/>
    </dgm:pt>
    <dgm:pt modelId="{95AA7D4C-8FAB-E54F-943D-A7266EC4E95D}" type="pres">
      <dgm:prSet presAssocID="{84039603-1FE7-4FEC-9D0A-31E326119BE4}" presName="vert1" presStyleCnt="0"/>
      <dgm:spPr/>
    </dgm:pt>
  </dgm:ptLst>
  <dgm:cxnLst>
    <dgm:cxn modelId="{06783114-515B-8D49-8535-E550FEF0AD3B}" type="presOf" srcId="{BDEF61D3-D678-41DC-BC24-0FFC561D78D3}" destId="{14BD416A-55FA-EF4B-94BC-B2354AFA2979}" srcOrd="0" destOrd="0" presId="urn:microsoft.com/office/officeart/2008/layout/LinedList"/>
    <dgm:cxn modelId="{BF94702E-6EEE-4BC6-8AFC-0ACC65660258}" srcId="{9BEBDAC5-1841-49AA-826C-B76D84F5E3B6}" destId="{BDEF61D3-D678-41DC-BC24-0FFC561D78D3}" srcOrd="1" destOrd="0" parTransId="{AAF1F323-7EC5-4249-B20F-6C3FBBE37150}" sibTransId="{85A1B2F1-CFE9-4953-A40E-4BF52678EA11}"/>
    <dgm:cxn modelId="{1E312B33-8786-2344-BB5A-AC2CEC733B8F}" type="presOf" srcId="{219CC9D3-D170-47CA-8CA8-C36D76E686AC}" destId="{0CC136F6-DBE8-F84F-9DED-33C6C1E97DD1}" srcOrd="0" destOrd="0" presId="urn:microsoft.com/office/officeart/2008/layout/LinedList"/>
    <dgm:cxn modelId="{7E425696-BC98-0941-836F-610B446BC630}" type="presOf" srcId="{9BEBDAC5-1841-49AA-826C-B76D84F5E3B6}" destId="{563BE180-E1C2-3141-8CD5-5EA91FC0C562}" srcOrd="0" destOrd="0" presId="urn:microsoft.com/office/officeart/2008/layout/LinedList"/>
    <dgm:cxn modelId="{DC92AEDC-F4EB-4C79-879D-0039A9110420}" srcId="{9BEBDAC5-1841-49AA-826C-B76D84F5E3B6}" destId="{84039603-1FE7-4FEC-9D0A-31E326119BE4}" srcOrd="2" destOrd="0" parTransId="{B4EC01AC-C1E0-4C5F-9970-F872095DE5C1}" sibTransId="{B2456E35-8450-4026-A3A2-8BFB903DAC84}"/>
    <dgm:cxn modelId="{3EAAC5DE-E952-4B4B-A5AB-D2A5D007398B}" srcId="{9BEBDAC5-1841-49AA-826C-B76D84F5E3B6}" destId="{219CC9D3-D170-47CA-8CA8-C36D76E686AC}" srcOrd="0" destOrd="0" parTransId="{B1692217-2B67-4B5B-B8DB-7BD665991D56}" sibTransId="{BD3555FF-0295-46E6-B198-E14B42443752}"/>
    <dgm:cxn modelId="{6F94C3F8-811E-CB42-991E-0B124695F0BE}" type="presOf" srcId="{84039603-1FE7-4FEC-9D0A-31E326119BE4}" destId="{795BF2EC-FF06-4F45-B242-A2472675D481}" srcOrd="0" destOrd="0" presId="urn:microsoft.com/office/officeart/2008/layout/LinedList"/>
    <dgm:cxn modelId="{B6972EA4-27DA-8C41-A51C-40C8A297D7FE}" type="presParOf" srcId="{563BE180-E1C2-3141-8CD5-5EA91FC0C562}" destId="{97B3B69E-8524-DD4C-AECF-FBD7226193A3}" srcOrd="0" destOrd="0" presId="urn:microsoft.com/office/officeart/2008/layout/LinedList"/>
    <dgm:cxn modelId="{C66CAC9C-8ADE-584E-8E54-622D2A72C6D8}" type="presParOf" srcId="{563BE180-E1C2-3141-8CD5-5EA91FC0C562}" destId="{520BD591-879E-1A48-835B-875421BE325C}" srcOrd="1" destOrd="0" presId="urn:microsoft.com/office/officeart/2008/layout/LinedList"/>
    <dgm:cxn modelId="{AED89883-7B64-AC41-B63D-45D890010C93}" type="presParOf" srcId="{520BD591-879E-1A48-835B-875421BE325C}" destId="{0CC136F6-DBE8-F84F-9DED-33C6C1E97DD1}" srcOrd="0" destOrd="0" presId="urn:microsoft.com/office/officeart/2008/layout/LinedList"/>
    <dgm:cxn modelId="{E544AD95-F16C-BC47-AFAE-C3BB1981B5D7}" type="presParOf" srcId="{520BD591-879E-1A48-835B-875421BE325C}" destId="{66F547E0-F57B-4040-AA74-117322F69A07}" srcOrd="1" destOrd="0" presId="urn:microsoft.com/office/officeart/2008/layout/LinedList"/>
    <dgm:cxn modelId="{A93C096B-7C18-AF4B-8376-7749662DCE32}" type="presParOf" srcId="{563BE180-E1C2-3141-8CD5-5EA91FC0C562}" destId="{DA575C72-BD3E-4B42-8C58-8718AEBBEA51}" srcOrd="2" destOrd="0" presId="urn:microsoft.com/office/officeart/2008/layout/LinedList"/>
    <dgm:cxn modelId="{3D76A6B6-8D39-2646-A113-B773A5C635D6}" type="presParOf" srcId="{563BE180-E1C2-3141-8CD5-5EA91FC0C562}" destId="{9ECB20F2-17D9-6F47-B721-70B7EFAED38A}" srcOrd="3" destOrd="0" presId="urn:microsoft.com/office/officeart/2008/layout/LinedList"/>
    <dgm:cxn modelId="{6F26FC9B-DEE0-E447-B89E-6FCAEB2CECD7}" type="presParOf" srcId="{9ECB20F2-17D9-6F47-B721-70B7EFAED38A}" destId="{14BD416A-55FA-EF4B-94BC-B2354AFA2979}" srcOrd="0" destOrd="0" presId="urn:microsoft.com/office/officeart/2008/layout/LinedList"/>
    <dgm:cxn modelId="{572C4694-A59E-1740-B358-370CCBB1B257}" type="presParOf" srcId="{9ECB20F2-17D9-6F47-B721-70B7EFAED38A}" destId="{52F75EBB-7F6F-344D-8E62-A3A59F55AA8F}" srcOrd="1" destOrd="0" presId="urn:microsoft.com/office/officeart/2008/layout/LinedList"/>
    <dgm:cxn modelId="{009C6130-5155-2842-AAB2-E21DA4E1E361}" type="presParOf" srcId="{563BE180-E1C2-3141-8CD5-5EA91FC0C562}" destId="{8218D1CB-6CF7-ED42-95FA-232BDFAF34C1}" srcOrd="4" destOrd="0" presId="urn:microsoft.com/office/officeart/2008/layout/LinedList"/>
    <dgm:cxn modelId="{32D70449-F4BF-AF4E-A4E3-31CEFF2BB2EC}" type="presParOf" srcId="{563BE180-E1C2-3141-8CD5-5EA91FC0C562}" destId="{D63CA7E4-BF01-9E46-8B9F-BACB085E5532}" srcOrd="5" destOrd="0" presId="urn:microsoft.com/office/officeart/2008/layout/LinedList"/>
    <dgm:cxn modelId="{D4D55349-6AE8-B848-B6E4-1FC79A2C5D69}" type="presParOf" srcId="{D63CA7E4-BF01-9E46-8B9F-BACB085E5532}" destId="{795BF2EC-FF06-4F45-B242-A2472675D481}" srcOrd="0" destOrd="0" presId="urn:microsoft.com/office/officeart/2008/layout/LinedList"/>
    <dgm:cxn modelId="{0F70ED4D-62A6-4D4C-B497-36FB334B9109}" type="presParOf" srcId="{D63CA7E4-BF01-9E46-8B9F-BACB085E5532}" destId="{95AA7D4C-8FAB-E54F-943D-A7266EC4E9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AA930-1D80-0F48-94FB-281DC5FC7342}">
      <dsp:nvSpPr>
        <dsp:cNvPr id="0" name=""/>
        <dsp:cNvSpPr/>
      </dsp:nvSpPr>
      <dsp:spPr>
        <a:xfrm>
          <a:off x="0" y="231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4CEA8-73DD-4E4A-8AAA-196A63EA6485}">
      <dsp:nvSpPr>
        <dsp:cNvPr id="0" name=""/>
        <dsp:cNvSpPr/>
      </dsp:nvSpPr>
      <dsp:spPr>
        <a:xfrm>
          <a:off x="0" y="2314"/>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Agriculture, which is considered the backbone of the economy, contributes to the country’s economic growth and determines the standard of life. </a:t>
          </a:r>
          <a:endParaRPr lang="en-US" sz="2800" kern="1200">
            <a:latin typeface="Times New Roman" panose="02020603050405020304" pitchFamily="18" charset="0"/>
            <a:cs typeface="Times New Roman" panose="02020603050405020304" pitchFamily="18" charset="0"/>
          </a:endParaRPr>
        </a:p>
      </dsp:txBody>
      <dsp:txXfrm>
        <a:off x="0" y="2314"/>
        <a:ext cx="10515600" cy="1578548"/>
      </dsp:txXfrm>
    </dsp:sp>
    <dsp:sp modelId="{C16C9AE1-4470-7D43-88B4-851D84D8DC3E}">
      <dsp:nvSpPr>
        <dsp:cNvPr id="0" name=""/>
        <dsp:cNvSpPr/>
      </dsp:nvSpPr>
      <dsp:spPr>
        <a:xfrm>
          <a:off x="0" y="158086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62C1A-2A99-A845-A742-1B24435377AC}">
      <dsp:nvSpPr>
        <dsp:cNvPr id="0" name=""/>
        <dsp:cNvSpPr/>
      </dsp:nvSpPr>
      <dsp:spPr>
        <a:xfrm>
          <a:off x="0" y="1580863"/>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Insect pests are known to be a major cause of damage to commercially important agricultural crops. Categorization of insect pests plays a crucial role in agricultural pest forecasting, which is vital for food security.</a:t>
          </a:r>
          <a:endParaRPr lang="en-US" sz="2800" kern="1200">
            <a:latin typeface="Times New Roman" panose="02020603050405020304" pitchFamily="18" charset="0"/>
            <a:cs typeface="Times New Roman" panose="02020603050405020304" pitchFamily="18" charset="0"/>
          </a:endParaRPr>
        </a:p>
      </dsp:txBody>
      <dsp:txXfrm>
        <a:off x="0" y="1580863"/>
        <a:ext cx="10515600" cy="1578548"/>
      </dsp:txXfrm>
    </dsp:sp>
    <dsp:sp modelId="{19B0A746-2C74-9547-AEF3-D232018DE3B5}">
      <dsp:nvSpPr>
        <dsp:cNvPr id="0" name=""/>
        <dsp:cNvSpPr/>
      </dsp:nvSpPr>
      <dsp:spPr>
        <a:xfrm>
          <a:off x="0" y="315941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C2462-AED0-394E-8F67-91D6E062B927}">
      <dsp:nvSpPr>
        <dsp:cNvPr id="0" name=""/>
        <dsp:cNvSpPr/>
      </dsp:nvSpPr>
      <dsp:spPr>
        <a:xfrm>
          <a:off x="0" y="3159411"/>
          <a:ext cx="10515600" cy="1578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This study aims to classify and detect the insects in rice, wheat, etc. using different Approaches and insect pest detection algorithms.</a:t>
          </a:r>
          <a:endParaRPr lang="en-US" sz="2800" kern="1200">
            <a:latin typeface="Times New Roman" panose="02020603050405020304" pitchFamily="18" charset="0"/>
            <a:cs typeface="Times New Roman" panose="02020603050405020304" pitchFamily="18" charset="0"/>
          </a:endParaRPr>
        </a:p>
      </dsp:txBody>
      <dsp:txXfrm>
        <a:off x="0" y="3159411"/>
        <a:ext cx="10515600" cy="1578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B69E-8524-DD4C-AECF-FBD7226193A3}">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136F6-DBE8-F84F-9DED-33C6C1E97DD1}">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Does the Hybrid (Resnet50 and VGG16) model approach help in the classification of Hierarchical Classes?</a:t>
          </a:r>
        </a:p>
      </dsp:txBody>
      <dsp:txXfrm>
        <a:off x="0" y="2124"/>
        <a:ext cx="10515600" cy="1449029"/>
      </dsp:txXfrm>
    </dsp:sp>
    <dsp:sp modelId="{DA575C72-BD3E-4B42-8C58-8718AEBBEA5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D416A-55FA-EF4B-94BC-B2354AFA297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What is the best method of data augmentation for improving the overall accuracy?</a:t>
          </a:r>
        </a:p>
      </dsp:txBody>
      <dsp:txXfrm>
        <a:off x="0" y="1451154"/>
        <a:ext cx="10515600" cy="1449029"/>
      </dsp:txXfrm>
    </dsp:sp>
    <dsp:sp modelId="{8218D1CB-6CF7-ED42-95FA-232BDFAF34C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BF2EC-FF06-4F45-B242-A2472675D48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Times New Roman" panose="02020603050405020304" pitchFamily="18" charset="0"/>
              <a:cs typeface="Times New Roman" panose="02020603050405020304" pitchFamily="18" charset="0"/>
            </a:rPr>
            <a:t>Which of the Approach (Noise, Gaussian, Cascade)  fits best to gain a higher Accuracy in our Model? </a:t>
          </a:r>
          <a:endParaRPr lang="en-US" sz="2800" kern="1200">
            <a:latin typeface="Times New Roman" panose="02020603050405020304" pitchFamily="18" charset="0"/>
            <a:cs typeface="Times New Roman" panose="02020603050405020304" pitchFamily="18" charset="0"/>
          </a:endParaRP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019D6-91E6-4027-8194-CAF323F93C22}" type="datetimeFigureOut">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ABB9D-03F0-485F-B386-6C2D2092A31D}" type="slidenum">
              <a:t>‹#›</a:t>
            </a:fld>
            <a:endParaRPr lang="en-US"/>
          </a:p>
        </p:txBody>
      </p:sp>
    </p:spTree>
    <p:extLst>
      <p:ext uri="{BB962C8B-B14F-4D97-AF65-F5344CB8AC3E}">
        <p14:creationId xmlns:p14="http://schemas.microsoft.com/office/powerpoint/2010/main" val="69618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4EF0BD7-E763-6A40-A67A-1FE8E144089E}" type="slidenum">
              <a:rPr lang="en-US" smtClean="0"/>
              <a:t>1</a:t>
            </a:fld>
            <a:endParaRPr lang="en-US"/>
          </a:p>
        </p:txBody>
      </p:sp>
    </p:spTree>
    <p:extLst>
      <p:ext uri="{BB962C8B-B14F-4D97-AF65-F5344CB8AC3E}">
        <p14:creationId xmlns:p14="http://schemas.microsoft.com/office/powerpoint/2010/main" val="36645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E8210-3064-BA42-B941-D2D2FD37FD49}"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35607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359371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4580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8210-3064-BA42-B941-D2D2FD37FD49}"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987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E8210-3064-BA42-B941-D2D2FD37FD49}"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99153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E8210-3064-BA42-B941-D2D2FD37FD49}"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24815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E8210-3064-BA42-B941-D2D2FD37FD49}"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8809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E8210-3064-BA42-B941-D2D2FD37FD49}"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150559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E8210-3064-BA42-B941-D2D2FD37FD49}"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49871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E8210-3064-BA42-B941-D2D2FD37FD49}"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20558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E8210-3064-BA42-B941-D2D2FD37FD49}"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2F7B-99BB-6D4D-8695-BA8A67863540}" type="slidenum">
              <a:rPr lang="en-US" smtClean="0"/>
              <a:t>‹#›</a:t>
            </a:fld>
            <a:endParaRPr lang="en-US"/>
          </a:p>
        </p:txBody>
      </p:sp>
    </p:spTree>
    <p:extLst>
      <p:ext uri="{BB962C8B-B14F-4D97-AF65-F5344CB8AC3E}">
        <p14:creationId xmlns:p14="http://schemas.microsoft.com/office/powerpoint/2010/main" val="34253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E8210-3064-BA42-B941-D2D2FD37FD49}" type="datetimeFigureOut">
              <a:rPr lang="en-US" smtClean="0"/>
              <a:t>4/10/23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2F7B-99BB-6D4D-8695-BA8A67863540}" type="slidenum">
              <a:rPr lang="en-US" smtClean="0"/>
              <a:t>‹#›</a:t>
            </a:fld>
            <a:endParaRPr lang="en-US"/>
          </a:p>
        </p:txBody>
      </p:sp>
    </p:spTree>
    <p:extLst>
      <p:ext uri="{BB962C8B-B14F-4D97-AF65-F5344CB8AC3E}">
        <p14:creationId xmlns:p14="http://schemas.microsoft.com/office/powerpoint/2010/main" val="3434499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xpwu95/IP1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A butterfly flying towards a plant">
            <a:extLst>
              <a:ext uri="{FF2B5EF4-FFF2-40B4-BE49-F238E27FC236}">
                <a16:creationId xmlns:a16="http://schemas.microsoft.com/office/drawing/2014/main" id="{3C8AA642-6EC7-19CD-C2AC-19ABD1929117}"/>
              </a:ext>
            </a:extLst>
          </p:cNvPr>
          <p:cNvPicPr>
            <a:picLocks noChangeAspect="1"/>
          </p:cNvPicPr>
          <p:nvPr/>
        </p:nvPicPr>
        <p:blipFill rotWithShape="1">
          <a:blip r:embed="rId3">
            <a:alphaModFix amt="35000"/>
          </a:blip>
          <a:srcRect t="442"/>
          <a:stretch/>
        </p:blipFill>
        <p:spPr>
          <a:xfrm>
            <a:off x="20" y="31900"/>
            <a:ext cx="12191980" cy="6857999"/>
          </a:xfrm>
          <a:prstGeom prst="rect">
            <a:avLst/>
          </a:prstGeom>
        </p:spPr>
      </p:pic>
      <p:sp>
        <p:nvSpPr>
          <p:cNvPr id="2" name="Title 1">
            <a:extLst>
              <a:ext uri="{FF2B5EF4-FFF2-40B4-BE49-F238E27FC236}">
                <a16:creationId xmlns:a16="http://schemas.microsoft.com/office/drawing/2014/main" id="{CF7BFF04-AE99-29AA-D8EA-9B58DBDF4DEB}"/>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Insect Classification </a:t>
            </a:r>
          </a:p>
        </p:txBody>
      </p:sp>
      <p:cxnSp>
        <p:nvCxnSpPr>
          <p:cNvPr id="33" name="Straight Connector 3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EA7C197-17CF-7946-1779-768551C04395}"/>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r>
              <a:rPr lang="en-US" sz="2000" dirty="0">
                <a:solidFill>
                  <a:srgbClr val="FFFFFF"/>
                </a:solidFill>
              </a:rPr>
              <a:t>Guide - </a:t>
            </a:r>
            <a:r>
              <a:rPr lang="en-US" sz="2000" b="1" dirty="0">
                <a:solidFill>
                  <a:srgbClr val="FFFFFF"/>
                </a:solidFill>
              </a:rPr>
              <a:t> Professor </a:t>
            </a:r>
            <a:r>
              <a:rPr lang="en-US" sz="2000" b="1" dirty="0" err="1">
                <a:solidFill>
                  <a:srgbClr val="FFFFFF"/>
                </a:solidFill>
              </a:rPr>
              <a:t>Ozgur</a:t>
            </a:r>
            <a:r>
              <a:rPr lang="en-US" sz="2000" b="1" dirty="0">
                <a:solidFill>
                  <a:srgbClr val="FFFFFF"/>
                </a:solidFill>
              </a:rPr>
              <a:t> Ozturk</a:t>
            </a: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r>
              <a:rPr lang="en-US" sz="2000" dirty="0">
                <a:solidFill>
                  <a:srgbClr val="FFFFFF"/>
                </a:solidFill>
              </a:rPr>
              <a:t>Team Members:</a:t>
            </a:r>
          </a:p>
          <a:p>
            <a:pPr indent="-228600" algn="l">
              <a:buFont typeface="Arial" panose="020B0604020202020204" pitchFamily="34" charset="0"/>
              <a:buChar char="•"/>
            </a:pPr>
            <a:r>
              <a:rPr lang="en-US" sz="2000" dirty="0">
                <a:solidFill>
                  <a:srgbClr val="FFFFFF"/>
                </a:solidFill>
              </a:rPr>
              <a:t> </a:t>
            </a:r>
            <a:r>
              <a:rPr lang="en-US" sz="2000" dirty="0" err="1">
                <a:solidFill>
                  <a:srgbClr val="FFFFFF"/>
                </a:solidFill>
              </a:rPr>
              <a:t>Dishnat</a:t>
            </a:r>
            <a:r>
              <a:rPr lang="en-US" sz="2000" dirty="0">
                <a:solidFill>
                  <a:srgbClr val="FFFFFF"/>
                </a:solidFill>
              </a:rPr>
              <a:t> </a:t>
            </a:r>
            <a:r>
              <a:rPr lang="en-US" sz="2000" dirty="0" err="1">
                <a:solidFill>
                  <a:srgbClr val="FFFFFF"/>
                </a:solidFill>
              </a:rPr>
              <a:t>Fapot</a:t>
            </a:r>
            <a:r>
              <a:rPr lang="en-US" sz="2000" dirty="0">
                <a:solidFill>
                  <a:srgbClr val="FFFFFF"/>
                </a:solidFill>
              </a:rPr>
              <a:t> </a:t>
            </a:r>
          </a:p>
          <a:p>
            <a:pPr indent="-228600" algn="l">
              <a:buFont typeface="Arial" panose="020B0604020202020204" pitchFamily="34" charset="0"/>
              <a:buChar char="•"/>
            </a:pPr>
            <a:r>
              <a:rPr lang="en-US" sz="2000" dirty="0">
                <a:solidFill>
                  <a:srgbClr val="FFFFFF"/>
                </a:solidFill>
              </a:rPr>
              <a:t> Krishna Sai Biradar</a:t>
            </a:r>
          </a:p>
          <a:p>
            <a:pPr indent="-228600" algn="l">
              <a:buFont typeface="Arial" panose="020B0604020202020204" pitchFamily="34" charset="0"/>
              <a:buChar char="•"/>
            </a:pPr>
            <a:r>
              <a:rPr lang="en-US" sz="2000" dirty="0">
                <a:solidFill>
                  <a:srgbClr val="FFFFFF"/>
                </a:solidFill>
              </a:rPr>
              <a:t>Akhil Kumar</a:t>
            </a:r>
          </a:p>
        </p:txBody>
      </p:sp>
    </p:spTree>
    <p:extLst>
      <p:ext uri="{BB962C8B-B14F-4D97-AF65-F5344CB8AC3E}">
        <p14:creationId xmlns:p14="http://schemas.microsoft.com/office/powerpoint/2010/main" val="328546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B6D9-186B-5511-C049-EBC52436FFFA}"/>
              </a:ext>
            </a:extLst>
          </p:cNvPr>
          <p:cNvSpPr>
            <a:spLocks noGrp="1"/>
          </p:cNvSpPr>
          <p:nvPr>
            <p:ph type="title"/>
          </p:nvPr>
        </p:nvSpPr>
        <p:spPr/>
        <p:txBody>
          <a:bodyPr/>
          <a:lstStyle/>
          <a:p>
            <a:r>
              <a:rPr lang="en-US" b="1" u="sng"/>
              <a:t>References</a:t>
            </a:r>
          </a:p>
        </p:txBody>
      </p:sp>
      <p:sp>
        <p:nvSpPr>
          <p:cNvPr id="3" name="Content Placeholder 2">
            <a:extLst>
              <a:ext uri="{FF2B5EF4-FFF2-40B4-BE49-F238E27FC236}">
                <a16:creationId xmlns:a16="http://schemas.microsoft.com/office/drawing/2014/main" id="{FD87901D-5684-2AAA-09B1-6B6FFCACEBA0}"/>
              </a:ext>
            </a:extLst>
          </p:cNvPr>
          <p:cNvSpPr>
            <a:spLocks noGrp="1"/>
          </p:cNvSpPr>
          <p:nvPr>
            <p:ph idx="1"/>
          </p:nvPr>
        </p:nvSpPr>
        <p:spPr/>
        <p:txBody>
          <a:bodyPr vert="horz" lIns="91440" tIns="45720" rIns="91440" bIns="45720" rtlCol="0" anchor="t">
            <a:normAutofit/>
          </a:bodyPr>
          <a:lstStyle/>
          <a:p>
            <a:r>
              <a:rPr lang="en-US" dirty="0">
                <a:hlinkClick r:id="rId2"/>
              </a:rPr>
              <a:t>https://github.com/xpwu95/IP102</a:t>
            </a:r>
            <a:endParaRPr lang="en-US" dirty="0"/>
          </a:p>
          <a:p>
            <a:r>
              <a:rPr lang="en-US" sz="2000" dirty="0">
                <a:ea typeface="+mn-lt"/>
                <a:cs typeface="+mn-lt"/>
              </a:rPr>
              <a:t>Li, </a:t>
            </a:r>
            <a:r>
              <a:rPr lang="en-US" sz="2000" dirty="0" err="1">
                <a:ea typeface="+mn-lt"/>
                <a:cs typeface="+mn-lt"/>
              </a:rPr>
              <a:t>Yanfen</a:t>
            </a:r>
            <a:r>
              <a:rPr lang="en-US" sz="2000" dirty="0">
                <a:ea typeface="+mn-lt"/>
                <a:cs typeface="+mn-lt"/>
              </a:rPr>
              <a:t> &amp; Wang, </a:t>
            </a:r>
            <a:r>
              <a:rPr lang="en-US" sz="2000" dirty="0" err="1">
                <a:ea typeface="+mn-lt"/>
                <a:cs typeface="+mn-lt"/>
              </a:rPr>
              <a:t>Hanxiang</a:t>
            </a:r>
            <a:r>
              <a:rPr lang="en-US" sz="2000" dirty="0">
                <a:ea typeface="+mn-lt"/>
                <a:cs typeface="+mn-lt"/>
              </a:rPr>
              <a:t> &amp; Dang, L. Minh &amp; Sadeghi-</a:t>
            </a:r>
            <a:r>
              <a:rPr lang="en-US" sz="2000" dirty="0" err="1">
                <a:ea typeface="+mn-lt"/>
                <a:cs typeface="+mn-lt"/>
              </a:rPr>
              <a:t>Niaraki</a:t>
            </a:r>
            <a:r>
              <a:rPr lang="en-US" sz="2000" dirty="0">
                <a:ea typeface="+mn-lt"/>
                <a:cs typeface="+mn-lt"/>
              </a:rPr>
              <a:t>, </a:t>
            </a:r>
            <a:r>
              <a:rPr lang="en-US" sz="2000" dirty="0" err="1">
                <a:ea typeface="+mn-lt"/>
                <a:cs typeface="+mn-lt"/>
              </a:rPr>
              <a:t>Abolghasem</a:t>
            </a:r>
            <a:r>
              <a:rPr lang="en-US" sz="2000" dirty="0">
                <a:ea typeface="+mn-lt"/>
                <a:cs typeface="+mn-lt"/>
              </a:rPr>
              <a:t> &amp; Moon, </a:t>
            </a:r>
            <a:r>
              <a:rPr lang="en-US" sz="2000" dirty="0" err="1">
                <a:ea typeface="+mn-lt"/>
                <a:cs typeface="+mn-lt"/>
              </a:rPr>
              <a:t>Hyeonjoon</a:t>
            </a:r>
            <a:r>
              <a:rPr lang="en-US" sz="2000" dirty="0">
                <a:ea typeface="+mn-lt"/>
                <a:cs typeface="+mn-lt"/>
              </a:rPr>
              <a:t>. (2020). Crop pest recognition in natural scenes using convolutional neural networks. Computers and Electronics in Agriculture. 169. 10.1016/j.compag.2019.105174. </a:t>
            </a:r>
          </a:p>
          <a:p>
            <a:r>
              <a:rPr lang="en-US" sz="2000" dirty="0" err="1">
                <a:ea typeface="+mn-lt"/>
                <a:cs typeface="+mn-lt"/>
              </a:rPr>
              <a:t>Nanni</a:t>
            </a:r>
            <a:r>
              <a:rPr lang="en-US" sz="2000" dirty="0">
                <a:ea typeface="+mn-lt"/>
                <a:cs typeface="+mn-lt"/>
              </a:rPr>
              <a:t>, Loris &amp; </a:t>
            </a:r>
            <a:r>
              <a:rPr lang="en-US" sz="2000" dirty="0" err="1">
                <a:ea typeface="+mn-lt"/>
                <a:cs typeface="+mn-lt"/>
              </a:rPr>
              <a:t>Manfè</a:t>
            </a:r>
            <a:r>
              <a:rPr lang="en-US" sz="2000" dirty="0">
                <a:ea typeface="+mn-lt"/>
                <a:cs typeface="+mn-lt"/>
              </a:rPr>
              <a:t>, Alessandro &amp; </a:t>
            </a:r>
            <a:r>
              <a:rPr lang="en-US" sz="2000" dirty="0" err="1">
                <a:ea typeface="+mn-lt"/>
                <a:cs typeface="+mn-lt"/>
              </a:rPr>
              <a:t>Maguolo</a:t>
            </a:r>
            <a:r>
              <a:rPr lang="en-US" sz="2000" dirty="0">
                <a:ea typeface="+mn-lt"/>
                <a:cs typeface="+mn-lt"/>
              </a:rPr>
              <a:t>, Gianluca &amp; </a:t>
            </a:r>
            <a:r>
              <a:rPr lang="en-US" sz="2000" dirty="0" err="1">
                <a:ea typeface="+mn-lt"/>
                <a:cs typeface="+mn-lt"/>
              </a:rPr>
              <a:t>Lumini</a:t>
            </a:r>
            <a:r>
              <a:rPr lang="en-US" sz="2000" dirty="0">
                <a:ea typeface="+mn-lt"/>
                <a:cs typeface="+mn-lt"/>
              </a:rPr>
              <a:t>, Alessandra &amp; </a:t>
            </a:r>
            <a:r>
              <a:rPr lang="en-US" sz="2000" dirty="0" err="1">
                <a:ea typeface="+mn-lt"/>
                <a:cs typeface="+mn-lt"/>
              </a:rPr>
              <a:t>Brahnam</a:t>
            </a:r>
            <a:r>
              <a:rPr lang="en-US" sz="2000" dirty="0">
                <a:ea typeface="+mn-lt"/>
                <a:cs typeface="+mn-lt"/>
              </a:rPr>
              <a:t>, Sheryl. (2021). High performing ensemble of convolutional neural networks for insect pest image detection. Ecological Informatics. 67. 101515. 10.1016/j.ecoinf.2021.101515. </a:t>
            </a:r>
            <a:endParaRPr lang="en-US" sz="2000" dirty="0">
              <a:cs typeface="Calibri"/>
            </a:endParaRPr>
          </a:p>
          <a:p>
            <a:r>
              <a:rPr lang="en-US" sz="2000" dirty="0">
                <a:ea typeface="+mn-lt"/>
                <a:cs typeface="+mn-lt"/>
              </a:rPr>
              <a:t>W. </a:t>
            </a:r>
            <a:r>
              <a:rPr lang="en-US" sz="2000" dirty="0" err="1">
                <a:ea typeface="+mn-lt"/>
                <a:cs typeface="+mn-lt"/>
              </a:rPr>
              <a:t>Dawei</a:t>
            </a:r>
            <a:r>
              <a:rPr lang="en-US" sz="2000" dirty="0">
                <a:ea typeface="+mn-lt"/>
                <a:cs typeface="+mn-lt"/>
              </a:rPr>
              <a:t>, D. </a:t>
            </a:r>
            <a:r>
              <a:rPr lang="en-US" sz="2000" dirty="0" err="1">
                <a:ea typeface="+mn-lt"/>
                <a:cs typeface="+mn-lt"/>
              </a:rPr>
              <a:t>Limiao</a:t>
            </a:r>
            <a:r>
              <a:rPr lang="en-US" sz="2000" dirty="0">
                <a:ea typeface="+mn-lt"/>
                <a:cs typeface="+mn-lt"/>
              </a:rPr>
              <a:t>, N. </a:t>
            </a:r>
            <a:r>
              <a:rPr lang="en-US" sz="2000" dirty="0" err="1">
                <a:ea typeface="+mn-lt"/>
                <a:cs typeface="+mn-lt"/>
              </a:rPr>
              <a:t>Jiangong</a:t>
            </a:r>
            <a:r>
              <a:rPr lang="en-US" sz="2000" dirty="0">
                <a:ea typeface="+mn-lt"/>
                <a:cs typeface="+mn-lt"/>
              </a:rPr>
              <a:t>, G. Ji-</a:t>
            </a:r>
            <a:r>
              <a:rPr lang="en-US" sz="2000" dirty="0" err="1">
                <a:ea typeface="+mn-lt"/>
                <a:cs typeface="+mn-lt"/>
              </a:rPr>
              <a:t>yue</a:t>
            </a:r>
            <a:r>
              <a:rPr lang="en-US" sz="2000" dirty="0">
                <a:ea typeface="+mn-lt"/>
                <a:cs typeface="+mn-lt"/>
              </a:rPr>
              <a:t>, Z. </a:t>
            </a:r>
            <a:r>
              <a:rPr lang="en-US" sz="2000" dirty="0" err="1">
                <a:ea typeface="+mn-lt"/>
                <a:cs typeface="+mn-lt"/>
              </a:rPr>
              <a:t>Hongfei</a:t>
            </a:r>
            <a:r>
              <a:rPr lang="en-US" sz="2000" dirty="0">
                <a:ea typeface="+mn-lt"/>
                <a:cs typeface="+mn-lt"/>
              </a:rPr>
              <a:t>, and H. </a:t>
            </a:r>
            <a:r>
              <a:rPr lang="en-US" sz="2000" dirty="0" err="1">
                <a:ea typeface="+mn-lt"/>
                <a:cs typeface="+mn-lt"/>
              </a:rPr>
              <a:t>Zhongzhi</a:t>
            </a:r>
            <a:r>
              <a:rPr lang="en-US" sz="2000" dirty="0">
                <a:ea typeface="+mn-lt"/>
                <a:cs typeface="+mn-lt"/>
              </a:rPr>
              <a:t>, "Recognition pest by image-based transfer learning," Journal of the science of food and agriculture, vol. 99, no. 10, pp. 4524-4531, 2019.</a:t>
            </a:r>
            <a:endParaRPr lang="en-US" sz="2000" dirty="0">
              <a:cs typeface="Calibri" panose="020F0502020204030204"/>
            </a:endParaRPr>
          </a:p>
          <a:p>
            <a:endParaRPr lang="en-US" sz="2000"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5787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B8E4-91E8-4C0C-A411-F3F26D4850F8}"/>
              </a:ext>
            </a:extLst>
          </p:cNvPr>
          <p:cNvSpPr>
            <a:spLocks noGrp="1"/>
          </p:cNvSpPr>
          <p:nvPr>
            <p:ph type="title"/>
          </p:nvPr>
        </p:nvSpPr>
        <p:spPr>
          <a:xfrm>
            <a:off x="838200" y="556995"/>
            <a:ext cx="10515600" cy="1133693"/>
          </a:xfrm>
        </p:spPr>
        <p:txBody>
          <a:bodyPr>
            <a:normAutofit/>
          </a:bodyPr>
          <a:lstStyle/>
          <a:p>
            <a:r>
              <a:rPr lang="en-IN" sz="2800">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4B231F9C-EB7F-145F-F245-A532DA0EB5C2}"/>
              </a:ext>
            </a:extLst>
          </p:cNvPr>
          <p:cNvGraphicFramePr>
            <a:graphicFrameLocks noGrp="1"/>
          </p:cNvGraphicFramePr>
          <p:nvPr>
            <p:ph idx="1"/>
            <p:extLst>
              <p:ext uri="{D42A27DB-BD31-4B8C-83A1-F6EECF244321}">
                <p14:modId xmlns:p14="http://schemas.microsoft.com/office/powerpoint/2010/main" val="1688518085"/>
              </p:ext>
            </p:extLst>
          </p:nvPr>
        </p:nvGraphicFramePr>
        <p:xfrm>
          <a:off x="838200" y="1825624"/>
          <a:ext cx="10515600" cy="4740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87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4927-1DA5-5091-84D9-04C6826E1550}"/>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Research Question</a:t>
            </a:r>
          </a:p>
        </p:txBody>
      </p:sp>
      <p:graphicFrame>
        <p:nvGraphicFramePr>
          <p:cNvPr id="7" name="Content Placeholder 2">
            <a:extLst>
              <a:ext uri="{FF2B5EF4-FFF2-40B4-BE49-F238E27FC236}">
                <a16:creationId xmlns:a16="http://schemas.microsoft.com/office/drawing/2014/main" id="{E6AD0118-915E-5F73-A66B-3F661D7632EE}"/>
              </a:ext>
            </a:extLst>
          </p:cNvPr>
          <p:cNvGraphicFramePr>
            <a:graphicFrameLocks noGrp="1"/>
          </p:cNvGraphicFramePr>
          <p:nvPr>
            <p:ph idx="1"/>
            <p:extLst>
              <p:ext uri="{D42A27DB-BD31-4B8C-83A1-F6EECF244321}">
                <p14:modId xmlns:p14="http://schemas.microsoft.com/office/powerpoint/2010/main" val="1498639176"/>
              </p:ext>
            </p:extLst>
          </p:nvPr>
        </p:nvGraphicFramePr>
        <p:xfrm>
          <a:off x="838200" y="162434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574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82DD6A59-3EB6-059B-82B0-3DF2500D86DF}"/>
              </a:ext>
            </a:extLst>
          </p:cNvPr>
          <p:cNvPicPr>
            <a:picLocks noChangeAspect="1"/>
          </p:cNvPicPr>
          <p:nvPr/>
        </p:nvPicPr>
        <p:blipFill>
          <a:blip r:embed="rId2"/>
          <a:stretch>
            <a:fillRect/>
          </a:stretch>
        </p:blipFill>
        <p:spPr>
          <a:xfrm>
            <a:off x="842552" y="1043194"/>
            <a:ext cx="10515595" cy="4492661"/>
          </a:xfrm>
          <a:prstGeom prst="rect">
            <a:avLst/>
          </a:prstGeom>
        </p:spPr>
      </p:pic>
      <p:sp>
        <p:nvSpPr>
          <p:cNvPr id="6" name="Content Placeholder 5">
            <a:extLst>
              <a:ext uri="{FF2B5EF4-FFF2-40B4-BE49-F238E27FC236}">
                <a16:creationId xmlns:a16="http://schemas.microsoft.com/office/drawing/2014/main" id="{A1C6F112-ED22-99EE-08EB-60753442DE80}"/>
              </a:ext>
            </a:extLst>
          </p:cNvPr>
          <p:cNvSpPr>
            <a:spLocks noGrp="1"/>
          </p:cNvSpPr>
          <p:nvPr>
            <p:ph idx="1"/>
          </p:nvPr>
        </p:nvSpPr>
        <p:spPr>
          <a:xfrm>
            <a:off x="845598" y="5864965"/>
            <a:ext cx="10508202" cy="948231"/>
          </a:xfrm>
        </p:spPr>
        <p:txBody>
          <a:bodyPr vert="horz" lIns="91440" tIns="45720" rIns="91440" bIns="45720" rtlCol="0" anchor="t">
            <a:normAutofit/>
          </a:bodyPr>
          <a:lstStyle/>
          <a:p>
            <a:pPr marL="0" indent="0">
              <a:buNone/>
            </a:pPr>
            <a:r>
              <a:rPr lang="en-US" sz="2000">
                <a:ea typeface="+mn-lt"/>
                <a:cs typeface="+mn-lt"/>
              </a:rPr>
              <a:t>Cicadellidae stands on top of the list with highest number of datapoints in the train dataset while </a:t>
            </a:r>
            <a:r>
              <a:rPr lang="en-US" sz="2000" err="1">
                <a:ea typeface="+mn-lt"/>
                <a:cs typeface="+mn-lt"/>
              </a:rPr>
              <a:t>Limacodidae</a:t>
            </a:r>
            <a:r>
              <a:rPr lang="en-US" sz="2000">
                <a:ea typeface="+mn-lt"/>
                <a:cs typeface="+mn-lt"/>
              </a:rPr>
              <a:t> stands at 10th position.</a:t>
            </a:r>
            <a:endParaRPr lang="en-US" sz="2000">
              <a:cs typeface="Calibri" panose="020F0502020204030204"/>
            </a:endParaRPr>
          </a:p>
        </p:txBody>
      </p:sp>
      <p:sp>
        <p:nvSpPr>
          <p:cNvPr id="9" name="Title 1">
            <a:extLst>
              <a:ext uri="{FF2B5EF4-FFF2-40B4-BE49-F238E27FC236}">
                <a16:creationId xmlns:a16="http://schemas.microsoft.com/office/drawing/2014/main" id="{F173284A-D7ED-064D-AD48-33C722D1A7A4}"/>
              </a:ext>
            </a:extLst>
          </p:cNvPr>
          <p:cNvSpPr>
            <a:spLocks noGrp="1"/>
          </p:cNvSpPr>
          <p:nvPr>
            <p:ph type="title"/>
          </p:nvPr>
        </p:nvSpPr>
        <p:spPr>
          <a:xfrm>
            <a:off x="764219" y="46529"/>
            <a:ext cx="10515600" cy="1133693"/>
          </a:xfrm>
        </p:spPr>
        <p:txBody>
          <a:bodyPr>
            <a:normAutofit/>
          </a:bodyPr>
          <a:lstStyle/>
          <a:p>
            <a:r>
              <a:rPr lang="en-IN" sz="2800">
                <a:ea typeface="+mj-lt"/>
                <a:cs typeface="+mj-lt"/>
              </a:rPr>
              <a:t>Top 10 Labels by counts</a:t>
            </a:r>
            <a:endParaRPr lang="en-US"/>
          </a:p>
        </p:txBody>
      </p:sp>
    </p:spTree>
    <p:extLst>
      <p:ext uri="{BB962C8B-B14F-4D97-AF65-F5344CB8AC3E}">
        <p14:creationId xmlns:p14="http://schemas.microsoft.com/office/powerpoint/2010/main" val="47350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69901-5D17-8923-F4FF-97BF8603AF79}"/>
              </a:ext>
            </a:extLst>
          </p:cNvPr>
          <p:cNvSpPr>
            <a:spLocks noGrp="1"/>
          </p:cNvSpPr>
          <p:nvPr>
            <p:ph type="title"/>
          </p:nvPr>
        </p:nvSpPr>
        <p:spPr>
          <a:xfrm>
            <a:off x="349810" y="328802"/>
            <a:ext cx="3695330" cy="1911421"/>
          </a:xfrm>
        </p:spPr>
        <p:txBody>
          <a:bodyPr anchor="b">
            <a:normAutofit/>
          </a:bodyPr>
          <a:lstStyle/>
          <a:p>
            <a:r>
              <a:rPr lang="en-US" sz="5400">
                <a:cs typeface="Calibri Light"/>
              </a:rPr>
              <a:t>Pixel Distribution </a:t>
            </a:r>
            <a:endParaRPr lang="en-US" sz="5400"/>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7">
            <a:extLst>
              <a:ext uri="{FF2B5EF4-FFF2-40B4-BE49-F238E27FC236}">
                <a16:creationId xmlns:a16="http://schemas.microsoft.com/office/drawing/2014/main" id="{9FFAF04A-F93B-BE34-210A-B9B560485B36}"/>
              </a:ext>
            </a:extLst>
          </p:cNvPr>
          <p:cNvSpPr>
            <a:spLocks noGrp="1"/>
          </p:cNvSpPr>
          <p:nvPr>
            <p:ph idx="1"/>
          </p:nvPr>
        </p:nvSpPr>
        <p:spPr>
          <a:xfrm>
            <a:off x="630936" y="2822004"/>
            <a:ext cx="3429000" cy="3410712"/>
          </a:xfrm>
        </p:spPr>
        <p:txBody>
          <a:bodyPr anchor="t">
            <a:normAutofit/>
          </a:bodyPr>
          <a:lstStyle/>
          <a:p>
            <a:pPr algn="just"/>
            <a:r>
              <a:rPr lang="en-US" sz="2000">
                <a:ea typeface="+mn-lt"/>
                <a:cs typeface="+mn-lt"/>
              </a:rPr>
              <a:t>Pixel distribution refers to the distribution of pixel values across all images in the dataset.</a:t>
            </a:r>
            <a:endParaRPr lang="en-US"/>
          </a:p>
          <a:p>
            <a:pPr marL="0" indent="0" algn="just">
              <a:buNone/>
            </a:pPr>
            <a:endParaRPr lang="en-US" sz="2000">
              <a:ea typeface="+mn-lt"/>
              <a:cs typeface="+mn-lt"/>
            </a:endParaRPr>
          </a:p>
          <a:p>
            <a:pPr algn="just"/>
            <a:r>
              <a:rPr lang="en-US" sz="2000">
                <a:ea typeface="+mn-lt"/>
                <a:cs typeface="+mn-lt"/>
              </a:rPr>
              <a:t>A pixel with red, green, and blue values all between 150 and 200 would represent a medium-bright color with no dominant hue</a:t>
            </a:r>
          </a:p>
        </p:txBody>
      </p:sp>
      <p:pic>
        <p:nvPicPr>
          <p:cNvPr id="4" name="Picture 4" descr="Chart, line chart&#10;&#10;Description automatically generated">
            <a:extLst>
              <a:ext uri="{FF2B5EF4-FFF2-40B4-BE49-F238E27FC236}">
                <a16:creationId xmlns:a16="http://schemas.microsoft.com/office/drawing/2014/main" id="{77817DC7-89D0-75C4-9C28-82587A7B28DB}"/>
              </a:ext>
            </a:extLst>
          </p:cNvPr>
          <p:cNvPicPr>
            <a:picLocks noChangeAspect="1"/>
          </p:cNvPicPr>
          <p:nvPr/>
        </p:nvPicPr>
        <p:blipFill>
          <a:blip r:embed="rId2"/>
          <a:stretch>
            <a:fillRect/>
          </a:stretch>
        </p:blipFill>
        <p:spPr>
          <a:xfrm>
            <a:off x="4654296" y="425781"/>
            <a:ext cx="7244030" cy="5385002"/>
          </a:xfrm>
          <a:prstGeom prst="rect">
            <a:avLst/>
          </a:prstGeom>
        </p:spPr>
      </p:pic>
      <p:sp>
        <p:nvSpPr>
          <p:cNvPr id="5" name="TextBox 4">
            <a:extLst>
              <a:ext uri="{FF2B5EF4-FFF2-40B4-BE49-F238E27FC236}">
                <a16:creationId xmlns:a16="http://schemas.microsoft.com/office/drawing/2014/main" id="{8DAED88A-1180-0F84-463B-F87C82092526}"/>
              </a:ext>
            </a:extLst>
          </p:cNvPr>
          <p:cNvSpPr txBox="1"/>
          <p:nvPr/>
        </p:nvSpPr>
        <p:spPr>
          <a:xfrm>
            <a:off x="5696505" y="5859261"/>
            <a:ext cx="53413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4"/>
            <a:r>
              <a:rPr lang="en-US">
                <a:solidFill>
                  <a:srgbClr val="FFFF00"/>
                </a:solidFill>
                <a:ea typeface="+mn-lt"/>
                <a:cs typeface="+mn-lt"/>
              </a:rPr>
              <a:t>pixel distribution</a:t>
            </a:r>
            <a:endParaRPr lang="en-US">
              <a:solidFill>
                <a:srgbClr val="FFFF00"/>
              </a:solidFill>
              <a:cs typeface="Calibri" panose="020F0502020204030204"/>
            </a:endParaRPr>
          </a:p>
        </p:txBody>
      </p:sp>
    </p:spTree>
    <p:extLst>
      <p:ext uri="{BB962C8B-B14F-4D97-AF65-F5344CB8AC3E}">
        <p14:creationId xmlns:p14="http://schemas.microsoft.com/office/powerpoint/2010/main" val="111270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5753-E65C-0E98-E5CE-82697EEB9EA7}"/>
              </a:ext>
            </a:extLst>
          </p:cNvPr>
          <p:cNvSpPr>
            <a:spLocks noGrp="1"/>
          </p:cNvSpPr>
          <p:nvPr>
            <p:ph type="title"/>
          </p:nvPr>
        </p:nvSpPr>
        <p:spPr>
          <a:xfrm>
            <a:off x="630936" y="639520"/>
            <a:ext cx="3429000" cy="1719072"/>
          </a:xfrm>
        </p:spPr>
        <p:txBody>
          <a:bodyPr anchor="b">
            <a:noAutofit/>
          </a:bodyPr>
          <a:lstStyle/>
          <a:p>
            <a:r>
              <a:rPr lang="en-US" sz="3400">
                <a:ea typeface="+mj-lt"/>
                <a:cs typeface="+mj-lt"/>
              </a:rPr>
              <a:t>Histogram of Image Brightness Values</a:t>
            </a:r>
            <a:endParaRPr lang="en-US" sz="3400">
              <a:cs typeface="Calibri Light"/>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48A3188-8B75-A735-A67E-CEC4AD07F5E3}"/>
              </a:ext>
            </a:extLst>
          </p:cNvPr>
          <p:cNvSpPr>
            <a:spLocks noGrp="1"/>
          </p:cNvSpPr>
          <p:nvPr>
            <p:ph idx="1"/>
          </p:nvPr>
        </p:nvSpPr>
        <p:spPr>
          <a:xfrm>
            <a:off x="630936" y="2807208"/>
            <a:ext cx="3429000" cy="3410712"/>
          </a:xfrm>
        </p:spPr>
        <p:txBody>
          <a:bodyPr anchor="t">
            <a:normAutofit/>
          </a:bodyPr>
          <a:lstStyle/>
          <a:p>
            <a:pPr algn="just"/>
            <a:r>
              <a:rPr lang="en-US" sz="2400">
                <a:ea typeface="+mn-lt"/>
                <a:cs typeface="+mn-lt"/>
              </a:rPr>
              <a:t>I</a:t>
            </a:r>
            <a:r>
              <a:rPr lang="en-US" sz="2000">
                <a:ea typeface="+mn-lt"/>
                <a:cs typeface="+mn-lt"/>
              </a:rPr>
              <a:t>f the histogram shows a normal distribution, it indicates that the majority of images have an average brightness level, and the dataset is balanced.</a:t>
            </a:r>
            <a:endParaRPr lang="en-US" sz="2000">
              <a:cs typeface="Calibri" panose="020F0502020204030204"/>
            </a:endParaRPr>
          </a:p>
        </p:txBody>
      </p:sp>
      <p:pic>
        <p:nvPicPr>
          <p:cNvPr id="4" name="Picture 4" descr="Chart, histogram&#10;&#10;Description automatically generated">
            <a:extLst>
              <a:ext uri="{FF2B5EF4-FFF2-40B4-BE49-F238E27FC236}">
                <a16:creationId xmlns:a16="http://schemas.microsoft.com/office/drawing/2014/main" id="{528E3E35-56C2-4FCD-67FA-188E25EDBA81}"/>
              </a:ext>
            </a:extLst>
          </p:cNvPr>
          <p:cNvPicPr>
            <a:picLocks noChangeAspect="1"/>
          </p:cNvPicPr>
          <p:nvPr/>
        </p:nvPicPr>
        <p:blipFill>
          <a:blip r:embed="rId2"/>
          <a:stretch>
            <a:fillRect/>
          </a:stretch>
        </p:blipFill>
        <p:spPr>
          <a:xfrm>
            <a:off x="4654296" y="986809"/>
            <a:ext cx="6903720" cy="4884381"/>
          </a:xfrm>
          <a:prstGeom prst="rect">
            <a:avLst/>
          </a:prstGeom>
        </p:spPr>
      </p:pic>
    </p:spTree>
    <p:extLst>
      <p:ext uri="{BB962C8B-B14F-4D97-AF65-F5344CB8AC3E}">
        <p14:creationId xmlns:p14="http://schemas.microsoft.com/office/powerpoint/2010/main" val="212936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6E7D1-3B13-20C1-4E65-71776A624793}"/>
              </a:ext>
            </a:extLst>
          </p:cNvPr>
          <p:cNvSpPr>
            <a:spLocks noGrp="1"/>
          </p:cNvSpPr>
          <p:nvPr>
            <p:ph type="title"/>
          </p:nvPr>
        </p:nvSpPr>
        <p:spPr>
          <a:xfrm>
            <a:off x="630936" y="639520"/>
            <a:ext cx="3429000" cy="1719072"/>
          </a:xfrm>
        </p:spPr>
        <p:txBody>
          <a:bodyPr anchor="b">
            <a:normAutofit/>
          </a:bodyPr>
          <a:lstStyle/>
          <a:p>
            <a:r>
              <a:rPr lang="en-US" sz="5400">
                <a:ea typeface="+mj-lt"/>
                <a:cs typeface="+mj-lt"/>
              </a:rPr>
              <a:t>Image size Distribution</a:t>
            </a:r>
            <a:endParaRPr lang="en-US" sz="5400">
              <a:cs typeface="Calibri Light" panose="020F0302020204030204"/>
            </a:endParaRP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C4F9FCA-A63D-709D-74AA-7F32BFD60B8E}"/>
              </a:ext>
            </a:extLst>
          </p:cNvPr>
          <p:cNvSpPr>
            <a:spLocks noGrp="1"/>
          </p:cNvSpPr>
          <p:nvPr>
            <p:ph idx="1"/>
          </p:nvPr>
        </p:nvSpPr>
        <p:spPr>
          <a:xfrm>
            <a:off x="630936" y="2807208"/>
            <a:ext cx="3429000" cy="3410712"/>
          </a:xfrm>
        </p:spPr>
        <p:txBody>
          <a:bodyPr anchor="t">
            <a:normAutofit/>
          </a:bodyPr>
          <a:lstStyle/>
          <a:p>
            <a:pPr algn="just"/>
            <a:r>
              <a:rPr lang="en-US" sz="2200">
                <a:cs typeface="Calibri"/>
              </a:rPr>
              <a:t>This plot provide the image size distribution in the dataset.</a:t>
            </a:r>
            <a:endParaRPr lang="en-US"/>
          </a:p>
          <a:p>
            <a:pPr marL="0" indent="0" algn="just">
              <a:buNone/>
            </a:pPr>
            <a:endParaRPr lang="en-US" sz="2200">
              <a:cs typeface="Calibri"/>
            </a:endParaRPr>
          </a:p>
          <a:p>
            <a:pPr algn="just"/>
            <a:r>
              <a:rPr lang="en-US" sz="2200">
                <a:cs typeface="Calibri"/>
              </a:rPr>
              <a:t>It can help to identify outliers i.e., presence of extreme large or extreme small images.</a:t>
            </a:r>
          </a:p>
        </p:txBody>
      </p:sp>
      <p:pic>
        <p:nvPicPr>
          <p:cNvPr id="4" name="Picture 4" descr="Chart, histogram&#10;&#10;Description automatically generated">
            <a:extLst>
              <a:ext uri="{FF2B5EF4-FFF2-40B4-BE49-F238E27FC236}">
                <a16:creationId xmlns:a16="http://schemas.microsoft.com/office/drawing/2014/main" id="{A082B0DC-3DBF-DA68-454E-186216E19C67}"/>
              </a:ext>
            </a:extLst>
          </p:cNvPr>
          <p:cNvPicPr>
            <a:picLocks noChangeAspect="1"/>
          </p:cNvPicPr>
          <p:nvPr/>
        </p:nvPicPr>
        <p:blipFill>
          <a:blip r:embed="rId2"/>
          <a:stretch>
            <a:fillRect/>
          </a:stretch>
        </p:blipFill>
        <p:spPr>
          <a:xfrm>
            <a:off x="4654296" y="1038587"/>
            <a:ext cx="6903720" cy="4780825"/>
          </a:xfrm>
          <a:prstGeom prst="rect">
            <a:avLst/>
          </a:prstGeom>
        </p:spPr>
      </p:pic>
      <p:sp>
        <p:nvSpPr>
          <p:cNvPr id="5" name="TextBox 4">
            <a:extLst>
              <a:ext uri="{FF2B5EF4-FFF2-40B4-BE49-F238E27FC236}">
                <a16:creationId xmlns:a16="http://schemas.microsoft.com/office/drawing/2014/main" id="{21648AAD-A91C-72D4-DB99-03EFFAE06F2F}"/>
              </a:ext>
            </a:extLst>
          </p:cNvPr>
          <p:cNvSpPr txBox="1"/>
          <p:nvPr/>
        </p:nvSpPr>
        <p:spPr>
          <a:xfrm>
            <a:off x="6140388" y="5962834"/>
            <a:ext cx="3935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US">
                <a:solidFill>
                  <a:srgbClr val="FFFF00"/>
                </a:solidFill>
                <a:ea typeface="+mn-lt"/>
                <a:cs typeface="+mn-lt"/>
              </a:rPr>
              <a:t>Image Size Distribution</a:t>
            </a:r>
            <a:endParaRPr lang="en-US">
              <a:solidFill>
                <a:srgbClr val="FFFFFF"/>
              </a:solidFill>
              <a:cs typeface="Calibri" panose="020F0502020204030204"/>
            </a:endParaRPr>
          </a:p>
        </p:txBody>
      </p:sp>
    </p:spTree>
    <p:extLst>
      <p:ext uri="{BB962C8B-B14F-4D97-AF65-F5344CB8AC3E}">
        <p14:creationId xmlns:p14="http://schemas.microsoft.com/office/powerpoint/2010/main" val="33231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B496-547E-27C6-E3C0-721BDC17DBD7}"/>
              </a:ext>
            </a:extLst>
          </p:cNvPr>
          <p:cNvSpPr>
            <a:spLocks noGrp="1"/>
          </p:cNvSpPr>
          <p:nvPr>
            <p:ph type="title"/>
          </p:nvPr>
        </p:nvSpPr>
        <p:spPr>
          <a:xfrm>
            <a:off x="1010729" y="63201"/>
            <a:ext cx="10515600" cy="1325563"/>
          </a:xfrm>
        </p:spPr>
        <p:txBody>
          <a:bodyPr>
            <a:normAutofit/>
          </a:bodyPr>
          <a:lstStyle/>
          <a:p>
            <a:r>
              <a:rPr lang="en-IN" sz="2800" b="1" u="sng">
                <a:latin typeface="Times New Roman"/>
                <a:cs typeface="Times New Roman"/>
              </a:rPr>
              <a:t>Model</a:t>
            </a:r>
          </a:p>
        </p:txBody>
      </p:sp>
      <p:sp>
        <p:nvSpPr>
          <p:cNvPr id="3" name="Content Placeholder 2">
            <a:extLst>
              <a:ext uri="{FF2B5EF4-FFF2-40B4-BE49-F238E27FC236}">
                <a16:creationId xmlns:a16="http://schemas.microsoft.com/office/drawing/2014/main" id="{7C1155D4-19C0-8491-4587-287F7ADBDFE5}"/>
              </a:ext>
            </a:extLst>
          </p:cNvPr>
          <p:cNvSpPr>
            <a:spLocks noGrp="1"/>
          </p:cNvSpPr>
          <p:nvPr>
            <p:ph idx="1"/>
          </p:nvPr>
        </p:nvSpPr>
        <p:spPr>
          <a:xfrm>
            <a:off x="838200" y="1034869"/>
            <a:ext cx="10515600" cy="5141705"/>
          </a:xfrm>
        </p:spPr>
        <p:txBody>
          <a:bodyPr vert="horz" lIns="91440" tIns="45720" rIns="91440" bIns="45720" rtlCol="0" anchor="t">
            <a:noAutofit/>
          </a:bodyPr>
          <a:lstStyle/>
          <a:p>
            <a:pPr algn="just"/>
            <a:r>
              <a:rPr lang="en-US" sz="2000" dirty="0">
                <a:latin typeface="Times New Roman"/>
                <a:cs typeface="Times New Roman"/>
              </a:rPr>
              <a:t>The ResNet50 was trained on the ImageNet dataset, achieving state-of-the-art performance on several image classification benchmarks. The ResNet architecture has been used in a variety of computer vision tasks, including image classification, object detection, and semantic segmentation. Its architecture has also been adapted for other computer vision tasks, such as object detection and semantic segmentation. ResNet50 has become a popular choice for transfer learning, where the pre-trained weights on ImageNet can be fine-tuned on a new dataset for a specific image classification task.​</a:t>
            </a:r>
          </a:p>
          <a:p>
            <a:pPr algn="just"/>
            <a:endParaRPr lang="en-US" sz="2000" dirty="0">
              <a:latin typeface="Times New Roman"/>
              <a:cs typeface="Calibri"/>
            </a:endParaRPr>
          </a:p>
          <a:p>
            <a:pPr algn="just"/>
            <a:r>
              <a:rPr lang="en-US" sz="2000" dirty="0">
                <a:latin typeface="Times New Roman"/>
                <a:cs typeface="Times New Roman"/>
              </a:rPr>
              <a:t>VGG16 has achieved state-of-the-art performance on several image classification benchmarks, including the ImageNet Large Scale Visual Recognition Challenge (ILSVRC) in 2014, where it achieved a top-5 error rate of 7.3%. Its simplicity and uniformity have also made it a popular choice for transfer learning, where the pre-trained weights on ImageNet can be fine-tuned on a new dataset for a specific image classification task.</a:t>
            </a:r>
            <a:endParaRPr lang="en-US" sz="2000" b="0" i="0" dirty="0">
              <a:effectLst/>
              <a:latin typeface="Times New Roman"/>
              <a:cs typeface="Times New Roman"/>
            </a:endParaRPr>
          </a:p>
        </p:txBody>
      </p:sp>
    </p:spTree>
    <p:extLst>
      <p:ext uri="{BB962C8B-B14F-4D97-AF65-F5344CB8AC3E}">
        <p14:creationId xmlns:p14="http://schemas.microsoft.com/office/powerpoint/2010/main" val="292403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15F6-F37C-F3AD-C09F-859C3D6DB9EC}"/>
              </a:ext>
            </a:extLst>
          </p:cNvPr>
          <p:cNvSpPr>
            <a:spLocks noGrp="1"/>
          </p:cNvSpPr>
          <p:nvPr>
            <p:ph type="title"/>
          </p:nvPr>
        </p:nvSpPr>
        <p:spPr>
          <a:xfrm>
            <a:off x="1258864" y="186373"/>
            <a:ext cx="4840010" cy="845917"/>
          </a:xfrm>
        </p:spPr>
        <p:txBody>
          <a:bodyPr vert="horz" lIns="91440" tIns="45720" rIns="91440" bIns="45720" rtlCol="0">
            <a:normAutofit/>
          </a:bodyPr>
          <a:lstStyle/>
          <a:p>
            <a:r>
              <a:rPr lang="en-US" b="1" u="sng"/>
              <a:t>Approach</a:t>
            </a:r>
          </a:p>
        </p:txBody>
      </p:sp>
      <p:pic>
        <p:nvPicPr>
          <p:cNvPr id="15" name="Picture 4" descr="Grasshopper on a leaf">
            <a:extLst>
              <a:ext uri="{FF2B5EF4-FFF2-40B4-BE49-F238E27FC236}">
                <a16:creationId xmlns:a16="http://schemas.microsoft.com/office/drawing/2014/main" id="{AD2F37C7-B3B0-26C6-80D6-3E930F2824F3}"/>
              </a:ext>
            </a:extLst>
          </p:cNvPr>
          <p:cNvPicPr>
            <a:picLocks noChangeAspect="1"/>
          </p:cNvPicPr>
          <p:nvPr/>
        </p:nvPicPr>
        <p:blipFill rotWithShape="1">
          <a:blip r:embed="rId2"/>
          <a:srcRect l="38791" r="2121" b="-1"/>
          <a:stretch/>
        </p:blipFill>
        <p:spPr>
          <a:xfrm>
            <a:off x="20" y="1049557"/>
            <a:ext cx="5189210" cy="5808443"/>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Content Placeholder 6">
            <a:extLst>
              <a:ext uri="{FF2B5EF4-FFF2-40B4-BE49-F238E27FC236}">
                <a16:creationId xmlns:a16="http://schemas.microsoft.com/office/drawing/2014/main" id="{3720E9C1-7F23-0FF7-7F4E-9AB6AC48170A}"/>
              </a:ext>
            </a:extLst>
          </p:cNvPr>
          <p:cNvSpPr>
            <a:spLocks noGrp="1"/>
          </p:cNvSpPr>
          <p:nvPr>
            <p:ph idx="1"/>
          </p:nvPr>
        </p:nvSpPr>
        <p:spPr>
          <a:xfrm>
            <a:off x="4946656" y="607443"/>
            <a:ext cx="7054123" cy="6187745"/>
          </a:xfrm>
        </p:spPr>
        <p:txBody>
          <a:bodyPr vert="horz" lIns="91440" tIns="45720" rIns="91440" bIns="45720" rtlCol="0" anchor="t">
            <a:noAutofit/>
          </a:bodyPr>
          <a:lstStyle/>
          <a:p>
            <a:pPr algn="just">
              <a:buFont typeface="Arial" panose="020F0302020204030204"/>
              <a:buChar char="•"/>
            </a:pPr>
            <a:r>
              <a:rPr lang="en-US" sz="1800" dirty="0">
                <a:latin typeface="Times New Roman" panose="02020603050405020304" pitchFamily="18" charset="0"/>
                <a:cs typeface="Times New Roman" panose="02020603050405020304" pitchFamily="18" charset="0"/>
              </a:rPr>
              <a:t>Noise</a:t>
            </a:r>
            <a:r>
              <a:rPr lang="en-US" sz="1800" b="0" i="0" dirty="0">
                <a:effectLst/>
                <a:latin typeface="Times New Roman" panose="02020603050405020304" pitchFamily="18" charset="0"/>
                <a:cs typeface="Times New Roman" panose="02020603050405020304" pitchFamily="18" charset="0"/>
              </a:rPr>
              <a:t> refers to any unwanted variation or distortion in the image signal that can reduce its quality or make it difficult to interpret. Noise can have a variety of negative effects on image analysis tasks, such as reducing accuracy, introducing errors, and making it difficult to extract meaningful information from the image. Techniques such as noise reduction, filtering, and image enhancement can be used to mitigate the effects of noise and improve image quality.</a:t>
            </a:r>
            <a:endParaRPr lang="en-US" sz="1800" dirty="0">
              <a:latin typeface="Times New Roman" panose="02020603050405020304" pitchFamily="18" charset="0"/>
              <a:cs typeface="Times New Roman" panose="02020603050405020304" pitchFamily="18" charset="0"/>
            </a:endParaRPr>
          </a:p>
          <a:p>
            <a:pPr algn="just">
              <a:buFont typeface="Arial" panose="020F0302020204030204"/>
              <a:buChar char="•"/>
            </a:pPr>
            <a:r>
              <a:rPr lang="en-US" sz="1800" dirty="0">
                <a:latin typeface="Times New Roman" panose="02020603050405020304" pitchFamily="18" charset="0"/>
                <a:cs typeface="Times New Roman" panose="02020603050405020304" pitchFamily="18" charset="0"/>
              </a:rPr>
              <a:t>C</a:t>
            </a:r>
            <a:r>
              <a:rPr lang="en-US" sz="1800" b="0" i="0" dirty="0">
                <a:effectLst/>
                <a:latin typeface="Times New Roman" panose="02020603050405020304" pitchFamily="18" charset="0"/>
                <a:cs typeface="Times New Roman" panose="02020603050405020304" pitchFamily="18" charset="0"/>
              </a:rPr>
              <a:t>ascade would use a separate classifier to recognize different features of the image that are relevant for the current level of categorization. The outputs of each stage would be combined to generate the final classification result.</a:t>
            </a:r>
            <a:endParaRPr lang="en-US" sz="1800" dirty="0">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The Gaussian noise can have a significant impact on image quality, making it harder to discern fine details and reducing the accuracy of image classification algorithms.</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Gaussian smoothing can also help to reduce the impact of other types of noise or image artifacts that may be present in the image, such as motion blur or camera shake. By improving the quality of the input image, the accuracy of the classification algorithm can be improved as well.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728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839</Words>
  <Application>Microsoft Macintosh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Insect Classification </vt:lpstr>
      <vt:lpstr>Introduction</vt:lpstr>
      <vt:lpstr>Research Question</vt:lpstr>
      <vt:lpstr>Top 10 Labels by counts</vt:lpstr>
      <vt:lpstr>Pixel Distribution </vt:lpstr>
      <vt:lpstr>Histogram of Image Brightness Values</vt:lpstr>
      <vt:lpstr>Image size Distribution</vt:lpstr>
      <vt:lpstr>Model</vt:lpstr>
      <vt:lpstr>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Sai Biradar</cp:lastModifiedBy>
  <cp:revision>16</cp:revision>
  <dcterms:created xsi:type="dcterms:W3CDTF">2023-04-10T21:38:15Z</dcterms:created>
  <dcterms:modified xsi:type="dcterms:W3CDTF">2023-04-10T23:49:49Z</dcterms:modified>
</cp:coreProperties>
</file>