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sldIdLst>
    <p:sldId id="256" r:id="rId2"/>
    <p:sldId id="262" r:id="rId3"/>
    <p:sldId id="261" r:id="rId4"/>
    <p:sldId id="263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E618E9-D03F-BF2B-A033-11E3C8619DF1}" v="11" dt="2023-03-07T00:33:15.765"/>
    <p1510:client id="{F4AF7931-9082-4F47-87DF-7FB3898929F6}" v="111" dt="2023-03-06T23:49:35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709158-A335-4CC9-8F51-49A2FA65405F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4BB7490-80E4-4352-9E66-19DBE4A6D520}">
      <dgm:prSet custT="1"/>
      <dgm:spPr/>
      <dgm:t>
        <a:bodyPr/>
        <a:lstStyle/>
        <a:p>
          <a:r>
            <a:rPr lang="en-IN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Agriculture, which is considered the backbone of the economy, contributes to the country’s economic growth and determines the standard of life. 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7CF159-D049-4507-9375-CB6A4B606E3E}" type="parTrans" cxnId="{02308914-8DFD-48CC-A134-62934F09A966}">
      <dgm:prSet/>
      <dgm:spPr/>
      <dgm:t>
        <a:bodyPr/>
        <a:lstStyle/>
        <a:p>
          <a:endParaRPr lang="en-US"/>
        </a:p>
      </dgm:t>
    </dgm:pt>
    <dgm:pt modelId="{4B45926E-F776-49E2-B297-39E49701FAA6}" type="sibTrans" cxnId="{02308914-8DFD-48CC-A134-62934F09A966}">
      <dgm:prSet/>
      <dgm:spPr/>
      <dgm:t>
        <a:bodyPr/>
        <a:lstStyle/>
        <a:p>
          <a:endParaRPr lang="en-US"/>
        </a:p>
      </dgm:t>
    </dgm:pt>
    <dgm:pt modelId="{FD44DF53-7D47-420F-8EA1-DA7AE2D9B481}">
      <dgm:prSet custT="1"/>
      <dgm:spPr/>
      <dgm:t>
        <a:bodyPr/>
        <a:lstStyle/>
        <a:p>
          <a:r>
            <a:rPr lang="en-IN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Insect pests are known to be a major cause of damage to commercially important agricultural crops. Categorization of insect pests plays a crucial role in agricultural pest forecasting, which is vital for food security.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8B6D16-4358-4884-A418-EEB7BECB0D28}" type="parTrans" cxnId="{A9566180-D933-4E42-8037-4E62D901DFDC}">
      <dgm:prSet/>
      <dgm:spPr/>
      <dgm:t>
        <a:bodyPr/>
        <a:lstStyle/>
        <a:p>
          <a:endParaRPr lang="en-US"/>
        </a:p>
      </dgm:t>
    </dgm:pt>
    <dgm:pt modelId="{32899F8B-63C5-40EC-AE2A-73555FF64023}" type="sibTrans" cxnId="{A9566180-D933-4E42-8037-4E62D901DFDC}">
      <dgm:prSet/>
      <dgm:spPr/>
      <dgm:t>
        <a:bodyPr/>
        <a:lstStyle/>
        <a:p>
          <a:endParaRPr lang="en-US"/>
        </a:p>
      </dgm:t>
    </dgm:pt>
    <dgm:pt modelId="{FE7CADA9-67F9-4371-9487-EC2624B15996}">
      <dgm:prSet custT="1"/>
      <dgm:spPr/>
      <dgm:t>
        <a:bodyPr/>
        <a:lstStyle/>
        <a:p>
          <a:r>
            <a:rPr lang="en-IN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This study aims to classify and detect the insects in rice, wheat, etc. using different Approaches and insect pest detection algorithms.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21877D-A4EE-4198-BBBC-035D306AE33A}" type="parTrans" cxnId="{D61DE776-D97D-421B-BD03-D78E19B21D75}">
      <dgm:prSet/>
      <dgm:spPr/>
      <dgm:t>
        <a:bodyPr/>
        <a:lstStyle/>
        <a:p>
          <a:endParaRPr lang="en-US"/>
        </a:p>
      </dgm:t>
    </dgm:pt>
    <dgm:pt modelId="{D21A8CE5-F0BF-4528-A743-7DA742C2A869}" type="sibTrans" cxnId="{D61DE776-D97D-421B-BD03-D78E19B21D75}">
      <dgm:prSet/>
      <dgm:spPr/>
      <dgm:t>
        <a:bodyPr/>
        <a:lstStyle/>
        <a:p>
          <a:endParaRPr lang="en-US"/>
        </a:p>
      </dgm:t>
    </dgm:pt>
    <dgm:pt modelId="{E054E24A-15BF-5344-8BEC-219D1F7A52A2}" type="pres">
      <dgm:prSet presAssocID="{39709158-A335-4CC9-8F51-49A2FA65405F}" presName="vert0" presStyleCnt="0">
        <dgm:presLayoutVars>
          <dgm:dir/>
          <dgm:animOne val="branch"/>
          <dgm:animLvl val="lvl"/>
        </dgm:presLayoutVars>
      </dgm:prSet>
      <dgm:spPr/>
    </dgm:pt>
    <dgm:pt modelId="{5E5AA930-1D80-0F48-94FB-281DC5FC7342}" type="pres">
      <dgm:prSet presAssocID="{84BB7490-80E4-4352-9E66-19DBE4A6D520}" presName="thickLine" presStyleLbl="alignNode1" presStyleIdx="0" presStyleCnt="3"/>
      <dgm:spPr/>
    </dgm:pt>
    <dgm:pt modelId="{1689F03B-F070-1D42-976F-1C4435489AEB}" type="pres">
      <dgm:prSet presAssocID="{84BB7490-80E4-4352-9E66-19DBE4A6D520}" presName="horz1" presStyleCnt="0"/>
      <dgm:spPr/>
    </dgm:pt>
    <dgm:pt modelId="{3D14CEA8-73DD-4E4A-8AAA-196A63EA6485}" type="pres">
      <dgm:prSet presAssocID="{84BB7490-80E4-4352-9E66-19DBE4A6D520}" presName="tx1" presStyleLbl="revTx" presStyleIdx="0" presStyleCnt="3"/>
      <dgm:spPr/>
    </dgm:pt>
    <dgm:pt modelId="{9F25C591-01C7-814C-BA9F-5A3326A2C861}" type="pres">
      <dgm:prSet presAssocID="{84BB7490-80E4-4352-9E66-19DBE4A6D520}" presName="vert1" presStyleCnt="0"/>
      <dgm:spPr/>
    </dgm:pt>
    <dgm:pt modelId="{C16C9AE1-4470-7D43-88B4-851D84D8DC3E}" type="pres">
      <dgm:prSet presAssocID="{FD44DF53-7D47-420F-8EA1-DA7AE2D9B481}" presName="thickLine" presStyleLbl="alignNode1" presStyleIdx="1" presStyleCnt="3"/>
      <dgm:spPr/>
    </dgm:pt>
    <dgm:pt modelId="{38ADF270-2783-AC43-8C05-B2EC137792F2}" type="pres">
      <dgm:prSet presAssocID="{FD44DF53-7D47-420F-8EA1-DA7AE2D9B481}" presName="horz1" presStyleCnt="0"/>
      <dgm:spPr/>
    </dgm:pt>
    <dgm:pt modelId="{EE162C1A-2A99-A845-A742-1B24435377AC}" type="pres">
      <dgm:prSet presAssocID="{FD44DF53-7D47-420F-8EA1-DA7AE2D9B481}" presName="tx1" presStyleLbl="revTx" presStyleIdx="1" presStyleCnt="3"/>
      <dgm:spPr/>
    </dgm:pt>
    <dgm:pt modelId="{67D373CC-CDB8-FA4A-8393-A1778DFE6FF3}" type="pres">
      <dgm:prSet presAssocID="{FD44DF53-7D47-420F-8EA1-DA7AE2D9B481}" presName="vert1" presStyleCnt="0"/>
      <dgm:spPr/>
    </dgm:pt>
    <dgm:pt modelId="{19B0A746-2C74-9547-AEF3-D232018DE3B5}" type="pres">
      <dgm:prSet presAssocID="{FE7CADA9-67F9-4371-9487-EC2624B15996}" presName="thickLine" presStyleLbl="alignNode1" presStyleIdx="2" presStyleCnt="3"/>
      <dgm:spPr/>
    </dgm:pt>
    <dgm:pt modelId="{24B19001-3403-DD48-B6C7-C89176D1E9D9}" type="pres">
      <dgm:prSet presAssocID="{FE7CADA9-67F9-4371-9487-EC2624B15996}" presName="horz1" presStyleCnt="0"/>
      <dgm:spPr/>
    </dgm:pt>
    <dgm:pt modelId="{902C2462-AED0-394E-8F67-91D6E062B927}" type="pres">
      <dgm:prSet presAssocID="{FE7CADA9-67F9-4371-9487-EC2624B15996}" presName="tx1" presStyleLbl="revTx" presStyleIdx="2" presStyleCnt="3"/>
      <dgm:spPr/>
    </dgm:pt>
    <dgm:pt modelId="{7005CAE4-D2AC-6547-B944-8533D12C2C02}" type="pres">
      <dgm:prSet presAssocID="{FE7CADA9-67F9-4371-9487-EC2624B15996}" presName="vert1" presStyleCnt="0"/>
      <dgm:spPr/>
    </dgm:pt>
  </dgm:ptLst>
  <dgm:cxnLst>
    <dgm:cxn modelId="{02308914-8DFD-48CC-A134-62934F09A966}" srcId="{39709158-A335-4CC9-8F51-49A2FA65405F}" destId="{84BB7490-80E4-4352-9E66-19DBE4A6D520}" srcOrd="0" destOrd="0" parTransId="{C87CF159-D049-4507-9375-CB6A4B606E3E}" sibTransId="{4B45926E-F776-49E2-B297-39E49701FAA6}"/>
    <dgm:cxn modelId="{5BEB4118-C387-DD46-9D0A-C687B8DBD01F}" type="presOf" srcId="{39709158-A335-4CC9-8F51-49A2FA65405F}" destId="{E054E24A-15BF-5344-8BEC-219D1F7A52A2}" srcOrd="0" destOrd="0" presId="urn:microsoft.com/office/officeart/2008/layout/LinedList"/>
    <dgm:cxn modelId="{D61DE776-D97D-421B-BD03-D78E19B21D75}" srcId="{39709158-A335-4CC9-8F51-49A2FA65405F}" destId="{FE7CADA9-67F9-4371-9487-EC2624B15996}" srcOrd="2" destOrd="0" parTransId="{6321877D-A4EE-4198-BBBC-035D306AE33A}" sibTransId="{D21A8CE5-F0BF-4528-A743-7DA742C2A869}"/>
    <dgm:cxn modelId="{A9566180-D933-4E42-8037-4E62D901DFDC}" srcId="{39709158-A335-4CC9-8F51-49A2FA65405F}" destId="{FD44DF53-7D47-420F-8EA1-DA7AE2D9B481}" srcOrd="1" destOrd="0" parTransId="{338B6D16-4358-4884-A418-EEB7BECB0D28}" sibTransId="{32899F8B-63C5-40EC-AE2A-73555FF64023}"/>
    <dgm:cxn modelId="{C6CEB088-9524-D94D-BD5B-BC4A2528452B}" type="presOf" srcId="{84BB7490-80E4-4352-9E66-19DBE4A6D520}" destId="{3D14CEA8-73DD-4E4A-8AAA-196A63EA6485}" srcOrd="0" destOrd="0" presId="urn:microsoft.com/office/officeart/2008/layout/LinedList"/>
    <dgm:cxn modelId="{15525D97-4574-6C41-A76F-1857C44183E8}" type="presOf" srcId="{FE7CADA9-67F9-4371-9487-EC2624B15996}" destId="{902C2462-AED0-394E-8F67-91D6E062B927}" srcOrd="0" destOrd="0" presId="urn:microsoft.com/office/officeart/2008/layout/LinedList"/>
    <dgm:cxn modelId="{DBBA08C6-2565-AD4D-A7B0-9BB0FF2F379D}" type="presOf" srcId="{FD44DF53-7D47-420F-8EA1-DA7AE2D9B481}" destId="{EE162C1A-2A99-A845-A742-1B24435377AC}" srcOrd="0" destOrd="0" presId="urn:microsoft.com/office/officeart/2008/layout/LinedList"/>
    <dgm:cxn modelId="{0188B60A-2A31-6846-B7F8-F94B634812A4}" type="presParOf" srcId="{E054E24A-15BF-5344-8BEC-219D1F7A52A2}" destId="{5E5AA930-1D80-0F48-94FB-281DC5FC7342}" srcOrd="0" destOrd="0" presId="urn:microsoft.com/office/officeart/2008/layout/LinedList"/>
    <dgm:cxn modelId="{27B4C28D-73C6-5142-B2F2-4B01F264B68C}" type="presParOf" srcId="{E054E24A-15BF-5344-8BEC-219D1F7A52A2}" destId="{1689F03B-F070-1D42-976F-1C4435489AEB}" srcOrd="1" destOrd="0" presId="urn:microsoft.com/office/officeart/2008/layout/LinedList"/>
    <dgm:cxn modelId="{E704069B-1552-D54D-BCE7-1886EE6F1BBD}" type="presParOf" srcId="{1689F03B-F070-1D42-976F-1C4435489AEB}" destId="{3D14CEA8-73DD-4E4A-8AAA-196A63EA6485}" srcOrd="0" destOrd="0" presId="urn:microsoft.com/office/officeart/2008/layout/LinedList"/>
    <dgm:cxn modelId="{CCF0E414-722A-3C47-A405-836C042F02CC}" type="presParOf" srcId="{1689F03B-F070-1D42-976F-1C4435489AEB}" destId="{9F25C591-01C7-814C-BA9F-5A3326A2C861}" srcOrd="1" destOrd="0" presId="urn:microsoft.com/office/officeart/2008/layout/LinedList"/>
    <dgm:cxn modelId="{8FB33DE6-A026-8640-8C0D-D9E8C35F789F}" type="presParOf" srcId="{E054E24A-15BF-5344-8BEC-219D1F7A52A2}" destId="{C16C9AE1-4470-7D43-88B4-851D84D8DC3E}" srcOrd="2" destOrd="0" presId="urn:microsoft.com/office/officeart/2008/layout/LinedList"/>
    <dgm:cxn modelId="{5EF9F7CF-2413-124F-9477-B72BC1BB14A5}" type="presParOf" srcId="{E054E24A-15BF-5344-8BEC-219D1F7A52A2}" destId="{38ADF270-2783-AC43-8C05-B2EC137792F2}" srcOrd="3" destOrd="0" presId="urn:microsoft.com/office/officeart/2008/layout/LinedList"/>
    <dgm:cxn modelId="{F12C27E5-CB1C-6D41-8E95-832936036A3A}" type="presParOf" srcId="{38ADF270-2783-AC43-8C05-B2EC137792F2}" destId="{EE162C1A-2A99-A845-A742-1B24435377AC}" srcOrd="0" destOrd="0" presId="urn:microsoft.com/office/officeart/2008/layout/LinedList"/>
    <dgm:cxn modelId="{4AB88687-B5E3-BF4C-9829-33F40ED9DA6D}" type="presParOf" srcId="{38ADF270-2783-AC43-8C05-B2EC137792F2}" destId="{67D373CC-CDB8-FA4A-8393-A1778DFE6FF3}" srcOrd="1" destOrd="0" presId="urn:microsoft.com/office/officeart/2008/layout/LinedList"/>
    <dgm:cxn modelId="{6A5DC1E5-6210-E642-AE37-DD77EA9E2E88}" type="presParOf" srcId="{E054E24A-15BF-5344-8BEC-219D1F7A52A2}" destId="{19B0A746-2C74-9547-AEF3-D232018DE3B5}" srcOrd="4" destOrd="0" presId="urn:microsoft.com/office/officeart/2008/layout/LinedList"/>
    <dgm:cxn modelId="{3682CE74-FC69-8648-AC2E-782A11B8CAFF}" type="presParOf" srcId="{E054E24A-15BF-5344-8BEC-219D1F7A52A2}" destId="{24B19001-3403-DD48-B6C7-C89176D1E9D9}" srcOrd="5" destOrd="0" presId="urn:microsoft.com/office/officeart/2008/layout/LinedList"/>
    <dgm:cxn modelId="{C4F9E354-3A5E-7949-B093-D2BA7969A6C4}" type="presParOf" srcId="{24B19001-3403-DD48-B6C7-C89176D1E9D9}" destId="{902C2462-AED0-394E-8F67-91D6E062B927}" srcOrd="0" destOrd="0" presId="urn:microsoft.com/office/officeart/2008/layout/LinedList"/>
    <dgm:cxn modelId="{A2B7F260-CC7F-6440-AC3A-AFA57197F762}" type="presParOf" srcId="{24B19001-3403-DD48-B6C7-C89176D1E9D9}" destId="{7005CAE4-D2AC-6547-B944-8533D12C2C0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EBDAC5-1841-49AA-826C-B76D84F5E3B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19CC9D3-D170-47CA-8CA8-C36D76E686AC}">
      <dgm:prSet custT="1"/>
      <dgm:spPr/>
      <dgm:t>
        <a:bodyPr/>
        <a:lstStyle/>
        <a:p>
          <a:r>
            <a:rPr lang="en-US" sz="2800">
              <a:latin typeface="Times New Roman" panose="02020603050405020304" pitchFamily="18" charset="0"/>
              <a:cs typeface="Times New Roman" panose="02020603050405020304" pitchFamily="18" charset="0"/>
            </a:rPr>
            <a:t>Does the Hybrid (Resnet50 and VGG16) model approach help in the classification of Hierarchical Classes?</a:t>
          </a:r>
        </a:p>
      </dgm:t>
    </dgm:pt>
    <dgm:pt modelId="{B1692217-2B67-4B5B-B8DB-7BD665991D56}" type="parTrans" cxnId="{3EAAC5DE-E952-4B4B-A5AB-D2A5D007398B}">
      <dgm:prSet/>
      <dgm:spPr/>
      <dgm:t>
        <a:bodyPr/>
        <a:lstStyle/>
        <a:p>
          <a:endParaRPr lang="en-US"/>
        </a:p>
      </dgm:t>
    </dgm:pt>
    <dgm:pt modelId="{BD3555FF-0295-46E6-B198-E14B42443752}" type="sibTrans" cxnId="{3EAAC5DE-E952-4B4B-A5AB-D2A5D007398B}">
      <dgm:prSet/>
      <dgm:spPr/>
      <dgm:t>
        <a:bodyPr/>
        <a:lstStyle/>
        <a:p>
          <a:endParaRPr lang="en-US"/>
        </a:p>
      </dgm:t>
    </dgm:pt>
    <dgm:pt modelId="{BDEF61D3-D678-41DC-BC24-0FFC561D78D3}">
      <dgm:prSet custT="1"/>
      <dgm:spPr/>
      <dgm:t>
        <a:bodyPr/>
        <a:lstStyle/>
        <a:p>
          <a:r>
            <a:rPr lang="en-US" sz="2800">
              <a:latin typeface="Times New Roman" panose="02020603050405020304" pitchFamily="18" charset="0"/>
              <a:cs typeface="Times New Roman" panose="02020603050405020304" pitchFamily="18" charset="0"/>
            </a:rPr>
            <a:t>What is the best method of data augmentation for improving the overall accuracy?</a:t>
          </a:r>
        </a:p>
      </dgm:t>
    </dgm:pt>
    <dgm:pt modelId="{AAF1F323-7EC5-4249-B20F-6C3FBBE37150}" type="parTrans" cxnId="{BF94702E-6EEE-4BC6-8AFC-0ACC65660258}">
      <dgm:prSet/>
      <dgm:spPr/>
      <dgm:t>
        <a:bodyPr/>
        <a:lstStyle/>
        <a:p>
          <a:endParaRPr lang="en-US"/>
        </a:p>
      </dgm:t>
    </dgm:pt>
    <dgm:pt modelId="{85A1B2F1-CFE9-4953-A40E-4BF52678EA11}" type="sibTrans" cxnId="{BF94702E-6EEE-4BC6-8AFC-0ACC65660258}">
      <dgm:prSet/>
      <dgm:spPr/>
      <dgm:t>
        <a:bodyPr/>
        <a:lstStyle/>
        <a:p>
          <a:endParaRPr lang="en-US"/>
        </a:p>
      </dgm:t>
    </dgm:pt>
    <dgm:pt modelId="{84039603-1FE7-4FEC-9D0A-31E326119BE4}">
      <dgm:prSet custT="1"/>
      <dgm:spPr/>
      <dgm:t>
        <a:bodyPr/>
        <a:lstStyle/>
        <a:p>
          <a:r>
            <a:rPr lang="en-IN" sz="2800">
              <a:latin typeface="Times New Roman" panose="02020603050405020304" pitchFamily="18" charset="0"/>
              <a:cs typeface="Times New Roman" panose="02020603050405020304" pitchFamily="18" charset="0"/>
            </a:rPr>
            <a:t>Which of the Approach (Noise, Gaussian, Cascade)  fits best to gain a higher Accuracy in our Model? </a:t>
          </a:r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EC01AC-C1E0-4C5F-9970-F872095DE5C1}" type="parTrans" cxnId="{DC92AEDC-F4EB-4C79-879D-0039A9110420}">
      <dgm:prSet/>
      <dgm:spPr/>
      <dgm:t>
        <a:bodyPr/>
        <a:lstStyle/>
        <a:p>
          <a:endParaRPr lang="en-US"/>
        </a:p>
      </dgm:t>
    </dgm:pt>
    <dgm:pt modelId="{B2456E35-8450-4026-A3A2-8BFB903DAC84}" type="sibTrans" cxnId="{DC92AEDC-F4EB-4C79-879D-0039A9110420}">
      <dgm:prSet/>
      <dgm:spPr/>
      <dgm:t>
        <a:bodyPr/>
        <a:lstStyle/>
        <a:p>
          <a:endParaRPr lang="en-US"/>
        </a:p>
      </dgm:t>
    </dgm:pt>
    <dgm:pt modelId="{563BE180-E1C2-3141-8CD5-5EA91FC0C562}" type="pres">
      <dgm:prSet presAssocID="{9BEBDAC5-1841-49AA-826C-B76D84F5E3B6}" presName="vert0" presStyleCnt="0">
        <dgm:presLayoutVars>
          <dgm:dir/>
          <dgm:animOne val="branch"/>
          <dgm:animLvl val="lvl"/>
        </dgm:presLayoutVars>
      </dgm:prSet>
      <dgm:spPr/>
    </dgm:pt>
    <dgm:pt modelId="{97B3B69E-8524-DD4C-AECF-FBD7226193A3}" type="pres">
      <dgm:prSet presAssocID="{219CC9D3-D170-47CA-8CA8-C36D76E686AC}" presName="thickLine" presStyleLbl="alignNode1" presStyleIdx="0" presStyleCnt="3"/>
      <dgm:spPr/>
    </dgm:pt>
    <dgm:pt modelId="{520BD591-879E-1A48-835B-875421BE325C}" type="pres">
      <dgm:prSet presAssocID="{219CC9D3-D170-47CA-8CA8-C36D76E686AC}" presName="horz1" presStyleCnt="0"/>
      <dgm:spPr/>
    </dgm:pt>
    <dgm:pt modelId="{0CC136F6-DBE8-F84F-9DED-33C6C1E97DD1}" type="pres">
      <dgm:prSet presAssocID="{219CC9D3-D170-47CA-8CA8-C36D76E686AC}" presName="tx1" presStyleLbl="revTx" presStyleIdx="0" presStyleCnt="3"/>
      <dgm:spPr/>
    </dgm:pt>
    <dgm:pt modelId="{66F547E0-F57B-4040-AA74-117322F69A07}" type="pres">
      <dgm:prSet presAssocID="{219CC9D3-D170-47CA-8CA8-C36D76E686AC}" presName="vert1" presStyleCnt="0"/>
      <dgm:spPr/>
    </dgm:pt>
    <dgm:pt modelId="{DA575C72-BD3E-4B42-8C58-8718AEBBEA51}" type="pres">
      <dgm:prSet presAssocID="{BDEF61D3-D678-41DC-BC24-0FFC561D78D3}" presName="thickLine" presStyleLbl="alignNode1" presStyleIdx="1" presStyleCnt="3"/>
      <dgm:spPr/>
    </dgm:pt>
    <dgm:pt modelId="{9ECB20F2-17D9-6F47-B721-70B7EFAED38A}" type="pres">
      <dgm:prSet presAssocID="{BDEF61D3-D678-41DC-BC24-0FFC561D78D3}" presName="horz1" presStyleCnt="0"/>
      <dgm:spPr/>
    </dgm:pt>
    <dgm:pt modelId="{14BD416A-55FA-EF4B-94BC-B2354AFA2979}" type="pres">
      <dgm:prSet presAssocID="{BDEF61D3-D678-41DC-BC24-0FFC561D78D3}" presName="tx1" presStyleLbl="revTx" presStyleIdx="1" presStyleCnt="3"/>
      <dgm:spPr/>
    </dgm:pt>
    <dgm:pt modelId="{52F75EBB-7F6F-344D-8E62-A3A59F55AA8F}" type="pres">
      <dgm:prSet presAssocID="{BDEF61D3-D678-41DC-BC24-0FFC561D78D3}" presName="vert1" presStyleCnt="0"/>
      <dgm:spPr/>
    </dgm:pt>
    <dgm:pt modelId="{8218D1CB-6CF7-ED42-95FA-232BDFAF34C1}" type="pres">
      <dgm:prSet presAssocID="{84039603-1FE7-4FEC-9D0A-31E326119BE4}" presName="thickLine" presStyleLbl="alignNode1" presStyleIdx="2" presStyleCnt="3"/>
      <dgm:spPr/>
    </dgm:pt>
    <dgm:pt modelId="{D63CA7E4-BF01-9E46-8B9F-BACB085E5532}" type="pres">
      <dgm:prSet presAssocID="{84039603-1FE7-4FEC-9D0A-31E326119BE4}" presName="horz1" presStyleCnt="0"/>
      <dgm:spPr/>
    </dgm:pt>
    <dgm:pt modelId="{795BF2EC-FF06-4F45-B242-A2472675D481}" type="pres">
      <dgm:prSet presAssocID="{84039603-1FE7-4FEC-9D0A-31E326119BE4}" presName="tx1" presStyleLbl="revTx" presStyleIdx="2" presStyleCnt="3"/>
      <dgm:spPr/>
    </dgm:pt>
    <dgm:pt modelId="{95AA7D4C-8FAB-E54F-943D-A7266EC4E95D}" type="pres">
      <dgm:prSet presAssocID="{84039603-1FE7-4FEC-9D0A-31E326119BE4}" presName="vert1" presStyleCnt="0"/>
      <dgm:spPr/>
    </dgm:pt>
  </dgm:ptLst>
  <dgm:cxnLst>
    <dgm:cxn modelId="{06783114-515B-8D49-8535-E550FEF0AD3B}" type="presOf" srcId="{BDEF61D3-D678-41DC-BC24-0FFC561D78D3}" destId="{14BD416A-55FA-EF4B-94BC-B2354AFA2979}" srcOrd="0" destOrd="0" presId="urn:microsoft.com/office/officeart/2008/layout/LinedList"/>
    <dgm:cxn modelId="{BF94702E-6EEE-4BC6-8AFC-0ACC65660258}" srcId="{9BEBDAC5-1841-49AA-826C-B76D84F5E3B6}" destId="{BDEF61D3-D678-41DC-BC24-0FFC561D78D3}" srcOrd="1" destOrd="0" parTransId="{AAF1F323-7EC5-4249-B20F-6C3FBBE37150}" sibTransId="{85A1B2F1-CFE9-4953-A40E-4BF52678EA11}"/>
    <dgm:cxn modelId="{1E312B33-8786-2344-BB5A-AC2CEC733B8F}" type="presOf" srcId="{219CC9D3-D170-47CA-8CA8-C36D76E686AC}" destId="{0CC136F6-DBE8-F84F-9DED-33C6C1E97DD1}" srcOrd="0" destOrd="0" presId="urn:microsoft.com/office/officeart/2008/layout/LinedList"/>
    <dgm:cxn modelId="{7E425696-BC98-0941-836F-610B446BC630}" type="presOf" srcId="{9BEBDAC5-1841-49AA-826C-B76D84F5E3B6}" destId="{563BE180-E1C2-3141-8CD5-5EA91FC0C562}" srcOrd="0" destOrd="0" presId="urn:microsoft.com/office/officeart/2008/layout/LinedList"/>
    <dgm:cxn modelId="{DC92AEDC-F4EB-4C79-879D-0039A9110420}" srcId="{9BEBDAC5-1841-49AA-826C-B76D84F5E3B6}" destId="{84039603-1FE7-4FEC-9D0A-31E326119BE4}" srcOrd="2" destOrd="0" parTransId="{B4EC01AC-C1E0-4C5F-9970-F872095DE5C1}" sibTransId="{B2456E35-8450-4026-A3A2-8BFB903DAC84}"/>
    <dgm:cxn modelId="{3EAAC5DE-E952-4B4B-A5AB-D2A5D007398B}" srcId="{9BEBDAC5-1841-49AA-826C-B76D84F5E3B6}" destId="{219CC9D3-D170-47CA-8CA8-C36D76E686AC}" srcOrd="0" destOrd="0" parTransId="{B1692217-2B67-4B5B-B8DB-7BD665991D56}" sibTransId="{BD3555FF-0295-46E6-B198-E14B42443752}"/>
    <dgm:cxn modelId="{6F94C3F8-811E-CB42-991E-0B124695F0BE}" type="presOf" srcId="{84039603-1FE7-4FEC-9D0A-31E326119BE4}" destId="{795BF2EC-FF06-4F45-B242-A2472675D481}" srcOrd="0" destOrd="0" presId="urn:microsoft.com/office/officeart/2008/layout/LinedList"/>
    <dgm:cxn modelId="{B6972EA4-27DA-8C41-A51C-40C8A297D7FE}" type="presParOf" srcId="{563BE180-E1C2-3141-8CD5-5EA91FC0C562}" destId="{97B3B69E-8524-DD4C-AECF-FBD7226193A3}" srcOrd="0" destOrd="0" presId="urn:microsoft.com/office/officeart/2008/layout/LinedList"/>
    <dgm:cxn modelId="{C66CAC9C-8ADE-584E-8E54-622D2A72C6D8}" type="presParOf" srcId="{563BE180-E1C2-3141-8CD5-5EA91FC0C562}" destId="{520BD591-879E-1A48-835B-875421BE325C}" srcOrd="1" destOrd="0" presId="urn:microsoft.com/office/officeart/2008/layout/LinedList"/>
    <dgm:cxn modelId="{AED89883-7B64-AC41-B63D-45D890010C93}" type="presParOf" srcId="{520BD591-879E-1A48-835B-875421BE325C}" destId="{0CC136F6-DBE8-F84F-9DED-33C6C1E97DD1}" srcOrd="0" destOrd="0" presId="urn:microsoft.com/office/officeart/2008/layout/LinedList"/>
    <dgm:cxn modelId="{E544AD95-F16C-BC47-AFAE-C3BB1981B5D7}" type="presParOf" srcId="{520BD591-879E-1A48-835B-875421BE325C}" destId="{66F547E0-F57B-4040-AA74-117322F69A07}" srcOrd="1" destOrd="0" presId="urn:microsoft.com/office/officeart/2008/layout/LinedList"/>
    <dgm:cxn modelId="{A93C096B-7C18-AF4B-8376-7749662DCE32}" type="presParOf" srcId="{563BE180-E1C2-3141-8CD5-5EA91FC0C562}" destId="{DA575C72-BD3E-4B42-8C58-8718AEBBEA51}" srcOrd="2" destOrd="0" presId="urn:microsoft.com/office/officeart/2008/layout/LinedList"/>
    <dgm:cxn modelId="{3D76A6B6-8D39-2646-A113-B773A5C635D6}" type="presParOf" srcId="{563BE180-E1C2-3141-8CD5-5EA91FC0C562}" destId="{9ECB20F2-17D9-6F47-B721-70B7EFAED38A}" srcOrd="3" destOrd="0" presId="urn:microsoft.com/office/officeart/2008/layout/LinedList"/>
    <dgm:cxn modelId="{6F26FC9B-DEE0-E447-B89E-6FCAEB2CECD7}" type="presParOf" srcId="{9ECB20F2-17D9-6F47-B721-70B7EFAED38A}" destId="{14BD416A-55FA-EF4B-94BC-B2354AFA2979}" srcOrd="0" destOrd="0" presId="urn:microsoft.com/office/officeart/2008/layout/LinedList"/>
    <dgm:cxn modelId="{572C4694-A59E-1740-B358-370CCBB1B257}" type="presParOf" srcId="{9ECB20F2-17D9-6F47-B721-70B7EFAED38A}" destId="{52F75EBB-7F6F-344D-8E62-A3A59F55AA8F}" srcOrd="1" destOrd="0" presId="urn:microsoft.com/office/officeart/2008/layout/LinedList"/>
    <dgm:cxn modelId="{009C6130-5155-2842-AAB2-E21DA4E1E361}" type="presParOf" srcId="{563BE180-E1C2-3141-8CD5-5EA91FC0C562}" destId="{8218D1CB-6CF7-ED42-95FA-232BDFAF34C1}" srcOrd="4" destOrd="0" presId="urn:microsoft.com/office/officeart/2008/layout/LinedList"/>
    <dgm:cxn modelId="{32D70449-F4BF-AF4E-A4E3-31CEFF2BB2EC}" type="presParOf" srcId="{563BE180-E1C2-3141-8CD5-5EA91FC0C562}" destId="{D63CA7E4-BF01-9E46-8B9F-BACB085E5532}" srcOrd="5" destOrd="0" presId="urn:microsoft.com/office/officeart/2008/layout/LinedList"/>
    <dgm:cxn modelId="{D4D55349-6AE8-B848-B6E4-1FC79A2C5D69}" type="presParOf" srcId="{D63CA7E4-BF01-9E46-8B9F-BACB085E5532}" destId="{795BF2EC-FF06-4F45-B242-A2472675D481}" srcOrd="0" destOrd="0" presId="urn:microsoft.com/office/officeart/2008/layout/LinedList"/>
    <dgm:cxn modelId="{0F70ED4D-62A6-4D4C-B497-36FB334B9109}" type="presParOf" srcId="{D63CA7E4-BF01-9E46-8B9F-BACB085E5532}" destId="{95AA7D4C-8FAB-E54F-943D-A7266EC4E95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AA930-1D80-0F48-94FB-281DC5FC7342}">
      <dsp:nvSpPr>
        <dsp:cNvPr id="0" name=""/>
        <dsp:cNvSpPr/>
      </dsp:nvSpPr>
      <dsp:spPr>
        <a:xfrm>
          <a:off x="0" y="231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4CEA8-73DD-4E4A-8AAA-196A63EA6485}">
      <dsp:nvSpPr>
        <dsp:cNvPr id="0" name=""/>
        <dsp:cNvSpPr/>
      </dsp:nvSpPr>
      <dsp:spPr>
        <a:xfrm>
          <a:off x="0" y="2314"/>
          <a:ext cx="10515600" cy="1578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Agriculture, which is considered the backbone of the economy, contributes to the country’s economic growth and determines the standard of life. 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314"/>
        <a:ext cx="10515600" cy="1578548"/>
      </dsp:txXfrm>
    </dsp:sp>
    <dsp:sp modelId="{C16C9AE1-4470-7D43-88B4-851D84D8DC3E}">
      <dsp:nvSpPr>
        <dsp:cNvPr id="0" name=""/>
        <dsp:cNvSpPr/>
      </dsp:nvSpPr>
      <dsp:spPr>
        <a:xfrm>
          <a:off x="0" y="1580863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62C1A-2A99-A845-A742-1B24435377AC}">
      <dsp:nvSpPr>
        <dsp:cNvPr id="0" name=""/>
        <dsp:cNvSpPr/>
      </dsp:nvSpPr>
      <dsp:spPr>
        <a:xfrm>
          <a:off x="0" y="1580863"/>
          <a:ext cx="10515600" cy="1578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Insect pests are known to be a major cause of damage to commercially important agricultural crops. Categorization of insect pests plays a crucial role in agricultural pest forecasting, which is vital for food security.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580863"/>
        <a:ext cx="10515600" cy="1578548"/>
      </dsp:txXfrm>
    </dsp:sp>
    <dsp:sp modelId="{19B0A746-2C74-9547-AEF3-D232018DE3B5}">
      <dsp:nvSpPr>
        <dsp:cNvPr id="0" name=""/>
        <dsp:cNvSpPr/>
      </dsp:nvSpPr>
      <dsp:spPr>
        <a:xfrm>
          <a:off x="0" y="3159411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C2462-AED0-394E-8F67-91D6E062B927}">
      <dsp:nvSpPr>
        <dsp:cNvPr id="0" name=""/>
        <dsp:cNvSpPr/>
      </dsp:nvSpPr>
      <dsp:spPr>
        <a:xfrm>
          <a:off x="0" y="3159411"/>
          <a:ext cx="10515600" cy="1578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study aims to classify and detect the insects in rice, wheat, etc. using different Approaches and insect pest detection algorithms.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159411"/>
        <a:ext cx="10515600" cy="15785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3B69E-8524-DD4C-AECF-FBD7226193A3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136F6-DBE8-F84F-9DED-33C6C1E97DD1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Does the Hybrid (Resnet50 and VGG16) model approach help in the classification of Hierarchical Classes?</a:t>
          </a:r>
        </a:p>
      </dsp:txBody>
      <dsp:txXfrm>
        <a:off x="0" y="2124"/>
        <a:ext cx="10515600" cy="1449029"/>
      </dsp:txXfrm>
    </dsp:sp>
    <dsp:sp modelId="{DA575C72-BD3E-4B42-8C58-8718AEBBEA51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D416A-55FA-EF4B-94BC-B2354AFA2979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What is the best method of data augmentation for improving the overall accuracy?</a:t>
          </a:r>
        </a:p>
      </dsp:txBody>
      <dsp:txXfrm>
        <a:off x="0" y="1451154"/>
        <a:ext cx="10515600" cy="1449029"/>
      </dsp:txXfrm>
    </dsp:sp>
    <dsp:sp modelId="{8218D1CB-6CF7-ED42-95FA-232BDFAF34C1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BF2EC-FF06-4F45-B242-A2472675D481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Which of the Approach (Noise, Gaussian, Cascade)  fits best to gain a higher Accuracy in our Model? </a:t>
          </a:r>
          <a:endParaRPr lang="en-US" sz="2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900183"/>
        <a:ext cx="10515600" cy="144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54AF7-E821-104D-AA2E-81EED7EDC66D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F0BD7-E763-6A40-A67A-1FE8E1440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29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F0BD7-E763-6A40-A67A-1FE8E14408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4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8210-3064-BA42-B941-D2D2FD37FD49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2F7B-99BB-6D4D-8695-BA8A6786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7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8210-3064-BA42-B941-D2D2FD37FD49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2F7B-99BB-6D4D-8695-BA8A6786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1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8210-3064-BA42-B941-D2D2FD37FD49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2F7B-99BB-6D4D-8695-BA8A6786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0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8210-3064-BA42-B941-D2D2FD37FD49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2F7B-99BB-6D4D-8695-BA8A6786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8210-3064-BA42-B941-D2D2FD37FD49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2F7B-99BB-6D4D-8695-BA8A6786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3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8210-3064-BA42-B941-D2D2FD37FD49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2F7B-99BB-6D4D-8695-BA8A6786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5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8210-3064-BA42-B941-D2D2FD37FD49}" type="datetimeFigureOut">
              <a:rPr lang="en-US" smtClean="0"/>
              <a:t>3/22/23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2F7B-99BB-6D4D-8695-BA8A6786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4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8210-3064-BA42-B941-D2D2FD37FD49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2F7B-99BB-6D4D-8695-BA8A6786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9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8210-3064-BA42-B941-D2D2FD37FD49}" type="datetimeFigureOut">
              <a:rPr lang="en-US" smtClean="0"/>
              <a:t>3/22/23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2F7B-99BB-6D4D-8695-BA8A6786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1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8210-3064-BA42-B941-D2D2FD37FD49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2F7B-99BB-6D4D-8695-BA8A6786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6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8210-3064-BA42-B941-D2D2FD37FD49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2F7B-99BB-6D4D-8695-BA8A6786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E8210-3064-BA42-B941-D2D2FD37FD49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2F7B-99BB-6D4D-8695-BA8A6786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9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pwu95/IP10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A butterfly flying towards a plant">
            <a:extLst>
              <a:ext uri="{FF2B5EF4-FFF2-40B4-BE49-F238E27FC236}">
                <a16:creationId xmlns:a16="http://schemas.microsoft.com/office/drawing/2014/main" id="{3C8AA642-6EC7-19CD-C2AC-19ABD19291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442"/>
          <a:stretch/>
        </p:blipFill>
        <p:spPr>
          <a:xfrm>
            <a:off x="42552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7BFF04-AE99-29AA-D8EA-9B58DBDF4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2726"/>
            <a:ext cx="9144000" cy="20461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Insect Classification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7C197-17CF-7946-1779-768551C04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3727" y="2831676"/>
            <a:ext cx="3821545" cy="370305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  <a:p>
            <a:r>
              <a:rPr lang="en-US" sz="1800">
                <a:solidFill>
                  <a:srgbClr val="FFFFFF"/>
                </a:solidFill>
                <a:cs typeface="Calibri"/>
              </a:rPr>
              <a:t>Guide:</a:t>
            </a:r>
            <a:endParaRPr lang="en-US" sz="1800">
              <a:solidFill>
                <a:srgbClr val="FFFFFF"/>
              </a:solidFill>
            </a:endParaRPr>
          </a:p>
          <a:p>
            <a:pPr algn="l"/>
            <a:r>
              <a:rPr lang="en-US" b="1"/>
              <a:t>                 Ozgur Ozturk</a:t>
            </a:r>
            <a:endParaRPr lang="en-US"/>
          </a:p>
          <a:p>
            <a:endParaRPr lang="en-US" sz="1800">
              <a:solidFill>
                <a:srgbClr val="FFFFFF"/>
              </a:solidFill>
              <a:cs typeface="Calibri" panose="020F0502020204030204"/>
            </a:endParaRPr>
          </a:p>
          <a:p>
            <a:r>
              <a:rPr lang="en-US" sz="1800">
                <a:solidFill>
                  <a:srgbClr val="FFFFFF"/>
                </a:solidFill>
                <a:cs typeface="Calibri" panose="020F0502020204030204"/>
              </a:rPr>
              <a:t>Team Members:</a:t>
            </a:r>
            <a:endParaRPr lang="en-US" sz="1800">
              <a:solidFill>
                <a:srgbClr val="FFFFFF"/>
              </a:solidFill>
            </a:endParaRPr>
          </a:p>
          <a:p>
            <a:r>
              <a:rPr lang="en-US" sz="1800">
                <a:solidFill>
                  <a:srgbClr val="FFFFFF"/>
                </a:solidFill>
              </a:rPr>
              <a:t> </a:t>
            </a:r>
            <a:r>
              <a:rPr lang="en-US" sz="1800" err="1">
                <a:solidFill>
                  <a:srgbClr val="FFFFFF"/>
                </a:solidFill>
              </a:rPr>
              <a:t>Dishnat</a:t>
            </a:r>
            <a:r>
              <a:rPr lang="en-US" sz="1800">
                <a:solidFill>
                  <a:srgbClr val="FFFFFF"/>
                </a:solidFill>
              </a:rPr>
              <a:t> Fapot </a:t>
            </a:r>
            <a:endParaRPr lang="en-US">
              <a:cs typeface="Calibri"/>
            </a:endParaRPr>
          </a:p>
          <a:p>
            <a:r>
              <a:rPr lang="en-US" sz="1800">
                <a:solidFill>
                  <a:srgbClr val="FFFFFF"/>
                </a:solidFill>
              </a:rPr>
              <a:t> Krishna Sai Biradar</a:t>
            </a:r>
            <a:endParaRPr lang="en-US" sz="1800">
              <a:solidFill>
                <a:srgbClr val="FFFFFF"/>
              </a:solidFill>
              <a:cs typeface="Calibri"/>
            </a:endParaRPr>
          </a:p>
          <a:p>
            <a:r>
              <a:rPr lang="en-US" sz="1800">
                <a:solidFill>
                  <a:srgbClr val="FFFFFF"/>
                </a:solidFill>
              </a:rPr>
              <a:t>Akhil Kumar</a:t>
            </a:r>
          </a:p>
        </p:txBody>
      </p:sp>
    </p:spTree>
    <p:extLst>
      <p:ext uri="{BB962C8B-B14F-4D97-AF65-F5344CB8AC3E}">
        <p14:creationId xmlns:p14="http://schemas.microsoft.com/office/powerpoint/2010/main" val="139220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B8E4-91E8-4C0C-A411-F3F26D485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231F9C-EB7F-145F-F245-A532DA0EB5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518085"/>
              </p:ext>
            </p:extLst>
          </p:nvPr>
        </p:nvGraphicFramePr>
        <p:xfrm>
          <a:off x="838200" y="1825624"/>
          <a:ext cx="10515600" cy="4740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320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4927-1DA5-5091-84D9-04C6826E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6AD0118-915E-5F73-A66B-3F661D7632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639176"/>
              </p:ext>
            </p:extLst>
          </p:nvPr>
        </p:nvGraphicFramePr>
        <p:xfrm>
          <a:off x="838200" y="162434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894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B496-547E-27C6-E3C0-721BDC17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155D4-19C0-8491-4587-287F7ADBD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612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The Author</a:t>
            </a:r>
            <a:r>
              <a:rPr lang="en-US" sz="2000">
                <a:latin typeface="Times New Roman"/>
                <a:ea typeface="Calibri" panose="020F0502020204030204" pitchFamily="34" charset="0"/>
                <a:cs typeface="Times New Roman"/>
              </a:rPr>
              <a:t> </a:t>
            </a:r>
            <a:r>
              <a:rPr lang="en-US" sz="200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20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(S.-Y. Zhou &amp; </a:t>
            </a:r>
            <a:r>
              <a:rPr lang="en-US" sz="2000" err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Su</a:t>
            </a:r>
            <a:r>
              <a:rPr lang="en-US" sz="20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, n.d.) </a:t>
            </a:r>
            <a:r>
              <a:rPr lang="en-US" sz="200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compared various models such as ResNet101, MobileNetV3-large, ShuffleV2, </a:t>
            </a:r>
            <a:r>
              <a:rPr lang="en-US" sz="200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EfficientNet</a:t>
            </a:r>
            <a:r>
              <a:rPr lang="en-US" sz="200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, etc. It has been observed that the proposed model by the author which is the combination of two blocks had showcased higher accuracy among all. It had reached about 52.32% of accuracy without any augmentation involved.</a:t>
            </a:r>
          </a:p>
          <a:p>
            <a:pPr marL="0" indent="0">
              <a:buNone/>
            </a:pPr>
            <a:endParaRPr lang="en-US" sz="2000">
              <a:latin typeface="Times New Roman"/>
              <a:ea typeface="Calibri" panose="020F0502020204030204" pitchFamily="34" charset="0"/>
              <a:cs typeface="Times New Roman"/>
            </a:endParaRPr>
          </a:p>
          <a:p>
            <a:r>
              <a:rPr lang="en-GB" sz="200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The Author (Han et al).has introduced noise, which can help to improve the performance of the model, and that is what a GAN model does it takes the random noise as the input and generates an image using just enough features which can help to determine its class gaining a very high Accuracy.</a:t>
            </a:r>
          </a:p>
          <a:p>
            <a:endParaRPr lang="en-GB">
              <a:latin typeface="Times New Roman"/>
              <a:ea typeface="Calibri" panose="020F050202020403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455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Grasshopper on a leaf">
            <a:extLst>
              <a:ext uri="{FF2B5EF4-FFF2-40B4-BE49-F238E27FC236}">
                <a16:creationId xmlns:a16="http://schemas.microsoft.com/office/drawing/2014/main" id="{AD2F37C7-B3B0-26C6-80D6-3E930F2824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94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EF15F6-F37C-F3AD-C09F-859C3D6D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44" y="143229"/>
            <a:ext cx="10506456" cy="933832"/>
          </a:xfrm>
        </p:spPr>
        <p:txBody>
          <a:bodyPr anchor="b">
            <a:normAutofit/>
          </a:bodyPr>
          <a:lstStyle/>
          <a:p>
            <a:r>
              <a:rPr lang="en-US" sz="5000"/>
              <a:t>Dataset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20E9C1-7F23-0FF7-7F4E-9AB6AC481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1790"/>
            <a:ext cx="12001500" cy="44000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ffectLst/>
                <a:latin typeface="Helvetica Neue"/>
              </a:rPr>
              <a:t>IP102 is a large -scale dataset of insects. It containers over 75000 images of 102 categories. </a:t>
            </a:r>
          </a:p>
          <a:p>
            <a:r>
              <a:rPr lang="en-US" sz="2000">
                <a:effectLst/>
                <a:latin typeface="Helvetica Neue"/>
              </a:rPr>
              <a:t>The dataset was collected from various vital sources including the Internet,  field surveys and laboratory exp.</a:t>
            </a:r>
            <a:endParaRPr lang="en-US" sz="2000">
              <a:latin typeface="Helvetica Neue"/>
            </a:endParaRPr>
          </a:p>
          <a:p>
            <a:r>
              <a:rPr lang="en-US" sz="2000">
                <a:effectLst/>
                <a:latin typeface="Helvetica Neue"/>
              </a:rPr>
              <a:t>The insect pest categories in the dataset cover a broad range of pests that commonly affect agriculture, such as aphids, mites, leafhoppers, beetles, caterpillars, and many others.  </a:t>
            </a:r>
          </a:p>
          <a:p>
            <a:r>
              <a:rPr lang="en-US" sz="2000">
                <a:effectLst/>
                <a:latin typeface="Helvetica Neue"/>
              </a:rPr>
              <a:t>The images in the dataset show the pests at different life stages, including eggs, larvae, pupae, and adults.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15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B6D9-186B-5511-C049-EBC52436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7901D-5684-2AAA-09B1-6B6FFCACE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hlinkClick r:id="rId2"/>
              </a:rPr>
              <a:t>https://github.com/xpwu95/IP102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Li, </a:t>
            </a:r>
            <a:r>
              <a:rPr lang="en-US" sz="2000" err="1">
                <a:ea typeface="+mn-lt"/>
                <a:cs typeface="+mn-lt"/>
              </a:rPr>
              <a:t>Yanfen</a:t>
            </a:r>
            <a:r>
              <a:rPr lang="en-US" sz="2000">
                <a:ea typeface="+mn-lt"/>
                <a:cs typeface="+mn-lt"/>
              </a:rPr>
              <a:t> &amp; Wang, </a:t>
            </a:r>
            <a:r>
              <a:rPr lang="en-US" sz="2000" err="1">
                <a:ea typeface="+mn-lt"/>
                <a:cs typeface="+mn-lt"/>
              </a:rPr>
              <a:t>Hanxiang</a:t>
            </a:r>
            <a:r>
              <a:rPr lang="en-US" sz="2000">
                <a:ea typeface="+mn-lt"/>
                <a:cs typeface="+mn-lt"/>
              </a:rPr>
              <a:t> &amp; Dang, L. Minh &amp; Sadeghi-</a:t>
            </a:r>
            <a:r>
              <a:rPr lang="en-US" sz="2000" err="1">
                <a:ea typeface="+mn-lt"/>
                <a:cs typeface="+mn-lt"/>
              </a:rPr>
              <a:t>Niaraki</a:t>
            </a:r>
            <a:r>
              <a:rPr lang="en-US" sz="2000">
                <a:ea typeface="+mn-lt"/>
                <a:cs typeface="+mn-lt"/>
              </a:rPr>
              <a:t>, Abolghasem &amp; Moon, </a:t>
            </a:r>
            <a:r>
              <a:rPr lang="en-US" sz="2000" err="1">
                <a:ea typeface="+mn-lt"/>
                <a:cs typeface="+mn-lt"/>
              </a:rPr>
              <a:t>Hyeonjoon</a:t>
            </a:r>
            <a:r>
              <a:rPr lang="en-US" sz="2000">
                <a:ea typeface="+mn-lt"/>
                <a:cs typeface="+mn-lt"/>
              </a:rPr>
              <a:t>. (2020). Crop pest recognition in natural scenes using convolutional neural networks. Computers and Electronics in Agriculture. 169. 10.1016/j.compag.2019.105174. </a:t>
            </a:r>
          </a:p>
          <a:p>
            <a:r>
              <a:rPr lang="en-US" sz="2000">
                <a:ea typeface="+mn-lt"/>
                <a:cs typeface="+mn-lt"/>
              </a:rPr>
              <a:t>Nanni, Loris &amp; </a:t>
            </a:r>
            <a:r>
              <a:rPr lang="en-US" sz="2000" err="1">
                <a:ea typeface="+mn-lt"/>
                <a:cs typeface="+mn-lt"/>
              </a:rPr>
              <a:t>Manfè</a:t>
            </a:r>
            <a:r>
              <a:rPr lang="en-US" sz="2000">
                <a:ea typeface="+mn-lt"/>
                <a:cs typeface="+mn-lt"/>
              </a:rPr>
              <a:t>, Alessandro &amp; </a:t>
            </a:r>
            <a:r>
              <a:rPr lang="en-US" sz="2000" err="1">
                <a:ea typeface="+mn-lt"/>
                <a:cs typeface="+mn-lt"/>
              </a:rPr>
              <a:t>Maguolo</a:t>
            </a:r>
            <a:r>
              <a:rPr lang="en-US" sz="2000">
                <a:ea typeface="+mn-lt"/>
                <a:cs typeface="+mn-lt"/>
              </a:rPr>
              <a:t>, Gianluca &amp; </a:t>
            </a:r>
            <a:r>
              <a:rPr lang="en-US" sz="2000" err="1">
                <a:ea typeface="+mn-lt"/>
                <a:cs typeface="+mn-lt"/>
              </a:rPr>
              <a:t>Lumini</a:t>
            </a:r>
            <a:r>
              <a:rPr lang="en-US" sz="2000">
                <a:ea typeface="+mn-lt"/>
                <a:cs typeface="+mn-lt"/>
              </a:rPr>
              <a:t>, Alessandra &amp; </a:t>
            </a:r>
            <a:r>
              <a:rPr lang="en-US" sz="2000" err="1">
                <a:ea typeface="+mn-lt"/>
                <a:cs typeface="+mn-lt"/>
              </a:rPr>
              <a:t>Brahnam</a:t>
            </a:r>
            <a:r>
              <a:rPr lang="en-US" sz="2000">
                <a:ea typeface="+mn-lt"/>
                <a:cs typeface="+mn-lt"/>
              </a:rPr>
              <a:t>, Sheryl. (2021). High performing ensemble of convolutional neural networks for insect pest image detection. Ecological Informatics. 67. 101515. 10.1016/j.ecoinf.2021.101515. </a:t>
            </a:r>
            <a:endParaRPr lang="en-US" sz="2000"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W. Dawei, D. </a:t>
            </a:r>
            <a:r>
              <a:rPr lang="en-US" sz="2000" err="1">
                <a:ea typeface="+mn-lt"/>
                <a:cs typeface="+mn-lt"/>
              </a:rPr>
              <a:t>Limiao</a:t>
            </a:r>
            <a:r>
              <a:rPr lang="en-US" sz="2000">
                <a:ea typeface="+mn-lt"/>
                <a:cs typeface="+mn-lt"/>
              </a:rPr>
              <a:t>, N. </a:t>
            </a:r>
            <a:r>
              <a:rPr lang="en-US" sz="2000" err="1">
                <a:ea typeface="+mn-lt"/>
                <a:cs typeface="+mn-lt"/>
              </a:rPr>
              <a:t>Jiangong</a:t>
            </a:r>
            <a:r>
              <a:rPr lang="en-US" sz="2000">
                <a:ea typeface="+mn-lt"/>
                <a:cs typeface="+mn-lt"/>
              </a:rPr>
              <a:t>, G. Ji-</a:t>
            </a:r>
            <a:r>
              <a:rPr lang="en-US" sz="2000" err="1">
                <a:ea typeface="+mn-lt"/>
                <a:cs typeface="+mn-lt"/>
              </a:rPr>
              <a:t>yue</a:t>
            </a:r>
            <a:r>
              <a:rPr lang="en-US" sz="2000">
                <a:ea typeface="+mn-lt"/>
                <a:cs typeface="+mn-lt"/>
              </a:rPr>
              <a:t>, Z. Hongfei, and H. </a:t>
            </a:r>
            <a:r>
              <a:rPr lang="en-US" sz="2000" err="1">
                <a:ea typeface="+mn-lt"/>
                <a:cs typeface="+mn-lt"/>
              </a:rPr>
              <a:t>Zhongzhi</a:t>
            </a:r>
            <a:r>
              <a:rPr lang="en-US" sz="2000">
                <a:ea typeface="+mn-lt"/>
                <a:cs typeface="+mn-lt"/>
              </a:rPr>
              <a:t>, "Recognition pest by image-based transfer learning," Journal of the science of food and agriculture, vol. 99, no. 10, pp. 4524-4531, 2019.</a:t>
            </a:r>
            <a:endParaRPr lang="en-US" sz="2000">
              <a:cs typeface="Calibri" panose="020F0502020204030204"/>
            </a:endParaRPr>
          </a:p>
          <a:p>
            <a:endParaRPr lang="en-US" sz="2000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38146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{5B45171F-36B8-B742-AD1C-A7F53CD58B0D}tf10001120</Template>
  <TotalTime>0</TotalTime>
  <Words>556</Words>
  <Application>Microsoft Macintosh PowerPoint</Application>
  <PresentationFormat>Widescreen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Times New Roman</vt:lpstr>
      <vt:lpstr>Office Theme</vt:lpstr>
      <vt:lpstr>Insect Classification </vt:lpstr>
      <vt:lpstr>Introduction</vt:lpstr>
      <vt:lpstr>Research Question</vt:lpstr>
      <vt:lpstr>RELATED WORK</vt:lpstr>
      <vt:lpstr>Dataset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Insect Classification </dc:title>
  <dc:creator>Krishna Sai Biradar</dc:creator>
  <cp:lastModifiedBy>Krishna Sai Biradar</cp:lastModifiedBy>
  <cp:revision>3</cp:revision>
  <dcterms:created xsi:type="dcterms:W3CDTF">2023-02-13T21:45:04Z</dcterms:created>
  <dcterms:modified xsi:type="dcterms:W3CDTF">2023-03-23T01:08:00Z</dcterms:modified>
</cp:coreProperties>
</file>