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7" r:id="rId2"/>
    <p:sldId id="259" r:id="rId3"/>
    <p:sldId id="258" r:id="rId4"/>
    <p:sldId id="270" r:id="rId5"/>
    <p:sldId id="261" r:id="rId6"/>
    <p:sldId id="260" r:id="rId7"/>
    <p:sldId id="263" r:id="rId8"/>
    <p:sldId id="262" r:id="rId9"/>
    <p:sldId id="267" r:id="rId10"/>
    <p:sldId id="269" r:id="rId11"/>
    <p:sldId id="280" r:id="rId12"/>
    <p:sldId id="272" r:id="rId13"/>
    <p:sldId id="273" r:id="rId14"/>
    <p:sldId id="275" r:id="rId15"/>
    <p:sldId id="279" r:id="rId16"/>
    <p:sldId id="274" r:id="rId17"/>
    <p:sldId id="281" r:id="rId18"/>
    <p:sldId id="277" r:id="rId19"/>
    <p:sldId id="268"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C37D0-2EE5-AE40-A5FC-1A9B356A0473}" v="17" dt="2023-05-09T00:46:11.217"/>
    <p1510:client id="{172BD939-4E00-3A03-645F-9EF990576C1C}" v="3" dt="2023-05-08T23:48:44.202"/>
    <p1510:client id="{7C44D3A0-E37D-5362-2B2D-14EFEE8F6E07}" v="1" dt="2023-05-14T19:40:42.946"/>
    <p1510:client id="{7D0879F6-64AA-6C4F-2346-29DA683AE525}" v="1077" dt="2023-05-09T00:32:32.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709158-A335-4CC9-8F51-49A2FA65405F}"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84BB7490-80E4-4352-9E66-19DBE4A6D520}">
      <dgm:prSet custT="1"/>
      <dgm:spPr/>
      <dgm:t>
        <a:bodyPr/>
        <a:lstStyle/>
        <a:p>
          <a:r>
            <a:rPr lang="en-IN" sz="2800" dirty="0">
              <a:latin typeface="Times New Roman" panose="02020603050405020304" pitchFamily="18" charset="0"/>
              <a:cs typeface="Times New Roman" panose="02020603050405020304" pitchFamily="18" charset="0"/>
            </a:rPr>
            <a:t>Agriculture, which is considered the backbone of the economy, contributes to the country’s economic growth and determines the standard of life. </a:t>
          </a:r>
          <a:endParaRPr lang="en-US" sz="2800" dirty="0">
            <a:latin typeface="Times New Roman" panose="02020603050405020304" pitchFamily="18" charset="0"/>
            <a:cs typeface="Times New Roman" panose="02020603050405020304" pitchFamily="18" charset="0"/>
          </a:endParaRPr>
        </a:p>
      </dgm:t>
    </dgm:pt>
    <dgm:pt modelId="{C87CF159-D049-4507-9375-CB6A4B606E3E}" type="parTrans" cxnId="{02308914-8DFD-48CC-A134-62934F09A966}">
      <dgm:prSet/>
      <dgm:spPr/>
      <dgm:t>
        <a:bodyPr/>
        <a:lstStyle/>
        <a:p>
          <a:endParaRPr lang="en-US"/>
        </a:p>
      </dgm:t>
    </dgm:pt>
    <dgm:pt modelId="{4B45926E-F776-49E2-B297-39E49701FAA6}" type="sibTrans" cxnId="{02308914-8DFD-48CC-A134-62934F09A966}">
      <dgm:prSet/>
      <dgm:spPr/>
      <dgm:t>
        <a:bodyPr/>
        <a:lstStyle/>
        <a:p>
          <a:endParaRPr lang="en-US"/>
        </a:p>
      </dgm:t>
    </dgm:pt>
    <dgm:pt modelId="{FD44DF53-7D47-420F-8EA1-DA7AE2D9B481}">
      <dgm:prSet custT="1"/>
      <dgm:spPr/>
      <dgm:t>
        <a:bodyPr/>
        <a:lstStyle/>
        <a:p>
          <a:r>
            <a:rPr lang="en-IN" sz="2800">
              <a:latin typeface="Times New Roman" panose="02020603050405020304" pitchFamily="18" charset="0"/>
              <a:cs typeface="Times New Roman" panose="02020603050405020304" pitchFamily="18" charset="0"/>
            </a:rPr>
            <a:t>Insect pests are known to be a major cause of damage to commercially important agricultural crops. Categorization of insect pests plays a crucial role in agricultural pest forecasting, which is vital for food security.</a:t>
          </a:r>
          <a:endParaRPr lang="en-US" sz="2800">
            <a:latin typeface="Times New Roman" panose="02020603050405020304" pitchFamily="18" charset="0"/>
            <a:cs typeface="Times New Roman" panose="02020603050405020304" pitchFamily="18" charset="0"/>
          </a:endParaRPr>
        </a:p>
      </dgm:t>
    </dgm:pt>
    <dgm:pt modelId="{338B6D16-4358-4884-A418-EEB7BECB0D28}" type="parTrans" cxnId="{A9566180-D933-4E42-8037-4E62D901DFDC}">
      <dgm:prSet/>
      <dgm:spPr/>
      <dgm:t>
        <a:bodyPr/>
        <a:lstStyle/>
        <a:p>
          <a:endParaRPr lang="en-US"/>
        </a:p>
      </dgm:t>
    </dgm:pt>
    <dgm:pt modelId="{32899F8B-63C5-40EC-AE2A-73555FF64023}" type="sibTrans" cxnId="{A9566180-D933-4E42-8037-4E62D901DFDC}">
      <dgm:prSet/>
      <dgm:spPr/>
      <dgm:t>
        <a:bodyPr/>
        <a:lstStyle/>
        <a:p>
          <a:endParaRPr lang="en-US"/>
        </a:p>
      </dgm:t>
    </dgm:pt>
    <dgm:pt modelId="{FE7CADA9-67F9-4371-9487-EC2624B15996}">
      <dgm:prSet custT="1"/>
      <dgm:spPr/>
      <dgm:t>
        <a:bodyPr/>
        <a:lstStyle/>
        <a:p>
          <a:r>
            <a:rPr lang="en-IN" sz="2800">
              <a:latin typeface="Times New Roman" panose="02020603050405020304" pitchFamily="18" charset="0"/>
              <a:cs typeface="Times New Roman" panose="02020603050405020304" pitchFamily="18" charset="0"/>
            </a:rPr>
            <a:t>This study aims to classify and detect the insects in rice, wheat, etc. using different Approaches and insect pest detection algorithms.</a:t>
          </a:r>
          <a:endParaRPr lang="en-US" sz="2800">
            <a:latin typeface="Times New Roman" panose="02020603050405020304" pitchFamily="18" charset="0"/>
            <a:cs typeface="Times New Roman" panose="02020603050405020304" pitchFamily="18" charset="0"/>
          </a:endParaRPr>
        </a:p>
      </dgm:t>
    </dgm:pt>
    <dgm:pt modelId="{6321877D-A4EE-4198-BBBC-035D306AE33A}" type="parTrans" cxnId="{D61DE776-D97D-421B-BD03-D78E19B21D75}">
      <dgm:prSet/>
      <dgm:spPr/>
      <dgm:t>
        <a:bodyPr/>
        <a:lstStyle/>
        <a:p>
          <a:endParaRPr lang="en-US"/>
        </a:p>
      </dgm:t>
    </dgm:pt>
    <dgm:pt modelId="{D21A8CE5-F0BF-4528-A743-7DA742C2A869}" type="sibTrans" cxnId="{D61DE776-D97D-421B-BD03-D78E19B21D75}">
      <dgm:prSet/>
      <dgm:spPr/>
      <dgm:t>
        <a:bodyPr/>
        <a:lstStyle/>
        <a:p>
          <a:endParaRPr lang="en-US"/>
        </a:p>
      </dgm:t>
    </dgm:pt>
    <dgm:pt modelId="{E054E24A-15BF-5344-8BEC-219D1F7A52A2}" type="pres">
      <dgm:prSet presAssocID="{39709158-A335-4CC9-8F51-49A2FA65405F}" presName="vert0" presStyleCnt="0">
        <dgm:presLayoutVars>
          <dgm:dir/>
          <dgm:animOne val="branch"/>
          <dgm:animLvl val="lvl"/>
        </dgm:presLayoutVars>
      </dgm:prSet>
      <dgm:spPr/>
    </dgm:pt>
    <dgm:pt modelId="{5E5AA930-1D80-0F48-94FB-281DC5FC7342}" type="pres">
      <dgm:prSet presAssocID="{84BB7490-80E4-4352-9E66-19DBE4A6D520}" presName="thickLine" presStyleLbl="alignNode1" presStyleIdx="0" presStyleCnt="3"/>
      <dgm:spPr/>
    </dgm:pt>
    <dgm:pt modelId="{1689F03B-F070-1D42-976F-1C4435489AEB}" type="pres">
      <dgm:prSet presAssocID="{84BB7490-80E4-4352-9E66-19DBE4A6D520}" presName="horz1" presStyleCnt="0"/>
      <dgm:spPr/>
    </dgm:pt>
    <dgm:pt modelId="{3D14CEA8-73DD-4E4A-8AAA-196A63EA6485}" type="pres">
      <dgm:prSet presAssocID="{84BB7490-80E4-4352-9E66-19DBE4A6D520}" presName="tx1" presStyleLbl="revTx" presStyleIdx="0" presStyleCnt="3"/>
      <dgm:spPr/>
    </dgm:pt>
    <dgm:pt modelId="{9F25C591-01C7-814C-BA9F-5A3326A2C861}" type="pres">
      <dgm:prSet presAssocID="{84BB7490-80E4-4352-9E66-19DBE4A6D520}" presName="vert1" presStyleCnt="0"/>
      <dgm:spPr/>
    </dgm:pt>
    <dgm:pt modelId="{C16C9AE1-4470-7D43-88B4-851D84D8DC3E}" type="pres">
      <dgm:prSet presAssocID="{FD44DF53-7D47-420F-8EA1-DA7AE2D9B481}" presName="thickLine" presStyleLbl="alignNode1" presStyleIdx="1" presStyleCnt="3"/>
      <dgm:spPr/>
    </dgm:pt>
    <dgm:pt modelId="{38ADF270-2783-AC43-8C05-B2EC137792F2}" type="pres">
      <dgm:prSet presAssocID="{FD44DF53-7D47-420F-8EA1-DA7AE2D9B481}" presName="horz1" presStyleCnt="0"/>
      <dgm:spPr/>
    </dgm:pt>
    <dgm:pt modelId="{EE162C1A-2A99-A845-A742-1B24435377AC}" type="pres">
      <dgm:prSet presAssocID="{FD44DF53-7D47-420F-8EA1-DA7AE2D9B481}" presName="tx1" presStyleLbl="revTx" presStyleIdx="1" presStyleCnt="3"/>
      <dgm:spPr/>
    </dgm:pt>
    <dgm:pt modelId="{67D373CC-CDB8-FA4A-8393-A1778DFE6FF3}" type="pres">
      <dgm:prSet presAssocID="{FD44DF53-7D47-420F-8EA1-DA7AE2D9B481}" presName="vert1" presStyleCnt="0"/>
      <dgm:spPr/>
    </dgm:pt>
    <dgm:pt modelId="{19B0A746-2C74-9547-AEF3-D232018DE3B5}" type="pres">
      <dgm:prSet presAssocID="{FE7CADA9-67F9-4371-9487-EC2624B15996}" presName="thickLine" presStyleLbl="alignNode1" presStyleIdx="2" presStyleCnt="3"/>
      <dgm:spPr/>
    </dgm:pt>
    <dgm:pt modelId="{24B19001-3403-DD48-B6C7-C89176D1E9D9}" type="pres">
      <dgm:prSet presAssocID="{FE7CADA9-67F9-4371-9487-EC2624B15996}" presName="horz1" presStyleCnt="0"/>
      <dgm:spPr/>
    </dgm:pt>
    <dgm:pt modelId="{902C2462-AED0-394E-8F67-91D6E062B927}" type="pres">
      <dgm:prSet presAssocID="{FE7CADA9-67F9-4371-9487-EC2624B15996}" presName="tx1" presStyleLbl="revTx" presStyleIdx="2" presStyleCnt="3"/>
      <dgm:spPr/>
    </dgm:pt>
    <dgm:pt modelId="{7005CAE4-D2AC-6547-B944-8533D12C2C02}" type="pres">
      <dgm:prSet presAssocID="{FE7CADA9-67F9-4371-9487-EC2624B15996}" presName="vert1" presStyleCnt="0"/>
      <dgm:spPr/>
    </dgm:pt>
  </dgm:ptLst>
  <dgm:cxnLst>
    <dgm:cxn modelId="{02308914-8DFD-48CC-A134-62934F09A966}" srcId="{39709158-A335-4CC9-8F51-49A2FA65405F}" destId="{84BB7490-80E4-4352-9E66-19DBE4A6D520}" srcOrd="0" destOrd="0" parTransId="{C87CF159-D049-4507-9375-CB6A4B606E3E}" sibTransId="{4B45926E-F776-49E2-B297-39E49701FAA6}"/>
    <dgm:cxn modelId="{5BEB4118-C387-DD46-9D0A-C687B8DBD01F}" type="presOf" srcId="{39709158-A335-4CC9-8F51-49A2FA65405F}" destId="{E054E24A-15BF-5344-8BEC-219D1F7A52A2}" srcOrd="0" destOrd="0" presId="urn:microsoft.com/office/officeart/2008/layout/LinedList"/>
    <dgm:cxn modelId="{D61DE776-D97D-421B-BD03-D78E19B21D75}" srcId="{39709158-A335-4CC9-8F51-49A2FA65405F}" destId="{FE7CADA9-67F9-4371-9487-EC2624B15996}" srcOrd="2" destOrd="0" parTransId="{6321877D-A4EE-4198-BBBC-035D306AE33A}" sibTransId="{D21A8CE5-F0BF-4528-A743-7DA742C2A869}"/>
    <dgm:cxn modelId="{A9566180-D933-4E42-8037-4E62D901DFDC}" srcId="{39709158-A335-4CC9-8F51-49A2FA65405F}" destId="{FD44DF53-7D47-420F-8EA1-DA7AE2D9B481}" srcOrd="1" destOrd="0" parTransId="{338B6D16-4358-4884-A418-EEB7BECB0D28}" sibTransId="{32899F8B-63C5-40EC-AE2A-73555FF64023}"/>
    <dgm:cxn modelId="{C6CEB088-9524-D94D-BD5B-BC4A2528452B}" type="presOf" srcId="{84BB7490-80E4-4352-9E66-19DBE4A6D520}" destId="{3D14CEA8-73DD-4E4A-8AAA-196A63EA6485}" srcOrd="0" destOrd="0" presId="urn:microsoft.com/office/officeart/2008/layout/LinedList"/>
    <dgm:cxn modelId="{15525D97-4574-6C41-A76F-1857C44183E8}" type="presOf" srcId="{FE7CADA9-67F9-4371-9487-EC2624B15996}" destId="{902C2462-AED0-394E-8F67-91D6E062B927}" srcOrd="0" destOrd="0" presId="urn:microsoft.com/office/officeart/2008/layout/LinedList"/>
    <dgm:cxn modelId="{DBBA08C6-2565-AD4D-A7B0-9BB0FF2F379D}" type="presOf" srcId="{FD44DF53-7D47-420F-8EA1-DA7AE2D9B481}" destId="{EE162C1A-2A99-A845-A742-1B24435377AC}" srcOrd="0" destOrd="0" presId="urn:microsoft.com/office/officeart/2008/layout/LinedList"/>
    <dgm:cxn modelId="{0188B60A-2A31-6846-B7F8-F94B634812A4}" type="presParOf" srcId="{E054E24A-15BF-5344-8BEC-219D1F7A52A2}" destId="{5E5AA930-1D80-0F48-94FB-281DC5FC7342}" srcOrd="0" destOrd="0" presId="urn:microsoft.com/office/officeart/2008/layout/LinedList"/>
    <dgm:cxn modelId="{27B4C28D-73C6-5142-B2F2-4B01F264B68C}" type="presParOf" srcId="{E054E24A-15BF-5344-8BEC-219D1F7A52A2}" destId="{1689F03B-F070-1D42-976F-1C4435489AEB}" srcOrd="1" destOrd="0" presId="urn:microsoft.com/office/officeart/2008/layout/LinedList"/>
    <dgm:cxn modelId="{E704069B-1552-D54D-BCE7-1886EE6F1BBD}" type="presParOf" srcId="{1689F03B-F070-1D42-976F-1C4435489AEB}" destId="{3D14CEA8-73DD-4E4A-8AAA-196A63EA6485}" srcOrd="0" destOrd="0" presId="urn:microsoft.com/office/officeart/2008/layout/LinedList"/>
    <dgm:cxn modelId="{CCF0E414-722A-3C47-A405-836C042F02CC}" type="presParOf" srcId="{1689F03B-F070-1D42-976F-1C4435489AEB}" destId="{9F25C591-01C7-814C-BA9F-5A3326A2C861}" srcOrd="1" destOrd="0" presId="urn:microsoft.com/office/officeart/2008/layout/LinedList"/>
    <dgm:cxn modelId="{8FB33DE6-A026-8640-8C0D-D9E8C35F789F}" type="presParOf" srcId="{E054E24A-15BF-5344-8BEC-219D1F7A52A2}" destId="{C16C9AE1-4470-7D43-88B4-851D84D8DC3E}" srcOrd="2" destOrd="0" presId="urn:microsoft.com/office/officeart/2008/layout/LinedList"/>
    <dgm:cxn modelId="{5EF9F7CF-2413-124F-9477-B72BC1BB14A5}" type="presParOf" srcId="{E054E24A-15BF-5344-8BEC-219D1F7A52A2}" destId="{38ADF270-2783-AC43-8C05-B2EC137792F2}" srcOrd="3" destOrd="0" presId="urn:microsoft.com/office/officeart/2008/layout/LinedList"/>
    <dgm:cxn modelId="{F12C27E5-CB1C-6D41-8E95-832936036A3A}" type="presParOf" srcId="{38ADF270-2783-AC43-8C05-B2EC137792F2}" destId="{EE162C1A-2A99-A845-A742-1B24435377AC}" srcOrd="0" destOrd="0" presId="urn:microsoft.com/office/officeart/2008/layout/LinedList"/>
    <dgm:cxn modelId="{4AB88687-B5E3-BF4C-9829-33F40ED9DA6D}" type="presParOf" srcId="{38ADF270-2783-AC43-8C05-B2EC137792F2}" destId="{67D373CC-CDB8-FA4A-8393-A1778DFE6FF3}" srcOrd="1" destOrd="0" presId="urn:microsoft.com/office/officeart/2008/layout/LinedList"/>
    <dgm:cxn modelId="{6A5DC1E5-6210-E642-AE37-DD77EA9E2E88}" type="presParOf" srcId="{E054E24A-15BF-5344-8BEC-219D1F7A52A2}" destId="{19B0A746-2C74-9547-AEF3-D232018DE3B5}" srcOrd="4" destOrd="0" presId="urn:microsoft.com/office/officeart/2008/layout/LinedList"/>
    <dgm:cxn modelId="{3682CE74-FC69-8648-AC2E-782A11B8CAFF}" type="presParOf" srcId="{E054E24A-15BF-5344-8BEC-219D1F7A52A2}" destId="{24B19001-3403-DD48-B6C7-C89176D1E9D9}" srcOrd="5" destOrd="0" presId="urn:microsoft.com/office/officeart/2008/layout/LinedList"/>
    <dgm:cxn modelId="{C4F9E354-3A5E-7949-B093-D2BA7969A6C4}" type="presParOf" srcId="{24B19001-3403-DD48-B6C7-C89176D1E9D9}" destId="{902C2462-AED0-394E-8F67-91D6E062B927}" srcOrd="0" destOrd="0" presId="urn:microsoft.com/office/officeart/2008/layout/LinedList"/>
    <dgm:cxn modelId="{A2B7F260-CC7F-6440-AC3A-AFA57197F762}" type="presParOf" srcId="{24B19001-3403-DD48-B6C7-C89176D1E9D9}" destId="{7005CAE4-D2AC-6547-B944-8533D12C2C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BDAC5-1841-49AA-826C-B76D84F5E3B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19CC9D3-D170-47CA-8CA8-C36D76E686AC}">
      <dgm:prSet custT="1"/>
      <dgm:spPr/>
      <dgm:t>
        <a:bodyPr/>
        <a:lstStyle/>
        <a:p>
          <a:r>
            <a:rPr lang="en-US" sz="2800">
              <a:latin typeface="Times New Roman" panose="02020603050405020304" pitchFamily="18" charset="0"/>
              <a:cs typeface="Times New Roman" panose="02020603050405020304" pitchFamily="18" charset="0"/>
            </a:rPr>
            <a:t>Does the Hybrid (Resnet50 and VGG16) model approach help in the classification of Hierarchical Classes?</a:t>
          </a:r>
        </a:p>
      </dgm:t>
    </dgm:pt>
    <dgm:pt modelId="{B1692217-2B67-4B5B-B8DB-7BD665991D56}" type="parTrans" cxnId="{3EAAC5DE-E952-4B4B-A5AB-D2A5D007398B}">
      <dgm:prSet/>
      <dgm:spPr/>
      <dgm:t>
        <a:bodyPr/>
        <a:lstStyle/>
        <a:p>
          <a:endParaRPr lang="en-US"/>
        </a:p>
      </dgm:t>
    </dgm:pt>
    <dgm:pt modelId="{BD3555FF-0295-46E6-B198-E14B42443752}" type="sibTrans" cxnId="{3EAAC5DE-E952-4B4B-A5AB-D2A5D007398B}">
      <dgm:prSet/>
      <dgm:spPr/>
      <dgm:t>
        <a:bodyPr/>
        <a:lstStyle/>
        <a:p>
          <a:endParaRPr lang="en-US"/>
        </a:p>
      </dgm:t>
    </dgm:pt>
    <dgm:pt modelId="{BDEF61D3-D678-41DC-BC24-0FFC561D78D3}">
      <dgm:prSet custT="1"/>
      <dgm:spPr/>
      <dgm:t>
        <a:bodyPr/>
        <a:lstStyle/>
        <a:p>
          <a:r>
            <a:rPr lang="en-US" sz="2800">
              <a:latin typeface="Times New Roman" panose="02020603050405020304" pitchFamily="18" charset="0"/>
              <a:cs typeface="Times New Roman" panose="02020603050405020304" pitchFamily="18" charset="0"/>
            </a:rPr>
            <a:t>What is the best method of data augmentation for improving the overall accuracy?</a:t>
          </a:r>
        </a:p>
      </dgm:t>
    </dgm:pt>
    <dgm:pt modelId="{AAF1F323-7EC5-4249-B20F-6C3FBBE37150}" type="parTrans" cxnId="{BF94702E-6EEE-4BC6-8AFC-0ACC65660258}">
      <dgm:prSet/>
      <dgm:spPr/>
      <dgm:t>
        <a:bodyPr/>
        <a:lstStyle/>
        <a:p>
          <a:endParaRPr lang="en-US"/>
        </a:p>
      </dgm:t>
    </dgm:pt>
    <dgm:pt modelId="{85A1B2F1-CFE9-4953-A40E-4BF52678EA11}" type="sibTrans" cxnId="{BF94702E-6EEE-4BC6-8AFC-0ACC65660258}">
      <dgm:prSet/>
      <dgm:spPr/>
      <dgm:t>
        <a:bodyPr/>
        <a:lstStyle/>
        <a:p>
          <a:endParaRPr lang="en-US"/>
        </a:p>
      </dgm:t>
    </dgm:pt>
    <dgm:pt modelId="{84039603-1FE7-4FEC-9D0A-31E326119BE4}">
      <dgm:prSet custT="1"/>
      <dgm:spPr/>
      <dgm:t>
        <a:bodyPr/>
        <a:lstStyle/>
        <a:p>
          <a:r>
            <a:rPr lang="en-IN" sz="2800">
              <a:latin typeface="Times New Roman" panose="02020603050405020304" pitchFamily="18" charset="0"/>
              <a:cs typeface="Times New Roman" panose="02020603050405020304" pitchFamily="18" charset="0"/>
            </a:rPr>
            <a:t>Which of the Approach (Noise, Gaussian, Cascade)  fits best to gain a higher Accuracy in our Model? </a:t>
          </a:r>
          <a:endParaRPr lang="en-US" sz="2800">
            <a:latin typeface="Times New Roman" panose="02020603050405020304" pitchFamily="18" charset="0"/>
            <a:cs typeface="Times New Roman" panose="02020603050405020304" pitchFamily="18" charset="0"/>
          </a:endParaRPr>
        </a:p>
      </dgm:t>
    </dgm:pt>
    <dgm:pt modelId="{B4EC01AC-C1E0-4C5F-9970-F872095DE5C1}" type="parTrans" cxnId="{DC92AEDC-F4EB-4C79-879D-0039A9110420}">
      <dgm:prSet/>
      <dgm:spPr/>
      <dgm:t>
        <a:bodyPr/>
        <a:lstStyle/>
        <a:p>
          <a:endParaRPr lang="en-US"/>
        </a:p>
      </dgm:t>
    </dgm:pt>
    <dgm:pt modelId="{B2456E35-8450-4026-A3A2-8BFB903DAC84}" type="sibTrans" cxnId="{DC92AEDC-F4EB-4C79-879D-0039A9110420}">
      <dgm:prSet/>
      <dgm:spPr/>
      <dgm:t>
        <a:bodyPr/>
        <a:lstStyle/>
        <a:p>
          <a:endParaRPr lang="en-US"/>
        </a:p>
      </dgm:t>
    </dgm:pt>
    <dgm:pt modelId="{563BE180-E1C2-3141-8CD5-5EA91FC0C562}" type="pres">
      <dgm:prSet presAssocID="{9BEBDAC5-1841-49AA-826C-B76D84F5E3B6}" presName="vert0" presStyleCnt="0">
        <dgm:presLayoutVars>
          <dgm:dir/>
          <dgm:animOne val="branch"/>
          <dgm:animLvl val="lvl"/>
        </dgm:presLayoutVars>
      </dgm:prSet>
      <dgm:spPr/>
    </dgm:pt>
    <dgm:pt modelId="{97B3B69E-8524-DD4C-AECF-FBD7226193A3}" type="pres">
      <dgm:prSet presAssocID="{219CC9D3-D170-47CA-8CA8-C36D76E686AC}" presName="thickLine" presStyleLbl="alignNode1" presStyleIdx="0" presStyleCnt="3"/>
      <dgm:spPr/>
    </dgm:pt>
    <dgm:pt modelId="{520BD591-879E-1A48-835B-875421BE325C}" type="pres">
      <dgm:prSet presAssocID="{219CC9D3-D170-47CA-8CA8-C36D76E686AC}" presName="horz1" presStyleCnt="0"/>
      <dgm:spPr/>
    </dgm:pt>
    <dgm:pt modelId="{0CC136F6-DBE8-F84F-9DED-33C6C1E97DD1}" type="pres">
      <dgm:prSet presAssocID="{219CC9D3-D170-47CA-8CA8-C36D76E686AC}" presName="tx1" presStyleLbl="revTx" presStyleIdx="0" presStyleCnt="3"/>
      <dgm:spPr/>
    </dgm:pt>
    <dgm:pt modelId="{66F547E0-F57B-4040-AA74-117322F69A07}" type="pres">
      <dgm:prSet presAssocID="{219CC9D3-D170-47CA-8CA8-C36D76E686AC}" presName="vert1" presStyleCnt="0"/>
      <dgm:spPr/>
    </dgm:pt>
    <dgm:pt modelId="{DA575C72-BD3E-4B42-8C58-8718AEBBEA51}" type="pres">
      <dgm:prSet presAssocID="{BDEF61D3-D678-41DC-BC24-0FFC561D78D3}" presName="thickLine" presStyleLbl="alignNode1" presStyleIdx="1" presStyleCnt="3"/>
      <dgm:spPr/>
    </dgm:pt>
    <dgm:pt modelId="{9ECB20F2-17D9-6F47-B721-70B7EFAED38A}" type="pres">
      <dgm:prSet presAssocID="{BDEF61D3-D678-41DC-BC24-0FFC561D78D3}" presName="horz1" presStyleCnt="0"/>
      <dgm:spPr/>
    </dgm:pt>
    <dgm:pt modelId="{14BD416A-55FA-EF4B-94BC-B2354AFA2979}" type="pres">
      <dgm:prSet presAssocID="{BDEF61D3-D678-41DC-BC24-0FFC561D78D3}" presName="tx1" presStyleLbl="revTx" presStyleIdx="1" presStyleCnt="3"/>
      <dgm:spPr/>
    </dgm:pt>
    <dgm:pt modelId="{52F75EBB-7F6F-344D-8E62-A3A59F55AA8F}" type="pres">
      <dgm:prSet presAssocID="{BDEF61D3-D678-41DC-BC24-0FFC561D78D3}" presName="vert1" presStyleCnt="0"/>
      <dgm:spPr/>
    </dgm:pt>
    <dgm:pt modelId="{8218D1CB-6CF7-ED42-95FA-232BDFAF34C1}" type="pres">
      <dgm:prSet presAssocID="{84039603-1FE7-4FEC-9D0A-31E326119BE4}" presName="thickLine" presStyleLbl="alignNode1" presStyleIdx="2" presStyleCnt="3"/>
      <dgm:spPr/>
    </dgm:pt>
    <dgm:pt modelId="{D63CA7E4-BF01-9E46-8B9F-BACB085E5532}" type="pres">
      <dgm:prSet presAssocID="{84039603-1FE7-4FEC-9D0A-31E326119BE4}" presName="horz1" presStyleCnt="0"/>
      <dgm:spPr/>
    </dgm:pt>
    <dgm:pt modelId="{795BF2EC-FF06-4F45-B242-A2472675D481}" type="pres">
      <dgm:prSet presAssocID="{84039603-1FE7-4FEC-9D0A-31E326119BE4}" presName="tx1" presStyleLbl="revTx" presStyleIdx="2" presStyleCnt="3"/>
      <dgm:spPr/>
    </dgm:pt>
    <dgm:pt modelId="{95AA7D4C-8FAB-E54F-943D-A7266EC4E95D}" type="pres">
      <dgm:prSet presAssocID="{84039603-1FE7-4FEC-9D0A-31E326119BE4}" presName="vert1" presStyleCnt="0"/>
      <dgm:spPr/>
    </dgm:pt>
  </dgm:ptLst>
  <dgm:cxnLst>
    <dgm:cxn modelId="{06783114-515B-8D49-8535-E550FEF0AD3B}" type="presOf" srcId="{BDEF61D3-D678-41DC-BC24-0FFC561D78D3}" destId="{14BD416A-55FA-EF4B-94BC-B2354AFA2979}" srcOrd="0" destOrd="0" presId="urn:microsoft.com/office/officeart/2008/layout/LinedList"/>
    <dgm:cxn modelId="{BF94702E-6EEE-4BC6-8AFC-0ACC65660258}" srcId="{9BEBDAC5-1841-49AA-826C-B76D84F5E3B6}" destId="{BDEF61D3-D678-41DC-BC24-0FFC561D78D3}" srcOrd="1" destOrd="0" parTransId="{AAF1F323-7EC5-4249-B20F-6C3FBBE37150}" sibTransId="{85A1B2F1-CFE9-4953-A40E-4BF52678EA11}"/>
    <dgm:cxn modelId="{1E312B33-8786-2344-BB5A-AC2CEC733B8F}" type="presOf" srcId="{219CC9D3-D170-47CA-8CA8-C36D76E686AC}" destId="{0CC136F6-DBE8-F84F-9DED-33C6C1E97DD1}" srcOrd="0" destOrd="0" presId="urn:microsoft.com/office/officeart/2008/layout/LinedList"/>
    <dgm:cxn modelId="{7E425696-BC98-0941-836F-610B446BC630}" type="presOf" srcId="{9BEBDAC5-1841-49AA-826C-B76D84F5E3B6}" destId="{563BE180-E1C2-3141-8CD5-5EA91FC0C562}" srcOrd="0" destOrd="0" presId="urn:microsoft.com/office/officeart/2008/layout/LinedList"/>
    <dgm:cxn modelId="{DC92AEDC-F4EB-4C79-879D-0039A9110420}" srcId="{9BEBDAC5-1841-49AA-826C-B76D84F5E3B6}" destId="{84039603-1FE7-4FEC-9D0A-31E326119BE4}" srcOrd="2" destOrd="0" parTransId="{B4EC01AC-C1E0-4C5F-9970-F872095DE5C1}" sibTransId="{B2456E35-8450-4026-A3A2-8BFB903DAC84}"/>
    <dgm:cxn modelId="{3EAAC5DE-E952-4B4B-A5AB-D2A5D007398B}" srcId="{9BEBDAC5-1841-49AA-826C-B76D84F5E3B6}" destId="{219CC9D3-D170-47CA-8CA8-C36D76E686AC}" srcOrd="0" destOrd="0" parTransId="{B1692217-2B67-4B5B-B8DB-7BD665991D56}" sibTransId="{BD3555FF-0295-46E6-B198-E14B42443752}"/>
    <dgm:cxn modelId="{6F94C3F8-811E-CB42-991E-0B124695F0BE}" type="presOf" srcId="{84039603-1FE7-4FEC-9D0A-31E326119BE4}" destId="{795BF2EC-FF06-4F45-B242-A2472675D481}" srcOrd="0" destOrd="0" presId="urn:microsoft.com/office/officeart/2008/layout/LinedList"/>
    <dgm:cxn modelId="{B6972EA4-27DA-8C41-A51C-40C8A297D7FE}" type="presParOf" srcId="{563BE180-E1C2-3141-8CD5-5EA91FC0C562}" destId="{97B3B69E-8524-DD4C-AECF-FBD7226193A3}" srcOrd="0" destOrd="0" presId="urn:microsoft.com/office/officeart/2008/layout/LinedList"/>
    <dgm:cxn modelId="{C66CAC9C-8ADE-584E-8E54-622D2A72C6D8}" type="presParOf" srcId="{563BE180-E1C2-3141-8CD5-5EA91FC0C562}" destId="{520BD591-879E-1A48-835B-875421BE325C}" srcOrd="1" destOrd="0" presId="urn:microsoft.com/office/officeart/2008/layout/LinedList"/>
    <dgm:cxn modelId="{AED89883-7B64-AC41-B63D-45D890010C93}" type="presParOf" srcId="{520BD591-879E-1A48-835B-875421BE325C}" destId="{0CC136F6-DBE8-F84F-9DED-33C6C1E97DD1}" srcOrd="0" destOrd="0" presId="urn:microsoft.com/office/officeart/2008/layout/LinedList"/>
    <dgm:cxn modelId="{E544AD95-F16C-BC47-AFAE-C3BB1981B5D7}" type="presParOf" srcId="{520BD591-879E-1A48-835B-875421BE325C}" destId="{66F547E0-F57B-4040-AA74-117322F69A07}" srcOrd="1" destOrd="0" presId="urn:microsoft.com/office/officeart/2008/layout/LinedList"/>
    <dgm:cxn modelId="{A93C096B-7C18-AF4B-8376-7749662DCE32}" type="presParOf" srcId="{563BE180-E1C2-3141-8CD5-5EA91FC0C562}" destId="{DA575C72-BD3E-4B42-8C58-8718AEBBEA51}" srcOrd="2" destOrd="0" presId="urn:microsoft.com/office/officeart/2008/layout/LinedList"/>
    <dgm:cxn modelId="{3D76A6B6-8D39-2646-A113-B773A5C635D6}" type="presParOf" srcId="{563BE180-E1C2-3141-8CD5-5EA91FC0C562}" destId="{9ECB20F2-17D9-6F47-B721-70B7EFAED38A}" srcOrd="3" destOrd="0" presId="urn:microsoft.com/office/officeart/2008/layout/LinedList"/>
    <dgm:cxn modelId="{6F26FC9B-DEE0-E447-B89E-6FCAEB2CECD7}" type="presParOf" srcId="{9ECB20F2-17D9-6F47-B721-70B7EFAED38A}" destId="{14BD416A-55FA-EF4B-94BC-B2354AFA2979}" srcOrd="0" destOrd="0" presId="urn:microsoft.com/office/officeart/2008/layout/LinedList"/>
    <dgm:cxn modelId="{572C4694-A59E-1740-B358-370CCBB1B257}" type="presParOf" srcId="{9ECB20F2-17D9-6F47-B721-70B7EFAED38A}" destId="{52F75EBB-7F6F-344D-8E62-A3A59F55AA8F}" srcOrd="1" destOrd="0" presId="urn:microsoft.com/office/officeart/2008/layout/LinedList"/>
    <dgm:cxn modelId="{009C6130-5155-2842-AAB2-E21DA4E1E361}" type="presParOf" srcId="{563BE180-E1C2-3141-8CD5-5EA91FC0C562}" destId="{8218D1CB-6CF7-ED42-95FA-232BDFAF34C1}" srcOrd="4" destOrd="0" presId="urn:microsoft.com/office/officeart/2008/layout/LinedList"/>
    <dgm:cxn modelId="{32D70449-F4BF-AF4E-A4E3-31CEFF2BB2EC}" type="presParOf" srcId="{563BE180-E1C2-3141-8CD5-5EA91FC0C562}" destId="{D63CA7E4-BF01-9E46-8B9F-BACB085E5532}" srcOrd="5" destOrd="0" presId="urn:microsoft.com/office/officeart/2008/layout/LinedList"/>
    <dgm:cxn modelId="{D4D55349-6AE8-B848-B6E4-1FC79A2C5D69}" type="presParOf" srcId="{D63CA7E4-BF01-9E46-8B9F-BACB085E5532}" destId="{795BF2EC-FF06-4F45-B242-A2472675D481}" srcOrd="0" destOrd="0" presId="urn:microsoft.com/office/officeart/2008/layout/LinedList"/>
    <dgm:cxn modelId="{0F70ED4D-62A6-4D4C-B497-36FB334B9109}" type="presParOf" srcId="{D63CA7E4-BF01-9E46-8B9F-BACB085E5532}" destId="{95AA7D4C-8FAB-E54F-943D-A7266EC4E95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AA930-1D80-0F48-94FB-281DC5FC7342}">
      <dsp:nvSpPr>
        <dsp:cNvPr id="0" name=""/>
        <dsp:cNvSpPr/>
      </dsp:nvSpPr>
      <dsp:spPr>
        <a:xfrm>
          <a:off x="0" y="231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14CEA8-73DD-4E4A-8AAA-196A63EA6485}">
      <dsp:nvSpPr>
        <dsp:cNvPr id="0" name=""/>
        <dsp:cNvSpPr/>
      </dsp:nvSpPr>
      <dsp:spPr>
        <a:xfrm>
          <a:off x="0" y="2314"/>
          <a:ext cx="10515600" cy="1578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Agriculture, which is considered the backbone of the economy, contributes to the country’s economic growth and determines the standard of life. </a:t>
          </a:r>
          <a:endParaRPr lang="en-US" sz="2800" kern="1200" dirty="0">
            <a:latin typeface="Times New Roman" panose="02020603050405020304" pitchFamily="18" charset="0"/>
            <a:cs typeface="Times New Roman" panose="02020603050405020304" pitchFamily="18" charset="0"/>
          </a:endParaRPr>
        </a:p>
      </dsp:txBody>
      <dsp:txXfrm>
        <a:off x="0" y="2314"/>
        <a:ext cx="10515600" cy="1578548"/>
      </dsp:txXfrm>
    </dsp:sp>
    <dsp:sp modelId="{C16C9AE1-4470-7D43-88B4-851D84D8DC3E}">
      <dsp:nvSpPr>
        <dsp:cNvPr id="0" name=""/>
        <dsp:cNvSpPr/>
      </dsp:nvSpPr>
      <dsp:spPr>
        <a:xfrm>
          <a:off x="0" y="158086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62C1A-2A99-A845-A742-1B24435377AC}">
      <dsp:nvSpPr>
        <dsp:cNvPr id="0" name=""/>
        <dsp:cNvSpPr/>
      </dsp:nvSpPr>
      <dsp:spPr>
        <a:xfrm>
          <a:off x="0" y="1580863"/>
          <a:ext cx="10515600" cy="1578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Times New Roman" panose="02020603050405020304" pitchFamily="18" charset="0"/>
              <a:cs typeface="Times New Roman" panose="02020603050405020304" pitchFamily="18" charset="0"/>
            </a:rPr>
            <a:t>Insect pests are known to be a major cause of damage to commercially important agricultural crops. Categorization of insect pests plays a crucial role in agricultural pest forecasting, which is vital for food security.</a:t>
          </a:r>
          <a:endParaRPr lang="en-US" sz="2800" kern="1200">
            <a:latin typeface="Times New Roman" panose="02020603050405020304" pitchFamily="18" charset="0"/>
            <a:cs typeface="Times New Roman" panose="02020603050405020304" pitchFamily="18" charset="0"/>
          </a:endParaRPr>
        </a:p>
      </dsp:txBody>
      <dsp:txXfrm>
        <a:off x="0" y="1580863"/>
        <a:ext cx="10515600" cy="1578548"/>
      </dsp:txXfrm>
    </dsp:sp>
    <dsp:sp modelId="{19B0A746-2C74-9547-AEF3-D232018DE3B5}">
      <dsp:nvSpPr>
        <dsp:cNvPr id="0" name=""/>
        <dsp:cNvSpPr/>
      </dsp:nvSpPr>
      <dsp:spPr>
        <a:xfrm>
          <a:off x="0" y="315941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2C2462-AED0-394E-8F67-91D6E062B927}">
      <dsp:nvSpPr>
        <dsp:cNvPr id="0" name=""/>
        <dsp:cNvSpPr/>
      </dsp:nvSpPr>
      <dsp:spPr>
        <a:xfrm>
          <a:off x="0" y="3159411"/>
          <a:ext cx="10515600" cy="1578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Times New Roman" panose="02020603050405020304" pitchFamily="18" charset="0"/>
              <a:cs typeface="Times New Roman" panose="02020603050405020304" pitchFamily="18" charset="0"/>
            </a:rPr>
            <a:t>This study aims to classify and detect the insects in rice, wheat, etc. using different Approaches and insect pest detection algorithms.</a:t>
          </a:r>
          <a:endParaRPr lang="en-US" sz="2800" kern="1200">
            <a:latin typeface="Times New Roman" panose="02020603050405020304" pitchFamily="18" charset="0"/>
            <a:cs typeface="Times New Roman" panose="02020603050405020304" pitchFamily="18" charset="0"/>
          </a:endParaRPr>
        </a:p>
      </dsp:txBody>
      <dsp:txXfrm>
        <a:off x="0" y="3159411"/>
        <a:ext cx="10515600" cy="1578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B69E-8524-DD4C-AECF-FBD7226193A3}">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136F6-DBE8-F84F-9DED-33C6C1E97DD1}">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Does the Hybrid (Resnet50 and VGG16) model approach help in the classification of Hierarchical Classes?</a:t>
          </a:r>
        </a:p>
      </dsp:txBody>
      <dsp:txXfrm>
        <a:off x="0" y="2124"/>
        <a:ext cx="10515600" cy="1449029"/>
      </dsp:txXfrm>
    </dsp:sp>
    <dsp:sp modelId="{DA575C72-BD3E-4B42-8C58-8718AEBBEA51}">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D416A-55FA-EF4B-94BC-B2354AFA2979}">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What is the best method of data augmentation for improving the overall accuracy?</a:t>
          </a:r>
        </a:p>
      </dsp:txBody>
      <dsp:txXfrm>
        <a:off x="0" y="1451154"/>
        <a:ext cx="10515600" cy="1449029"/>
      </dsp:txXfrm>
    </dsp:sp>
    <dsp:sp modelId="{8218D1CB-6CF7-ED42-95FA-232BDFAF34C1}">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5BF2EC-FF06-4F45-B242-A2472675D481}">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Times New Roman" panose="02020603050405020304" pitchFamily="18" charset="0"/>
              <a:cs typeface="Times New Roman" panose="02020603050405020304" pitchFamily="18" charset="0"/>
            </a:rPr>
            <a:t>Which of the Approach (Noise, Gaussian, Cascade)  fits best to gain a higher Accuracy in our Model? </a:t>
          </a:r>
          <a:endParaRPr lang="en-US" sz="2800" kern="1200">
            <a:latin typeface="Times New Roman" panose="02020603050405020304" pitchFamily="18" charset="0"/>
            <a:cs typeface="Times New Roman" panose="02020603050405020304" pitchFamily="18" charset="0"/>
          </a:endParaRP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019D6-91E6-4027-8194-CAF323F93C22}" type="datetimeFigureOut">
              <a:t>5/15/23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ABB9D-03F0-485F-B386-6C2D2092A31D}" type="slidenum">
              <a:t>‹#›</a:t>
            </a:fld>
            <a:endParaRPr lang="en-US"/>
          </a:p>
        </p:txBody>
      </p:sp>
    </p:spTree>
    <p:extLst>
      <p:ext uri="{BB962C8B-B14F-4D97-AF65-F5344CB8AC3E}">
        <p14:creationId xmlns:p14="http://schemas.microsoft.com/office/powerpoint/2010/main" val="696183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4EF0BD7-E763-6A40-A67A-1FE8E144089E}" type="slidenum">
              <a:rPr lang="en-US" smtClean="0"/>
              <a:t>1</a:t>
            </a:fld>
            <a:endParaRPr lang="en-US"/>
          </a:p>
        </p:txBody>
      </p:sp>
    </p:spTree>
    <p:extLst>
      <p:ext uri="{BB962C8B-B14F-4D97-AF65-F5344CB8AC3E}">
        <p14:creationId xmlns:p14="http://schemas.microsoft.com/office/powerpoint/2010/main" val="366454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E8210-3064-BA42-B941-D2D2FD37FD49}"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135607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E8210-3064-BA42-B941-D2D2FD37FD49}"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359371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E8210-3064-BA42-B941-D2D2FD37FD49}"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94580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E8210-3064-BA42-B941-D2D2FD37FD49}"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9987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E8210-3064-BA42-B941-D2D2FD37FD49}"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99153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E8210-3064-BA42-B941-D2D2FD37FD49}"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124815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E8210-3064-BA42-B941-D2D2FD37FD49}" type="datetimeFigureOut">
              <a:rPr lang="en-US" smtClean="0"/>
              <a:t>5/15/23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288094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E8210-3064-BA42-B941-D2D2FD37FD49}" type="datetimeFigureOut">
              <a:rPr lang="en-US" smtClean="0"/>
              <a:t>5/15/23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150559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E8210-3064-BA42-B941-D2D2FD37FD49}" type="datetimeFigureOut">
              <a:rPr lang="en-US" smtClean="0"/>
              <a:t>5/15/23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249871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E8210-3064-BA42-B941-D2D2FD37FD49}"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205586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E8210-3064-BA42-B941-D2D2FD37FD49}"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34253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E8210-3064-BA42-B941-D2D2FD37FD49}" type="datetimeFigureOut">
              <a:rPr lang="en-US" smtClean="0"/>
              <a:t>5/15/23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72F7B-99BB-6D4D-8695-BA8A67863540}" type="slidenum">
              <a:rPr lang="en-US" smtClean="0"/>
              <a:t>‹#›</a:t>
            </a:fld>
            <a:endParaRPr lang="en-US"/>
          </a:p>
        </p:txBody>
      </p:sp>
    </p:spTree>
    <p:extLst>
      <p:ext uri="{BB962C8B-B14F-4D97-AF65-F5344CB8AC3E}">
        <p14:creationId xmlns:p14="http://schemas.microsoft.com/office/powerpoint/2010/main" val="34344995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xpwu95/IP10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A butterfly flying towards a plant">
            <a:extLst>
              <a:ext uri="{FF2B5EF4-FFF2-40B4-BE49-F238E27FC236}">
                <a16:creationId xmlns:a16="http://schemas.microsoft.com/office/drawing/2014/main" id="{3C8AA642-6EC7-19CD-C2AC-19ABD1929117}"/>
              </a:ext>
            </a:extLst>
          </p:cNvPr>
          <p:cNvPicPr>
            <a:picLocks noChangeAspect="1"/>
          </p:cNvPicPr>
          <p:nvPr/>
        </p:nvPicPr>
        <p:blipFill rotWithShape="1">
          <a:blip r:embed="rId3">
            <a:alphaModFix amt="35000"/>
          </a:blip>
          <a:srcRect t="442"/>
          <a:stretch/>
        </p:blipFill>
        <p:spPr>
          <a:xfrm>
            <a:off x="20" y="31900"/>
            <a:ext cx="12191980" cy="6857999"/>
          </a:xfrm>
          <a:prstGeom prst="rect">
            <a:avLst/>
          </a:prstGeom>
        </p:spPr>
      </p:pic>
      <p:sp>
        <p:nvSpPr>
          <p:cNvPr id="2" name="Title 1">
            <a:extLst>
              <a:ext uri="{FF2B5EF4-FFF2-40B4-BE49-F238E27FC236}">
                <a16:creationId xmlns:a16="http://schemas.microsoft.com/office/drawing/2014/main" id="{CF7BFF04-AE99-29AA-D8EA-9B58DBDF4DEB}"/>
              </a:ext>
            </a:extLst>
          </p:cNvPr>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8000">
                <a:ln w="22225">
                  <a:solidFill>
                    <a:srgbClr val="FFFFFF"/>
                  </a:solidFill>
                </a:ln>
                <a:noFill/>
              </a:rPr>
              <a:t>Insect Classification </a:t>
            </a:r>
          </a:p>
        </p:txBody>
      </p:sp>
      <p:cxnSp>
        <p:nvCxnSpPr>
          <p:cNvPr id="33" name="Straight Connector 32">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EA7C197-17CF-7946-1779-768551C04395}"/>
              </a:ext>
            </a:extLst>
          </p:cNvPr>
          <p:cNvSpPr>
            <a:spLocks noGrp="1"/>
          </p:cNvSpPr>
          <p:nvPr>
            <p:ph type="subTitle" idx="1"/>
          </p:nvPr>
        </p:nvSpPr>
        <p:spPr>
          <a:xfrm>
            <a:off x="7534641" y="1065862"/>
            <a:ext cx="3860002" cy="4726276"/>
          </a:xfrm>
        </p:spPr>
        <p:txBody>
          <a:bodyPr vert="horz" lIns="91440" tIns="45720" rIns="91440" bIns="45720" rtlCol="0" anchor="ctr">
            <a:normAutofit/>
          </a:bodyPr>
          <a:lstStyle/>
          <a:p>
            <a:pPr indent="-228600" algn="l">
              <a:buFont typeface="Arial" panose="020B0604020202020204" pitchFamily="34" charset="0"/>
              <a:buChar char="•"/>
            </a:pPr>
            <a:endParaRPr lang="en-US" sz="2000">
              <a:solidFill>
                <a:srgbClr val="FFFFFF"/>
              </a:solidFill>
            </a:endParaRPr>
          </a:p>
          <a:p>
            <a:pPr indent="-228600" algn="l">
              <a:buFont typeface="Arial" panose="020B0604020202020204" pitchFamily="34" charset="0"/>
              <a:buChar char="•"/>
            </a:pPr>
            <a:r>
              <a:rPr lang="en-US" sz="2000">
                <a:solidFill>
                  <a:srgbClr val="FFFFFF"/>
                </a:solidFill>
              </a:rPr>
              <a:t>Guide - </a:t>
            </a:r>
            <a:r>
              <a:rPr lang="en-US" sz="2000" b="1">
                <a:solidFill>
                  <a:srgbClr val="FFFFFF"/>
                </a:solidFill>
              </a:rPr>
              <a:t> Professor Ozgur Ozturk</a:t>
            </a:r>
            <a:endParaRPr lang="en-US" sz="2000">
              <a:solidFill>
                <a:srgbClr val="FFFFFF"/>
              </a:solidFill>
            </a:endParaRPr>
          </a:p>
          <a:p>
            <a:pPr indent="-228600" algn="l">
              <a:buFont typeface="Arial" panose="020B0604020202020204" pitchFamily="34" charset="0"/>
              <a:buChar char="•"/>
            </a:pPr>
            <a:endParaRPr lang="en-US" sz="2000">
              <a:solidFill>
                <a:srgbClr val="FFFFFF"/>
              </a:solidFill>
            </a:endParaRPr>
          </a:p>
          <a:p>
            <a:pPr indent="-228600" algn="l">
              <a:buFont typeface="Arial" panose="020B0604020202020204" pitchFamily="34" charset="0"/>
              <a:buChar char="•"/>
            </a:pPr>
            <a:r>
              <a:rPr lang="en-US" sz="2000">
                <a:solidFill>
                  <a:srgbClr val="FFFFFF"/>
                </a:solidFill>
              </a:rPr>
              <a:t>Team Members:</a:t>
            </a:r>
            <a:endParaRPr lang="en-US" sz="2000">
              <a:solidFill>
                <a:srgbClr val="FFFFFF"/>
              </a:solidFill>
              <a:ea typeface="Calibri"/>
              <a:cs typeface="Calibri"/>
            </a:endParaRPr>
          </a:p>
          <a:p>
            <a:pPr indent="-228600" algn="l">
              <a:buFont typeface="Arial" panose="020B0604020202020204" pitchFamily="34" charset="0"/>
              <a:buChar char="•"/>
            </a:pPr>
            <a:r>
              <a:rPr lang="en-US" sz="2000">
                <a:solidFill>
                  <a:srgbClr val="FFFFFF"/>
                </a:solidFill>
              </a:rPr>
              <a:t> </a:t>
            </a:r>
            <a:r>
              <a:rPr lang="en-US" sz="2000" err="1">
                <a:solidFill>
                  <a:srgbClr val="FFFFFF"/>
                </a:solidFill>
              </a:rPr>
              <a:t>Dishnat</a:t>
            </a:r>
            <a:r>
              <a:rPr lang="en-US" sz="2000">
                <a:solidFill>
                  <a:srgbClr val="FFFFFF"/>
                </a:solidFill>
              </a:rPr>
              <a:t> Fapot </a:t>
            </a:r>
            <a:endParaRPr lang="en-US" sz="2000">
              <a:solidFill>
                <a:srgbClr val="FFFFFF"/>
              </a:solidFill>
              <a:ea typeface="Calibri"/>
              <a:cs typeface="Calibri"/>
            </a:endParaRPr>
          </a:p>
          <a:p>
            <a:pPr indent="-228600" algn="l">
              <a:buFont typeface="Arial" panose="020B0604020202020204" pitchFamily="34" charset="0"/>
              <a:buChar char="•"/>
            </a:pPr>
            <a:r>
              <a:rPr lang="en-US" sz="2000">
                <a:solidFill>
                  <a:srgbClr val="FFFFFF"/>
                </a:solidFill>
              </a:rPr>
              <a:t> Krishna Sai Biradar</a:t>
            </a:r>
            <a:endParaRPr lang="en-US" sz="2000">
              <a:solidFill>
                <a:srgbClr val="FFFFFF"/>
              </a:solidFill>
              <a:ea typeface="Calibri"/>
              <a:cs typeface="Calibri"/>
            </a:endParaRPr>
          </a:p>
          <a:p>
            <a:pPr indent="-228600" algn="l">
              <a:buFont typeface="Arial" panose="020B0604020202020204" pitchFamily="34" charset="0"/>
              <a:buChar char="•"/>
            </a:pPr>
            <a:r>
              <a:rPr lang="en-US" sz="2000">
                <a:solidFill>
                  <a:srgbClr val="FFFFFF"/>
                </a:solidFill>
              </a:rPr>
              <a:t> Akhil Kumar </a:t>
            </a:r>
            <a:r>
              <a:rPr lang="en-US" sz="2000" err="1">
                <a:solidFill>
                  <a:srgbClr val="FFFFFF"/>
                </a:solidFill>
              </a:rPr>
              <a:t>Kondamidi</a:t>
            </a:r>
            <a:endParaRPr lang="en-US" sz="2000" err="1">
              <a:solidFill>
                <a:srgbClr val="FFFFFF"/>
              </a:solidFill>
              <a:cs typeface="Calibri"/>
            </a:endParaRPr>
          </a:p>
        </p:txBody>
      </p:sp>
    </p:spTree>
    <p:extLst>
      <p:ext uri="{BB962C8B-B14F-4D97-AF65-F5344CB8AC3E}">
        <p14:creationId xmlns:p14="http://schemas.microsoft.com/office/powerpoint/2010/main" val="328546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F15F6-F37C-F3AD-C09F-859C3D6DB9EC}"/>
              </a:ext>
            </a:extLst>
          </p:cNvPr>
          <p:cNvSpPr>
            <a:spLocks noGrp="1"/>
          </p:cNvSpPr>
          <p:nvPr>
            <p:ph type="title"/>
          </p:nvPr>
        </p:nvSpPr>
        <p:spPr>
          <a:xfrm>
            <a:off x="1258864" y="186373"/>
            <a:ext cx="4840010" cy="845917"/>
          </a:xfrm>
        </p:spPr>
        <p:txBody>
          <a:bodyPr vert="horz" lIns="91440" tIns="45720" rIns="91440" bIns="45720" rtlCol="0">
            <a:normAutofit/>
          </a:bodyPr>
          <a:lstStyle/>
          <a:p>
            <a:r>
              <a:rPr lang="en-US" b="1" u="sng"/>
              <a:t>Approach</a:t>
            </a:r>
          </a:p>
        </p:txBody>
      </p:sp>
      <p:pic>
        <p:nvPicPr>
          <p:cNvPr id="15" name="Picture 4" descr="Grasshopper on a leaf">
            <a:extLst>
              <a:ext uri="{FF2B5EF4-FFF2-40B4-BE49-F238E27FC236}">
                <a16:creationId xmlns:a16="http://schemas.microsoft.com/office/drawing/2014/main" id="{AD2F37C7-B3B0-26C6-80D6-3E930F2824F3}"/>
              </a:ext>
            </a:extLst>
          </p:cNvPr>
          <p:cNvPicPr>
            <a:picLocks noChangeAspect="1"/>
          </p:cNvPicPr>
          <p:nvPr/>
        </p:nvPicPr>
        <p:blipFill rotWithShape="1">
          <a:blip r:embed="rId2"/>
          <a:srcRect l="38791" r="2121" b="-1"/>
          <a:stretch/>
        </p:blipFill>
        <p:spPr>
          <a:xfrm>
            <a:off x="20" y="1049557"/>
            <a:ext cx="5189210" cy="5808443"/>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7" name="Content Placeholder 6">
            <a:extLst>
              <a:ext uri="{FF2B5EF4-FFF2-40B4-BE49-F238E27FC236}">
                <a16:creationId xmlns:a16="http://schemas.microsoft.com/office/drawing/2014/main" id="{3720E9C1-7F23-0FF7-7F4E-9AB6AC48170A}"/>
              </a:ext>
            </a:extLst>
          </p:cNvPr>
          <p:cNvSpPr>
            <a:spLocks noGrp="1"/>
          </p:cNvSpPr>
          <p:nvPr>
            <p:ph idx="1"/>
          </p:nvPr>
        </p:nvSpPr>
        <p:spPr>
          <a:xfrm>
            <a:off x="4946656" y="607443"/>
            <a:ext cx="7054123" cy="6187745"/>
          </a:xfrm>
        </p:spPr>
        <p:txBody>
          <a:bodyPr vert="horz" lIns="91440" tIns="45720" rIns="91440" bIns="45720" rtlCol="0" anchor="t">
            <a:noAutofit/>
          </a:bodyPr>
          <a:lstStyle/>
          <a:p>
            <a:pPr algn="just">
              <a:buFont typeface="Arial" panose="020F0302020204030204"/>
              <a:buChar char="•"/>
            </a:pPr>
            <a:r>
              <a:rPr lang="en-US" sz="1800" dirty="0">
                <a:latin typeface="Times New Roman" panose="02020603050405020304" pitchFamily="18" charset="0"/>
                <a:cs typeface="Times New Roman" panose="02020603050405020304" pitchFamily="18" charset="0"/>
              </a:rPr>
              <a:t>Noise</a:t>
            </a:r>
            <a:r>
              <a:rPr lang="en-US" sz="1800" b="0" i="0" dirty="0">
                <a:effectLst/>
                <a:latin typeface="Times New Roman" panose="02020603050405020304" pitchFamily="18" charset="0"/>
                <a:cs typeface="Times New Roman" panose="02020603050405020304" pitchFamily="18" charset="0"/>
              </a:rPr>
              <a:t> refers to any unwanted variation or distortion in the image signal that can reduce its quality or make it difficult to interpret. Noise can have a variety of negative effects on image analysis tasks, such as reducing accuracy, introducing errors, and making it difficult to extract meaningful information from the image. Techniques such as noise reduction, filtering, and image enhancement can be used to mitigate the effects of noise and improve image quality.</a:t>
            </a:r>
            <a:endParaRPr lang="en-US" sz="1800" dirty="0">
              <a:latin typeface="Times New Roman" panose="02020603050405020304" pitchFamily="18" charset="0"/>
              <a:cs typeface="Times New Roman" panose="02020603050405020304" pitchFamily="18" charset="0"/>
            </a:endParaRPr>
          </a:p>
          <a:p>
            <a:pPr algn="just">
              <a:buFont typeface="Arial" panose="020F0302020204030204"/>
              <a:buChar char="•"/>
            </a:pPr>
            <a:r>
              <a:rPr lang="en-US" sz="1800" dirty="0">
                <a:latin typeface="Times New Roman" panose="02020603050405020304" pitchFamily="18" charset="0"/>
                <a:cs typeface="Times New Roman" panose="02020603050405020304" pitchFamily="18" charset="0"/>
              </a:rPr>
              <a:t>C</a:t>
            </a:r>
            <a:r>
              <a:rPr lang="en-US" sz="1800" b="0" i="0" dirty="0">
                <a:effectLst/>
                <a:latin typeface="Times New Roman" panose="02020603050405020304" pitchFamily="18" charset="0"/>
                <a:cs typeface="Times New Roman" panose="02020603050405020304" pitchFamily="18" charset="0"/>
              </a:rPr>
              <a:t>ascade would use a separate classifier to recognize different features of the image that are relevant for the current level of categorization. The outputs of each stage would be combined to generate the final classification result.</a:t>
            </a:r>
            <a:endParaRPr lang="en-US" sz="1800" dirty="0">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The Gaussian noise can have a significant impact on image quality, making it harder to discern fine details and reducing the accuracy of image classification algorithms.</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Gaussian smoothing can also help to reduce the impact of other types of noise or image creation that may be present in the image, such as motion blur or camera shake. By improving the quality of the input image, the accuracy of the classification algorithm can be improved as well.</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72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70BEF-5A1F-9145-039C-790068DCDC16}"/>
              </a:ext>
            </a:extLst>
          </p:cNvPr>
          <p:cNvSpPr>
            <a:spLocks noGrp="1"/>
          </p:cNvSpPr>
          <p:nvPr>
            <p:ph type="title"/>
          </p:nvPr>
        </p:nvSpPr>
        <p:spPr/>
        <p:txBody>
          <a:bodyPr/>
          <a:lstStyle/>
          <a:p>
            <a:r>
              <a:rPr lang="en-US"/>
              <a:t>Approach 1:- Pretrained Resnet and VGG16</a:t>
            </a:r>
          </a:p>
        </p:txBody>
      </p:sp>
      <p:pic>
        <p:nvPicPr>
          <p:cNvPr id="6" name="Picture 5">
            <a:extLst>
              <a:ext uri="{FF2B5EF4-FFF2-40B4-BE49-F238E27FC236}">
                <a16:creationId xmlns:a16="http://schemas.microsoft.com/office/drawing/2014/main" id="{B75CEABF-B06A-7D37-A251-64C0A86A4AA8}"/>
              </a:ext>
            </a:extLst>
          </p:cNvPr>
          <p:cNvPicPr>
            <a:picLocks noChangeAspect="1"/>
          </p:cNvPicPr>
          <p:nvPr/>
        </p:nvPicPr>
        <p:blipFill>
          <a:blip r:embed="rId2"/>
          <a:stretch>
            <a:fillRect/>
          </a:stretch>
        </p:blipFill>
        <p:spPr>
          <a:xfrm>
            <a:off x="187325" y="1690688"/>
            <a:ext cx="5741988" cy="2374900"/>
          </a:xfrm>
          <a:prstGeom prst="rect">
            <a:avLst/>
          </a:prstGeom>
        </p:spPr>
      </p:pic>
      <p:sp>
        <p:nvSpPr>
          <p:cNvPr id="7" name="TextBox 6">
            <a:extLst>
              <a:ext uri="{FF2B5EF4-FFF2-40B4-BE49-F238E27FC236}">
                <a16:creationId xmlns:a16="http://schemas.microsoft.com/office/drawing/2014/main" id="{EACE01A4-D38D-F702-4BFF-BCDC6B05CFCE}"/>
              </a:ext>
            </a:extLst>
          </p:cNvPr>
          <p:cNvSpPr txBox="1"/>
          <p:nvPr/>
        </p:nvSpPr>
        <p:spPr>
          <a:xfrm>
            <a:off x="1382486" y="4735286"/>
            <a:ext cx="2122889" cy="369332"/>
          </a:xfrm>
          <a:prstGeom prst="rect">
            <a:avLst/>
          </a:prstGeom>
          <a:noFill/>
        </p:spPr>
        <p:txBody>
          <a:bodyPr wrap="none" rtlCol="0">
            <a:spAutoFit/>
          </a:bodyPr>
          <a:lstStyle/>
          <a:p>
            <a:r>
              <a:rPr lang="en-US"/>
              <a:t>Pretrained ResNet50</a:t>
            </a:r>
          </a:p>
        </p:txBody>
      </p:sp>
      <p:pic>
        <p:nvPicPr>
          <p:cNvPr id="8" name="Picture 7">
            <a:extLst>
              <a:ext uri="{FF2B5EF4-FFF2-40B4-BE49-F238E27FC236}">
                <a16:creationId xmlns:a16="http://schemas.microsoft.com/office/drawing/2014/main" id="{055EF71A-1D3F-8340-F9EA-7E2C89DBF125}"/>
              </a:ext>
            </a:extLst>
          </p:cNvPr>
          <p:cNvPicPr>
            <a:picLocks noChangeAspect="1"/>
          </p:cNvPicPr>
          <p:nvPr/>
        </p:nvPicPr>
        <p:blipFill>
          <a:blip r:embed="rId3"/>
          <a:stretch>
            <a:fillRect/>
          </a:stretch>
        </p:blipFill>
        <p:spPr>
          <a:xfrm>
            <a:off x="6681632" y="1690688"/>
            <a:ext cx="5249749" cy="2374900"/>
          </a:xfrm>
          <a:prstGeom prst="rect">
            <a:avLst/>
          </a:prstGeom>
        </p:spPr>
      </p:pic>
      <p:sp>
        <p:nvSpPr>
          <p:cNvPr id="9" name="TextBox 8">
            <a:extLst>
              <a:ext uri="{FF2B5EF4-FFF2-40B4-BE49-F238E27FC236}">
                <a16:creationId xmlns:a16="http://schemas.microsoft.com/office/drawing/2014/main" id="{8950765C-711C-22F3-CD41-ADDE5DD42E5B}"/>
              </a:ext>
            </a:extLst>
          </p:cNvPr>
          <p:cNvSpPr txBox="1"/>
          <p:nvPr/>
        </p:nvSpPr>
        <p:spPr>
          <a:xfrm>
            <a:off x="8219396" y="4735286"/>
            <a:ext cx="2448604" cy="369332"/>
          </a:xfrm>
          <a:prstGeom prst="rect">
            <a:avLst/>
          </a:prstGeom>
          <a:noFill/>
        </p:spPr>
        <p:txBody>
          <a:bodyPr wrap="square" rtlCol="0">
            <a:spAutoFit/>
          </a:bodyPr>
          <a:lstStyle/>
          <a:p>
            <a:r>
              <a:rPr lang="en-US"/>
              <a:t>Pretrained VGG16</a:t>
            </a:r>
          </a:p>
        </p:txBody>
      </p:sp>
      <p:sp>
        <p:nvSpPr>
          <p:cNvPr id="10" name="Frame 9">
            <a:extLst>
              <a:ext uri="{FF2B5EF4-FFF2-40B4-BE49-F238E27FC236}">
                <a16:creationId xmlns:a16="http://schemas.microsoft.com/office/drawing/2014/main" id="{131ED498-DEC7-90A2-EFA3-0E1143783E71}"/>
              </a:ext>
            </a:extLst>
          </p:cNvPr>
          <p:cNvSpPr/>
          <p:nvPr/>
        </p:nvSpPr>
        <p:spPr>
          <a:xfrm>
            <a:off x="283710" y="3320143"/>
            <a:ext cx="3145290" cy="745445"/>
          </a:xfrm>
          <a:prstGeom prst="frame">
            <a:avLst>
              <a:gd name="adj1" fmla="val 4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ysClr val="windowText" lastClr="000000"/>
              </a:solidFill>
              <a:effectLst>
                <a:outerShdw blurRad="50800" dist="38100" dir="2700000" algn="tl" rotWithShape="0">
                  <a:prstClr val="black">
                    <a:alpha val="40000"/>
                  </a:prstClr>
                </a:outerShdw>
              </a:effectLst>
            </a:endParaRPr>
          </a:p>
        </p:txBody>
      </p:sp>
      <p:sp>
        <p:nvSpPr>
          <p:cNvPr id="11" name="Frame 10">
            <a:extLst>
              <a:ext uri="{FF2B5EF4-FFF2-40B4-BE49-F238E27FC236}">
                <a16:creationId xmlns:a16="http://schemas.microsoft.com/office/drawing/2014/main" id="{6BBF4488-E642-98BF-A2F2-639DF0CB20F6}"/>
              </a:ext>
            </a:extLst>
          </p:cNvPr>
          <p:cNvSpPr/>
          <p:nvPr/>
        </p:nvSpPr>
        <p:spPr>
          <a:xfrm>
            <a:off x="6814457" y="3320142"/>
            <a:ext cx="3145290" cy="745445"/>
          </a:xfrm>
          <a:prstGeom prst="frame">
            <a:avLst>
              <a:gd name="adj1" fmla="val 4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ysClr val="windowText" lastClr="00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45319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2C35D-10C8-07B4-245B-FBB80285C3B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a:t>Approach 2</a:t>
            </a:r>
            <a:r>
              <a:rPr lang="en-US" sz="3600" kern="1200">
                <a:solidFill>
                  <a:srgbClr val="FFFFFF"/>
                </a:solidFill>
                <a:latin typeface="+mj-lt"/>
                <a:ea typeface="+mj-ea"/>
                <a:cs typeface="+mj-cs"/>
              </a:rPr>
              <a:t>:- </a:t>
            </a:r>
            <a:r>
              <a:rPr lang="en-US" sz="3600" b="1" kern="1200">
                <a:solidFill>
                  <a:srgbClr val="FFFFFF"/>
                </a:solidFill>
                <a:effectLst/>
                <a:latin typeface="+mj-lt"/>
                <a:ea typeface="+mj-ea"/>
                <a:cs typeface="+mj-cs"/>
              </a:rPr>
              <a:t>Both Resnet 50</a:t>
            </a:r>
            <a:endParaRPr lang="en-US" sz="36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B8ABAB88-6E03-E6FE-6A82-0E50F9B6A2F4}"/>
              </a:ext>
            </a:extLst>
          </p:cNvPr>
          <p:cNvPicPr>
            <a:picLocks noChangeAspect="1"/>
          </p:cNvPicPr>
          <p:nvPr/>
        </p:nvPicPr>
        <p:blipFill>
          <a:blip r:embed="rId2"/>
          <a:stretch>
            <a:fillRect/>
          </a:stretch>
        </p:blipFill>
        <p:spPr>
          <a:xfrm>
            <a:off x="4777316" y="1681806"/>
            <a:ext cx="6780700" cy="3492059"/>
          </a:xfrm>
          <a:prstGeom prst="rect">
            <a:avLst/>
          </a:prstGeom>
        </p:spPr>
      </p:pic>
    </p:spTree>
    <p:extLst>
      <p:ext uri="{BB962C8B-B14F-4D97-AF65-F5344CB8AC3E}">
        <p14:creationId xmlns:p14="http://schemas.microsoft.com/office/powerpoint/2010/main" val="77963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D4663-70FA-7A1E-D7CD-DAAD010D4C4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a:t>Approach 3</a:t>
            </a:r>
            <a:r>
              <a:rPr lang="en-US" sz="3600" kern="1200">
                <a:solidFill>
                  <a:srgbClr val="FFFFFF"/>
                </a:solidFill>
                <a:latin typeface="+mj-lt"/>
                <a:ea typeface="+mj-ea"/>
                <a:cs typeface="+mj-cs"/>
              </a:rPr>
              <a:t>:-Both VGG16</a:t>
            </a:r>
          </a:p>
        </p:txBody>
      </p:sp>
      <p:pic>
        <p:nvPicPr>
          <p:cNvPr id="5" name="Picture 4">
            <a:extLst>
              <a:ext uri="{FF2B5EF4-FFF2-40B4-BE49-F238E27FC236}">
                <a16:creationId xmlns:a16="http://schemas.microsoft.com/office/drawing/2014/main" id="{E5289A79-C4C9-9504-220D-140EFF31029C}"/>
              </a:ext>
            </a:extLst>
          </p:cNvPr>
          <p:cNvPicPr>
            <a:picLocks noChangeAspect="1"/>
          </p:cNvPicPr>
          <p:nvPr/>
        </p:nvPicPr>
        <p:blipFill>
          <a:blip r:embed="rId2"/>
          <a:stretch>
            <a:fillRect/>
          </a:stretch>
        </p:blipFill>
        <p:spPr>
          <a:xfrm>
            <a:off x="4777316" y="1581582"/>
            <a:ext cx="7414684" cy="3380799"/>
          </a:xfrm>
          <a:prstGeom prst="rect">
            <a:avLst/>
          </a:prstGeom>
        </p:spPr>
      </p:pic>
    </p:spTree>
    <p:extLst>
      <p:ext uri="{BB962C8B-B14F-4D97-AF65-F5344CB8AC3E}">
        <p14:creationId xmlns:p14="http://schemas.microsoft.com/office/powerpoint/2010/main" val="1130993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51086-BF05-5DAD-185E-11F52271B14D}"/>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a:t>Approach 4</a:t>
            </a:r>
            <a:r>
              <a:rPr lang="en-US" sz="3300" kern="1200">
                <a:solidFill>
                  <a:srgbClr val="FFFFFF"/>
                </a:solidFill>
                <a:latin typeface="+mj-lt"/>
                <a:ea typeface="+mj-ea"/>
                <a:cs typeface="+mj-cs"/>
              </a:rPr>
              <a:t>:- </a:t>
            </a:r>
            <a:r>
              <a:rPr lang="en-US" sz="3300" b="1" kern="1200">
                <a:solidFill>
                  <a:srgbClr val="FFFFFF"/>
                </a:solidFill>
                <a:effectLst/>
                <a:latin typeface="+mj-lt"/>
                <a:ea typeface="+mj-ea"/>
                <a:cs typeface="+mj-cs"/>
              </a:rPr>
              <a:t>Level 1 Resnet50 – Level 2 VGG16</a:t>
            </a:r>
            <a:br>
              <a:rPr lang="en-US" sz="3300" b="1" kern="1200">
                <a:solidFill>
                  <a:srgbClr val="FFFFFF"/>
                </a:solidFill>
                <a:effectLst/>
                <a:latin typeface="+mj-lt"/>
                <a:ea typeface="+mj-ea"/>
                <a:cs typeface="+mj-cs"/>
              </a:rPr>
            </a:br>
            <a:endParaRPr lang="en-US" sz="3300" kern="120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1B5FCDEC-265C-6A29-8E8D-F2E3BE7E6BC7}"/>
              </a:ext>
            </a:extLst>
          </p:cNvPr>
          <p:cNvPicPr>
            <a:picLocks noChangeAspect="1"/>
          </p:cNvPicPr>
          <p:nvPr/>
        </p:nvPicPr>
        <p:blipFill>
          <a:blip r:embed="rId2"/>
          <a:stretch>
            <a:fillRect/>
          </a:stretch>
        </p:blipFill>
        <p:spPr>
          <a:xfrm>
            <a:off x="4777316" y="1681806"/>
            <a:ext cx="6780700" cy="3007150"/>
          </a:xfrm>
          <a:prstGeom prst="rect">
            <a:avLst/>
          </a:prstGeom>
        </p:spPr>
      </p:pic>
      <p:sp>
        <p:nvSpPr>
          <p:cNvPr id="7" name="TextBox 6">
            <a:extLst>
              <a:ext uri="{FF2B5EF4-FFF2-40B4-BE49-F238E27FC236}">
                <a16:creationId xmlns:a16="http://schemas.microsoft.com/office/drawing/2014/main" id="{79B0F5A6-0128-A34A-1CE4-845E81B770CC}"/>
              </a:ext>
            </a:extLst>
          </p:cNvPr>
          <p:cNvSpPr txBox="1"/>
          <p:nvPr/>
        </p:nvSpPr>
        <p:spPr>
          <a:xfrm>
            <a:off x="391885" y="407899"/>
            <a:ext cx="11070771" cy="1477328"/>
          </a:xfrm>
          <a:prstGeom prst="rect">
            <a:avLst/>
          </a:prstGeom>
          <a:noFill/>
        </p:spPr>
        <p:txBody>
          <a:bodyPr wrap="square" lIns="91440" tIns="45720" rIns="91440" bIns="45720" anchor="t">
            <a:spAutoFit/>
          </a:bodyPr>
          <a:lstStyle/>
          <a:p>
            <a:pPr algn="jus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Does the Hybrid (Resnet50 and VGG16) model approach help in the classification of Hierarchical Classes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The model's performance was hardly affected as the accuracy remained nearly unchanged. However, if the model was trained for more epochs, a noticeable improvement in accuracy could be observed. </a:t>
            </a:r>
          </a:p>
          <a:p>
            <a:pPr algn="just">
              <a:buFont typeface="Wingdings" panose="05000000000000000000" pitchFamily="2" charset="2"/>
              <a:buChar char="§"/>
            </a:pPr>
            <a:endParaRPr lang="en-GB" dirty="0">
              <a:latin typeface="Times New Roman"/>
              <a:cs typeface="Arial"/>
            </a:endParaRPr>
          </a:p>
          <a:p>
            <a:pPr algn="just">
              <a:buFont typeface="Wingdings" panose="05000000000000000000" pitchFamily="2" charset="2"/>
              <a:buChar char="§"/>
            </a:pPr>
            <a:endParaRPr lang="en-US" dirty="0">
              <a:latin typeface="Times New Roman"/>
              <a:ea typeface="Calibri" panose="020F0502020204030204" pitchFamily="34" charset="0"/>
              <a:cs typeface="Arial"/>
            </a:endParaRPr>
          </a:p>
        </p:txBody>
      </p:sp>
    </p:spTree>
    <p:extLst>
      <p:ext uri="{BB962C8B-B14F-4D97-AF65-F5344CB8AC3E}">
        <p14:creationId xmlns:p14="http://schemas.microsoft.com/office/powerpoint/2010/main" val="1694870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1EB5E-E9CC-D329-4358-7A729BDA87D4}"/>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a:t>Approach 5</a:t>
            </a:r>
            <a:r>
              <a:rPr lang="en-US" sz="3300" kern="1200">
                <a:solidFill>
                  <a:srgbClr val="FFFFFF"/>
                </a:solidFill>
                <a:latin typeface="+mj-lt"/>
                <a:ea typeface="+mj-ea"/>
                <a:cs typeface="+mj-cs"/>
              </a:rPr>
              <a:t>:-</a:t>
            </a:r>
            <a:r>
              <a:rPr lang="en-US" sz="3300" b="1" kern="1200">
                <a:solidFill>
                  <a:srgbClr val="FFFFFF"/>
                </a:solidFill>
                <a:effectLst/>
                <a:latin typeface="+mj-lt"/>
                <a:ea typeface="+mj-ea"/>
                <a:cs typeface="+mj-cs"/>
              </a:rPr>
              <a:t>Both Resnet 50 With Cascade Training</a:t>
            </a:r>
            <a:br>
              <a:rPr lang="en-US" sz="3300" b="1" kern="1200">
                <a:solidFill>
                  <a:srgbClr val="FFFFFF"/>
                </a:solidFill>
                <a:effectLst/>
                <a:latin typeface="+mj-lt"/>
                <a:ea typeface="+mj-ea"/>
                <a:cs typeface="+mj-cs"/>
              </a:rPr>
            </a:br>
            <a:endParaRPr lang="en-US" sz="33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B5507C81-BB46-B0D3-C3AB-EBD3CEFF0704}"/>
              </a:ext>
            </a:extLst>
          </p:cNvPr>
          <p:cNvPicPr>
            <a:picLocks noChangeAspect="1"/>
          </p:cNvPicPr>
          <p:nvPr/>
        </p:nvPicPr>
        <p:blipFill>
          <a:blip r:embed="rId2"/>
          <a:stretch>
            <a:fillRect/>
          </a:stretch>
        </p:blipFill>
        <p:spPr>
          <a:xfrm>
            <a:off x="4777316" y="1585502"/>
            <a:ext cx="6780700" cy="3153576"/>
          </a:xfrm>
          <a:prstGeom prst="rect">
            <a:avLst/>
          </a:prstGeom>
        </p:spPr>
      </p:pic>
      <p:sp>
        <p:nvSpPr>
          <p:cNvPr id="3" name="TextBox 2">
            <a:extLst>
              <a:ext uri="{FF2B5EF4-FFF2-40B4-BE49-F238E27FC236}">
                <a16:creationId xmlns:a16="http://schemas.microsoft.com/office/drawing/2014/main" id="{31FF055C-3D5F-CE45-F6EE-41A2637671FD}"/>
              </a:ext>
            </a:extLst>
          </p:cNvPr>
          <p:cNvSpPr txBox="1"/>
          <p:nvPr/>
        </p:nvSpPr>
        <p:spPr>
          <a:xfrm>
            <a:off x="588819" y="692727"/>
            <a:ext cx="106287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Similar to the previous one, here all the resnet50 used in both level we had the same result as the previous one.</a:t>
            </a:r>
          </a:p>
        </p:txBody>
      </p:sp>
    </p:spTree>
    <p:extLst>
      <p:ext uri="{BB962C8B-B14F-4D97-AF65-F5344CB8AC3E}">
        <p14:creationId xmlns:p14="http://schemas.microsoft.com/office/powerpoint/2010/main" val="422323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CF5B4-4F67-7526-9D68-9808BEBA820E}"/>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a:t>Approach 6</a:t>
            </a:r>
            <a:r>
              <a:rPr lang="en-US" sz="3300" kern="1200">
                <a:solidFill>
                  <a:srgbClr val="FFFFFF"/>
                </a:solidFill>
                <a:latin typeface="+mj-lt"/>
                <a:ea typeface="+mj-ea"/>
                <a:cs typeface="+mj-cs"/>
              </a:rPr>
              <a:t>:-</a:t>
            </a:r>
            <a:r>
              <a:rPr lang="en-US" sz="3300" b="1" kern="1200">
                <a:solidFill>
                  <a:srgbClr val="FFFFFF"/>
                </a:solidFill>
                <a:effectLst/>
                <a:latin typeface="+mj-lt"/>
                <a:ea typeface="+mj-ea"/>
                <a:cs typeface="+mj-cs"/>
              </a:rPr>
              <a:t>Level 1 VGG16 – Level 2 Resnet 50 with </a:t>
            </a:r>
            <a:r>
              <a:rPr lang="en-US" sz="3300" b="1" err="1">
                <a:solidFill>
                  <a:srgbClr val="FFFFFF"/>
                </a:solidFill>
              </a:rPr>
              <a:t>Augmax_noise</a:t>
            </a:r>
            <a:endParaRPr lang="en-US" sz="33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CFE4EEA6-4E42-8065-F031-3E6D4F0047E2}"/>
              </a:ext>
            </a:extLst>
          </p:cNvPr>
          <p:cNvPicPr>
            <a:picLocks noChangeAspect="1"/>
          </p:cNvPicPr>
          <p:nvPr/>
        </p:nvPicPr>
        <p:blipFill>
          <a:blip r:embed="rId2"/>
          <a:stretch>
            <a:fillRect/>
          </a:stretch>
        </p:blipFill>
        <p:spPr>
          <a:xfrm>
            <a:off x="4644797" y="1576677"/>
            <a:ext cx="7327557" cy="3519690"/>
          </a:xfrm>
          <a:prstGeom prst="rect">
            <a:avLst/>
          </a:prstGeom>
        </p:spPr>
      </p:pic>
      <p:sp>
        <p:nvSpPr>
          <p:cNvPr id="6" name="TextBox 5">
            <a:extLst>
              <a:ext uri="{FF2B5EF4-FFF2-40B4-BE49-F238E27FC236}">
                <a16:creationId xmlns:a16="http://schemas.microsoft.com/office/drawing/2014/main" id="{3C341003-05F9-B3CB-E428-EF124DB0E0F5}"/>
              </a:ext>
            </a:extLst>
          </p:cNvPr>
          <p:cNvSpPr txBox="1"/>
          <p:nvPr/>
        </p:nvSpPr>
        <p:spPr>
          <a:xfrm>
            <a:off x="576943" y="182162"/>
            <a:ext cx="9840686" cy="1785104"/>
          </a:xfrm>
          <a:prstGeom prst="rect">
            <a:avLst/>
          </a:prstGeom>
          <a:noFill/>
        </p:spPr>
        <p:txBody>
          <a:bodyPr wrap="square" lIns="91440" tIns="45720" rIns="91440" bIns="45720" anchor="t">
            <a:spAutoFit/>
          </a:bodyPr>
          <a:lstStyle/>
          <a:p>
            <a:pPr marL="285750" indent="-285750" algn="just">
              <a:buFont typeface="Arial" panose="05000000000000000000" pitchFamily="2" charset="2"/>
              <a:buChar char="•"/>
            </a:pPr>
            <a:r>
              <a:rPr lang="en-US" sz="1600">
                <a:latin typeface="Times New Roman"/>
                <a:ea typeface="Calibri" panose="020F0502020204030204" pitchFamily="34" charset="0"/>
                <a:cs typeface="Arial"/>
              </a:rPr>
              <a:t> </a:t>
            </a:r>
            <a:r>
              <a:rPr lang="en-US" sz="1600">
                <a:effectLst/>
                <a:latin typeface="Times New Roman"/>
                <a:ea typeface="Calibri" panose="020F0502020204030204" pitchFamily="34" charset="0"/>
                <a:cs typeface="Arial"/>
              </a:rPr>
              <a:t>What is the best method of data augmentation for improving the overall accuracy?</a:t>
            </a:r>
            <a:r>
              <a:rPr lang="en-US" sz="1600">
                <a:latin typeface="Times New Roman"/>
                <a:ea typeface="Calibri" panose="020F0502020204030204" pitchFamily="34" charset="0"/>
                <a:cs typeface="Arial"/>
              </a:rPr>
              <a:t> - </a:t>
            </a:r>
          </a:p>
          <a:p>
            <a:pPr algn="just"/>
            <a:r>
              <a:rPr lang="en-US" sz="1400" b="1">
                <a:latin typeface="Times New Roman"/>
                <a:ea typeface="+mn-lt"/>
                <a:cs typeface="+mn-lt"/>
              </a:rPr>
              <a:t>Here the Resnet50-VGG16 hybrid model is trained by utilizing the </a:t>
            </a:r>
            <a:r>
              <a:rPr lang="en-US" sz="1400" b="1" err="1">
                <a:latin typeface="Times New Roman"/>
                <a:ea typeface="+mn-lt"/>
                <a:cs typeface="+mn-lt"/>
              </a:rPr>
              <a:t>AugMix</a:t>
            </a:r>
            <a:r>
              <a:rPr lang="en-US" sz="1400" b="1">
                <a:latin typeface="Times New Roman"/>
                <a:ea typeface="+mn-lt"/>
                <a:cs typeface="+mn-lt"/>
              </a:rPr>
              <a:t> for data </a:t>
            </a:r>
            <a:r>
              <a:rPr lang="en-US" sz="1400" b="1" err="1">
                <a:latin typeface="Times New Roman"/>
                <a:ea typeface="+mn-lt"/>
                <a:cs typeface="+mn-lt"/>
              </a:rPr>
              <a:t>augmentaion</a:t>
            </a:r>
            <a:r>
              <a:rPr lang="en-US" sz="1400" b="1">
                <a:latin typeface="Times New Roman"/>
                <a:ea typeface="+mn-lt"/>
                <a:cs typeface="+mn-lt"/>
              </a:rPr>
              <a:t> and adding the random noise in the training image to increase the features from the image as well as increase the </a:t>
            </a:r>
            <a:r>
              <a:rPr lang="en-US" sz="1400" b="1" err="1">
                <a:latin typeface="Times New Roman"/>
                <a:ea typeface="+mn-lt"/>
                <a:cs typeface="+mn-lt"/>
              </a:rPr>
              <a:t>robutess</a:t>
            </a:r>
            <a:r>
              <a:rPr lang="en-US" sz="1400" b="1">
                <a:latin typeface="Times New Roman"/>
                <a:ea typeface="+mn-lt"/>
                <a:cs typeface="+mn-lt"/>
              </a:rPr>
              <a:t> of the model and showed consistently low errors on the prediction. And the same approach had been used in this work with the addition of noise in the training.</a:t>
            </a:r>
            <a:r>
              <a:rPr lang="en-US" sz="1600" b="1">
                <a:ea typeface="+mn-lt"/>
                <a:cs typeface="+mn-lt"/>
              </a:rPr>
              <a:t> </a:t>
            </a:r>
            <a:endParaRPr lang="en-IN" sz="1600">
              <a:latin typeface="Calibri" panose="020F0502020204030204" pitchFamily="34" charset="0"/>
              <a:ea typeface="+mn-lt"/>
              <a:cs typeface="Arial" panose="020B0604020202020204" pitchFamily="34" charset="0"/>
            </a:endParaRPr>
          </a:p>
          <a:p>
            <a:pPr marL="285750" indent="-285750" algn="just">
              <a:buFont typeface="Arial" panose="05000000000000000000" pitchFamily="2" charset="2"/>
              <a:buChar char="•"/>
            </a:pPr>
            <a:endParaRPr lang="en-US" b="1">
              <a:latin typeface="Calibri" panose="020F0502020204030204" pitchFamily="34" charset="0"/>
              <a:ea typeface="Calibri" panose="020F0502020204030204" pitchFamily="34" charset="0"/>
              <a:cs typeface="Calibri"/>
            </a:endParaRPr>
          </a:p>
          <a:p>
            <a:pPr algn="just">
              <a:buFont typeface="Wingdings" panose="05000000000000000000" pitchFamily="2" charset="2"/>
              <a:buChar char="§"/>
            </a:pPr>
            <a:endParaRPr lang="en-US" sz="1800">
              <a:effectLst/>
              <a:latin typeface="Times New Roman"/>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6012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18CD-2E21-7E72-ADC5-45BA21E44149}"/>
              </a:ext>
            </a:extLst>
          </p:cNvPr>
          <p:cNvSpPr>
            <a:spLocks noGrp="1"/>
          </p:cNvSpPr>
          <p:nvPr>
            <p:ph type="title"/>
          </p:nvPr>
        </p:nvSpPr>
        <p:spPr/>
        <p:txBody>
          <a:bodyPr/>
          <a:lstStyle/>
          <a:p>
            <a:r>
              <a:rPr lang="en-US"/>
              <a:t>Future Scope</a:t>
            </a:r>
          </a:p>
        </p:txBody>
      </p:sp>
      <p:sp>
        <p:nvSpPr>
          <p:cNvPr id="3" name="Content Placeholder 2">
            <a:extLst>
              <a:ext uri="{FF2B5EF4-FFF2-40B4-BE49-F238E27FC236}">
                <a16:creationId xmlns:a16="http://schemas.microsoft.com/office/drawing/2014/main" id="{C8B6B995-F430-7564-41E4-DFD42E96FF63}"/>
              </a:ext>
            </a:extLst>
          </p:cNvPr>
          <p:cNvSpPr>
            <a:spLocks noGrp="1"/>
          </p:cNvSpPr>
          <p:nvPr>
            <p:ph idx="1"/>
          </p:nvPr>
        </p:nvSpPr>
        <p:spPr/>
        <p:txBody>
          <a:bodyPr vert="horz" lIns="91440" tIns="45720" rIns="91440" bIns="45720" rtlCol="0" anchor="t">
            <a:normAutofit/>
          </a:bodyPr>
          <a:lstStyle/>
          <a:p>
            <a:r>
              <a:rPr lang="en-US" sz="2000" b="0" i="0">
                <a:solidFill>
                  <a:srgbClr val="D1D5DB"/>
                </a:solidFill>
                <a:effectLst/>
                <a:latin typeface="Times New Roman"/>
                <a:cs typeface="Times New Roman"/>
              </a:rPr>
              <a:t>The utilization of insect classification algorithms enables the gathering of data regarding insect populations, distribution, and behavior, which in turn can be utilized to guide and enhance conservation efforts, pest control measures, and scientific research.</a:t>
            </a:r>
          </a:p>
          <a:p>
            <a:r>
              <a:rPr lang="en-US" sz="2000" b="0" i="0">
                <a:solidFill>
                  <a:srgbClr val="D1D5DB"/>
                </a:solidFill>
                <a:effectLst/>
                <a:latin typeface="Times New Roman"/>
                <a:cs typeface="Times New Roman"/>
              </a:rPr>
              <a:t>By combining insect classification algorithms with other technologies like drones, sensors, and autonomous vehicles, it would be possible to collect more extensive data on insects in their natural habitats. This would result in improved data analysis and a deeper comprehension of insect ecology and behavior.</a:t>
            </a:r>
          </a:p>
          <a:p>
            <a:r>
              <a:rPr lang="en-US" sz="2000">
                <a:latin typeface="Times New Roman"/>
                <a:cs typeface="Times New Roman"/>
              </a:rPr>
              <a:t>A comprehensive investigation into the impact of pests on crops and the resulting economic losses in various countries has generated sufficient data to facilitate the implementation of AI and ML-based approaches.</a:t>
            </a:r>
          </a:p>
        </p:txBody>
      </p:sp>
    </p:spTree>
    <p:extLst>
      <p:ext uri="{BB962C8B-B14F-4D97-AF65-F5344CB8AC3E}">
        <p14:creationId xmlns:p14="http://schemas.microsoft.com/office/powerpoint/2010/main" val="236200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50DB-39B8-5E5E-F9AF-CA0B0F6E5CAD}"/>
              </a:ext>
            </a:extLst>
          </p:cNvPr>
          <p:cNvSpPr>
            <a:spLocks noGrp="1"/>
          </p:cNvSpPr>
          <p:nvPr>
            <p:ph type="title"/>
          </p:nvPr>
        </p:nvSpPr>
        <p:spPr>
          <a:xfrm>
            <a:off x="913795" y="609601"/>
            <a:ext cx="10353761" cy="1170562"/>
          </a:xfrm>
        </p:spPr>
        <p:txBody>
          <a:bodyPr/>
          <a:lstStyle/>
          <a:p>
            <a:r>
              <a:rPr lang="en-IN"/>
              <a:t>Conclusion</a:t>
            </a:r>
          </a:p>
        </p:txBody>
      </p:sp>
      <p:sp>
        <p:nvSpPr>
          <p:cNvPr id="3" name="Content Placeholder 2">
            <a:extLst>
              <a:ext uri="{FF2B5EF4-FFF2-40B4-BE49-F238E27FC236}">
                <a16:creationId xmlns:a16="http://schemas.microsoft.com/office/drawing/2014/main" id="{33924493-BBB9-5863-E143-7DE2AEFAC6A5}"/>
              </a:ext>
            </a:extLst>
          </p:cNvPr>
          <p:cNvSpPr>
            <a:spLocks noGrp="1"/>
          </p:cNvSpPr>
          <p:nvPr>
            <p:ph idx="1"/>
          </p:nvPr>
        </p:nvSpPr>
        <p:spPr>
          <a:xfrm>
            <a:off x="913795" y="1780163"/>
            <a:ext cx="10353762" cy="4011037"/>
          </a:xfrm>
        </p:spPr>
        <p:txBody>
          <a:bodyPr vert="horz" lIns="91440" tIns="45720" rIns="91440" bIns="45720" rtlCol="0" anchor="t">
            <a:normAutofit/>
          </a:bodyPr>
          <a:lstStyle/>
          <a:p>
            <a:pPr algn="just"/>
            <a:r>
              <a:rPr lang="en-US" sz="1800">
                <a:effectLst/>
                <a:latin typeface="Times New Roman" panose="02020603050405020304" pitchFamily="18" charset="0"/>
                <a:ea typeface="Calibri" panose="020F0502020204030204" pitchFamily="34" charset="0"/>
              </a:rPr>
              <a:t>The Hybrid Approach of VGG16 and ResNet50, has an average accuracy of close to 75%.</a:t>
            </a:r>
          </a:p>
          <a:p>
            <a:pPr algn="just"/>
            <a:r>
              <a:rPr lang="en-US" sz="1800">
                <a:effectLst/>
                <a:latin typeface="Times New Roman"/>
                <a:ea typeface="Calibri" panose="020F0502020204030204" pitchFamily="34" charset="0"/>
                <a:cs typeface="Times New Roman"/>
              </a:rPr>
              <a:t>Whereas with ResNet50 and </a:t>
            </a:r>
            <a:r>
              <a:rPr lang="en-US" sz="1800">
                <a:latin typeface="Times New Roman"/>
                <a:ea typeface="Calibri" panose="020F0502020204030204" pitchFamily="34" charset="0"/>
                <a:cs typeface="Times New Roman"/>
              </a:rPr>
              <a:t>VGG16</a:t>
            </a:r>
            <a:r>
              <a:rPr lang="en-US" sz="1800">
                <a:effectLst/>
                <a:latin typeface="Times New Roman"/>
                <a:ea typeface="Calibri" panose="020F0502020204030204" pitchFamily="34" charset="0"/>
                <a:cs typeface="Times New Roman"/>
              </a:rPr>
              <a:t> approaches, </a:t>
            </a:r>
            <a:r>
              <a:rPr lang="en-US" sz="1800">
                <a:latin typeface="Times New Roman"/>
                <a:ea typeface="Calibri" panose="020F0502020204030204" pitchFamily="34" charset="0"/>
                <a:cs typeface="Times New Roman"/>
              </a:rPr>
              <a:t>76</a:t>
            </a:r>
            <a:r>
              <a:rPr lang="en-US" sz="1800">
                <a:effectLst/>
                <a:latin typeface="Times New Roman"/>
                <a:ea typeface="Calibri" panose="020F0502020204030204" pitchFamily="34" charset="0"/>
                <a:cs typeface="Times New Roman"/>
              </a:rPr>
              <a:t>% of average accuracy and the macro average </a:t>
            </a:r>
            <a:r>
              <a:rPr lang="en-US" sz="1800">
                <a:latin typeface="Times New Roman"/>
                <a:ea typeface="Calibri" panose="020F0502020204030204" pitchFamily="34" charset="0"/>
                <a:cs typeface="Times New Roman"/>
              </a:rPr>
              <a:t>of 77.76</a:t>
            </a:r>
            <a:r>
              <a:rPr lang="en-US" sz="1800">
                <a:effectLst/>
                <a:latin typeface="Times New Roman"/>
                <a:ea typeface="Calibri" panose="020F0502020204030204" pitchFamily="34" charset="0"/>
                <a:cs typeface="Times New Roman"/>
              </a:rPr>
              <a:t>%, and a weighted average of </a:t>
            </a:r>
            <a:r>
              <a:rPr lang="en-US" sz="1800">
                <a:latin typeface="Times New Roman"/>
                <a:ea typeface="Calibri" panose="020F0502020204030204" pitchFamily="34" charset="0"/>
                <a:cs typeface="Times New Roman"/>
              </a:rPr>
              <a:t>78</a:t>
            </a:r>
            <a:r>
              <a:rPr lang="en-US" sz="1800">
                <a:effectLst/>
                <a:latin typeface="Times New Roman"/>
                <a:ea typeface="Calibri" panose="020F0502020204030204" pitchFamily="34" charset="0"/>
                <a:cs typeface="Times New Roman"/>
              </a:rPr>
              <a:t>% are observed.</a:t>
            </a:r>
          </a:p>
          <a:p>
            <a:pPr algn="just"/>
            <a:r>
              <a:rPr lang="en-US" sz="1800">
                <a:effectLst/>
                <a:latin typeface="Times New Roman"/>
                <a:ea typeface="Calibri" panose="020F0502020204030204" pitchFamily="34" charset="0"/>
                <a:cs typeface="Arial"/>
              </a:rPr>
              <a:t>Also different Approaches used were Noise</a:t>
            </a:r>
            <a:r>
              <a:rPr lang="en-US" sz="1800">
                <a:latin typeface="Times New Roman"/>
                <a:ea typeface="Calibri" panose="020F0502020204030204" pitchFamily="34" charset="0"/>
                <a:cs typeface="Arial"/>
              </a:rPr>
              <a:t> </a:t>
            </a:r>
            <a:r>
              <a:rPr lang="en-US" sz="1800">
                <a:effectLst/>
                <a:latin typeface="Times New Roman"/>
                <a:ea typeface="Calibri" panose="020F0502020204030204" pitchFamily="34" charset="0"/>
                <a:cs typeface="Arial"/>
              </a:rPr>
              <a:t>and Cascade. Where</a:t>
            </a:r>
            <a:r>
              <a:rPr lang="en-US" sz="1800">
                <a:latin typeface="Times New Roman"/>
                <a:ea typeface="Calibri" panose="020F0502020204030204" pitchFamily="34" charset="0"/>
                <a:cs typeface="Arial"/>
              </a:rPr>
              <a:t> </a:t>
            </a:r>
            <a:r>
              <a:rPr lang="en-US" sz="1800">
                <a:effectLst/>
                <a:latin typeface="Times New Roman"/>
                <a:ea typeface="Calibri" panose="020F0502020204030204" pitchFamily="34" charset="0"/>
                <a:cs typeface="Arial"/>
              </a:rPr>
              <a:t> Cascade Accuracy was Comparatively low.</a:t>
            </a:r>
          </a:p>
          <a:p>
            <a:pPr algn="just"/>
            <a:r>
              <a:rPr lang="en-US" sz="1800">
                <a:effectLst/>
                <a:latin typeface="Times New Roman" panose="02020603050405020304" pitchFamily="18" charset="0"/>
                <a:ea typeface="Calibri" panose="020F0502020204030204" pitchFamily="34" charset="0"/>
                <a:cs typeface="Arial" panose="020B0604020202020204" pitchFamily="34" charset="0"/>
              </a:rPr>
              <a:t>The final best model with gained higher Accuracy is ResNet50 and VGG16 Hybrid model which is trained with Noise in the image and the </a:t>
            </a:r>
            <a:r>
              <a:rPr lang="en-US" sz="1800" err="1">
                <a:effectLst/>
                <a:latin typeface="Times New Roman" panose="02020603050405020304" pitchFamily="18" charset="0"/>
                <a:ea typeface="Calibri" panose="020F0502020204030204" pitchFamily="34" charset="0"/>
                <a:cs typeface="Arial" panose="020B0604020202020204" pitchFamily="34" charset="0"/>
              </a:rPr>
              <a:t>AugMix</a:t>
            </a:r>
            <a:r>
              <a:rPr lang="en-US" sz="1800">
                <a:effectLst/>
                <a:latin typeface="Times New Roman" panose="02020603050405020304" pitchFamily="18" charset="0"/>
                <a:ea typeface="Calibri" panose="020F0502020204030204" pitchFamily="34" charset="0"/>
                <a:cs typeface="Arial" panose="020B0604020202020204" pitchFamily="34" charset="0"/>
              </a:rPr>
              <a:t> method.</a:t>
            </a:r>
            <a:endParaRPr lang="en-IN" sz="1800">
              <a:effectLst/>
              <a:latin typeface="Calibri" panose="020F0502020204030204" pitchFamily="34" charset="0"/>
              <a:ea typeface="Calibri" panose="020F0502020204030204" pitchFamily="34" charset="0"/>
              <a:cs typeface="Arial" panose="020B0604020202020204" pitchFamily="34" charset="0"/>
            </a:endParaRPr>
          </a:p>
          <a:p>
            <a:endParaRPr lang="en-IN"/>
          </a:p>
        </p:txBody>
      </p:sp>
    </p:spTree>
    <p:extLst>
      <p:ext uri="{BB962C8B-B14F-4D97-AF65-F5344CB8AC3E}">
        <p14:creationId xmlns:p14="http://schemas.microsoft.com/office/powerpoint/2010/main" val="3106604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B6D9-186B-5511-C049-EBC52436FFFA}"/>
              </a:ext>
            </a:extLst>
          </p:cNvPr>
          <p:cNvSpPr>
            <a:spLocks noGrp="1"/>
          </p:cNvSpPr>
          <p:nvPr>
            <p:ph type="title"/>
          </p:nvPr>
        </p:nvSpPr>
        <p:spPr/>
        <p:txBody>
          <a:bodyPr/>
          <a:lstStyle/>
          <a:p>
            <a:r>
              <a:rPr lang="en-US" b="1" u="sng"/>
              <a:t>References</a:t>
            </a:r>
          </a:p>
        </p:txBody>
      </p:sp>
      <p:sp>
        <p:nvSpPr>
          <p:cNvPr id="3" name="Content Placeholder 2">
            <a:extLst>
              <a:ext uri="{FF2B5EF4-FFF2-40B4-BE49-F238E27FC236}">
                <a16:creationId xmlns:a16="http://schemas.microsoft.com/office/drawing/2014/main" id="{FD87901D-5684-2AAA-09B1-6B6FFCACEBA0}"/>
              </a:ext>
            </a:extLst>
          </p:cNvPr>
          <p:cNvSpPr>
            <a:spLocks noGrp="1"/>
          </p:cNvSpPr>
          <p:nvPr>
            <p:ph idx="1"/>
          </p:nvPr>
        </p:nvSpPr>
        <p:spPr/>
        <p:txBody>
          <a:bodyPr vert="horz" lIns="91440" tIns="45720" rIns="91440" bIns="45720" rtlCol="0" anchor="t">
            <a:normAutofit/>
          </a:bodyPr>
          <a:lstStyle/>
          <a:p>
            <a:r>
              <a:rPr lang="en-US">
                <a:hlinkClick r:id="rId2"/>
              </a:rPr>
              <a:t>https://github.com/xpwu95/IP102</a:t>
            </a:r>
            <a:endParaRPr lang="en-US"/>
          </a:p>
          <a:p>
            <a:r>
              <a:rPr lang="en-US" sz="2000">
                <a:ea typeface="+mn-lt"/>
                <a:cs typeface="+mn-lt"/>
              </a:rPr>
              <a:t>Li, </a:t>
            </a:r>
            <a:r>
              <a:rPr lang="en-US" sz="2000" err="1">
                <a:ea typeface="+mn-lt"/>
                <a:cs typeface="+mn-lt"/>
              </a:rPr>
              <a:t>Yanfen</a:t>
            </a:r>
            <a:r>
              <a:rPr lang="en-US" sz="2000">
                <a:ea typeface="+mn-lt"/>
                <a:cs typeface="+mn-lt"/>
              </a:rPr>
              <a:t> &amp; Wang, </a:t>
            </a:r>
            <a:r>
              <a:rPr lang="en-US" sz="2000" err="1">
                <a:ea typeface="+mn-lt"/>
                <a:cs typeface="+mn-lt"/>
              </a:rPr>
              <a:t>Hanxiang</a:t>
            </a:r>
            <a:r>
              <a:rPr lang="en-US" sz="2000">
                <a:ea typeface="+mn-lt"/>
                <a:cs typeface="+mn-lt"/>
              </a:rPr>
              <a:t> &amp; Dang, L. Minh &amp; Sadeghi-</a:t>
            </a:r>
            <a:r>
              <a:rPr lang="en-US" sz="2000" err="1">
                <a:ea typeface="+mn-lt"/>
                <a:cs typeface="+mn-lt"/>
              </a:rPr>
              <a:t>Niaraki</a:t>
            </a:r>
            <a:r>
              <a:rPr lang="en-US" sz="2000">
                <a:ea typeface="+mn-lt"/>
                <a:cs typeface="+mn-lt"/>
              </a:rPr>
              <a:t>, </a:t>
            </a:r>
            <a:r>
              <a:rPr lang="en-US" sz="2000" err="1">
                <a:ea typeface="+mn-lt"/>
                <a:cs typeface="+mn-lt"/>
              </a:rPr>
              <a:t>Abolghasem</a:t>
            </a:r>
            <a:r>
              <a:rPr lang="en-US" sz="2000">
                <a:ea typeface="+mn-lt"/>
                <a:cs typeface="+mn-lt"/>
              </a:rPr>
              <a:t> &amp; Moon, </a:t>
            </a:r>
            <a:r>
              <a:rPr lang="en-US" sz="2000" err="1">
                <a:ea typeface="+mn-lt"/>
                <a:cs typeface="+mn-lt"/>
              </a:rPr>
              <a:t>Hyeonjoon</a:t>
            </a:r>
            <a:r>
              <a:rPr lang="en-US" sz="2000">
                <a:ea typeface="+mn-lt"/>
                <a:cs typeface="+mn-lt"/>
              </a:rPr>
              <a:t>. (2020). Crop pest recognition in natural scenes using convolutional neural networks. Computers and Electronics in Agriculture. 169. 10.1016/j.compag.2019.105174. </a:t>
            </a:r>
          </a:p>
          <a:p>
            <a:r>
              <a:rPr lang="en-US" sz="2000" err="1">
                <a:ea typeface="+mn-lt"/>
                <a:cs typeface="+mn-lt"/>
              </a:rPr>
              <a:t>Nanni</a:t>
            </a:r>
            <a:r>
              <a:rPr lang="en-US" sz="2000">
                <a:ea typeface="+mn-lt"/>
                <a:cs typeface="+mn-lt"/>
              </a:rPr>
              <a:t>, Loris &amp; </a:t>
            </a:r>
            <a:r>
              <a:rPr lang="en-US" sz="2000" err="1">
                <a:ea typeface="+mn-lt"/>
                <a:cs typeface="+mn-lt"/>
              </a:rPr>
              <a:t>Manfè</a:t>
            </a:r>
            <a:r>
              <a:rPr lang="en-US" sz="2000">
                <a:ea typeface="+mn-lt"/>
                <a:cs typeface="+mn-lt"/>
              </a:rPr>
              <a:t>, Alessandro &amp; </a:t>
            </a:r>
            <a:r>
              <a:rPr lang="en-US" sz="2000" err="1">
                <a:ea typeface="+mn-lt"/>
                <a:cs typeface="+mn-lt"/>
              </a:rPr>
              <a:t>Maguolo</a:t>
            </a:r>
            <a:r>
              <a:rPr lang="en-US" sz="2000">
                <a:ea typeface="+mn-lt"/>
                <a:cs typeface="+mn-lt"/>
              </a:rPr>
              <a:t>, Gianluca &amp; </a:t>
            </a:r>
            <a:r>
              <a:rPr lang="en-US" sz="2000" err="1">
                <a:ea typeface="+mn-lt"/>
                <a:cs typeface="+mn-lt"/>
              </a:rPr>
              <a:t>Lumini</a:t>
            </a:r>
            <a:r>
              <a:rPr lang="en-US" sz="2000">
                <a:ea typeface="+mn-lt"/>
                <a:cs typeface="+mn-lt"/>
              </a:rPr>
              <a:t>, Alessandra &amp; </a:t>
            </a:r>
            <a:r>
              <a:rPr lang="en-US" sz="2000" err="1">
                <a:ea typeface="+mn-lt"/>
                <a:cs typeface="+mn-lt"/>
              </a:rPr>
              <a:t>Brahnam</a:t>
            </a:r>
            <a:r>
              <a:rPr lang="en-US" sz="2000">
                <a:ea typeface="+mn-lt"/>
                <a:cs typeface="+mn-lt"/>
              </a:rPr>
              <a:t>, Sheryl. (2021). High performing ensemble of convolutional neural networks for insect pest image detection. Ecological Informatics. 67. 101515. 10.1016/j.ecoinf.2021.101515. </a:t>
            </a:r>
            <a:endParaRPr lang="en-US" sz="2000">
              <a:cs typeface="Calibri"/>
            </a:endParaRPr>
          </a:p>
          <a:p>
            <a:r>
              <a:rPr lang="en-US" sz="2000">
                <a:ea typeface="+mn-lt"/>
                <a:cs typeface="+mn-lt"/>
              </a:rPr>
              <a:t>W. </a:t>
            </a:r>
            <a:r>
              <a:rPr lang="en-US" sz="2000" err="1">
                <a:ea typeface="+mn-lt"/>
                <a:cs typeface="+mn-lt"/>
              </a:rPr>
              <a:t>Dawei</a:t>
            </a:r>
            <a:r>
              <a:rPr lang="en-US" sz="2000">
                <a:ea typeface="+mn-lt"/>
                <a:cs typeface="+mn-lt"/>
              </a:rPr>
              <a:t>, D. </a:t>
            </a:r>
            <a:r>
              <a:rPr lang="en-US" sz="2000" err="1">
                <a:ea typeface="+mn-lt"/>
                <a:cs typeface="+mn-lt"/>
              </a:rPr>
              <a:t>Limiao</a:t>
            </a:r>
            <a:r>
              <a:rPr lang="en-US" sz="2000">
                <a:ea typeface="+mn-lt"/>
                <a:cs typeface="+mn-lt"/>
              </a:rPr>
              <a:t>, N. </a:t>
            </a:r>
            <a:r>
              <a:rPr lang="en-US" sz="2000" err="1">
                <a:ea typeface="+mn-lt"/>
                <a:cs typeface="+mn-lt"/>
              </a:rPr>
              <a:t>Jiangong</a:t>
            </a:r>
            <a:r>
              <a:rPr lang="en-US" sz="2000">
                <a:ea typeface="+mn-lt"/>
                <a:cs typeface="+mn-lt"/>
              </a:rPr>
              <a:t>, G. Ji-</a:t>
            </a:r>
            <a:r>
              <a:rPr lang="en-US" sz="2000" err="1">
                <a:ea typeface="+mn-lt"/>
                <a:cs typeface="+mn-lt"/>
              </a:rPr>
              <a:t>yue</a:t>
            </a:r>
            <a:r>
              <a:rPr lang="en-US" sz="2000">
                <a:ea typeface="+mn-lt"/>
                <a:cs typeface="+mn-lt"/>
              </a:rPr>
              <a:t>, Z. </a:t>
            </a:r>
            <a:r>
              <a:rPr lang="en-US" sz="2000" err="1">
                <a:ea typeface="+mn-lt"/>
                <a:cs typeface="+mn-lt"/>
              </a:rPr>
              <a:t>Hongfei</a:t>
            </a:r>
            <a:r>
              <a:rPr lang="en-US" sz="2000">
                <a:ea typeface="+mn-lt"/>
                <a:cs typeface="+mn-lt"/>
              </a:rPr>
              <a:t>, and H. </a:t>
            </a:r>
            <a:r>
              <a:rPr lang="en-US" sz="2000" err="1">
                <a:ea typeface="+mn-lt"/>
                <a:cs typeface="+mn-lt"/>
              </a:rPr>
              <a:t>Zhongzhi</a:t>
            </a:r>
            <a:r>
              <a:rPr lang="en-US" sz="2000">
                <a:ea typeface="+mn-lt"/>
                <a:cs typeface="+mn-lt"/>
              </a:rPr>
              <a:t>, "Recognition pest by image-based transfer learning," Journal of the science of food and agriculture, vol. 99, no. 10, pp. 4524-4531, 2019.</a:t>
            </a:r>
            <a:endParaRPr lang="en-US" sz="2000">
              <a:cs typeface="Calibri" panose="020F0502020204030204"/>
            </a:endParaRPr>
          </a:p>
          <a:p>
            <a:endParaRPr lang="en-US" sz="2000">
              <a:cs typeface="Calibri" panose="020F0502020204030204"/>
            </a:endParaRPr>
          </a:p>
          <a:p>
            <a:endParaRPr lang="en-US">
              <a:cs typeface="Calibri" panose="020F0502020204030204"/>
            </a:endParaRPr>
          </a:p>
          <a:p>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257879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B8E4-91E8-4C0C-A411-F3F26D4850F8}"/>
              </a:ext>
            </a:extLst>
          </p:cNvPr>
          <p:cNvSpPr>
            <a:spLocks noGrp="1"/>
          </p:cNvSpPr>
          <p:nvPr>
            <p:ph type="title"/>
          </p:nvPr>
        </p:nvSpPr>
        <p:spPr>
          <a:xfrm>
            <a:off x="838200" y="556995"/>
            <a:ext cx="10515600" cy="655117"/>
          </a:xfrm>
        </p:spPr>
        <p:txBody>
          <a:bodyPr>
            <a:normAutofit/>
          </a:bodyPr>
          <a:lstStyle/>
          <a:p>
            <a:r>
              <a:rPr lang="en-IN" sz="2800" dirty="0">
                <a:latin typeface="Times New Roman" panose="02020603050405020304" pitchFamily="18" charset="0"/>
                <a:cs typeface="Times New Roman" panose="02020603050405020304" pitchFamily="18" charset="0"/>
              </a:rPr>
              <a:t>Introduction</a:t>
            </a:r>
          </a:p>
        </p:txBody>
      </p:sp>
      <p:graphicFrame>
        <p:nvGraphicFramePr>
          <p:cNvPr id="5" name="Content Placeholder 2">
            <a:extLst>
              <a:ext uri="{FF2B5EF4-FFF2-40B4-BE49-F238E27FC236}">
                <a16:creationId xmlns:a16="http://schemas.microsoft.com/office/drawing/2014/main" id="{4B231F9C-EB7F-145F-F245-A532DA0EB5C2}"/>
              </a:ext>
            </a:extLst>
          </p:cNvPr>
          <p:cNvGraphicFramePr>
            <a:graphicFrameLocks noGrp="1"/>
          </p:cNvGraphicFramePr>
          <p:nvPr>
            <p:ph idx="1"/>
            <p:extLst>
              <p:ext uri="{D42A27DB-BD31-4B8C-83A1-F6EECF244321}">
                <p14:modId xmlns:p14="http://schemas.microsoft.com/office/powerpoint/2010/main" val="1001778447"/>
              </p:ext>
            </p:extLst>
          </p:nvPr>
        </p:nvGraphicFramePr>
        <p:xfrm>
          <a:off x="838200" y="1128200"/>
          <a:ext cx="10515600" cy="4740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87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C399F-F1B5-6478-BD08-61D0319B5682}"/>
              </a:ext>
            </a:extLst>
          </p:cNvPr>
          <p:cNvSpPr>
            <a:spLocks noGrp="1"/>
          </p:cNvSpPr>
          <p:nvPr>
            <p:ph idx="1"/>
          </p:nvPr>
        </p:nvSpPr>
        <p:spPr/>
        <p:txBody>
          <a:bodyPr>
            <a:normAutofit/>
          </a:bodyPr>
          <a:lstStyle/>
          <a:p>
            <a:pPr marL="0" indent="0">
              <a:buNone/>
            </a:pPr>
            <a:r>
              <a:rPr lang="en-IN" sz="2800">
                <a:latin typeface="Times New Roman" panose="02020603050405020304" pitchFamily="18" charset="0"/>
                <a:cs typeface="Times New Roman" panose="02020603050405020304" pitchFamily="18" charset="0"/>
              </a:rPr>
              <a:t>                                       </a:t>
            </a:r>
            <a:r>
              <a:rPr lang="en-IN" sz="3600">
                <a:latin typeface="Times New Roman" panose="02020603050405020304" pitchFamily="18" charset="0"/>
                <a:cs typeface="Times New Roman" panose="02020603050405020304" pitchFamily="18" charset="0"/>
              </a:rPr>
              <a:t>THANK YOU</a:t>
            </a:r>
          </a:p>
          <a:p>
            <a:pPr marL="914400" lvl="2" indent="0">
              <a:buNone/>
            </a:pPr>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43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4927-1DA5-5091-84D9-04C6826E1550}"/>
              </a:ext>
            </a:extLst>
          </p:cNvPr>
          <p:cNvSpPr>
            <a:spLocks noGrp="1"/>
          </p:cNvSpPr>
          <p:nvPr>
            <p:ph type="title"/>
          </p:nvPr>
        </p:nvSpPr>
        <p:spPr/>
        <p:txBody>
          <a:bodyPr>
            <a:normAutofit/>
          </a:bodyPr>
          <a:lstStyle/>
          <a:p>
            <a:r>
              <a:rPr lang="en-IN" sz="2800">
                <a:latin typeface="Times New Roman" panose="02020603050405020304" pitchFamily="18" charset="0"/>
                <a:cs typeface="Times New Roman" panose="02020603050405020304" pitchFamily="18" charset="0"/>
              </a:rPr>
              <a:t>Research Question</a:t>
            </a:r>
          </a:p>
        </p:txBody>
      </p:sp>
      <p:graphicFrame>
        <p:nvGraphicFramePr>
          <p:cNvPr id="7" name="Content Placeholder 2">
            <a:extLst>
              <a:ext uri="{FF2B5EF4-FFF2-40B4-BE49-F238E27FC236}">
                <a16:creationId xmlns:a16="http://schemas.microsoft.com/office/drawing/2014/main" id="{E6AD0118-915E-5F73-A66B-3F661D7632EE}"/>
              </a:ext>
            </a:extLst>
          </p:cNvPr>
          <p:cNvGraphicFramePr>
            <a:graphicFrameLocks noGrp="1"/>
          </p:cNvGraphicFramePr>
          <p:nvPr>
            <p:ph idx="1"/>
            <p:extLst>
              <p:ext uri="{D42A27DB-BD31-4B8C-83A1-F6EECF244321}">
                <p14:modId xmlns:p14="http://schemas.microsoft.com/office/powerpoint/2010/main" val="1498639176"/>
              </p:ext>
            </p:extLst>
          </p:nvPr>
        </p:nvGraphicFramePr>
        <p:xfrm>
          <a:off x="838200" y="162434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574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6616-735B-EA45-725D-5F5AEDBEA29F}"/>
              </a:ext>
            </a:extLst>
          </p:cNvPr>
          <p:cNvSpPr>
            <a:spLocks noGrp="1"/>
          </p:cNvSpPr>
          <p:nvPr>
            <p:ph type="title"/>
          </p:nvPr>
        </p:nvSpPr>
        <p:spPr>
          <a:xfrm>
            <a:off x="913795" y="194554"/>
            <a:ext cx="10353761" cy="1031131"/>
          </a:xfrm>
        </p:spPr>
        <p:txBody>
          <a:bodyPr>
            <a:normAutofit/>
          </a:bodyPr>
          <a:lstStyle/>
          <a:p>
            <a:r>
              <a:rPr lang="en-IN" sz="2800">
                <a:latin typeface="Times New Roman" panose="02020603050405020304" pitchFamily="18" charset="0"/>
                <a:cs typeface="Times New Roman" panose="02020603050405020304" pitchFamily="18" charset="0"/>
              </a:rPr>
              <a:t>Research  Methodology</a:t>
            </a:r>
          </a:p>
        </p:txBody>
      </p:sp>
      <p:sp>
        <p:nvSpPr>
          <p:cNvPr id="3" name="Content Placeholder 2">
            <a:extLst>
              <a:ext uri="{FF2B5EF4-FFF2-40B4-BE49-F238E27FC236}">
                <a16:creationId xmlns:a16="http://schemas.microsoft.com/office/drawing/2014/main" id="{042BF7CE-95C9-5A02-38DC-FE1192451679}"/>
              </a:ext>
            </a:extLst>
          </p:cNvPr>
          <p:cNvSpPr>
            <a:spLocks noGrp="1"/>
          </p:cNvSpPr>
          <p:nvPr>
            <p:ph idx="1"/>
          </p:nvPr>
        </p:nvSpPr>
        <p:spPr>
          <a:xfrm>
            <a:off x="913795" y="1031132"/>
            <a:ext cx="10353762" cy="5217268"/>
          </a:xfrm>
        </p:spPr>
        <p:txBody>
          <a:bodyPr>
            <a:normAutofit/>
          </a:bodyPr>
          <a:lstStyle/>
          <a:p>
            <a:pPr>
              <a:buFont typeface="Wingdings" panose="05000000000000000000" pitchFamily="2" charset="2"/>
              <a:buChar char="§"/>
            </a:pPr>
            <a:r>
              <a:rPr lang="en-GB" sz="2400" b="1">
                <a:effectLst/>
                <a:latin typeface="Times New Roman" panose="02020603050405020304" pitchFamily="18" charset="0"/>
                <a:ea typeface="Arial" panose="020B0604020202020204" pitchFamily="34" charset="0"/>
                <a:cs typeface="Times New Roman" panose="02020603050405020304" pitchFamily="18" charset="0"/>
              </a:rPr>
              <a:t>Data Pre-processing</a:t>
            </a:r>
          </a:p>
          <a:p>
            <a:pPr marL="0" indent="0">
              <a:buNone/>
            </a:pP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i="1">
                <a:effectLst/>
                <a:latin typeface="Times New Roman" panose="02020603050405020304" pitchFamily="18" charset="0"/>
                <a:ea typeface="Times New Roman" panose="02020603050405020304" pitchFamily="18" charset="0"/>
                <a:cs typeface="Times New Roman" panose="02020603050405020304" pitchFamily="18" charset="0"/>
              </a:rPr>
              <a:t>Resize</a:t>
            </a:r>
            <a:endParaRPr lang="en-IN" sz="2400" b="1" i="1">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400" b="1" i="1">
                <a:effectLst/>
                <a:latin typeface="Times New Roman" panose="02020603050405020304" pitchFamily="18" charset="0"/>
                <a:ea typeface="Times New Roman" panose="02020603050405020304" pitchFamily="18" charset="0"/>
                <a:cs typeface="Times New Roman" panose="02020603050405020304" pitchFamily="18" charset="0"/>
              </a:rPr>
              <a:t>     Crop</a:t>
            </a:r>
            <a:endParaRPr lang="en-IN" sz="2400" b="1" i="1">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400" b="1" i="1">
                <a:effectLst/>
                <a:latin typeface="Times New Roman" panose="02020603050405020304" pitchFamily="18" charset="0"/>
                <a:ea typeface="Times New Roman" panose="02020603050405020304" pitchFamily="18" charset="0"/>
                <a:cs typeface="Times New Roman" panose="02020603050405020304" pitchFamily="18" charset="0"/>
              </a:rPr>
              <a:t>     Normalized</a:t>
            </a:r>
            <a:endParaRPr lang="en-IN" sz="2400" b="1" i="1">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2400" b="1">
                <a:effectLst/>
                <a:latin typeface="Times New Roman" panose="02020603050405020304" pitchFamily="18" charset="0"/>
                <a:ea typeface="Arial" panose="020B0604020202020204" pitchFamily="34" charset="0"/>
                <a:cs typeface="Times New Roman" panose="02020603050405020304" pitchFamily="18" charset="0"/>
              </a:rPr>
              <a:t>Data Augmentation</a:t>
            </a:r>
            <a:endParaRPr lang="en-IN" sz="2400" b="1">
              <a:effectLst/>
              <a:latin typeface="Times New Roman" panose="02020603050405020304" pitchFamily="18" charset="0"/>
              <a:ea typeface="Arial" panose="020B0604020202020204" pitchFamily="34" charset="0"/>
              <a:cs typeface="Times New Roman" panose="02020603050405020304" pitchFamily="18" charset="0"/>
            </a:endParaRPr>
          </a:p>
          <a:p>
            <a:pPr>
              <a:buFont typeface="Wingdings" panose="05000000000000000000" pitchFamily="2" charset="2"/>
              <a:buChar char="§"/>
            </a:pPr>
            <a:r>
              <a:rPr lang="en-GB" sz="2400" b="1">
                <a:effectLst/>
                <a:latin typeface="Times New Roman" panose="02020603050405020304" pitchFamily="18" charset="0"/>
                <a:ea typeface="Arial" panose="020B0604020202020204" pitchFamily="34" charset="0"/>
                <a:cs typeface="Times New Roman" panose="02020603050405020304" pitchFamily="18" charset="0"/>
              </a:rPr>
              <a:t>Transfer Learning</a:t>
            </a:r>
            <a:endParaRPr lang="en-IN" sz="2400" b="1">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GB" sz="2400" i="1">
                <a:effectLst/>
                <a:latin typeface="Times New Roman" panose="02020603050405020304" pitchFamily="18" charset="0"/>
                <a:ea typeface="Times New Roman" panose="02020603050405020304" pitchFamily="18" charset="0"/>
                <a:cs typeface="Times New Roman" panose="02020603050405020304" pitchFamily="18" charset="0"/>
              </a:rPr>
              <a:t>    Fine Tuning</a:t>
            </a:r>
            <a:endParaRPr lang="en-IN" sz="2400" i="1">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sz="2400" i="1">
                <a:effectLst/>
                <a:latin typeface="Times New Roman" panose="02020603050405020304" pitchFamily="18" charset="0"/>
                <a:ea typeface="Calibri" panose="020F0502020204030204" pitchFamily="34" charset="0"/>
                <a:cs typeface="Times New Roman" panose="02020603050405020304" pitchFamily="18" charset="0"/>
              </a:rPr>
              <a:t>    Using Deep Features</a:t>
            </a:r>
          </a:p>
          <a:p>
            <a:pPr>
              <a:buFont typeface="Wingdings" panose="05000000000000000000" pitchFamily="2" charset="2"/>
              <a:buChar char="§"/>
            </a:pPr>
            <a:r>
              <a:rPr lang="en-GB" sz="2400" b="1">
                <a:effectLst/>
                <a:latin typeface="Times New Roman" panose="02020603050405020304" pitchFamily="18" charset="0"/>
                <a:ea typeface="Arial" panose="020B0604020202020204" pitchFamily="34" charset="0"/>
                <a:cs typeface="Times New Roman" panose="02020603050405020304" pitchFamily="18" charset="0"/>
              </a:rPr>
              <a:t>Cascade Transfer Learning</a:t>
            </a:r>
          </a:p>
          <a:p>
            <a:pPr>
              <a:buFont typeface="Wingdings" panose="05000000000000000000" pitchFamily="2" charset="2"/>
              <a:buChar char="§"/>
            </a:pPr>
            <a:r>
              <a:rPr lang="en-IN" sz="2400" b="1">
                <a:effectLst/>
                <a:latin typeface="Times New Roman" panose="02020603050405020304" pitchFamily="18" charset="0"/>
                <a:ea typeface="Arial" panose="020B0604020202020204" pitchFamily="34" charset="0"/>
                <a:cs typeface="Times New Roman" panose="02020603050405020304" pitchFamily="18" charset="0"/>
              </a:rPr>
              <a:t>Hyperparameters</a:t>
            </a:r>
          </a:p>
          <a:p>
            <a:pPr marL="0" indent="0">
              <a:buNone/>
            </a:pPr>
            <a:endParaRPr lang="en-IN" sz="180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1800" b="1">
              <a:effectLst/>
              <a:latin typeface="Times New Roman" panose="02020603050405020304" pitchFamily="18" charset="0"/>
              <a:ea typeface="Arial" panose="020B0604020202020204" pitchFamily="34" charset="0"/>
            </a:endParaRPr>
          </a:p>
          <a:p>
            <a:pPr>
              <a:buFont typeface="Wingdings" panose="05000000000000000000" pitchFamily="2" charset="2"/>
              <a:buChar char="§"/>
            </a:pPr>
            <a:endParaRPr lang="en-IN"/>
          </a:p>
        </p:txBody>
      </p:sp>
      <p:pic>
        <p:nvPicPr>
          <p:cNvPr id="4" name="Picture 3">
            <a:extLst>
              <a:ext uri="{FF2B5EF4-FFF2-40B4-BE49-F238E27FC236}">
                <a16:creationId xmlns:a16="http://schemas.microsoft.com/office/drawing/2014/main" id="{03767286-C94B-FF61-BEA2-5BC26CFC24BC}"/>
              </a:ext>
            </a:extLst>
          </p:cNvPr>
          <p:cNvPicPr>
            <a:picLocks noChangeAspect="1"/>
          </p:cNvPicPr>
          <p:nvPr/>
        </p:nvPicPr>
        <p:blipFill>
          <a:blip r:embed="rId2"/>
          <a:stretch>
            <a:fillRect/>
          </a:stretch>
        </p:blipFill>
        <p:spPr>
          <a:xfrm>
            <a:off x="4795736" y="1286070"/>
            <a:ext cx="6682902" cy="4638075"/>
          </a:xfrm>
          <a:prstGeom prst="rect">
            <a:avLst/>
          </a:prstGeom>
        </p:spPr>
      </p:pic>
    </p:spTree>
    <p:extLst>
      <p:ext uri="{BB962C8B-B14F-4D97-AF65-F5344CB8AC3E}">
        <p14:creationId xmlns:p14="http://schemas.microsoft.com/office/powerpoint/2010/main" val="232979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82DD6A59-3EB6-059B-82B0-3DF2500D86DF}"/>
              </a:ext>
            </a:extLst>
          </p:cNvPr>
          <p:cNvPicPr>
            <a:picLocks noChangeAspect="1"/>
          </p:cNvPicPr>
          <p:nvPr/>
        </p:nvPicPr>
        <p:blipFill>
          <a:blip r:embed="rId2"/>
          <a:stretch>
            <a:fillRect/>
          </a:stretch>
        </p:blipFill>
        <p:spPr>
          <a:xfrm>
            <a:off x="842552" y="1043194"/>
            <a:ext cx="10515595" cy="4492661"/>
          </a:xfrm>
          <a:prstGeom prst="rect">
            <a:avLst/>
          </a:prstGeom>
        </p:spPr>
      </p:pic>
      <p:sp>
        <p:nvSpPr>
          <p:cNvPr id="6" name="Content Placeholder 5">
            <a:extLst>
              <a:ext uri="{FF2B5EF4-FFF2-40B4-BE49-F238E27FC236}">
                <a16:creationId xmlns:a16="http://schemas.microsoft.com/office/drawing/2014/main" id="{A1C6F112-ED22-99EE-08EB-60753442DE80}"/>
              </a:ext>
            </a:extLst>
          </p:cNvPr>
          <p:cNvSpPr>
            <a:spLocks noGrp="1"/>
          </p:cNvSpPr>
          <p:nvPr>
            <p:ph idx="1"/>
          </p:nvPr>
        </p:nvSpPr>
        <p:spPr>
          <a:xfrm>
            <a:off x="845598" y="5864965"/>
            <a:ext cx="10508202" cy="948231"/>
          </a:xfrm>
        </p:spPr>
        <p:txBody>
          <a:bodyPr vert="horz" lIns="91440" tIns="45720" rIns="91440" bIns="45720" rtlCol="0" anchor="t">
            <a:normAutofit/>
          </a:bodyPr>
          <a:lstStyle/>
          <a:p>
            <a:pPr marL="0" indent="0">
              <a:buNone/>
            </a:pPr>
            <a:r>
              <a:rPr lang="en-US" sz="2000">
                <a:ea typeface="+mn-lt"/>
                <a:cs typeface="+mn-lt"/>
              </a:rPr>
              <a:t>Cicadellidae stands on top of the list with highest number of datapoints in the train dataset while </a:t>
            </a:r>
            <a:r>
              <a:rPr lang="en-US" sz="2000" err="1">
                <a:ea typeface="+mn-lt"/>
                <a:cs typeface="+mn-lt"/>
              </a:rPr>
              <a:t>Limacodidae</a:t>
            </a:r>
            <a:r>
              <a:rPr lang="en-US" sz="2000">
                <a:ea typeface="+mn-lt"/>
                <a:cs typeface="+mn-lt"/>
              </a:rPr>
              <a:t> stands at 10th position.</a:t>
            </a:r>
            <a:endParaRPr lang="en-US" sz="2000">
              <a:cs typeface="Calibri" panose="020F0502020204030204"/>
            </a:endParaRPr>
          </a:p>
        </p:txBody>
      </p:sp>
      <p:sp>
        <p:nvSpPr>
          <p:cNvPr id="9" name="Title 1">
            <a:extLst>
              <a:ext uri="{FF2B5EF4-FFF2-40B4-BE49-F238E27FC236}">
                <a16:creationId xmlns:a16="http://schemas.microsoft.com/office/drawing/2014/main" id="{F173284A-D7ED-064D-AD48-33C722D1A7A4}"/>
              </a:ext>
            </a:extLst>
          </p:cNvPr>
          <p:cNvSpPr>
            <a:spLocks noGrp="1"/>
          </p:cNvSpPr>
          <p:nvPr>
            <p:ph type="title"/>
          </p:nvPr>
        </p:nvSpPr>
        <p:spPr>
          <a:xfrm>
            <a:off x="764219" y="46529"/>
            <a:ext cx="10515600" cy="1133693"/>
          </a:xfrm>
        </p:spPr>
        <p:txBody>
          <a:bodyPr>
            <a:normAutofit/>
          </a:bodyPr>
          <a:lstStyle/>
          <a:p>
            <a:r>
              <a:rPr lang="en-IN" sz="2800">
                <a:ea typeface="+mj-lt"/>
                <a:cs typeface="+mj-lt"/>
              </a:rPr>
              <a:t>Top 10 Labels by counts</a:t>
            </a:r>
            <a:endParaRPr lang="en-US"/>
          </a:p>
        </p:txBody>
      </p:sp>
    </p:spTree>
    <p:extLst>
      <p:ext uri="{BB962C8B-B14F-4D97-AF65-F5344CB8AC3E}">
        <p14:creationId xmlns:p14="http://schemas.microsoft.com/office/powerpoint/2010/main" val="47350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69901-5D17-8923-F4FF-97BF8603AF79}"/>
              </a:ext>
            </a:extLst>
          </p:cNvPr>
          <p:cNvSpPr>
            <a:spLocks noGrp="1"/>
          </p:cNvSpPr>
          <p:nvPr>
            <p:ph type="title"/>
          </p:nvPr>
        </p:nvSpPr>
        <p:spPr>
          <a:xfrm>
            <a:off x="349810" y="328802"/>
            <a:ext cx="3695330" cy="1911421"/>
          </a:xfrm>
        </p:spPr>
        <p:txBody>
          <a:bodyPr anchor="b">
            <a:normAutofit/>
          </a:bodyPr>
          <a:lstStyle/>
          <a:p>
            <a:r>
              <a:rPr lang="en-US" sz="5400" dirty="0">
                <a:cs typeface="Calibri Light"/>
              </a:rPr>
              <a:t>Pixel Distribution </a:t>
            </a:r>
            <a:endParaRPr lang="en-US" sz="5400" dirty="0"/>
          </a:p>
        </p:txBody>
      </p:sp>
      <p:sp>
        <p:nvSpPr>
          <p:cNvPr id="1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7">
            <a:extLst>
              <a:ext uri="{FF2B5EF4-FFF2-40B4-BE49-F238E27FC236}">
                <a16:creationId xmlns:a16="http://schemas.microsoft.com/office/drawing/2014/main" id="{9FFAF04A-F93B-BE34-210A-B9B560485B36}"/>
              </a:ext>
            </a:extLst>
          </p:cNvPr>
          <p:cNvSpPr>
            <a:spLocks noGrp="1"/>
          </p:cNvSpPr>
          <p:nvPr>
            <p:ph idx="1"/>
          </p:nvPr>
        </p:nvSpPr>
        <p:spPr>
          <a:xfrm>
            <a:off x="630936" y="2822004"/>
            <a:ext cx="3429000" cy="3410712"/>
          </a:xfrm>
        </p:spPr>
        <p:txBody>
          <a:bodyPr anchor="t">
            <a:normAutofit/>
          </a:bodyPr>
          <a:lstStyle/>
          <a:p>
            <a:pPr algn="just"/>
            <a:r>
              <a:rPr lang="en-US" sz="2000" dirty="0">
                <a:ea typeface="+mn-lt"/>
                <a:cs typeface="+mn-lt"/>
              </a:rPr>
              <a:t>Pixel distribution refers to the distribution of pixel values across all images in the dataset.</a:t>
            </a:r>
            <a:endParaRPr lang="en-US" dirty="0"/>
          </a:p>
          <a:p>
            <a:pPr marL="0" indent="0" algn="just">
              <a:buNone/>
            </a:pPr>
            <a:endParaRPr lang="en-US" sz="2000" dirty="0">
              <a:ea typeface="+mn-lt"/>
              <a:cs typeface="+mn-lt"/>
            </a:endParaRPr>
          </a:p>
          <a:p>
            <a:pPr algn="just"/>
            <a:r>
              <a:rPr lang="en-US" sz="2000" dirty="0">
                <a:ea typeface="+mn-lt"/>
                <a:cs typeface="+mn-lt"/>
              </a:rPr>
              <a:t>A pixel with green, red , and blue values all between 150 and 200 would represent a medium-bright color with no dominant hue.</a:t>
            </a:r>
          </a:p>
        </p:txBody>
      </p:sp>
      <p:sp>
        <p:nvSpPr>
          <p:cNvPr id="5" name="TextBox 4">
            <a:extLst>
              <a:ext uri="{FF2B5EF4-FFF2-40B4-BE49-F238E27FC236}">
                <a16:creationId xmlns:a16="http://schemas.microsoft.com/office/drawing/2014/main" id="{8DAED88A-1180-0F84-463B-F87C82092526}"/>
              </a:ext>
            </a:extLst>
          </p:cNvPr>
          <p:cNvSpPr txBox="1"/>
          <p:nvPr/>
        </p:nvSpPr>
        <p:spPr>
          <a:xfrm>
            <a:off x="5696505" y="5859261"/>
            <a:ext cx="53413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4"/>
            <a:r>
              <a:rPr lang="en-US">
                <a:solidFill>
                  <a:srgbClr val="FFFF00"/>
                </a:solidFill>
                <a:ea typeface="+mn-lt"/>
                <a:cs typeface="+mn-lt"/>
              </a:rPr>
              <a:t>pixel distribution</a:t>
            </a:r>
            <a:endParaRPr lang="en-US">
              <a:solidFill>
                <a:srgbClr val="FFFF00"/>
              </a:solidFill>
              <a:cs typeface="Calibri" panose="020F0502020204030204"/>
            </a:endParaRPr>
          </a:p>
        </p:txBody>
      </p:sp>
      <p:pic>
        <p:nvPicPr>
          <p:cNvPr id="3" name="Picture 2">
            <a:extLst>
              <a:ext uri="{FF2B5EF4-FFF2-40B4-BE49-F238E27FC236}">
                <a16:creationId xmlns:a16="http://schemas.microsoft.com/office/drawing/2014/main" id="{F7A0BBB9-3F6D-4150-55D1-D3EA6492DAE1}"/>
              </a:ext>
            </a:extLst>
          </p:cNvPr>
          <p:cNvPicPr>
            <a:picLocks noChangeAspect="1"/>
          </p:cNvPicPr>
          <p:nvPr/>
        </p:nvPicPr>
        <p:blipFill>
          <a:blip r:embed="rId2"/>
          <a:stretch>
            <a:fillRect/>
          </a:stretch>
        </p:blipFill>
        <p:spPr>
          <a:xfrm>
            <a:off x="4232370" y="424425"/>
            <a:ext cx="7772400" cy="5295900"/>
          </a:xfrm>
          <a:prstGeom prst="rect">
            <a:avLst/>
          </a:prstGeom>
        </p:spPr>
      </p:pic>
    </p:spTree>
    <p:extLst>
      <p:ext uri="{BB962C8B-B14F-4D97-AF65-F5344CB8AC3E}">
        <p14:creationId xmlns:p14="http://schemas.microsoft.com/office/powerpoint/2010/main" val="111270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45753-E65C-0E98-E5CE-82697EEB9EA7}"/>
              </a:ext>
            </a:extLst>
          </p:cNvPr>
          <p:cNvSpPr>
            <a:spLocks noGrp="1"/>
          </p:cNvSpPr>
          <p:nvPr>
            <p:ph type="title"/>
          </p:nvPr>
        </p:nvSpPr>
        <p:spPr>
          <a:xfrm>
            <a:off x="630936" y="639520"/>
            <a:ext cx="3429000" cy="1719072"/>
          </a:xfrm>
        </p:spPr>
        <p:txBody>
          <a:bodyPr anchor="b">
            <a:noAutofit/>
          </a:bodyPr>
          <a:lstStyle/>
          <a:p>
            <a:r>
              <a:rPr lang="en-US" sz="3400">
                <a:ea typeface="+mj-lt"/>
                <a:cs typeface="+mj-lt"/>
              </a:rPr>
              <a:t>Histogram of Image Brightness Values</a:t>
            </a:r>
            <a:endParaRPr lang="en-US" sz="3400">
              <a:cs typeface="Calibri Light"/>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48A3188-8B75-A735-A67E-CEC4AD07F5E3}"/>
              </a:ext>
            </a:extLst>
          </p:cNvPr>
          <p:cNvSpPr>
            <a:spLocks noGrp="1"/>
          </p:cNvSpPr>
          <p:nvPr>
            <p:ph idx="1"/>
          </p:nvPr>
        </p:nvSpPr>
        <p:spPr>
          <a:xfrm>
            <a:off x="630936" y="2807208"/>
            <a:ext cx="3429000" cy="3410712"/>
          </a:xfrm>
        </p:spPr>
        <p:txBody>
          <a:bodyPr anchor="t">
            <a:normAutofit/>
          </a:bodyPr>
          <a:lstStyle/>
          <a:p>
            <a:pPr algn="just"/>
            <a:r>
              <a:rPr lang="en-US" sz="2400">
                <a:ea typeface="+mn-lt"/>
                <a:cs typeface="+mn-lt"/>
              </a:rPr>
              <a:t>I</a:t>
            </a:r>
            <a:r>
              <a:rPr lang="en-US" sz="2000">
                <a:ea typeface="+mn-lt"/>
                <a:cs typeface="+mn-lt"/>
              </a:rPr>
              <a:t>f the histogram shows a normal distribution, it indicates that the majority of images have an average brightness level, and the dataset is balanced.</a:t>
            </a:r>
            <a:endParaRPr lang="en-US" sz="2000">
              <a:cs typeface="Calibri" panose="020F0502020204030204"/>
            </a:endParaRPr>
          </a:p>
        </p:txBody>
      </p:sp>
      <p:pic>
        <p:nvPicPr>
          <p:cNvPr id="4" name="Picture 4" descr="Chart, histogram&#10;&#10;Description automatically generated">
            <a:extLst>
              <a:ext uri="{FF2B5EF4-FFF2-40B4-BE49-F238E27FC236}">
                <a16:creationId xmlns:a16="http://schemas.microsoft.com/office/drawing/2014/main" id="{528E3E35-56C2-4FCD-67FA-188E25EDBA81}"/>
              </a:ext>
            </a:extLst>
          </p:cNvPr>
          <p:cNvPicPr>
            <a:picLocks noChangeAspect="1"/>
          </p:cNvPicPr>
          <p:nvPr/>
        </p:nvPicPr>
        <p:blipFill>
          <a:blip r:embed="rId2"/>
          <a:stretch>
            <a:fillRect/>
          </a:stretch>
        </p:blipFill>
        <p:spPr>
          <a:xfrm>
            <a:off x="4654296" y="986809"/>
            <a:ext cx="6903720" cy="4884381"/>
          </a:xfrm>
          <a:prstGeom prst="rect">
            <a:avLst/>
          </a:prstGeom>
        </p:spPr>
      </p:pic>
    </p:spTree>
    <p:extLst>
      <p:ext uri="{BB962C8B-B14F-4D97-AF65-F5344CB8AC3E}">
        <p14:creationId xmlns:p14="http://schemas.microsoft.com/office/powerpoint/2010/main" val="212936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6E7D1-3B13-20C1-4E65-71776A624793}"/>
              </a:ext>
            </a:extLst>
          </p:cNvPr>
          <p:cNvSpPr>
            <a:spLocks noGrp="1"/>
          </p:cNvSpPr>
          <p:nvPr>
            <p:ph type="title"/>
          </p:nvPr>
        </p:nvSpPr>
        <p:spPr>
          <a:xfrm>
            <a:off x="630936" y="639520"/>
            <a:ext cx="3429000" cy="1719072"/>
          </a:xfrm>
        </p:spPr>
        <p:txBody>
          <a:bodyPr anchor="b">
            <a:normAutofit/>
          </a:bodyPr>
          <a:lstStyle/>
          <a:p>
            <a:r>
              <a:rPr lang="en-US" sz="5400">
                <a:ea typeface="+mj-lt"/>
                <a:cs typeface="+mj-lt"/>
              </a:rPr>
              <a:t>Image size Distribution</a:t>
            </a:r>
            <a:endParaRPr lang="en-US" sz="5400">
              <a:cs typeface="Calibri Light" panose="020F0302020204030204"/>
            </a:endParaRP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C4F9FCA-A63D-709D-74AA-7F32BFD60B8E}"/>
              </a:ext>
            </a:extLst>
          </p:cNvPr>
          <p:cNvSpPr>
            <a:spLocks noGrp="1"/>
          </p:cNvSpPr>
          <p:nvPr>
            <p:ph idx="1"/>
          </p:nvPr>
        </p:nvSpPr>
        <p:spPr>
          <a:xfrm>
            <a:off x="630936" y="2807208"/>
            <a:ext cx="3429000" cy="3410712"/>
          </a:xfrm>
        </p:spPr>
        <p:txBody>
          <a:bodyPr anchor="t">
            <a:normAutofit/>
          </a:bodyPr>
          <a:lstStyle/>
          <a:p>
            <a:pPr algn="just"/>
            <a:r>
              <a:rPr lang="en-US" sz="2200" dirty="0">
                <a:cs typeface="Calibri"/>
              </a:rPr>
              <a:t>This plot provide the image size distribution in the dataset.</a:t>
            </a:r>
            <a:endParaRPr lang="en-US" dirty="0"/>
          </a:p>
          <a:p>
            <a:pPr marL="0" indent="0" algn="just">
              <a:buNone/>
            </a:pPr>
            <a:endParaRPr lang="en-US" sz="2200" dirty="0">
              <a:cs typeface="Calibri"/>
            </a:endParaRPr>
          </a:p>
          <a:p>
            <a:pPr algn="just"/>
            <a:r>
              <a:rPr lang="en-US" sz="2200" dirty="0">
                <a:cs typeface="Calibri"/>
              </a:rPr>
              <a:t>It can help to identify outliers i.e., presence of extreme large or extreme small images.</a:t>
            </a:r>
          </a:p>
        </p:txBody>
      </p:sp>
      <p:pic>
        <p:nvPicPr>
          <p:cNvPr id="4" name="Picture 4" descr="Chart, histogram&#10;&#10;Description automatically generated">
            <a:extLst>
              <a:ext uri="{FF2B5EF4-FFF2-40B4-BE49-F238E27FC236}">
                <a16:creationId xmlns:a16="http://schemas.microsoft.com/office/drawing/2014/main" id="{A082B0DC-3DBF-DA68-454E-186216E19C67}"/>
              </a:ext>
            </a:extLst>
          </p:cNvPr>
          <p:cNvPicPr>
            <a:picLocks noChangeAspect="1"/>
          </p:cNvPicPr>
          <p:nvPr/>
        </p:nvPicPr>
        <p:blipFill>
          <a:blip r:embed="rId2"/>
          <a:stretch>
            <a:fillRect/>
          </a:stretch>
        </p:blipFill>
        <p:spPr>
          <a:xfrm>
            <a:off x="4654296" y="1038587"/>
            <a:ext cx="6903720" cy="4780825"/>
          </a:xfrm>
          <a:prstGeom prst="rect">
            <a:avLst/>
          </a:prstGeom>
        </p:spPr>
      </p:pic>
      <p:sp>
        <p:nvSpPr>
          <p:cNvPr id="5" name="TextBox 4">
            <a:extLst>
              <a:ext uri="{FF2B5EF4-FFF2-40B4-BE49-F238E27FC236}">
                <a16:creationId xmlns:a16="http://schemas.microsoft.com/office/drawing/2014/main" id="{21648AAD-A91C-72D4-DB99-03EFFAE06F2F}"/>
              </a:ext>
            </a:extLst>
          </p:cNvPr>
          <p:cNvSpPr txBox="1"/>
          <p:nvPr/>
        </p:nvSpPr>
        <p:spPr>
          <a:xfrm>
            <a:off x="6140388" y="5962834"/>
            <a:ext cx="3935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n-US">
                <a:solidFill>
                  <a:srgbClr val="FFFF00"/>
                </a:solidFill>
                <a:ea typeface="+mn-lt"/>
                <a:cs typeface="+mn-lt"/>
              </a:rPr>
              <a:t>Image Size Distribution</a:t>
            </a:r>
            <a:endParaRPr lang="en-US">
              <a:solidFill>
                <a:srgbClr val="FFFFFF"/>
              </a:solidFill>
              <a:cs typeface="Calibri" panose="020F0502020204030204"/>
            </a:endParaRPr>
          </a:p>
        </p:txBody>
      </p:sp>
    </p:spTree>
    <p:extLst>
      <p:ext uri="{BB962C8B-B14F-4D97-AF65-F5344CB8AC3E}">
        <p14:creationId xmlns:p14="http://schemas.microsoft.com/office/powerpoint/2010/main" val="33231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B496-547E-27C6-E3C0-721BDC17DBD7}"/>
              </a:ext>
            </a:extLst>
          </p:cNvPr>
          <p:cNvSpPr>
            <a:spLocks noGrp="1"/>
          </p:cNvSpPr>
          <p:nvPr>
            <p:ph type="title"/>
          </p:nvPr>
        </p:nvSpPr>
        <p:spPr>
          <a:xfrm>
            <a:off x="1010729" y="63201"/>
            <a:ext cx="10515600" cy="1325563"/>
          </a:xfrm>
        </p:spPr>
        <p:txBody>
          <a:bodyPr>
            <a:normAutofit/>
          </a:bodyPr>
          <a:lstStyle/>
          <a:p>
            <a:r>
              <a:rPr lang="en-IN" sz="2800" b="1" u="sng">
                <a:latin typeface="Times New Roman"/>
                <a:cs typeface="Times New Roman"/>
              </a:rPr>
              <a:t>Model</a:t>
            </a:r>
          </a:p>
        </p:txBody>
      </p:sp>
      <p:sp>
        <p:nvSpPr>
          <p:cNvPr id="3" name="Content Placeholder 2">
            <a:extLst>
              <a:ext uri="{FF2B5EF4-FFF2-40B4-BE49-F238E27FC236}">
                <a16:creationId xmlns:a16="http://schemas.microsoft.com/office/drawing/2014/main" id="{7C1155D4-19C0-8491-4587-287F7ADBDFE5}"/>
              </a:ext>
            </a:extLst>
          </p:cNvPr>
          <p:cNvSpPr>
            <a:spLocks noGrp="1"/>
          </p:cNvSpPr>
          <p:nvPr>
            <p:ph idx="1"/>
          </p:nvPr>
        </p:nvSpPr>
        <p:spPr>
          <a:xfrm>
            <a:off x="838200" y="1034869"/>
            <a:ext cx="10515600" cy="5141705"/>
          </a:xfrm>
        </p:spPr>
        <p:txBody>
          <a:bodyPr vert="horz" lIns="91440" tIns="45720" rIns="91440" bIns="45720" rtlCol="0" anchor="t">
            <a:noAutofit/>
          </a:bodyPr>
          <a:lstStyle/>
          <a:p>
            <a:pPr algn="just"/>
            <a:r>
              <a:rPr lang="en-US" sz="2000" dirty="0">
                <a:latin typeface="Times New Roman"/>
                <a:cs typeface="Times New Roman"/>
              </a:rPr>
              <a:t>The ResNet50 was trained on the ImageNet dataset, achieving state-of-the-art performance on several image classification benchmarks. The </a:t>
            </a:r>
            <a:r>
              <a:rPr lang="en-US" sz="2000" dirty="0" err="1">
                <a:latin typeface="Times New Roman"/>
                <a:cs typeface="Times New Roman"/>
              </a:rPr>
              <a:t>ResNet</a:t>
            </a:r>
            <a:r>
              <a:rPr lang="en-US" sz="2000" dirty="0">
                <a:latin typeface="Times New Roman"/>
                <a:cs typeface="Times New Roman"/>
              </a:rPr>
              <a:t> architecture has been used in computer vision tasks, including image classification, object detection etc. Its architecture has also been adapted for other computer vision tasks, such as object detection. ResNet50 has become a popular choice for transfer learning, where the pre-trained weights on ImageNet can be fine-tuned on a new dataset for a specific image classification task.​</a:t>
            </a:r>
          </a:p>
          <a:p>
            <a:pPr algn="just"/>
            <a:endParaRPr lang="en-US" sz="2000" dirty="0">
              <a:latin typeface="Times New Roman"/>
              <a:cs typeface="Calibri"/>
            </a:endParaRPr>
          </a:p>
          <a:p>
            <a:pPr algn="just"/>
            <a:r>
              <a:rPr lang="en-US" sz="2000" dirty="0">
                <a:latin typeface="Times New Roman"/>
                <a:cs typeface="Times New Roman"/>
              </a:rPr>
              <a:t>VGG16 has achieved state-of-the-art performance on several image classification benchmarks, including the ImageNet Large Scale Visual Recognition Challenge (ILSVRC) in 2014, where it achieved a top-5 error rate of 7.3%. Its simplicity and uniformity have also made it a popular choice for transfer learning, where the pre-trained weights on ImageNet can be fine-tuned on a new dataset for a specific image classification task.</a:t>
            </a:r>
            <a:endParaRPr lang="en-US" sz="2000" b="0" i="0" dirty="0">
              <a:effectLst/>
              <a:latin typeface="Times New Roman"/>
              <a:cs typeface="Times New Roman"/>
            </a:endParaRPr>
          </a:p>
        </p:txBody>
      </p:sp>
    </p:spTree>
    <p:extLst>
      <p:ext uri="{BB962C8B-B14F-4D97-AF65-F5344CB8AC3E}">
        <p14:creationId xmlns:p14="http://schemas.microsoft.com/office/powerpoint/2010/main" val="29240356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1293</Words>
  <Application>Microsoft Macintosh PowerPoint</Application>
  <PresentationFormat>Widescreen</PresentationFormat>
  <Paragraphs>80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Insect Classification </vt:lpstr>
      <vt:lpstr>Introduction</vt:lpstr>
      <vt:lpstr>Research Question</vt:lpstr>
      <vt:lpstr>Research  Methodology</vt:lpstr>
      <vt:lpstr>Top 10 Labels by counts</vt:lpstr>
      <vt:lpstr>Pixel Distribution </vt:lpstr>
      <vt:lpstr>Histogram of Image Brightness Values</vt:lpstr>
      <vt:lpstr>Image size Distribution</vt:lpstr>
      <vt:lpstr>Model</vt:lpstr>
      <vt:lpstr>Approach</vt:lpstr>
      <vt:lpstr>Approach 1:- Pretrained Resnet and VGG16</vt:lpstr>
      <vt:lpstr>Approach 2:- Both Resnet 50</vt:lpstr>
      <vt:lpstr>Approach 3:-Both VGG16</vt:lpstr>
      <vt:lpstr>Approach 4:- Level 1 Resnet50 – Level 2 VGG16 </vt:lpstr>
      <vt:lpstr>Approach 5:-Both Resnet 50 With Cascade Training </vt:lpstr>
      <vt:lpstr>Approach 6:-Level 1 VGG16 – Level 2 Resnet 50 with Augmax_noise</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Krishna Sai Biradar</cp:lastModifiedBy>
  <cp:revision>13</cp:revision>
  <dcterms:created xsi:type="dcterms:W3CDTF">2023-04-10T21:38:15Z</dcterms:created>
  <dcterms:modified xsi:type="dcterms:W3CDTF">2023-05-15T19:49:05Z</dcterms:modified>
</cp:coreProperties>
</file>