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4"/>
  </p:notesMasterIdLst>
  <p:sldIdLst>
    <p:sldId id="256" r:id="rId2"/>
    <p:sldId id="270" r:id="rId3"/>
    <p:sldId id="271"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629"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5D2157-CD66-40CA-840B-5431ACBB151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48E9B50F-602C-410A-B6AA-B2A9A19D34D9}">
      <dgm:prSet/>
      <dgm:spPr/>
      <dgm:t>
        <a:bodyPr/>
        <a:lstStyle/>
        <a:p>
          <a:r>
            <a:rPr lang="en-US" b="1" dirty="0"/>
            <a:t>STUDENT NAME:</a:t>
          </a:r>
          <a:r>
            <a:rPr lang="en-IN" b="1" dirty="0"/>
            <a:t> RADHAKRISHNAN A</a:t>
          </a:r>
          <a:endParaRPr lang="en-US" dirty="0"/>
        </a:p>
      </dgm:t>
    </dgm:pt>
    <dgm:pt modelId="{FA6654A3-0F0B-4BDA-A853-95BB93E0A92C}" type="parTrans" cxnId="{42CF97A9-D891-4886-8DBC-8F0DBF46FE45}">
      <dgm:prSet/>
      <dgm:spPr/>
      <dgm:t>
        <a:bodyPr/>
        <a:lstStyle/>
        <a:p>
          <a:endParaRPr lang="en-US"/>
        </a:p>
      </dgm:t>
    </dgm:pt>
    <dgm:pt modelId="{F5F7BF9F-3511-4C3A-9C39-DB6BCA819847}" type="sibTrans" cxnId="{42CF97A9-D891-4886-8DBC-8F0DBF46FE45}">
      <dgm:prSet/>
      <dgm:spPr/>
      <dgm:t>
        <a:bodyPr/>
        <a:lstStyle/>
        <a:p>
          <a:endParaRPr lang="en-US"/>
        </a:p>
      </dgm:t>
    </dgm:pt>
    <dgm:pt modelId="{81F2E686-7D04-4C25-8125-0737BA839844}">
      <dgm:prSet/>
      <dgm:spPr/>
      <dgm:t>
        <a:bodyPr/>
        <a:lstStyle/>
        <a:p>
          <a:r>
            <a:rPr lang="en-US" b="1" dirty="0"/>
            <a:t>REGISTER NO: 31220023</a:t>
          </a:r>
          <a:r>
            <a:rPr lang="en-IN" b="1" dirty="0"/>
            <a:t>2</a:t>
          </a:r>
          <a:endParaRPr lang="en-US" dirty="0"/>
        </a:p>
      </dgm:t>
    </dgm:pt>
    <dgm:pt modelId="{B40E1B06-6B77-4FD9-896A-E93364C54693}" type="parTrans" cxnId="{ED8C327E-638A-4A81-B550-A1B4CB8C9EBA}">
      <dgm:prSet/>
      <dgm:spPr/>
      <dgm:t>
        <a:bodyPr/>
        <a:lstStyle/>
        <a:p>
          <a:endParaRPr lang="en-US"/>
        </a:p>
      </dgm:t>
    </dgm:pt>
    <dgm:pt modelId="{7C4425BA-2630-457E-9FC6-F03B53CFCAF6}" type="sibTrans" cxnId="{ED8C327E-638A-4A81-B550-A1B4CB8C9EBA}">
      <dgm:prSet/>
      <dgm:spPr/>
      <dgm:t>
        <a:bodyPr/>
        <a:lstStyle/>
        <a:p>
          <a:endParaRPr lang="en-US"/>
        </a:p>
      </dgm:t>
    </dgm:pt>
    <dgm:pt modelId="{BAC9BC64-222A-4AEF-82F5-5F5E5E6CB84B}">
      <dgm:prSet/>
      <dgm:spPr/>
      <dgm:t>
        <a:bodyPr/>
        <a:lstStyle/>
        <a:p>
          <a:r>
            <a:rPr lang="en-US" b="1" dirty="0"/>
            <a:t>DEPARTMENT: B.COM (ACCOUNTING &amp; FINANCE)</a:t>
          </a:r>
          <a:endParaRPr lang="en-US" dirty="0"/>
        </a:p>
      </dgm:t>
    </dgm:pt>
    <dgm:pt modelId="{EB2AFC32-A841-4BEC-966B-5AC7D0041DC3}" type="parTrans" cxnId="{ED0EDFEE-2EA3-437B-B754-56EB71AD9A9D}">
      <dgm:prSet/>
      <dgm:spPr/>
      <dgm:t>
        <a:bodyPr/>
        <a:lstStyle/>
        <a:p>
          <a:endParaRPr lang="en-US"/>
        </a:p>
      </dgm:t>
    </dgm:pt>
    <dgm:pt modelId="{D886E73A-4E9D-438E-8B27-9EF1F7E9A235}" type="sibTrans" cxnId="{ED0EDFEE-2EA3-437B-B754-56EB71AD9A9D}">
      <dgm:prSet/>
      <dgm:spPr/>
      <dgm:t>
        <a:bodyPr/>
        <a:lstStyle/>
        <a:p>
          <a:endParaRPr lang="en-US"/>
        </a:p>
      </dgm:t>
    </dgm:pt>
    <dgm:pt modelId="{A61B0642-DE83-4CEB-A7C9-BAE2A916239E}">
      <dgm:prSet/>
      <dgm:spPr/>
      <dgm:t>
        <a:bodyPr/>
        <a:lstStyle/>
        <a:p>
          <a:r>
            <a:rPr lang="en-US" b="1" dirty="0"/>
            <a:t>NAAN MUDHALVAN ID: asunm103unm1</a:t>
          </a:r>
          <a:r>
            <a:rPr lang="en-IN" b="1" dirty="0"/>
            <a:t>03312200232</a:t>
          </a:r>
          <a:endParaRPr lang="en-US" dirty="0"/>
        </a:p>
      </dgm:t>
    </dgm:pt>
    <dgm:pt modelId="{56DCD875-9826-41DB-BEB0-71D6F045F5EE}" type="parTrans" cxnId="{AA85A305-61D8-4A8B-8236-90557EE26633}">
      <dgm:prSet/>
      <dgm:spPr/>
      <dgm:t>
        <a:bodyPr/>
        <a:lstStyle/>
        <a:p>
          <a:endParaRPr lang="en-US"/>
        </a:p>
      </dgm:t>
    </dgm:pt>
    <dgm:pt modelId="{9135A434-6DE5-401D-BBFD-A7F60FBCB1AB}" type="sibTrans" cxnId="{AA85A305-61D8-4A8B-8236-90557EE26633}">
      <dgm:prSet/>
      <dgm:spPr/>
      <dgm:t>
        <a:bodyPr/>
        <a:lstStyle/>
        <a:p>
          <a:endParaRPr lang="en-US"/>
        </a:p>
      </dgm:t>
    </dgm:pt>
    <dgm:pt modelId="{976596B3-F60C-4E0D-B740-9508B3280F7D}">
      <dgm:prSet/>
      <dgm:spPr/>
      <dgm:t>
        <a:bodyPr/>
        <a:lstStyle/>
        <a:p>
          <a:r>
            <a:rPr lang="en-US" b="1" dirty="0"/>
            <a:t>COLLEGE: S.I.V.E.T.COLLEGE</a:t>
          </a:r>
          <a:endParaRPr lang="en-US" dirty="0"/>
        </a:p>
      </dgm:t>
    </dgm:pt>
    <dgm:pt modelId="{0E0BF459-A6D4-4213-94B5-FAE30CB059B7}" type="parTrans" cxnId="{CC2BA4BF-7FB5-4D5C-9902-0C5A1A314A78}">
      <dgm:prSet/>
      <dgm:spPr/>
      <dgm:t>
        <a:bodyPr/>
        <a:lstStyle/>
        <a:p>
          <a:endParaRPr lang="en-US"/>
        </a:p>
      </dgm:t>
    </dgm:pt>
    <dgm:pt modelId="{AF385572-C3CB-451E-9A6B-3E1A4E64695B}" type="sibTrans" cxnId="{CC2BA4BF-7FB5-4D5C-9902-0C5A1A314A78}">
      <dgm:prSet/>
      <dgm:spPr/>
      <dgm:t>
        <a:bodyPr/>
        <a:lstStyle/>
        <a:p>
          <a:endParaRPr lang="en-US"/>
        </a:p>
      </dgm:t>
    </dgm:pt>
    <dgm:pt modelId="{4400E629-395B-4587-9D84-5DE1F91AAF5B}" type="pres">
      <dgm:prSet presAssocID="{3B5D2157-CD66-40CA-840B-5431ACBB1518}" presName="vert0" presStyleCnt="0">
        <dgm:presLayoutVars>
          <dgm:dir/>
          <dgm:animOne val="branch"/>
          <dgm:animLvl val="lvl"/>
        </dgm:presLayoutVars>
      </dgm:prSet>
      <dgm:spPr/>
    </dgm:pt>
    <dgm:pt modelId="{538D6953-8D02-4D80-806D-797642BA1046}" type="pres">
      <dgm:prSet presAssocID="{48E9B50F-602C-410A-B6AA-B2A9A19D34D9}" presName="thickLine" presStyleLbl="alignNode1" presStyleIdx="0" presStyleCnt="5"/>
      <dgm:spPr/>
    </dgm:pt>
    <dgm:pt modelId="{29EDC3AC-A17D-4808-9362-DEFB416B75E0}" type="pres">
      <dgm:prSet presAssocID="{48E9B50F-602C-410A-B6AA-B2A9A19D34D9}" presName="horz1" presStyleCnt="0"/>
      <dgm:spPr/>
    </dgm:pt>
    <dgm:pt modelId="{834399CB-D72E-4072-BDCD-8CDE86BAFAB6}" type="pres">
      <dgm:prSet presAssocID="{48E9B50F-602C-410A-B6AA-B2A9A19D34D9}" presName="tx1" presStyleLbl="revTx" presStyleIdx="0" presStyleCnt="5"/>
      <dgm:spPr/>
    </dgm:pt>
    <dgm:pt modelId="{A9809149-9CD0-45C5-BF58-DE32D196BE0B}" type="pres">
      <dgm:prSet presAssocID="{48E9B50F-602C-410A-B6AA-B2A9A19D34D9}" presName="vert1" presStyleCnt="0"/>
      <dgm:spPr/>
    </dgm:pt>
    <dgm:pt modelId="{AAD22762-AABD-48C2-87AC-7B5507048572}" type="pres">
      <dgm:prSet presAssocID="{81F2E686-7D04-4C25-8125-0737BA839844}" presName="thickLine" presStyleLbl="alignNode1" presStyleIdx="1" presStyleCnt="5"/>
      <dgm:spPr/>
    </dgm:pt>
    <dgm:pt modelId="{FDB70CBA-35D3-44F7-87E5-AB7B4FAC3EB9}" type="pres">
      <dgm:prSet presAssocID="{81F2E686-7D04-4C25-8125-0737BA839844}" presName="horz1" presStyleCnt="0"/>
      <dgm:spPr/>
    </dgm:pt>
    <dgm:pt modelId="{141DCFB0-50D5-4513-83B6-4CB5AEF7494B}" type="pres">
      <dgm:prSet presAssocID="{81F2E686-7D04-4C25-8125-0737BA839844}" presName="tx1" presStyleLbl="revTx" presStyleIdx="1" presStyleCnt="5"/>
      <dgm:spPr/>
    </dgm:pt>
    <dgm:pt modelId="{0ABB5F8B-8351-41B0-B0B7-5DA18F5311B2}" type="pres">
      <dgm:prSet presAssocID="{81F2E686-7D04-4C25-8125-0737BA839844}" presName="vert1" presStyleCnt="0"/>
      <dgm:spPr/>
    </dgm:pt>
    <dgm:pt modelId="{F6F8F42B-6CA1-4CCD-A7EC-FC17C7ED3846}" type="pres">
      <dgm:prSet presAssocID="{BAC9BC64-222A-4AEF-82F5-5F5E5E6CB84B}" presName="thickLine" presStyleLbl="alignNode1" presStyleIdx="2" presStyleCnt="5"/>
      <dgm:spPr/>
    </dgm:pt>
    <dgm:pt modelId="{91BE6012-CECE-4362-BD3A-888CE4DAE6DF}" type="pres">
      <dgm:prSet presAssocID="{BAC9BC64-222A-4AEF-82F5-5F5E5E6CB84B}" presName="horz1" presStyleCnt="0"/>
      <dgm:spPr/>
    </dgm:pt>
    <dgm:pt modelId="{4F816972-E74A-439F-B897-E20E047A8643}" type="pres">
      <dgm:prSet presAssocID="{BAC9BC64-222A-4AEF-82F5-5F5E5E6CB84B}" presName="tx1" presStyleLbl="revTx" presStyleIdx="2" presStyleCnt="5"/>
      <dgm:spPr/>
    </dgm:pt>
    <dgm:pt modelId="{0B57E212-5658-4968-BB6B-C560C795D0E0}" type="pres">
      <dgm:prSet presAssocID="{BAC9BC64-222A-4AEF-82F5-5F5E5E6CB84B}" presName="vert1" presStyleCnt="0"/>
      <dgm:spPr/>
    </dgm:pt>
    <dgm:pt modelId="{1A21E4B2-3658-43CE-9180-F1B9549A8068}" type="pres">
      <dgm:prSet presAssocID="{A61B0642-DE83-4CEB-A7C9-BAE2A916239E}" presName="thickLine" presStyleLbl="alignNode1" presStyleIdx="3" presStyleCnt="5"/>
      <dgm:spPr/>
    </dgm:pt>
    <dgm:pt modelId="{1F967B3F-2D7E-4FC5-9D9B-244863041D2B}" type="pres">
      <dgm:prSet presAssocID="{A61B0642-DE83-4CEB-A7C9-BAE2A916239E}" presName="horz1" presStyleCnt="0"/>
      <dgm:spPr/>
    </dgm:pt>
    <dgm:pt modelId="{6ACB1EB2-29DD-4C6C-B8F4-0B65C8FDF1E0}" type="pres">
      <dgm:prSet presAssocID="{A61B0642-DE83-4CEB-A7C9-BAE2A916239E}" presName="tx1" presStyleLbl="revTx" presStyleIdx="3" presStyleCnt="5"/>
      <dgm:spPr/>
    </dgm:pt>
    <dgm:pt modelId="{3A50A17B-C70A-414A-991D-3B760E17819D}" type="pres">
      <dgm:prSet presAssocID="{A61B0642-DE83-4CEB-A7C9-BAE2A916239E}" presName="vert1" presStyleCnt="0"/>
      <dgm:spPr/>
    </dgm:pt>
    <dgm:pt modelId="{6C4253C0-BA93-4336-8161-4CEFE3C7F6AC}" type="pres">
      <dgm:prSet presAssocID="{976596B3-F60C-4E0D-B740-9508B3280F7D}" presName="thickLine" presStyleLbl="alignNode1" presStyleIdx="4" presStyleCnt="5"/>
      <dgm:spPr/>
    </dgm:pt>
    <dgm:pt modelId="{7E504930-F593-4E4E-83DC-9C9ED04BB8A8}" type="pres">
      <dgm:prSet presAssocID="{976596B3-F60C-4E0D-B740-9508B3280F7D}" presName="horz1" presStyleCnt="0"/>
      <dgm:spPr/>
    </dgm:pt>
    <dgm:pt modelId="{BF1C5582-D9B8-4EBE-8B77-F42DCDDA55FF}" type="pres">
      <dgm:prSet presAssocID="{976596B3-F60C-4E0D-B740-9508B3280F7D}" presName="tx1" presStyleLbl="revTx" presStyleIdx="4" presStyleCnt="5"/>
      <dgm:spPr/>
    </dgm:pt>
    <dgm:pt modelId="{1F79A0AE-B2A0-463F-8E4F-A86D6CCFD86E}" type="pres">
      <dgm:prSet presAssocID="{976596B3-F60C-4E0D-B740-9508B3280F7D}" presName="vert1" presStyleCnt="0"/>
      <dgm:spPr/>
    </dgm:pt>
  </dgm:ptLst>
  <dgm:cxnLst>
    <dgm:cxn modelId="{13632901-6409-495C-9957-4B93DF81B26A}" type="presOf" srcId="{A61B0642-DE83-4CEB-A7C9-BAE2A916239E}" destId="{6ACB1EB2-29DD-4C6C-B8F4-0B65C8FDF1E0}" srcOrd="0" destOrd="0" presId="urn:microsoft.com/office/officeart/2008/layout/LinedList"/>
    <dgm:cxn modelId="{AA85A305-61D8-4A8B-8236-90557EE26633}" srcId="{3B5D2157-CD66-40CA-840B-5431ACBB1518}" destId="{A61B0642-DE83-4CEB-A7C9-BAE2A916239E}" srcOrd="3" destOrd="0" parTransId="{56DCD875-9826-41DB-BEB0-71D6F045F5EE}" sibTransId="{9135A434-6DE5-401D-BBFD-A7F60FBCB1AB}"/>
    <dgm:cxn modelId="{E6C7780A-336B-4CBF-938E-153F5D92D13E}" type="presOf" srcId="{976596B3-F60C-4E0D-B740-9508B3280F7D}" destId="{BF1C5582-D9B8-4EBE-8B77-F42DCDDA55FF}" srcOrd="0" destOrd="0" presId="urn:microsoft.com/office/officeart/2008/layout/LinedList"/>
    <dgm:cxn modelId="{7949800B-86C8-4B2D-8984-3B45E73ED3C6}" type="presOf" srcId="{48E9B50F-602C-410A-B6AA-B2A9A19D34D9}" destId="{834399CB-D72E-4072-BDCD-8CDE86BAFAB6}" srcOrd="0" destOrd="0" presId="urn:microsoft.com/office/officeart/2008/layout/LinedList"/>
    <dgm:cxn modelId="{FF14C76A-7FE4-4824-883F-010628A1DD5B}" type="presOf" srcId="{BAC9BC64-222A-4AEF-82F5-5F5E5E6CB84B}" destId="{4F816972-E74A-439F-B897-E20E047A8643}" srcOrd="0" destOrd="0" presId="urn:microsoft.com/office/officeart/2008/layout/LinedList"/>
    <dgm:cxn modelId="{ED8C327E-638A-4A81-B550-A1B4CB8C9EBA}" srcId="{3B5D2157-CD66-40CA-840B-5431ACBB1518}" destId="{81F2E686-7D04-4C25-8125-0737BA839844}" srcOrd="1" destOrd="0" parTransId="{B40E1B06-6B77-4FD9-896A-E93364C54693}" sibTransId="{7C4425BA-2630-457E-9FC6-F03B53CFCAF6}"/>
    <dgm:cxn modelId="{4CAED4A5-065C-4A08-A58B-2952E1D660BA}" type="presOf" srcId="{3B5D2157-CD66-40CA-840B-5431ACBB1518}" destId="{4400E629-395B-4587-9D84-5DE1F91AAF5B}" srcOrd="0" destOrd="0" presId="urn:microsoft.com/office/officeart/2008/layout/LinedList"/>
    <dgm:cxn modelId="{42CF97A9-D891-4886-8DBC-8F0DBF46FE45}" srcId="{3B5D2157-CD66-40CA-840B-5431ACBB1518}" destId="{48E9B50F-602C-410A-B6AA-B2A9A19D34D9}" srcOrd="0" destOrd="0" parTransId="{FA6654A3-0F0B-4BDA-A853-95BB93E0A92C}" sibTransId="{F5F7BF9F-3511-4C3A-9C39-DB6BCA819847}"/>
    <dgm:cxn modelId="{CC2BA4BF-7FB5-4D5C-9902-0C5A1A314A78}" srcId="{3B5D2157-CD66-40CA-840B-5431ACBB1518}" destId="{976596B3-F60C-4E0D-B740-9508B3280F7D}" srcOrd="4" destOrd="0" parTransId="{0E0BF459-A6D4-4213-94B5-FAE30CB059B7}" sibTransId="{AF385572-C3CB-451E-9A6B-3E1A4E64695B}"/>
    <dgm:cxn modelId="{0A2ADFE6-B46F-43CF-BD57-43F77481DF3A}" type="presOf" srcId="{81F2E686-7D04-4C25-8125-0737BA839844}" destId="{141DCFB0-50D5-4513-83B6-4CB5AEF7494B}" srcOrd="0" destOrd="0" presId="urn:microsoft.com/office/officeart/2008/layout/LinedList"/>
    <dgm:cxn modelId="{ED0EDFEE-2EA3-437B-B754-56EB71AD9A9D}" srcId="{3B5D2157-CD66-40CA-840B-5431ACBB1518}" destId="{BAC9BC64-222A-4AEF-82F5-5F5E5E6CB84B}" srcOrd="2" destOrd="0" parTransId="{EB2AFC32-A841-4BEC-966B-5AC7D0041DC3}" sibTransId="{D886E73A-4E9D-438E-8B27-9EF1F7E9A235}"/>
    <dgm:cxn modelId="{B83F7B54-A3F4-466C-9550-1730E8C5164E}" type="presParOf" srcId="{4400E629-395B-4587-9D84-5DE1F91AAF5B}" destId="{538D6953-8D02-4D80-806D-797642BA1046}" srcOrd="0" destOrd="0" presId="urn:microsoft.com/office/officeart/2008/layout/LinedList"/>
    <dgm:cxn modelId="{D1E922E0-FF52-4A19-BB04-CA89A4602F4B}" type="presParOf" srcId="{4400E629-395B-4587-9D84-5DE1F91AAF5B}" destId="{29EDC3AC-A17D-4808-9362-DEFB416B75E0}" srcOrd="1" destOrd="0" presId="urn:microsoft.com/office/officeart/2008/layout/LinedList"/>
    <dgm:cxn modelId="{FE4B1B8C-14C4-47E1-A897-9E8B634EE066}" type="presParOf" srcId="{29EDC3AC-A17D-4808-9362-DEFB416B75E0}" destId="{834399CB-D72E-4072-BDCD-8CDE86BAFAB6}" srcOrd="0" destOrd="0" presId="urn:microsoft.com/office/officeart/2008/layout/LinedList"/>
    <dgm:cxn modelId="{787C40DB-57D5-4580-8226-2B7ED0D40445}" type="presParOf" srcId="{29EDC3AC-A17D-4808-9362-DEFB416B75E0}" destId="{A9809149-9CD0-45C5-BF58-DE32D196BE0B}" srcOrd="1" destOrd="0" presId="urn:microsoft.com/office/officeart/2008/layout/LinedList"/>
    <dgm:cxn modelId="{46016067-32D3-4B6E-A655-BE638B7AAD70}" type="presParOf" srcId="{4400E629-395B-4587-9D84-5DE1F91AAF5B}" destId="{AAD22762-AABD-48C2-87AC-7B5507048572}" srcOrd="2" destOrd="0" presId="urn:microsoft.com/office/officeart/2008/layout/LinedList"/>
    <dgm:cxn modelId="{C20778D1-D2CF-4175-87F5-2BB326D0E2A1}" type="presParOf" srcId="{4400E629-395B-4587-9D84-5DE1F91AAF5B}" destId="{FDB70CBA-35D3-44F7-87E5-AB7B4FAC3EB9}" srcOrd="3" destOrd="0" presId="urn:microsoft.com/office/officeart/2008/layout/LinedList"/>
    <dgm:cxn modelId="{6B986600-2543-41D1-BB14-C0B16B85C8B2}" type="presParOf" srcId="{FDB70CBA-35D3-44F7-87E5-AB7B4FAC3EB9}" destId="{141DCFB0-50D5-4513-83B6-4CB5AEF7494B}" srcOrd="0" destOrd="0" presId="urn:microsoft.com/office/officeart/2008/layout/LinedList"/>
    <dgm:cxn modelId="{1BEF92A8-BD37-4FC5-AF02-5E94865924BC}" type="presParOf" srcId="{FDB70CBA-35D3-44F7-87E5-AB7B4FAC3EB9}" destId="{0ABB5F8B-8351-41B0-B0B7-5DA18F5311B2}" srcOrd="1" destOrd="0" presId="urn:microsoft.com/office/officeart/2008/layout/LinedList"/>
    <dgm:cxn modelId="{23E70A5B-9512-44F4-B4EA-A7411BE6CF1F}" type="presParOf" srcId="{4400E629-395B-4587-9D84-5DE1F91AAF5B}" destId="{F6F8F42B-6CA1-4CCD-A7EC-FC17C7ED3846}" srcOrd="4" destOrd="0" presId="urn:microsoft.com/office/officeart/2008/layout/LinedList"/>
    <dgm:cxn modelId="{49C517CE-1CF0-4078-9616-309DD294F0CB}" type="presParOf" srcId="{4400E629-395B-4587-9D84-5DE1F91AAF5B}" destId="{91BE6012-CECE-4362-BD3A-888CE4DAE6DF}" srcOrd="5" destOrd="0" presId="urn:microsoft.com/office/officeart/2008/layout/LinedList"/>
    <dgm:cxn modelId="{EA3A3CFE-A961-4C86-A78C-F6FCAECA2B7A}" type="presParOf" srcId="{91BE6012-CECE-4362-BD3A-888CE4DAE6DF}" destId="{4F816972-E74A-439F-B897-E20E047A8643}" srcOrd="0" destOrd="0" presId="urn:microsoft.com/office/officeart/2008/layout/LinedList"/>
    <dgm:cxn modelId="{B8A8E5C6-33A2-463C-916A-A4146941BF66}" type="presParOf" srcId="{91BE6012-CECE-4362-BD3A-888CE4DAE6DF}" destId="{0B57E212-5658-4968-BB6B-C560C795D0E0}" srcOrd="1" destOrd="0" presId="urn:microsoft.com/office/officeart/2008/layout/LinedList"/>
    <dgm:cxn modelId="{C9B32703-5840-41E8-8FC2-468862B28C88}" type="presParOf" srcId="{4400E629-395B-4587-9D84-5DE1F91AAF5B}" destId="{1A21E4B2-3658-43CE-9180-F1B9549A8068}" srcOrd="6" destOrd="0" presId="urn:microsoft.com/office/officeart/2008/layout/LinedList"/>
    <dgm:cxn modelId="{EC71BDDF-A9A9-44B5-A5BD-1B27BAC504F4}" type="presParOf" srcId="{4400E629-395B-4587-9D84-5DE1F91AAF5B}" destId="{1F967B3F-2D7E-4FC5-9D9B-244863041D2B}" srcOrd="7" destOrd="0" presId="urn:microsoft.com/office/officeart/2008/layout/LinedList"/>
    <dgm:cxn modelId="{DE75FF14-1125-41D9-A580-5B269A7F4A74}" type="presParOf" srcId="{1F967B3F-2D7E-4FC5-9D9B-244863041D2B}" destId="{6ACB1EB2-29DD-4C6C-B8F4-0B65C8FDF1E0}" srcOrd="0" destOrd="0" presId="urn:microsoft.com/office/officeart/2008/layout/LinedList"/>
    <dgm:cxn modelId="{AA36387E-A077-4A79-9E87-C6A787D0CC0E}" type="presParOf" srcId="{1F967B3F-2D7E-4FC5-9D9B-244863041D2B}" destId="{3A50A17B-C70A-414A-991D-3B760E17819D}" srcOrd="1" destOrd="0" presId="urn:microsoft.com/office/officeart/2008/layout/LinedList"/>
    <dgm:cxn modelId="{7C39BD60-24FB-4BBD-88CC-C72CF1F2F156}" type="presParOf" srcId="{4400E629-395B-4587-9D84-5DE1F91AAF5B}" destId="{6C4253C0-BA93-4336-8161-4CEFE3C7F6AC}" srcOrd="8" destOrd="0" presId="urn:microsoft.com/office/officeart/2008/layout/LinedList"/>
    <dgm:cxn modelId="{051225CC-83FA-4706-9249-3A705C319E3A}" type="presParOf" srcId="{4400E629-395B-4587-9D84-5DE1F91AAF5B}" destId="{7E504930-F593-4E4E-83DC-9C9ED04BB8A8}" srcOrd="9" destOrd="0" presId="urn:microsoft.com/office/officeart/2008/layout/LinedList"/>
    <dgm:cxn modelId="{6E456628-14B0-4354-A00D-6E70C748FE0E}" type="presParOf" srcId="{7E504930-F593-4E4E-83DC-9C9ED04BB8A8}" destId="{BF1C5582-D9B8-4EBE-8B77-F42DCDDA55FF}" srcOrd="0" destOrd="0" presId="urn:microsoft.com/office/officeart/2008/layout/LinedList"/>
    <dgm:cxn modelId="{73982006-599D-4D37-B56D-898C1A6A660C}" type="presParOf" srcId="{7E504930-F593-4E4E-83DC-9C9ED04BB8A8}" destId="{1F79A0AE-B2A0-463F-8E4F-A86D6CCFD86E}"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8D6953-8D02-4D80-806D-797642BA1046}">
      <dsp:nvSpPr>
        <dsp:cNvPr id="0" name=""/>
        <dsp:cNvSpPr/>
      </dsp:nvSpPr>
      <dsp:spPr>
        <a:xfrm>
          <a:off x="0" y="281"/>
          <a:ext cx="861060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4399CB-D72E-4072-BDCD-8CDE86BAFAB6}">
      <dsp:nvSpPr>
        <dsp:cNvPr id="0" name=""/>
        <dsp:cNvSpPr/>
      </dsp:nvSpPr>
      <dsp:spPr>
        <a:xfrm>
          <a:off x="0" y="281"/>
          <a:ext cx="8610600" cy="461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kern="1200" dirty="0"/>
            <a:t>STUDENT NAME:</a:t>
          </a:r>
          <a:r>
            <a:rPr lang="en-IN" sz="2100" b="1" kern="1200" dirty="0"/>
            <a:t> RADHAKRISHNAN A</a:t>
          </a:r>
          <a:endParaRPr lang="en-US" sz="2100" kern="1200" dirty="0"/>
        </a:p>
      </dsp:txBody>
      <dsp:txXfrm>
        <a:off x="0" y="281"/>
        <a:ext cx="8610600" cy="461552"/>
      </dsp:txXfrm>
    </dsp:sp>
    <dsp:sp modelId="{AAD22762-AABD-48C2-87AC-7B5507048572}">
      <dsp:nvSpPr>
        <dsp:cNvPr id="0" name=""/>
        <dsp:cNvSpPr/>
      </dsp:nvSpPr>
      <dsp:spPr>
        <a:xfrm>
          <a:off x="0" y="461833"/>
          <a:ext cx="861060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1DCFB0-50D5-4513-83B6-4CB5AEF7494B}">
      <dsp:nvSpPr>
        <dsp:cNvPr id="0" name=""/>
        <dsp:cNvSpPr/>
      </dsp:nvSpPr>
      <dsp:spPr>
        <a:xfrm>
          <a:off x="0" y="461833"/>
          <a:ext cx="8610600" cy="461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kern="1200" dirty="0"/>
            <a:t>REGISTER NO: 31220023</a:t>
          </a:r>
          <a:r>
            <a:rPr lang="en-IN" sz="2100" b="1" kern="1200" dirty="0"/>
            <a:t>2</a:t>
          </a:r>
          <a:endParaRPr lang="en-US" sz="2100" kern="1200" dirty="0"/>
        </a:p>
      </dsp:txBody>
      <dsp:txXfrm>
        <a:off x="0" y="461833"/>
        <a:ext cx="8610600" cy="461552"/>
      </dsp:txXfrm>
    </dsp:sp>
    <dsp:sp modelId="{F6F8F42B-6CA1-4CCD-A7EC-FC17C7ED3846}">
      <dsp:nvSpPr>
        <dsp:cNvPr id="0" name=""/>
        <dsp:cNvSpPr/>
      </dsp:nvSpPr>
      <dsp:spPr>
        <a:xfrm>
          <a:off x="0" y="923385"/>
          <a:ext cx="861060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816972-E74A-439F-B897-E20E047A8643}">
      <dsp:nvSpPr>
        <dsp:cNvPr id="0" name=""/>
        <dsp:cNvSpPr/>
      </dsp:nvSpPr>
      <dsp:spPr>
        <a:xfrm>
          <a:off x="0" y="923385"/>
          <a:ext cx="8610600" cy="461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kern="1200" dirty="0"/>
            <a:t>DEPARTMENT: B.COM (ACCOUNTING &amp; FINANCE)</a:t>
          </a:r>
          <a:endParaRPr lang="en-US" sz="2100" kern="1200" dirty="0"/>
        </a:p>
      </dsp:txBody>
      <dsp:txXfrm>
        <a:off x="0" y="923385"/>
        <a:ext cx="8610600" cy="461552"/>
      </dsp:txXfrm>
    </dsp:sp>
    <dsp:sp modelId="{1A21E4B2-3658-43CE-9180-F1B9549A8068}">
      <dsp:nvSpPr>
        <dsp:cNvPr id="0" name=""/>
        <dsp:cNvSpPr/>
      </dsp:nvSpPr>
      <dsp:spPr>
        <a:xfrm>
          <a:off x="0" y="1384938"/>
          <a:ext cx="861060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CB1EB2-29DD-4C6C-B8F4-0B65C8FDF1E0}">
      <dsp:nvSpPr>
        <dsp:cNvPr id="0" name=""/>
        <dsp:cNvSpPr/>
      </dsp:nvSpPr>
      <dsp:spPr>
        <a:xfrm>
          <a:off x="0" y="1384938"/>
          <a:ext cx="8610600" cy="461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kern="1200" dirty="0"/>
            <a:t>NAAN MUDHALVAN ID: asunm103unm1</a:t>
          </a:r>
          <a:r>
            <a:rPr lang="en-IN" sz="2100" b="1" kern="1200" dirty="0"/>
            <a:t>03312200232</a:t>
          </a:r>
          <a:endParaRPr lang="en-US" sz="2100" kern="1200" dirty="0"/>
        </a:p>
      </dsp:txBody>
      <dsp:txXfrm>
        <a:off x="0" y="1384938"/>
        <a:ext cx="8610600" cy="461552"/>
      </dsp:txXfrm>
    </dsp:sp>
    <dsp:sp modelId="{6C4253C0-BA93-4336-8161-4CEFE3C7F6AC}">
      <dsp:nvSpPr>
        <dsp:cNvPr id="0" name=""/>
        <dsp:cNvSpPr/>
      </dsp:nvSpPr>
      <dsp:spPr>
        <a:xfrm>
          <a:off x="0" y="1846490"/>
          <a:ext cx="861060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1C5582-D9B8-4EBE-8B77-F42DCDDA55FF}">
      <dsp:nvSpPr>
        <dsp:cNvPr id="0" name=""/>
        <dsp:cNvSpPr/>
      </dsp:nvSpPr>
      <dsp:spPr>
        <a:xfrm>
          <a:off x="0" y="1846490"/>
          <a:ext cx="8610600" cy="461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kern="1200" dirty="0"/>
            <a:t>COLLEGE: S.I.V.E.T.COLLEGE</a:t>
          </a:r>
          <a:endParaRPr lang="en-US" sz="2100" kern="1200" dirty="0"/>
        </a:p>
      </dsp:txBody>
      <dsp:txXfrm>
        <a:off x="0" y="1846490"/>
        <a:ext cx="8610600" cy="46155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dirty="0"/>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9/6/2024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2500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9/6/2024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81962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dirty="0"/>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9/6/2024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463145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dirty="0"/>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9/6/2024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923675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9/6/2024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556555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9/6/2024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55151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9/6/2024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320651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dirty="0"/>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9/6/2024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759398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9/6/2024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375853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957997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9C9CA7B-DFD4-44B5-8C60-D14B8CD1FB59}" type="datetimeFigureOut">
              <a:rPr lang="en-US" dirty="0"/>
              <a:t>9/6/2024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56119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9/6/2024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66504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3BDB8791-F1B0-41E7-B7FD-A781E65C4266}" type="datetimeFigureOut">
              <a:rPr lang="en-US" dirty="0"/>
              <a:t>9/6/2024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87543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FDD63B2-E120-4ED8-B27B-C685F510A5FE}" type="datetimeFigureOut">
              <a:rPr lang="en-US" dirty="0"/>
              <a:t>9/6/2024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29276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dirty="0"/>
              <a:t>Click to edit Master title style</a:t>
            </a:r>
          </a:p>
        </p:txBody>
      </p:sp>
      <p:sp>
        <p:nvSpPr>
          <p:cNvPr id="3" name="Date Placeholder 2"/>
          <p:cNvSpPr>
            <a:spLocks noGrp="1"/>
          </p:cNvSpPr>
          <p:nvPr>
            <p:ph type="dt" sz="half" idx="10"/>
          </p:nvPr>
        </p:nvSpPr>
        <p:spPr/>
        <p:txBody>
          <a:bodyPr/>
          <a:lstStyle/>
          <a:p>
            <a:fld id="{7AA18ACC-A947-437B-A130-35BD54FDF1E9}" type="datetimeFigureOut">
              <a:rPr lang="en-US" dirty="0"/>
              <a:t>9/6/2024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34857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9/6/2024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79042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9/6/2024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19432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9/6/2024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15940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1.jpe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9/6/2024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9260515"/>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 /><Relationship Id="rId3" Type="http://schemas.openxmlformats.org/officeDocument/2006/relationships/image" Target="../media/image2.png" /><Relationship Id="rId7" Type="http://schemas.openxmlformats.org/officeDocument/2006/relationships/diagramColors" Target="../diagrams/colors1.xml" /><Relationship Id="rId2" Type="http://schemas.openxmlformats.org/officeDocument/2006/relationships/notesSlide" Target="../notesSlides/notesSlide1.xml" /><Relationship Id="rId1" Type="http://schemas.openxmlformats.org/officeDocument/2006/relationships/slideLayout" Target="../slideLayouts/slideLayout18.xml" /><Relationship Id="rId6" Type="http://schemas.openxmlformats.org/officeDocument/2006/relationships/diagramQuickStyle" Target="../diagrams/quickStyle1.xml" /><Relationship Id="rId5" Type="http://schemas.openxmlformats.org/officeDocument/2006/relationships/diagramLayout" Target="../diagrams/layout1.xml" /><Relationship Id="rId4" Type="http://schemas.openxmlformats.org/officeDocument/2006/relationships/diagramData" Target="../diagrams/data1.xml" /></Relationships>
</file>

<file path=ppt/slides/_rels/slide10.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18.xml" /></Relationships>
</file>

<file path=ppt/slides/_rels/slide11.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8.pn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4.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6.jp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7.jp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10449" y="2621967"/>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graphicFrame>
        <p:nvGraphicFramePr>
          <p:cNvPr id="18" name="TextBox 13">
            <a:extLst>
              <a:ext uri="{FF2B5EF4-FFF2-40B4-BE49-F238E27FC236}">
                <a16:creationId xmlns:a16="http://schemas.microsoft.com/office/drawing/2014/main" id="{896C4165-14CA-2743-0292-D202C4465149}"/>
              </a:ext>
            </a:extLst>
          </p:cNvPr>
          <p:cNvGraphicFramePr/>
          <p:nvPr>
            <p:extLst>
              <p:ext uri="{D42A27DB-BD31-4B8C-83A1-F6EECF244321}">
                <p14:modId xmlns:p14="http://schemas.microsoft.com/office/powerpoint/2010/main" val="196744585"/>
              </p:ext>
            </p:extLst>
          </p:nvPr>
        </p:nvGraphicFramePr>
        <p:xfrm>
          <a:off x="4885322" y="4549676"/>
          <a:ext cx="8610600" cy="230832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b="1"/>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b="1" spc="10" dirty="0">
                <a:solidFill>
                  <a:srgbClr val="2D936B"/>
                </a:solidFill>
                <a:latin typeface="Trebuchet MS"/>
                <a:cs typeface="Trebuchet MS"/>
              </a:rPr>
              <a:t>10</a:t>
            </a:fld>
            <a:endParaRPr sz="1100" b="1">
              <a:latin typeface="Trebuchet MS"/>
              <a:cs typeface="Trebuchet MS"/>
            </a:endParaRPr>
          </a:p>
        </p:txBody>
      </p:sp>
      <p:sp>
        <p:nvSpPr>
          <p:cNvPr id="8" name="object 8"/>
          <p:cNvSpPr txBox="1"/>
          <p:nvPr/>
        </p:nvSpPr>
        <p:spPr>
          <a:xfrm>
            <a:off x="739775" y="593072"/>
            <a:ext cx="3303904" cy="758190"/>
          </a:xfrm>
          <a:prstGeom prst="rect">
            <a:avLst/>
          </a:prstGeom>
        </p:spPr>
        <p:txBody>
          <a:bodyPr vert="horz" wrap="square" lIns="0" tIns="13335" rIns="0" bIns="0" rtlCol="0" anchor="t">
            <a:spAutoFit/>
          </a:bodyPr>
          <a:lstStyle/>
          <a:p>
            <a:pPr marL="12700">
              <a:lnSpc>
                <a:spcPct val="100000"/>
              </a:lnSpc>
              <a:spcBef>
                <a:spcPts val="105"/>
              </a:spcBef>
            </a:pPr>
            <a:r>
              <a:rPr sz="4800" b="1" spc="15" dirty="0">
                <a:solidFill>
                  <a:schemeClr val="bg1"/>
                </a:solidFill>
                <a:latin typeface="Trebuchet MS"/>
                <a:cs typeface="Trebuchet MS"/>
              </a:rPr>
              <a:t>M</a:t>
            </a:r>
            <a:r>
              <a:rPr sz="4800" b="1" dirty="0">
                <a:solidFill>
                  <a:schemeClr val="bg1"/>
                </a:solidFill>
                <a:latin typeface="Trebuchet MS"/>
                <a:cs typeface="Trebuchet MS"/>
              </a:rPr>
              <a:t>O</a:t>
            </a:r>
            <a:r>
              <a:rPr sz="4800" b="1" spc="-15" dirty="0">
                <a:solidFill>
                  <a:schemeClr val="bg1"/>
                </a:solidFill>
                <a:latin typeface="Trebuchet MS"/>
                <a:cs typeface="Trebuchet MS"/>
              </a:rPr>
              <a:t>D</a:t>
            </a:r>
            <a:r>
              <a:rPr sz="4800" b="1" spc="-35" dirty="0">
                <a:solidFill>
                  <a:schemeClr val="bg1"/>
                </a:solidFill>
                <a:latin typeface="Trebuchet MS"/>
                <a:cs typeface="Trebuchet MS"/>
              </a:rPr>
              <a:t>E</a:t>
            </a:r>
            <a:r>
              <a:rPr sz="4800" b="1" spc="-30" dirty="0">
                <a:solidFill>
                  <a:schemeClr val="bg1"/>
                </a:solidFill>
                <a:latin typeface="Trebuchet MS"/>
                <a:cs typeface="Trebuchet MS"/>
              </a:rPr>
              <a:t>LL</a:t>
            </a:r>
            <a:r>
              <a:rPr sz="4800" b="1" spc="-5" dirty="0">
                <a:solidFill>
                  <a:schemeClr val="bg1"/>
                </a:solidFill>
                <a:latin typeface="Trebuchet MS"/>
                <a:cs typeface="Trebuchet MS"/>
              </a:rPr>
              <a:t>I</a:t>
            </a:r>
            <a:r>
              <a:rPr sz="4800" b="1" spc="30" dirty="0">
                <a:solidFill>
                  <a:schemeClr val="bg1"/>
                </a:solidFill>
                <a:latin typeface="Trebuchet MS"/>
                <a:cs typeface="Trebuchet MS"/>
              </a:rPr>
              <a:t>N</a:t>
            </a:r>
            <a:r>
              <a:rPr sz="4800" b="1" spc="5" dirty="0">
                <a:solidFill>
                  <a:schemeClr val="bg1"/>
                </a:solidFill>
                <a:latin typeface="Trebuchet MS"/>
                <a:cs typeface="Trebuchet MS"/>
              </a:rPr>
              <a:t>G</a:t>
            </a:r>
            <a:endParaRPr lang="en-US" sz="4800" b="1" dirty="0">
              <a:solidFill>
                <a:schemeClr val="bg1"/>
              </a:solidFill>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b="1"/>
          </a:p>
        </p:txBody>
      </p:sp>
      <p:sp>
        <p:nvSpPr>
          <p:cNvPr id="2" name="TextBox 1">
            <a:extLst>
              <a:ext uri="{FF2B5EF4-FFF2-40B4-BE49-F238E27FC236}">
                <a16:creationId xmlns:a16="http://schemas.microsoft.com/office/drawing/2014/main" id="{4E3C7742-1723-4DAD-A5BB-19D7334AD0D8}"/>
              </a:ext>
            </a:extLst>
          </p:cNvPr>
          <p:cNvSpPr txBox="1"/>
          <p:nvPr/>
        </p:nvSpPr>
        <p:spPr>
          <a:xfrm>
            <a:off x="737558" y="2204049"/>
            <a:ext cx="5638800" cy="4941546"/>
          </a:xfrm>
          <a:prstGeom prst="rect">
            <a:avLst/>
          </a:prstGeom>
          <a:noFill/>
        </p:spPr>
        <p:txBody>
          <a:bodyPr wrap="square" rtlCol="0">
            <a:spAutoFit/>
          </a:bodyPr>
          <a:lstStyle/>
          <a:p>
            <a:pPr marL="342900" lvl="0" indent="-342900">
              <a:lnSpc>
                <a:spcPct val="107000"/>
              </a:lnSpc>
              <a:spcAft>
                <a:spcPts val="800"/>
              </a:spcAft>
              <a:buFont typeface="+mj-lt"/>
              <a:buAutoNum type="arabicPeriod"/>
            </a:pPr>
            <a:r>
              <a:rPr lang="en-IN" sz="2400" b="1" kern="100" dirty="0">
                <a:effectLst/>
                <a:latin typeface="Trebuchet MS" panose="020B0603020202020204" pitchFamily="34" charset="0"/>
                <a:ea typeface="Calibri" panose="020F0502020204030204" pitchFamily="34" charset="0"/>
                <a:cs typeface="Latha" panose="020B0604020202020204" pitchFamily="34" charset="0"/>
              </a:rPr>
              <a:t>Define Objectives</a:t>
            </a:r>
            <a:endParaRPr lang="en-IN" sz="2400" b="1" kern="100" dirty="0">
              <a:latin typeface="Trebuchet MS" panose="020B0603020202020204" pitchFamily="34" charset="0"/>
              <a:ea typeface="Calibri" panose="020F0502020204030204" pitchFamily="34" charset="0"/>
              <a:cs typeface="Latha" panose="020B0604020202020204" pitchFamily="34" charset="0"/>
            </a:endParaRPr>
          </a:p>
          <a:p>
            <a:pPr marL="342900" lvl="0" indent="-342900">
              <a:lnSpc>
                <a:spcPct val="107000"/>
              </a:lnSpc>
              <a:spcAft>
                <a:spcPts val="800"/>
              </a:spcAft>
              <a:buFont typeface="+mj-lt"/>
              <a:buAutoNum type="arabicPeriod"/>
            </a:pPr>
            <a:r>
              <a:rPr lang="en-IN" sz="2400" b="1" kern="100" dirty="0">
                <a:effectLst/>
                <a:latin typeface="Trebuchet MS" panose="020B0603020202020204" pitchFamily="34" charset="0"/>
                <a:ea typeface="Calibri" panose="020F0502020204030204" pitchFamily="34" charset="0"/>
                <a:cs typeface="Latha" panose="020B0604020202020204" pitchFamily="34" charset="0"/>
              </a:rPr>
              <a:t>Data Collection</a:t>
            </a:r>
            <a:endParaRPr lang="en-IN" sz="2400" b="1" kern="100" dirty="0">
              <a:latin typeface="Trebuchet MS" panose="020B0603020202020204" pitchFamily="34" charset="0"/>
              <a:ea typeface="Calibri" panose="020F0502020204030204" pitchFamily="34" charset="0"/>
              <a:cs typeface="Latha" panose="020B0604020202020204" pitchFamily="34" charset="0"/>
            </a:endParaRPr>
          </a:p>
          <a:p>
            <a:pPr marL="342900" lvl="0" indent="-342900">
              <a:lnSpc>
                <a:spcPct val="107000"/>
              </a:lnSpc>
              <a:spcAft>
                <a:spcPts val="800"/>
              </a:spcAft>
              <a:buFont typeface="+mj-lt"/>
              <a:buAutoNum type="arabicPeriod"/>
            </a:pPr>
            <a:r>
              <a:rPr lang="en-IN" sz="2400" b="1" kern="100" dirty="0">
                <a:effectLst/>
                <a:latin typeface="Trebuchet MS" panose="020B0603020202020204" pitchFamily="34" charset="0"/>
                <a:ea typeface="Calibri" panose="020F0502020204030204" pitchFamily="34" charset="0"/>
                <a:cs typeface="Latha" panose="020B0604020202020204" pitchFamily="34" charset="0"/>
              </a:rPr>
              <a:t>Data Preprocessing</a:t>
            </a:r>
            <a:endParaRPr lang="en-IN" sz="2400" b="1" kern="100" dirty="0">
              <a:latin typeface="Trebuchet MS" panose="020B0603020202020204" pitchFamily="34" charset="0"/>
              <a:ea typeface="Calibri" panose="020F0502020204030204" pitchFamily="34" charset="0"/>
              <a:cs typeface="Latha" panose="020B0604020202020204" pitchFamily="34" charset="0"/>
            </a:endParaRPr>
          </a:p>
          <a:p>
            <a:pPr marL="342900" lvl="0" indent="-342900">
              <a:lnSpc>
                <a:spcPct val="107000"/>
              </a:lnSpc>
              <a:spcAft>
                <a:spcPts val="800"/>
              </a:spcAft>
              <a:buFont typeface="+mj-lt"/>
              <a:buAutoNum type="arabicPeriod"/>
            </a:pPr>
            <a:r>
              <a:rPr lang="en-IN" sz="2400" b="1" kern="100" dirty="0">
                <a:effectLst/>
                <a:latin typeface="Trebuchet MS" panose="020B0603020202020204" pitchFamily="34" charset="0"/>
                <a:ea typeface="Calibri" panose="020F0502020204030204" pitchFamily="34" charset="0"/>
                <a:cs typeface="Latha" panose="020B0604020202020204" pitchFamily="34" charset="0"/>
              </a:rPr>
              <a:t>Exploratory Data Analysis (EDA)</a:t>
            </a:r>
            <a:endParaRPr lang="en-IN" sz="2400" b="1" kern="100" dirty="0">
              <a:latin typeface="Trebuchet MS" panose="020B0603020202020204" pitchFamily="34" charset="0"/>
              <a:ea typeface="Calibri" panose="020F0502020204030204" pitchFamily="34" charset="0"/>
              <a:cs typeface="Latha" panose="020B0604020202020204" pitchFamily="34" charset="0"/>
            </a:endParaRPr>
          </a:p>
          <a:p>
            <a:pPr marL="342900" lvl="0" indent="-342900">
              <a:lnSpc>
                <a:spcPct val="107000"/>
              </a:lnSpc>
              <a:spcAft>
                <a:spcPts val="800"/>
              </a:spcAft>
              <a:buFont typeface="+mj-lt"/>
              <a:buAutoNum type="arabicPeriod"/>
            </a:pPr>
            <a:r>
              <a:rPr lang="en-IN" sz="2400" b="1" kern="100" dirty="0">
                <a:effectLst/>
                <a:latin typeface="Trebuchet MS" panose="020B0603020202020204" pitchFamily="34" charset="0"/>
                <a:ea typeface="Calibri" panose="020F0502020204030204" pitchFamily="34" charset="0"/>
                <a:cs typeface="Latha" panose="020B0604020202020204" pitchFamily="34" charset="0"/>
              </a:rPr>
              <a:t>Feature Engineering</a:t>
            </a:r>
            <a:endParaRPr lang="en-IN" sz="2400" b="1" kern="100" dirty="0">
              <a:latin typeface="Trebuchet MS" panose="020B0603020202020204" pitchFamily="34" charset="0"/>
              <a:ea typeface="Calibri" panose="020F0502020204030204" pitchFamily="34" charset="0"/>
              <a:cs typeface="Latha" panose="020B0604020202020204" pitchFamily="34" charset="0"/>
            </a:endParaRPr>
          </a:p>
          <a:p>
            <a:pPr marL="342900" lvl="0" indent="-342900">
              <a:lnSpc>
                <a:spcPct val="107000"/>
              </a:lnSpc>
              <a:spcAft>
                <a:spcPts val="800"/>
              </a:spcAft>
              <a:buFont typeface="+mj-lt"/>
              <a:buAutoNum type="arabicPeriod"/>
            </a:pPr>
            <a:r>
              <a:rPr lang="en-IN" sz="2400" b="1" kern="100" dirty="0">
                <a:effectLst/>
                <a:latin typeface="Trebuchet MS" panose="020B0603020202020204" pitchFamily="34" charset="0"/>
                <a:ea typeface="Calibri" panose="020F0502020204030204" pitchFamily="34" charset="0"/>
                <a:cs typeface="Latha" panose="020B0604020202020204" pitchFamily="34" charset="0"/>
              </a:rPr>
              <a:t>Model Selection</a:t>
            </a:r>
          </a:p>
          <a:p>
            <a:pPr marL="342900" lvl="0" indent="-342900">
              <a:lnSpc>
                <a:spcPct val="107000"/>
              </a:lnSpc>
              <a:spcAft>
                <a:spcPts val="800"/>
              </a:spcAft>
              <a:buFont typeface="+mj-lt"/>
              <a:buAutoNum type="arabicPeriod"/>
            </a:pPr>
            <a:r>
              <a:rPr lang="en-IN" sz="2400" b="1" kern="100" dirty="0">
                <a:effectLst/>
                <a:latin typeface="Trebuchet MS" panose="020B0603020202020204" pitchFamily="34" charset="0"/>
                <a:ea typeface="Calibri" panose="020F0502020204030204" pitchFamily="34" charset="0"/>
                <a:cs typeface="Latha" panose="020B0604020202020204" pitchFamily="34" charset="0"/>
              </a:rPr>
              <a:t>Model Training and Evaluation</a:t>
            </a:r>
            <a:endParaRPr lang="en-IN" sz="2400" b="1" kern="100" dirty="0">
              <a:latin typeface="Trebuchet MS" panose="020B0603020202020204" pitchFamily="34" charset="0"/>
              <a:ea typeface="Calibri" panose="020F0502020204030204" pitchFamily="34" charset="0"/>
              <a:cs typeface="Latha" panose="020B0604020202020204" pitchFamily="34" charset="0"/>
            </a:endParaRPr>
          </a:p>
          <a:p>
            <a:pPr marL="342900" lvl="0" indent="-342900">
              <a:lnSpc>
                <a:spcPct val="107000"/>
              </a:lnSpc>
              <a:spcAft>
                <a:spcPts val="800"/>
              </a:spcAft>
              <a:buFont typeface="+mj-lt"/>
              <a:buAutoNum type="arabicPeriod"/>
            </a:pPr>
            <a:r>
              <a:rPr lang="en-IN" sz="2400" b="1" kern="100" dirty="0">
                <a:effectLst/>
                <a:latin typeface="Trebuchet MS" panose="020B0603020202020204" pitchFamily="34" charset="0"/>
                <a:ea typeface="Calibri" panose="020F0502020204030204" pitchFamily="34" charset="0"/>
                <a:cs typeface="Latha" panose="020B0604020202020204" pitchFamily="34" charset="0"/>
              </a:rPr>
              <a:t>Interpretability and Insights</a:t>
            </a:r>
          </a:p>
          <a:p>
            <a:pPr>
              <a:lnSpc>
                <a:spcPct val="107000"/>
              </a:lnSpc>
              <a:spcAft>
                <a:spcPts val="800"/>
              </a:spcAft>
            </a:pPr>
            <a:r>
              <a:rPr lang="en-IN" sz="2400" b="1" kern="100" dirty="0">
                <a:effectLst/>
                <a:latin typeface="Trebuchet MS" panose="020B0603020202020204" pitchFamily="34" charset="0"/>
                <a:ea typeface="Calibri" panose="020F0502020204030204" pitchFamily="34" charset="0"/>
                <a:cs typeface="Latha" panose="020B0604020202020204" pitchFamily="34" charset="0"/>
              </a:rPr>
              <a:t> </a:t>
            </a:r>
          </a:p>
          <a:p>
            <a:endParaRPr lang="en-IN" sz="2400" b="1" dirty="0">
              <a:latin typeface="Trebuchet MS" panose="020B0603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203809"/>
            <a:ext cx="2437130" cy="1121461"/>
          </a:xfrm>
          <a:prstGeom prst="rect">
            <a:avLst/>
          </a:prstGeom>
        </p:spPr>
        <p:txBody>
          <a:bodyPr vert="horz" wrap="square" lIns="0" tIns="13335" rIns="0" bIns="0" rtlCol="0">
            <a:spAutoFit/>
          </a:bodyPr>
          <a:lstStyle/>
          <a:p>
            <a:pPr marL="12700">
              <a:spcBef>
                <a:spcPts val="105"/>
              </a:spcBef>
            </a:pPr>
            <a:br>
              <a:rPr lang="en-US" b="1" dirty="0"/>
            </a:br>
            <a:r>
              <a:rPr b="1"/>
              <a:t>R</a:t>
            </a:r>
            <a:r>
              <a:rPr b="1" spc="-40"/>
              <a:t>E</a:t>
            </a:r>
            <a:r>
              <a:rPr b="1" spc="15"/>
              <a:t>S</a:t>
            </a:r>
            <a:r>
              <a:rPr b="1" spc="-30"/>
              <a:t>U</a:t>
            </a:r>
            <a:r>
              <a:rPr b="1" spc="-405"/>
              <a:t>L</a:t>
            </a:r>
            <a:r>
              <a:rPr b="1"/>
              <a:t>TS</a:t>
            </a:r>
            <a:endParaRPr lang="en-US" b="1"/>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descr="A screenshot of a computer">
            <a:extLst>
              <a:ext uri="{FF2B5EF4-FFF2-40B4-BE49-F238E27FC236}">
                <a16:creationId xmlns:a16="http://schemas.microsoft.com/office/drawing/2014/main" id="{FA337812-AAF6-9C3B-573F-5AC99E831062}"/>
              </a:ext>
            </a:extLst>
          </p:cNvPr>
          <p:cNvPicPr>
            <a:picLocks noChangeAspect="1"/>
          </p:cNvPicPr>
          <p:nvPr/>
        </p:nvPicPr>
        <p:blipFill>
          <a:blip r:embed="rId3"/>
          <a:srcRect t="14526" r="54355" b="11410"/>
          <a:stretch/>
        </p:blipFill>
        <p:spPr>
          <a:xfrm>
            <a:off x="4322131" y="2840455"/>
            <a:ext cx="3547737" cy="323649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b="1" dirty="0">
                <a:latin typeface="Trebuchet MS"/>
                <a:cs typeface="Times New Roman"/>
              </a:rPr>
              <a:t>CONCLUSION</a:t>
            </a:r>
            <a:endParaRPr lang="en-IN" b="1">
              <a:latin typeface="Trebuchet MS"/>
              <a:cs typeface="Times New Roman"/>
            </a:endParaRPr>
          </a:p>
        </p:txBody>
      </p:sp>
      <p:sp>
        <p:nvSpPr>
          <p:cNvPr id="7" name="TextBox 6">
            <a:extLst>
              <a:ext uri="{FF2B5EF4-FFF2-40B4-BE49-F238E27FC236}">
                <a16:creationId xmlns:a16="http://schemas.microsoft.com/office/drawing/2014/main" id="{C4535E7E-DB77-0CA1-903F-45E59895A0D3}"/>
              </a:ext>
            </a:extLst>
          </p:cNvPr>
          <p:cNvSpPr txBox="1"/>
          <p:nvPr/>
        </p:nvSpPr>
        <p:spPr>
          <a:xfrm>
            <a:off x="914400" y="1676400"/>
            <a:ext cx="4724400" cy="1905000"/>
          </a:xfrm>
          <a:prstGeom prst="rect">
            <a:avLst/>
          </a:prstGeom>
          <a:noFill/>
        </p:spPr>
        <p:txBody>
          <a:bodyPr wrap="square" rtlCol="0">
            <a:spAutoFit/>
          </a:bodyPr>
          <a:lstStyle/>
          <a:p>
            <a:endParaRPr lang="en-IN" dirty="0"/>
          </a:p>
        </p:txBody>
      </p:sp>
      <p:sp>
        <p:nvSpPr>
          <p:cNvPr id="8" name="Rectangle 3">
            <a:extLst>
              <a:ext uri="{FF2B5EF4-FFF2-40B4-BE49-F238E27FC236}">
                <a16:creationId xmlns:a16="http://schemas.microsoft.com/office/drawing/2014/main" id="{11CFD046-0859-2E50-3E47-31E773AEB6DF}"/>
              </a:ext>
            </a:extLst>
          </p:cNvPr>
          <p:cNvSpPr>
            <a:spLocks noChangeArrowheads="1"/>
          </p:cNvSpPr>
          <p:nvPr/>
        </p:nvSpPr>
        <p:spPr bwMode="auto">
          <a:xfrm>
            <a:off x="913482" y="2340034"/>
            <a:ext cx="87630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effectLst/>
                <a:latin typeface="Trebuchet MS" panose="020B0603020202020204" pitchFamily="34" charset="0"/>
              </a:rPr>
              <a:t>Key Findings: Summarize the main insights from the analysis, such as average salaries by role, department, or level of experience. Highlight any disparities or trends observed, such as gender pay gaps or inconsistencies across different teams.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Trebuchet MS" panose="020B0603020202020204" pitchFamily="34" charset="0"/>
              </a:rPr>
              <a:t>Salary Trends: Discuss any patterns, such as increasing or decreasing salary trends over time, which could relate to market demands, company growth, or internal policies.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Trebuchet MS" panose="020B0603020202020204" pitchFamily="34" charset="0"/>
              </a:rPr>
              <a:t>Performance vs. Compensation: Mention if there’s a correlation between performance metrics and salary levels, indicating whether higher performers are adequately rewarded.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Trebuchet MS" panose="020B0603020202020204" pitchFamily="34" charset="0"/>
              </a:rPr>
              <a:t>Equity and Fairness: Address any disparities, such as pay inequities related to gender, ethnicity, or other demographic factors. Recommend corrective actions if such disparities exist.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Trebuchet MS" panose="020B0603020202020204" pitchFamily="34" charset="0"/>
              </a:rPr>
              <a:t>Comparison with Industry Standards: Compare the company’s salary levels with industry benchmarks to determine competitiveness. Highlight areas where the company is leading or lagging.</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D00987-2C59-3C6B-AB0D-63C2BD5999BC}"/>
              </a:ext>
            </a:extLst>
          </p:cNvPr>
          <p:cNvSpPr txBox="1"/>
          <p:nvPr/>
        </p:nvSpPr>
        <p:spPr>
          <a:xfrm>
            <a:off x="2662516" y="1996204"/>
            <a:ext cx="6869952"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b="1" dirty="0">
                <a:solidFill>
                  <a:srgbClr val="0F0F0F"/>
                </a:solidFill>
                <a:latin typeface="Roboto"/>
                <a:ea typeface="Roboto"/>
                <a:cs typeface="Roboto"/>
              </a:rPr>
              <a:t>Analysis of </a:t>
            </a:r>
            <a:endParaRPr lang="en-US">
              <a:solidFill>
                <a:srgbClr val="000000"/>
              </a:solidFill>
              <a:latin typeface="Roboto"/>
              <a:ea typeface="Roboto"/>
              <a:cs typeface="Roboto"/>
            </a:endParaRPr>
          </a:p>
          <a:p>
            <a:pPr algn="ctr"/>
            <a:r>
              <a:rPr lang="en-US" sz="4400" b="1">
                <a:solidFill>
                  <a:srgbClr val="0F0F0F"/>
                </a:solidFill>
                <a:latin typeface="Roboto"/>
                <a:ea typeface="Roboto"/>
                <a:cs typeface="Roboto"/>
              </a:rPr>
              <a:t>Employee </a:t>
            </a:r>
            <a:r>
              <a:rPr lang="en-US" sz="4400" b="1" dirty="0">
                <a:solidFill>
                  <a:srgbClr val="0F0F0F"/>
                </a:solidFill>
                <a:latin typeface="Roboto"/>
                <a:ea typeface="Roboto"/>
                <a:cs typeface="Roboto"/>
              </a:rPr>
              <a:t>using Excel</a:t>
            </a:r>
            <a:endParaRPr lang="en-US">
              <a:latin typeface="Roboto"/>
              <a:ea typeface="Roboto"/>
              <a:cs typeface="Roboto"/>
            </a:endParaRPr>
          </a:p>
        </p:txBody>
      </p:sp>
    </p:spTree>
    <p:extLst>
      <p:ext uri="{BB962C8B-B14F-4D97-AF65-F5344CB8AC3E}">
        <p14:creationId xmlns:p14="http://schemas.microsoft.com/office/powerpoint/2010/main" val="3421996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3D78E-CB55-B7DC-3D1D-9150AD9B2B9D}"/>
              </a:ext>
            </a:extLst>
          </p:cNvPr>
          <p:cNvSpPr>
            <a:spLocks noGrp="1"/>
          </p:cNvSpPr>
          <p:nvPr>
            <p:ph type="title"/>
          </p:nvPr>
        </p:nvSpPr>
        <p:spPr/>
        <p:txBody>
          <a:bodyPr/>
          <a:lstStyle/>
          <a:p>
            <a:pPr algn="ctr">
              <a:spcBef>
                <a:spcPts val="0"/>
              </a:spcBef>
            </a:pPr>
            <a:r>
              <a:rPr lang="en-US" sz="4400" b="1">
                <a:solidFill>
                  <a:schemeClr val="bg1"/>
                </a:solidFill>
                <a:latin typeface="Roboto"/>
                <a:ea typeface="Roboto"/>
                <a:cs typeface="Roboto"/>
              </a:rPr>
              <a:t>Analysis of </a:t>
            </a:r>
            <a:endParaRPr lang="en-US" sz="4400">
              <a:solidFill>
                <a:schemeClr val="bg1"/>
              </a:solidFill>
              <a:latin typeface="Roboto"/>
              <a:ea typeface="Roboto"/>
              <a:cs typeface="Roboto"/>
            </a:endParaRPr>
          </a:p>
          <a:p>
            <a:pPr algn="ctr">
              <a:spcBef>
                <a:spcPts val="0"/>
              </a:spcBef>
            </a:pPr>
            <a:r>
              <a:rPr lang="en-US" sz="4400" b="1" dirty="0">
                <a:solidFill>
                  <a:schemeClr val="bg1"/>
                </a:solidFill>
                <a:latin typeface="Roboto"/>
                <a:ea typeface="Roboto"/>
                <a:cs typeface="Roboto"/>
              </a:rPr>
              <a:t>Employee using Excel</a:t>
            </a:r>
            <a:endParaRPr lang="en-US" sz="4400" dirty="0">
              <a:solidFill>
                <a:schemeClr val="bg1"/>
              </a:solidFill>
              <a:latin typeface="Roboto"/>
              <a:ea typeface="Roboto"/>
              <a:cs typeface="Roboto"/>
            </a:endParaRPr>
          </a:p>
          <a:p>
            <a:endParaRPr lang="en-US" dirty="0">
              <a:solidFill>
                <a:schemeClr val="bg1"/>
              </a:solidFill>
            </a:endParaRPr>
          </a:p>
        </p:txBody>
      </p:sp>
      <p:sp>
        <p:nvSpPr>
          <p:cNvPr id="3" name="Text Placeholder 2">
            <a:extLst>
              <a:ext uri="{FF2B5EF4-FFF2-40B4-BE49-F238E27FC236}">
                <a16:creationId xmlns:a16="http://schemas.microsoft.com/office/drawing/2014/main" id="{732FFDAA-AE88-0008-3854-DB39FE2B18CB}"/>
              </a:ext>
            </a:extLst>
          </p:cNvPr>
          <p:cNvSpPr>
            <a:spLocks noGrp="1"/>
          </p:cNvSpPr>
          <p:nvPr>
            <p:ph type="body" idx="1"/>
          </p:nvPr>
        </p:nvSpPr>
        <p:spPr/>
        <p:txBody>
          <a:bodyPr vert="horz" lIns="91440" tIns="45720" rIns="91440" bIns="45720" rtlCol="0" anchor="ctr">
            <a:noAutofit/>
          </a:bodyPr>
          <a:lstStyle/>
          <a:p>
            <a:pPr>
              <a:spcBef>
                <a:spcPts val="0"/>
              </a:spcBef>
            </a:pPr>
            <a:endParaRPr lang="en-US" sz="2400" dirty="0">
              <a:solidFill>
                <a:srgbClr val="000000"/>
              </a:solidFill>
              <a:latin typeface="Trebuchet MS"/>
            </a:endParaRPr>
          </a:p>
          <a:p>
            <a:pPr marL="342900" indent="-342900">
              <a:spcBef>
                <a:spcPts val="0"/>
              </a:spcBef>
              <a:buAutoNum type="arabicPeriod"/>
            </a:pPr>
            <a:r>
              <a:rPr lang="en-US" sz="2400" b="1" dirty="0">
                <a:solidFill>
                  <a:srgbClr val="0D0D0D"/>
                </a:solidFill>
                <a:latin typeface="Trebuchet MS"/>
              </a:rPr>
              <a:t>Problem Statement</a:t>
            </a:r>
            <a:endParaRPr lang="en-US" sz="2400" dirty="0">
              <a:solidFill>
                <a:srgbClr val="000000"/>
              </a:solidFill>
              <a:latin typeface="Trebuchet MS"/>
            </a:endParaRPr>
          </a:p>
          <a:p>
            <a:pPr marL="342900" indent="-342900">
              <a:spcBef>
                <a:spcPts val="0"/>
              </a:spcBef>
              <a:buAutoNum type="arabicPeriod"/>
            </a:pPr>
            <a:r>
              <a:rPr lang="en-US" sz="2400" b="1" dirty="0">
                <a:solidFill>
                  <a:srgbClr val="0D0D0D"/>
                </a:solidFill>
                <a:latin typeface="Trebuchet MS"/>
              </a:rPr>
              <a:t>Project Overview</a:t>
            </a:r>
            <a:endParaRPr lang="en-US" sz="2400" dirty="0">
              <a:solidFill>
                <a:srgbClr val="000000"/>
              </a:solidFill>
              <a:latin typeface="Trebuchet MS"/>
            </a:endParaRPr>
          </a:p>
          <a:p>
            <a:pPr marL="342900" indent="-342900">
              <a:spcBef>
                <a:spcPts val="0"/>
              </a:spcBef>
              <a:buAutoNum type="arabicPeriod"/>
            </a:pPr>
            <a:r>
              <a:rPr lang="en-US" sz="2400" b="1" dirty="0">
                <a:solidFill>
                  <a:srgbClr val="0D0D0D"/>
                </a:solidFill>
                <a:latin typeface="Trebuchet MS"/>
              </a:rPr>
              <a:t>End Users</a:t>
            </a:r>
            <a:endParaRPr lang="en-US" sz="2400" dirty="0">
              <a:solidFill>
                <a:srgbClr val="000000"/>
              </a:solidFill>
              <a:latin typeface="Trebuchet MS"/>
            </a:endParaRPr>
          </a:p>
          <a:p>
            <a:pPr marL="342900" indent="-342900">
              <a:spcBef>
                <a:spcPts val="0"/>
              </a:spcBef>
              <a:buAutoNum type="arabicPeriod"/>
            </a:pPr>
            <a:r>
              <a:rPr lang="en-US" sz="2400" b="1" dirty="0">
                <a:solidFill>
                  <a:srgbClr val="0D0D0D"/>
                </a:solidFill>
                <a:latin typeface="Trebuchet MS"/>
              </a:rPr>
              <a:t>Our Solution and Proposition</a:t>
            </a:r>
            <a:endParaRPr lang="en-US" sz="2400" dirty="0">
              <a:solidFill>
                <a:srgbClr val="000000"/>
              </a:solidFill>
              <a:latin typeface="Trebuchet MS"/>
            </a:endParaRPr>
          </a:p>
          <a:p>
            <a:pPr marL="342900" indent="-342900">
              <a:spcBef>
                <a:spcPts val="0"/>
              </a:spcBef>
              <a:buAutoNum type="arabicPeriod"/>
            </a:pPr>
            <a:r>
              <a:rPr lang="en-US" sz="2400" b="1" dirty="0">
                <a:solidFill>
                  <a:srgbClr val="0D0D0D"/>
                </a:solidFill>
                <a:latin typeface="Trebuchet MS"/>
              </a:rPr>
              <a:t>Dataset Description</a:t>
            </a:r>
            <a:endParaRPr lang="en-US" sz="2400" dirty="0">
              <a:solidFill>
                <a:srgbClr val="000000"/>
              </a:solidFill>
              <a:latin typeface="Trebuchet MS"/>
            </a:endParaRPr>
          </a:p>
          <a:p>
            <a:pPr marL="342900" indent="-342900">
              <a:spcBef>
                <a:spcPts val="0"/>
              </a:spcBef>
              <a:buAutoNum type="arabicPeriod"/>
            </a:pPr>
            <a:r>
              <a:rPr lang="en-US" sz="2400" b="1" dirty="0">
                <a:solidFill>
                  <a:srgbClr val="0D0D0D"/>
                </a:solidFill>
                <a:latin typeface="Trebuchet MS"/>
              </a:rPr>
              <a:t>Modelling Approach</a:t>
            </a:r>
            <a:endParaRPr lang="en-US" sz="2400" dirty="0">
              <a:solidFill>
                <a:srgbClr val="000000"/>
              </a:solidFill>
              <a:latin typeface="Trebuchet MS"/>
            </a:endParaRPr>
          </a:p>
          <a:p>
            <a:pPr marL="342900" indent="-342900">
              <a:spcBef>
                <a:spcPts val="0"/>
              </a:spcBef>
              <a:buAutoNum type="arabicPeriod"/>
            </a:pPr>
            <a:r>
              <a:rPr lang="en-US" sz="2400" b="1" dirty="0">
                <a:solidFill>
                  <a:srgbClr val="0D0D0D"/>
                </a:solidFill>
                <a:latin typeface="Trebuchet MS"/>
              </a:rPr>
              <a:t>Results and Discussion</a:t>
            </a:r>
            <a:endParaRPr lang="en-US" sz="2400" dirty="0">
              <a:solidFill>
                <a:srgbClr val="000000"/>
              </a:solidFill>
              <a:latin typeface="Trebuchet MS"/>
            </a:endParaRPr>
          </a:p>
          <a:p>
            <a:pPr marL="342900" indent="-342900">
              <a:spcBef>
                <a:spcPts val="0"/>
              </a:spcBef>
              <a:buAutoNum type="arabicPeriod"/>
            </a:pPr>
            <a:r>
              <a:rPr lang="en-US" sz="2400" b="1" dirty="0">
                <a:solidFill>
                  <a:srgbClr val="0D0D0D"/>
                </a:solidFill>
                <a:latin typeface="Trebuchet MS"/>
              </a:rPr>
              <a:t>Conclusion</a:t>
            </a:r>
            <a:endParaRPr lang="en-US" sz="2400"/>
          </a:p>
        </p:txBody>
      </p:sp>
    </p:spTree>
    <p:extLst>
      <p:ext uri="{BB962C8B-B14F-4D97-AF65-F5344CB8AC3E}">
        <p14:creationId xmlns:p14="http://schemas.microsoft.com/office/powerpoint/2010/main" val="917453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2423B2F7-25B1-F8E4-E51E-8E6E2C8824B6}"/>
              </a:ext>
            </a:extLst>
          </p:cNvPr>
          <p:cNvSpPr txBox="1"/>
          <p:nvPr/>
        </p:nvSpPr>
        <p:spPr>
          <a:xfrm>
            <a:off x="676275" y="2299299"/>
            <a:ext cx="5267325" cy="4524315"/>
          </a:xfrm>
          <a:prstGeom prst="rect">
            <a:avLst/>
          </a:prstGeom>
          <a:noFill/>
        </p:spPr>
        <p:txBody>
          <a:bodyPr wrap="square" rtlCol="0">
            <a:spAutoFit/>
          </a:bodyPr>
          <a:lstStyle/>
          <a:p>
            <a:r>
              <a:rPr lang="en-US" sz="2400" b="1" i="0" dirty="0">
                <a:effectLst/>
                <a:latin typeface="Trebuchet MS" panose="020B0603020202020204" pitchFamily="34" charset="0"/>
              </a:rPr>
              <a:t>Employee compensation involves all the ways your organization gives back to team members for their hard work. The obvious form of compensation is pay, whether it’s salaried, hourly, or sales-based. It’s important that how much an organization financially compensates an employee is fair, especially in terms of balancing the job role itself and the organization’s budget. </a:t>
            </a:r>
            <a:endParaRPr lang="en-IN" sz="2400" b="1" dirty="0">
              <a:latin typeface="Trebuchet MS" panose="020B0603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83382"/>
            <a:ext cx="5263515" cy="570669"/>
          </a:xfrm>
          <a:prstGeom prst="rect">
            <a:avLst/>
          </a:prstGeom>
        </p:spPr>
        <p:txBody>
          <a:bodyPr vert="horz" wrap="square" lIns="0" tIns="16510" rIns="0" bIns="0" rtlCol="0">
            <a:spAutoFit/>
          </a:bodyPr>
          <a:lstStyle/>
          <a:p>
            <a:pPr marL="12700">
              <a:spcBef>
                <a:spcPts val="130"/>
              </a:spcBef>
              <a:tabLst>
                <a:tab pos="2642870" algn="l"/>
              </a:tabLst>
            </a:pPr>
            <a:r>
              <a:rPr b="1" spc="5" dirty="0"/>
              <a:t>PROJECT</a:t>
            </a:r>
            <a:r>
              <a:rPr lang="en-US" b="1" spc="5" dirty="0"/>
              <a:t> </a:t>
            </a:r>
            <a:r>
              <a:rPr b="1" spc="-20" dirty="0"/>
              <a:t>OVERVIEW</a:t>
            </a:r>
            <a:endParaRPr lang="en-US" b="1"/>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B9C7AA95-BA4A-9544-8463-BC118DED3327}"/>
              </a:ext>
            </a:extLst>
          </p:cNvPr>
          <p:cNvSpPr txBox="1"/>
          <p:nvPr/>
        </p:nvSpPr>
        <p:spPr>
          <a:xfrm>
            <a:off x="739775" y="2438400"/>
            <a:ext cx="5263515" cy="1692771"/>
          </a:xfrm>
          <a:prstGeom prst="rect">
            <a:avLst/>
          </a:prstGeom>
          <a:noFill/>
        </p:spPr>
        <p:txBody>
          <a:bodyPr wrap="square" rtlCol="0">
            <a:spAutoFit/>
          </a:bodyPr>
          <a:lstStyle/>
          <a:p>
            <a:r>
              <a:rPr lang="en-IN" sz="2600" b="1" dirty="0">
                <a:latin typeface="Trebuchet MS" panose="020B0603020202020204" pitchFamily="34" charset="0"/>
              </a:rPr>
              <a:t>Using this we can able to get knowledge about Conditional Formatting ,Pivot Table, Data </a:t>
            </a:r>
            <a:r>
              <a:rPr lang="en-IN" sz="2600" b="1" dirty="0" err="1">
                <a:latin typeface="Trebuchet MS" panose="020B0603020202020204" pitchFamily="34" charset="0"/>
              </a:rPr>
              <a:t>Manupulation</a:t>
            </a:r>
            <a:r>
              <a:rPr lang="en-IN" sz="2600" b="1" dirty="0">
                <a:latin typeface="Trebuchet MS" panose="020B0603020202020204" pitchFamily="34" charset="0"/>
              </a:rPr>
              <a:t> etc.</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a16="http://schemas.microsoft.com/office/drawing/2014/main" id="{D15F8096-8FC4-B652-7033-5073F540115D}"/>
              </a:ext>
            </a:extLst>
          </p:cNvPr>
          <p:cNvSpPr txBox="1"/>
          <p:nvPr/>
        </p:nvSpPr>
        <p:spPr>
          <a:xfrm>
            <a:off x="694426" y="2379453"/>
            <a:ext cx="4724400" cy="3785652"/>
          </a:xfrm>
          <a:prstGeom prst="rect">
            <a:avLst/>
          </a:prstGeom>
          <a:noFill/>
        </p:spPr>
        <p:txBody>
          <a:bodyPr wrap="square" rtlCol="0">
            <a:spAutoFit/>
          </a:bodyPr>
          <a:lstStyle/>
          <a:p>
            <a:r>
              <a:rPr lang="en-US" sz="2400" b="1" dirty="0">
                <a:latin typeface="Trebuchet MS" panose="020B0603020202020204" pitchFamily="34" charset="0"/>
              </a:rPr>
              <a:t>HR Department: Ensures fair and competitive pay.</a:t>
            </a:r>
          </a:p>
          <a:p>
            <a:r>
              <a:rPr lang="en-US" sz="2400" b="1" dirty="0">
                <a:latin typeface="Trebuchet MS" panose="020B0603020202020204" pitchFamily="34" charset="0"/>
              </a:rPr>
              <a:t>Executives: Informs salary-related decisions.</a:t>
            </a:r>
          </a:p>
          <a:p>
            <a:r>
              <a:rPr lang="en-US" sz="2400" b="1" dirty="0">
                <a:latin typeface="Trebuchet MS" panose="020B0603020202020204" pitchFamily="34" charset="0"/>
              </a:rPr>
              <a:t>Finance: Aligns salary costs with budgets.</a:t>
            </a:r>
          </a:p>
          <a:p>
            <a:r>
              <a:rPr lang="en-US" sz="2400" b="1" dirty="0">
                <a:latin typeface="Trebuchet MS" panose="020B0603020202020204" pitchFamily="34" charset="0"/>
              </a:rPr>
              <a:t>Diversity Teams: Monitors pay equity.</a:t>
            </a:r>
          </a:p>
          <a:p>
            <a:r>
              <a:rPr lang="en-US" sz="2400" b="1" dirty="0">
                <a:latin typeface="Trebuchet MS" panose="020B0603020202020204" pitchFamily="34" charset="0"/>
              </a:rPr>
              <a:t>Legal Teams: Ensures compliance with regulations.</a:t>
            </a:r>
            <a:endParaRPr lang="en-IN" sz="2400" b="1" dirty="0">
              <a:latin typeface="Trebuchet MS" panose="020B0603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108979"/>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b="1" spc="10" dirty="0"/>
              <a:t>O</a:t>
            </a:r>
            <a:r>
              <a:rPr sz="3600" b="1" spc="25" dirty="0"/>
              <a:t>U</a:t>
            </a:r>
            <a:r>
              <a:rPr sz="3600" b="1" dirty="0"/>
              <a:t>R</a:t>
            </a:r>
            <a:r>
              <a:rPr sz="3600" b="1" spc="5" dirty="0"/>
              <a:t> </a:t>
            </a:r>
            <a:r>
              <a:rPr sz="3600" b="1" spc="25" dirty="0"/>
              <a:t>S</a:t>
            </a:r>
            <a:r>
              <a:rPr sz="3600" b="1" spc="10" dirty="0"/>
              <a:t>O</a:t>
            </a:r>
            <a:r>
              <a:rPr sz="3600" b="1" spc="25" dirty="0"/>
              <a:t>LU</a:t>
            </a:r>
            <a:r>
              <a:rPr sz="3600" b="1" spc="-35" dirty="0"/>
              <a:t>T</a:t>
            </a:r>
            <a:r>
              <a:rPr sz="3600" b="1" spc="-30" dirty="0"/>
              <a:t>I</a:t>
            </a:r>
            <a:r>
              <a:rPr sz="3600" b="1" spc="10" dirty="0"/>
              <a:t>O</a:t>
            </a:r>
            <a:r>
              <a:rPr sz="3600" b="1" dirty="0"/>
              <a:t>N</a:t>
            </a:r>
            <a:r>
              <a:rPr sz="3600" b="1" spc="-345" dirty="0"/>
              <a:t> </a:t>
            </a:r>
            <a:r>
              <a:rPr sz="3600" b="1" spc="-35" dirty="0"/>
              <a:t>A</a:t>
            </a:r>
            <a:r>
              <a:rPr sz="3600" b="1" spc="-5" dirty="0"/>
              <a:t>N</a:t>
            </a:r>
            <a:r>
              <a:rPr sz="3600" b="1" dirty="0"/>
              <a:t>D</a:t>
            </a:r>
            <a:r>
              <a:rPr sz="3600" b="1" spc="35" dirty="0"/>
              <a:t> </a:t>
            </a:r>
            <a:r>
              <a:rPr sz="3600" b="1" spc="-30" dirty="0"/>
              <a:t>I</a:t>
            </a:r>
            <a:r>
              <a:rPr sz="3600" b="1" spc="-35" dirty="0"/>
              <a:t>T</a:t>
            </a:r>
            <a:r>
              <a:rPr sz="3600" b="1" dirty="0"/>
              <a:t>S</a:t>
            </a:r>
            <a:r>
              <a:rPr sz="3600" b="1" spc="60" dirty="0"/>
              <a:t> </a:t>
            </a:r>
            <a:r>
              <a:rPr sz="3600" b="1" spc="-295" dirty="0"/>
              <a:t>V</a:t>
            </a:r>
            <a:r>
              <a:rPr sz="3600" b="1" spc="-35" dirty="0"/>
              <a:t>A</a:t>
            </a:r>
            <a:r>
              <a:rPr sz="3600" b="1" spc="25" dirty="0"/>
              <a:t>LU</a:t>
            </a:r>
            <a:r>
              <a:rPr sz="3600" b="1" dirty="0"/>
              <a:t>E</a:t>
            </a:r>
            <a:r>
              <a:rPr sz="3600" b="1" spc="-65" dirty="0"/>
              <a:t> </a:t>
            </a:r>
            <a:r>
              <a:rPr sz="3600" b="1" spc="-15" dirty="0"/>
              <a:t>P</a:t>
            </a:r>
            <a:r>
              <a:rPr sz="3600" b="1" spc="-30" dirty="0"/>
              <a:t>R</a:t>
            </a:r>
            <a:r>
              <a:rPr sz="3600" b="1" spc="10" dirty="0"/>
              <a:t>O</a:t>
            </a:r>
            <a:r>
              <a:rPr sz="3600" b="1" spc="-15" dirty="0"/>
              <a:t>P</a:t>
            </a:r>
            <a:r>
              <a:rPr sz="3600" b="1" spc="10" dirty="0"/>
              <a:t>O</a:t>
            </a:r>
            <a:r>
              <a:rPr sz="3600" b="1" spc="25" dirty="0"/>
              <a:t>S</a:t>
            </a:r>
            <a:r>
              <a:rPr sz="3600" b="1" spc="-30" dirty="0"/>
              <a:t>I</a:t>
            </a:r>
            <a:r>
              <a:rPr sz="3600" b="1" spc="-35" dirty="0"/>
              <a:t>T</a:t>
            </a:r>
            <a:r>
              <a:rPr sz="3600" b="1" spc="-30" dirty="0"/>
              <a:t>I</a:t>
            </a:r>
            <a:r>
              <a:rPr sz="3600" b="1" spc="10" dirty="0"/>
              <a:t>O</a:t>
            </a:r>
            <a:r>
              <a:rPr sz="3600" b="1" dirty="0"/>
              <a:t>N</a:t>
            </a:r>
            <a:endParaRPr lang="en-US" sz="3600" b="1" dirty="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a:extLst>
              <a:ext uri="{FF2B5EF4-FFF2-40B4-BE49-F238E27FC236}">
                <a16:creationId xmlns:a16="http://schemas.microsoft.com/office/drawing/2014/main" id="{CA08E50F-FA18-1DE4-3C1F-AA750A5D4C44}"/>
              </a:ext>
            </a:extLst>
          </p:cNvPr>
          <p:cNvSpPr txBox="1"/>
          <p:nvPr/>
        </p:nvSpPr>
        <p:spPr>
          <a:xfrm>
            <a:off x="3276600" y="2667000"/>
            <a:ext cx="4267200" cy="2677656"/>
          </a:xfrm>
          <a:prstGeom prst="rect">
            <a:avLst/>
          </a:prstGeom>
          <a:noFill/>
        </p:spPr>
        <p:txBody>
          <a:bodyPr wrap="square" rtlCol="0">
            <a:spAutoFit/>
          </a:bodyPr>
          <a:lstStyle/>
          <a:p>
            <a:r>
              <a:rPr lang="en-IN" sz="2400" b="1" dirty="0">
                <a:latin typeface="Trebuchet MS" panose="020B0603020202020204" pitchFamily="34" charset="0"/>
              </a:rPr>
              <a:t>Conditional Formatting: Missing </a:t>
            </a:r>
          </a:p>
          <a:p>
            <a:r>
              <a:rPr lang="en-IN" sz="2400" b="1" dirty="0">
                <a:latin typeface="Trebuchet MS" panose="020B0603020202020204" pitchFamily="34" charset="0"/>
              </a:rPr>
              <a:t>Pivot Table: Summary</a:t>
            </a:r>
          </a:p>
          <a:p>
            <a:r>
              <a:rPr lang="en-IN" sz="2400" b="1" dirty="0">
                <a:latin typeface="Trebuchet MS" panose="020B0603020202020204" pitchFamily="34" charset="0"/>
              </a:rPr>
              <a:t>Data </a:t>
            </a:r>
            <a:r>
              <a:rPr lang="en-IN" sz="2400" b="1" dirty="0" err="1">
                <a:latin typeface="Trebuchet MS" panose="020B0603020202020204" pitchFamily="34" charset="0"/>
              </a:rPr>
              <a:t>Manupulation</a:t>
            </a:r>
            <a:r>
              <a:rPr lang="en-IN" sz="2400" b="1" dirty="0">
                <a:latin typeface="Trebuchet MS" panose="020B0603020202020204" pitchFamily="34" charset="0"/>
              </a:rPr>
              <a:t>: Representing data</a:t>
            </a:r>
          </a:p>
          <a:p>
            <a:r>
              <a:rPr lang="en-IN" sz="2400" b="1" dirty="0">
                <a:latin typeface="Trebuchet MS" panose="020B0603020202020204" pitchFamily="34" charset="0"/>
              </a:rPr>
              <a:t>These tools are used in this project.</a:t>
            </a:r>
            <a:endParaRPr lang="en-IN" sz="24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b="1" dirty="0"/>
              <a:t>Dataset Description</a:t>
            </a:r>
          </a:p>
        </p:txBody>
      </p:sp>
      <p:sp>
        <p:nvSpPr>
          <p:cNvPr id="3" name="TextBox 2">
            <a:extLst>
              <a:ext uri="{FF2B5EF4-FFF2-40B4-BE49-F238E27FC236}">
                <a16:creationId xmlns:a16="http://schemas.microsoft.com/office/drawing/2014/main" id="{BB5A85B9-B050-FA58-6565-0F366A3719AC}"/>
              </a:ext>
            </a:extLst>
          </p:cNvPr>
          <p:cNvSpPr txBox="1"/>
          <p:nvPr/>
        </p:nvSpPr>
        <p:spPr>
          <a:xfrm>
            <a:off x="669068" y="2204049"/>
            <a:ext cx="5035868" cy="3046988"/>
          </a:xfrm>
          <a:prstGeom prst="rect">
            <a:avLst/>
          </a:prstGeom>
          <a:noFill/>
        </p:spPr>
        <p:txBody>
          <a:bodyPr wrap="square" rtlCol="0">
            <a:spAutoFit/>
          </a:bodyPr>
          <a:lstStyle/>
          <a:p>
            <a:pPr marL="342900" indent="-342900">
              <a:buFont typeface="Arial" panose="020B0604020202020204" pitchFamily="34" charset="0"/>
              <a:buChar char="•"/>
            </a:pPr>
            <a:r>
              <a:rPr lang="en-US" sz="2400" b="1" i="0" u="none" strike="noStrike" dirty="0">
                <a:solidFill>
                  <a:srgbClr val="000000"/>
                </a:solidFill>
                <a:effectLst/>
                <a:latin typeface="Trebuchet MS" panose="020B0603020202020204" pitchFamily="34" charset="0"/>
              </a:rPr>
              <a:t>Emp ID</a:t>
            </a:r>
            <a:r>
              <a:rPr lang="en-US" sz="2400" b="1" dirty="0">
                <a:latin typeface="Trebuchet MS" panose="020B0603020202020204" pitchFamily="34" charset="0"/>
              </a:rPr>
              <a:t> </a:t>
            </a:r>
          </a:p>
          <a:p>
            <a:pPr marL="342900" indent="-342900">
              <a:buFont typeface="Arial" panose="020B0604020202020204" pitchFamily="34" charset="0"/>
              <a:buChar char="•"/>
            </a:pPr>
            <a:r>
              <a:rPr lang="en-US" sz="2400" b="1" i="0" u="none" strike="noStrike" dirty="0">
                <a:solidFill>
                  <a:srgbClr val="000000"/>
                </a:solidFill>
                <a:effectLst/>
                <a:latin typeface="Trebuchet MS" panose="020B0603020202020204" pitchFamily="34" charset="0"/>
              </a:rPr>
              <a:t>Name</a:t>
            </a:r>
            <a:r>
              <a:rPr lang="en-US" sz="2400" b="1" dirty="0">
                <a:latin typeface="Trebuchet MS" panose="020B0603020202020204" pitchFamily="34" charset="0"/>
              </a:rPr>
              <a:t> </a:t>
            </a:r>
          </a:p>
          <a:p>
            <a:pPr marL="342900" indent="-342900">
              <a:buFont typeface="Arial" panose="020B0604020202020204" pitchFamily="34" charset="0"/>
              <a:buChar char="•"/>
            </a:pPr>
            <a:r>
              <a:rPr lang="en-US" sz="2400" b="1" i="0" u="none" strike="noStrike" dirty="0">
                <a:solidFill>
                  <a:srgbClr val="000000"/>
                </a:solidFill>
                <a:effectLst/>
                <a:latin typeface="Trebuchet MS" panose="020B0603020202020204" pitchFamily="34" charset="0"/>
              </a:rPr>
              <a:t>Gender</a:t>
            </a:r>
            <a:r>
              <a:rPr lang="en-US" sz="2400" b="1" dirty="0">
                <a:latin typeface="Trebuchet MS" panose="020B0603020202020204" pitchFamily="34" charset="0"/>
              </a:rPr>
              <a:t> </a:t>
            </a:r>
          </a:p>
          <a:p>
            <a:pPr marL="342900" indent="-342900">
              <a:buFont typeface="Arial" panose="020B0604020202020204" pitchFamily="34" charset="0"/>
              <a:buChar char="•"/>
            </a:pPr>
            <a:r>
              <a:rPr lang="en-US" sz="2400" b="1" i="0" u="none" strike="noStrike" dirty="0">
                <a:solidFill>
                  <a:srgbClr val="000000"/>
                </a:solidFill>
                <a:effectLst/>
                <a:latin typeface="Trebuchet MS" panose="020B0603020202020204" pitchFamily="34" charset="0"/>
              </a:rPr>
              <a:t>Department</a:t>
            </a:r>
            <a:r>
              <a:rPr lang="en-US" sz="2400" b="1" dirty="0">
                <a:latin typeface="Trebuchet MS" panose="020B0603020202020204" pitchFamily="34" charset="0"/>
              </a:rPr>
              <a:t> </a:t>
            </a:r>
          </a:p>
          <a:p>
            <a:pPr marL="342900" indent="-342900">
              <a:buFont typeface="Arial" panose="020B0604020202020204" pitchFamily="34" charset="0"/>
              <a:buChar char="•"/>
            </a:pPr>
            <a:r>
              <a:rPr lang="en-US" sz="2400" b="1" i="0" u="none" strike="noStrike" dirty="0">
                <a:solidFill>
                  <a:srgbClr val="000000"/>
                </a:solidFill>
                <a:effectLst/>
                <a:latin typeface="Trebuchet MS" panose="020B0603020202020204" pitchFamily="34" charset="0"/>
              </a:rPr>
              <a:t>Salary</a:t>
            </a:r>
            <a:r>
              <a:rPr lang="en-US" sz="2400" b="1" dirty="0">
                <a:latin typeface="Trebuchet MS" panose="020B0603020202020204" pitchFamily="34" charset="0"/>
              </a:rPr>
              <a:t> </a:t>
            </a:r>
            <a:r>
              <a:rPr lang="en-US" sz="2400" b="1" i="0" u="none" strike="noStrike" dirty="0">
                <a:solidFill>
                  <a:srgbClr val="000000"/>
                </a:solidFill>
                <a:effectLst/>
                <a:latin typeface="Trebuchet MS" panose="020B0603020202020204" pitchFamily="34" charset="0"/>
              </a:rPr>
              <a:t>Start Date</a:t>
            </a:r>
            <a:r>
              <a:rPr lang="en-US" sz="2400" b="1" dirty="0">
                <a:latin typeface="Trebuchet MS" panose="020B0603020202020204" pitchFamily="34" charset="0"/>
              </a:rPr>
              <a:t> </a:t>
            </a:r>
          </a:p>
          <a:p>
            <a:pPr marL="342900" indent="-342900">
              <a:buFont typeface="Arial" panose="020B0604020202020204" pitchFamily="34" charset="0"/>
              <a:buChar char="•"/>
            </a:pPr>
            <a:r>
              <a:rPr lang="en-US" sz="2400" b="1" i="0" u="none" strike="noStrike" dirty="0">
                <a:solidFill>
                  <a:srgbClr val="000000"/>
                </a:solidFill>
                <a:effectLst/>
                <a:latin typeface="Trebuchet MS" panose="020B0603020202020204" pitchFamily="34" charset="0"/>
              </a:rPr>
              <a:t>FTE</a:t>
            </a:r>
            <a:r>
              <a:rPr lang="en-US" sz="2400" b="1" dirty="0">
                <a:latin typeface="Trebuchet MS" panose="020B0603020202020204" pitchFamily="34" charset="0"/>
              </a:rPr>
              <a:t> </a:t>
            </a:r>
          </a:p>
          <a:p>
            <a:pPr marL="342900" indent="-342900">
              <a:buFont typeface="Arial" panose="020B0604020202020204" pitchFamily="34" charset="0"/>
              <a:buChar char="•"/>
            </a:pPr>
            <a:r>
              <a:rPr lang="en-US" sz="2400" b="1" i="0" u="none" strike="noStrike" dirty="0">
                <a:solidFill>
                  <a:srgbClr val="000000"/>
                </a:solidFill>
                <a:effectLst/>
                <a:latin typeface="Trebuchet MS" panose="020B0603020202020204" pitchFamily="34" charset="0"/>
              </a:rPr>
              <a:t>Employee type</a:t>
            </a:r>
            <a:r>
              <a:rPr lang="en-US" sz="2400" b="1" dirty="0">
                <a:latin typeface="Trebuchet MS" panose="020B0603020202020204" pitchFamily="34" charset="0"/>
              </a:rPr>
              <a:t> </a:t>
            </a:r>
          </a:p>
          <a:p>
            <a:pPr marL="342900" indent="-342900">
              <a:buFont typeface="Arial" panose="020B0604020202020204" pitchFamily="34" charset="0"/>
              <a:buChar char="•"/>
            </a:pPr>
            <a:r>
              <a:rPr lang="en-US" sz="2400" b="1" i="0" u="none" strike="noStrike" dirty="0">
                <a:solidFill>
                  <a:srgbClr val="000000"/>
                </a:solidFill>
                <a:effectLst/>
                <a:latin typeface="Trebuchet MS" panose="020B0603020202020204" pitchFamily="34" charset="0"/>
              </a:rPr>
              <a:t>Work location</a:t>
            </a:r>
            <a:r>
              <a:rPr lang="en-US" sz="2400" b="1" dirty="0">
                <a:latin typeface="Trebuchet MS" panose="020B0603020202020204" pitchFamily="34" charset="0"/>
              </a:rPr>
              <a:t> </a:t>
            </a:r>
            <a:endParaRPr lang="en-IN" sz="2400" b="1" dirty="0">
              <a:latin typeface="Trebuchet MS" panose="020B0603020202020204" pitchFamily="34"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b="1" spc="15" dirty="0"/>
              <a:t>THE</a:t>
            </a:r>
            <a:r>
              <a:rPr sz="4250" b="1" spc="20" dirty="0"/>
              <a:t> </a:t>
            </a:r>
            <a:r>
              <a:rPr lang="en-US" sz="4250" b="1" spc="20" dirty="0"/>
              <a:t>"</a:t>
            </a:r>
            <a:r>
              <a:rPr sz="4250" b="1" spc="10" dirty="0"/>
              <a:t>WOW</a:t>
            </a:r>
            <a:r>
              <a:rPr lang="en-US" sz="4250" b="1" spc="10" dirty="0"/>
              <a:t>"</a:t>
            </a:r>
            <a:r>
              <a:rPr sz="4250" b="1" spc="85" dirty="0"/>
              <a:t> </a:t>
            </a:r>
            <a:r>
              <a:rPr sz="4250" b="1" spc="10" dirty="0"/>
              <a:t>IN</a:t>
            </a:r>
            <a:r>
              <a:rPr sz="4250" b="1" spc="-5" dirty="0"/>
              <a:t> </a:t>
            </a:r>
            <a:r>
              <a:rPr sz="4250" b="1" spc="15" dirty="0"/>
              <a:t>OUR</a:t>
            </a:r>
            <a:r>
              <a:rPr sz="4250" b="1" spc="-10" dirty="0"/>
              <a:t> </a:t>
            </a:r>
            <a:r>
              <a:rPr sz="4250" b="1" spc="20" dirty="0"/>
              <a:t>SOLUTION</a:t>
            </a:r>
            <a:endParaRPr lang="en-US" sz="4250" b="1"/>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9529650D-DDC0-4329-EF8B-36D04B9B2307}"/>
              </a:ext>
            </a:extLst>
          </p:cNvPr>
          <p:cNvSpPr txBox="1"/>
          <p:nvPr/>
        </p:nvSpPr>
        <p:spPr>
          <a:xfrm>
            <a:off x="2526030" y="2514600"/>
            <a:ext cx="5627370" cy="2308324"/>
          </a:xfrm>
          <a:prstGeom prst="rect">
            <a:avLst/>
          </a:prstGeom>
          <a:noFill/>
        </p:spPr>
        <p:txBody>
          <a:bodyPr wrap="square" rtlCol="0">
            <a:spAutoFit/>
          </a:bodyPr>
          <a:lstStyle/>
          <a:p>
            <a:r>
              <a:rPr lang="en-US" sz="2400" b="1" dirty="0">
                <a:latin typeface="Trebuchet MS" panose="020B0603020202020204" pitchFamily="34" charset="0"/>
              </a:rPr>
              <a:t>It helps the management to analyze the data’s of the employee and their salaries, for the record and understanding the information that have been recorded and it can be used for future purposes</a:t>
            </a:r>
            <a:endParaRPr lang="en-IN" sz="2400" b="1" dirty="0">
              <a:latin typeface="Trebuchet MS" panose="020B0603020202020204"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312</TotalTime>
  <Words>490</Words>
  <Application>Microsoft Office PowerPoint</Application>
  <PresentationFormat>Widescreen</PresentationFormat>
  <Paragraphs>76</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Ion Boardroom</vt:lpstr>
      <vt:lpstr>Employee Data Analysis using Excel  </vt:lpstr>
      <vt:lpstr>PowerPoint Presentation</vt:lpstr>
      <vt:lpstr>Analysis of  Employee using Excel </vt:lpstr>
      <vt:lpstr>PROBLEM STATEMENT</vt:lpstr>
      <vt:lpstr>PROJECT OVERVIEW</vt:lpstr>
      <vt:lpstr>WHO ARE THE END USERS?</vt:lpstr>
      <vt:lpstr>OUR SOLUTION AND ITS VALUE PROPOSITION</vt:lpstr>
      <vt:lpstr>Dataset Description</vt:lpstr>
      <vt:lpstr>THE "WOW" IN OUR SOLUTION</vt:lpstr>
      <vt:lpstr>PowerPoint Presentation</vt:lpstr>
      <vt:lpstr> 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sai ram</cp:lastModifiedBy>
  <cp:revision>92</cp:revision>
  <dcterms:created xsi:type="dcterms:W3CDTF">2024-03-29T15:07:22Z</dcterms:created>
  <dcterms:modified xsi:type="dcterms:W3CDTF">2024-09-06T04:11:35Z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