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4" r:id="rId7"/>
    <p:sldId id="260" r:id="rId8"/>
    <p:sldId id="266" r:id="rId9"/>
    <p:sldId id="265" r:id="rId10"/>
    <p:sldId id="270" r:id="rId11"/>
    <p:sldId id="261" r:id="rId12"/>
    <p:sldId id="267" r:id="rId13"/>
    <p:sldId id="269"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9332-E06B-BE23-9141-337F0171C4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66BE1F-07DA-AC2B-3538-1027A8A4DC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DCC32B-3FF0-3973-C99E-25CCF8923630}"/>
              </a:ext>
            </a:extLst>
          </p:cNvPr>
          <p:cNvSpPr>
            <a:spLocks noGrp="1"/>
          </p:cNvSpPr>
          <p:nvPr>
            <p:ph type="dt" sz="half" idx="10"/>
          </p:nvPr>
        </p:nvSpPr>
        <p:spPr/>
        <p:txBody>
          <a:bodyPr/>
          <a:lstStyle/>
          <a:p>
            <a:fld id="{8BA24B28-4951-4E5C-AE12-63E38592A9FA}" type="datetimeFigureOut">
              <a:rPr lang="en-IN" smtClean="0"/>
              <a:t>02-02-2024</a:t>
            </a:fld>
            <a:endParaRPr lang="en-IN"/>
          </a:p>
        </p:txBody>
      </p:sp>
      <p:sp>
        <p:nvSpPr>
          <p:cNvPr id="5" name="Footer Placeholder 4">
            <a:extLst>
              <a:ext uri="{FF2B5EF4-FFF2-40B4-BE49-F238E27FC236}">
                <a16:creationId xmlns:a16="http://schemas.microsoft.com/office/drawing/2014/main" id="{704614F8-8338-B36E-2DB7-17B698743B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12EE1C-1FDB-5441-7192-380B6D161F56}"/>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125676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8ABF-6E2F-8EAE-3D25-D350737308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E8D4A7-A86B-144A-D60C-49DDA3A1D9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45E6F-034C-8917-B972-C69DD22CD480}"/>
              </a:ext>
            </a:extLst>
          </p:cNvPr>
          <p:cNvSpPr>
            <a:spLocks noGrp="1"/>
          </p:cNvSpPr>
          <p:nvPr>
            <p:ph type="dt" sz="half" idx="10"/>
          </p:nvPr>
        </p:nvSpPr>
        <p:spPr/>
        <p:txBody>
          <a:bodyPr/>
          <a:lstStyle/>
          <a:p>
            <a:fld id="{8BA24B28-4951-4E5C-AE12-63E38592A9FA}" type="datetimeFigureOut">
              <a:rPr lang="en-IN" smtClean="0"/>
              <a:t>02-02-2024</a:t>
            </a:fld>
            <a:endParaRPr lang="en-IN"/>
          </a:p>
        </p:txBody>
      </p:sp>
      <p:sp>
        <p:nvSpPr>
          <p:cNvPr id="5" name="Footer Placeholder 4">
            <a:extLst>
              <a:ext uri="{FF2B5EF4-FFF2-40B4-BE49-F238E27FC236}">
                <a16:creationId xmlns:a16="http://schemas.microsoft.com/office/drawing/2014/main" id="{F15C3A3B-B34D-F707-E39D-6896A54837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B14D51-BAC3-7AAA-EF84-CAD794181CAD}"/>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87301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72D72D-EA71-2D9B-02A7-359465DD47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01CA54-B459-29AA-8F41-3564D86667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E9BC04-9F43-ED3B-5D3A-675702BFCF92}"/>
              </a:ext>
            </a:extLst>
          </p:cNvPr>
          <p:cNvSpPr>
            <a:spLocks noGrp="1"/>
          </p:cNvSpPr>
          <p:nvPr>
            <p:ph type="dt" sz="half" idx="10"/>
          </p:nvPr>
        </p:nvSpPr>
        <p:spPr/>
        <p:txBody>
          <a:bodyPr/>
          <a:lstStyle/>
          <a:p>
            <a:fld id="{8BA24B28-4951-4E5C-AE12-63E38592A9FA}" type="datetimeFigureOut">
              <a:rPr lang="en-IN" smtClean="0"/>
              <a:t>02-02-2024</a:t>
            </a:fld>
            <a:endParaRPr lang="en-IN"/>
          </a:p>
        </p:txBody>
      </p:sp>
      <p:sp>
        <p:nvSpPr>
          <p:cNvPr id="5" name="Footer Placeholder 4">
            <a:extLst>
              <a:ext uri="{FF2B5EF4-FFF2-40B4-BE49-F238E27FC236}">
                <a16:creationId xmlns:a16="http://schemas.microsoft.com/office/drawing/2014/main" id="{687C37CF-D6FA-1F87-25A6-EF683AF129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1FF9F7-2808-F729-334F-CCB5CEF4770B}"/>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411228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7869-051F-38E7-10F9-892C932DC2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D20F4A-C519-A65C-F047-8D93C47FE3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8A0E19-219D-5E76-C5DC-881178740571}"/>
              </a:ext>
            </a:extLst>
          </p:cNvPr>
          <p:cNvSpPr>
            <a:spLocks noGrp="1"/>
          </p:cNvSpPr>
          <p:nvPr>
            <p:ph type="dt" sz="half" idx="10"/>
          </p:nvPr>
        </p:nvSpPr>
        <p:spPr/>
        <p:txBody>
          <a:bodyPr/>
          <a:lstStyle/>
          <a:p>
            <a:fld id="{8BA24B28-4951-4E5C-AE12-63E38592A9FA}" type="datetimeFigureOut">
              <a:rPr lang="en-IN" smtClean="0"/>
              <a:t>02-02-2024</a:t>
            </a:fld>
            <a:endParaRPr lang="en-IN"/>
          </a:p>
        </p:txBody>
      </p:sp>
      <p:sp>
        <p:nvSpPr>
          <p:cNvPr id="5" name="Footer Placeholder 4">
            <a:extLst>
              <a:ext uri="{FF2B5EF4-FFF2-40B4-BE49-F238E27FC236}">
                <a16:creationId xmlns:a16="http://schemas.microsoft.com/office/drawing/2014/main" id="{7D4D29BD-D66F-060B-186A-2866795A5B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E1A834-B915-7201-729F-82BE5F122315}"/>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34680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4921-5289-E355-5DDD-B8000AC6B3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6662EA-9B58-83A1-9749-EA9F11F677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C2C149-28D1-E310-E16E-5E9699F374FD}"/>
              </a:ext>
            </a:extLst>
          </p:cNvPr>
          <p:cNvSpPr>
            <a:spLocks noGrp="1"/>
          </p:cNvSpPr>
          <p:nvPr>
            <p:ph type="dt" sz="half" idx="10"/>
          </p:nvPr>
        </p:nvSpPr>
        <p:spPr/>
        <p:txBody>
          <a:bodyPr/>
          <a:lstStyle/>
          <a:p>
            <a:fld id="{8BA24B28-4951-4E5C-AE12-63E38592A9FA}" type="datetimeFigureOut">
              <a:rPr lang="en-IN" smtClean="0"/>
              <a:t>02-02-2024</a:t>
            </a:fld>
            <a:endParaRPr lang="en-IN"/>
          </a:p>
        </p:txBody>
      </p:sp>
      <p:sp>
        <p:nvSpPr>
          <p:cNvPr id="5" name="Footer Placeholder 4">
            <a:extLst>
              <a:ext uri="{FF2B5EF4-FFF2-40B4-BE49-F238E27FC236}">
                <a16:creationId xmlns:a16="http://schemas.microsoft.com/office/drawing/2014/main" id="{4F3FD784-ABEE-0EA5-2B5C-C6328998E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5D3AE-8B80-82F7-1C44-46EBDB58E276}"/>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187923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8E45-6EDA-5702-076B-BCE8005B70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A22A0E-6E56-6735-4E25-B74A24DFA7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47C78C-20E5-30BB-3603-A795D3CE14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097FF0-47DD-7435-11DF-871DB82CC465}"/>
              </a:ext>
            </a:extLst>
          </p:cNvPr>
          <p:cNvSpPr>
            <a:spLocks noGrp="1"/>
          </p:cNvSpPr>
          <p:nvPr>
            <p:ph type="dt" sz="half" idx="10"/>
          </p:nvPr>
        </p:nvSpPr>
        <p:spPr/>
        <p:txBody>
          <a:bodyPr/>
          <a:lstStyle/>
          <a:p>
            <a:fld id="{8BA24B28-4951-4E5C-AE12-63E38592A9FA}" type="datetimeFigureOut">
              <a:rPr lang="en-IN" smtClean="0"/>
              <a:t>02-02-2024</a:t>
            </a:fld>
            <a:endParaRPr lang="en-IN"/>
          </a:p>
        </p:txBody>
      </p:sp>
      <p:sp>
        <p:nvSpPr>
          <p:cNvPr id="6" name="Footer Placeholder 5">
            <a:extLst>
              <a:ext uri="{FF2B5EF4-FFF2-40B4-BE49-F238E27FC236}">
                <a16:creationId xmlns:a16="http://schemas.microsoft.com/office/drawing/2014/main" id="{1A706D94-6E4F-105E-38AC-B06F7ACB0A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1E1EB3-EAE3-2A7F-32D5-0760F62D6AA2}"/>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733478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628F-8323-AFC3-F2E7-06C3B6BFA5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F9623E-8D5F-8495-B3EF-2E9F6B98C1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571376-CB9F-600E-CAE0-3B66674D73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8E76F7-7976-8200-E22F-948B138F0B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425E54-490D-0062-7EB9-53F418626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8A8EEC-4118-1C0E-E7C4-15249B5C39FB}"/>
              </a:ext>
            </a:extLst>
          </p:cNvPr>
          <p:cNvSpPr>
            <a:spLocks noGrp="1"/>
          </p:cNvSpPr>
          <p:nvPr>
            <p:ph type="dt" sz="half" idx="10"/>
          </p:nvPr>
        </p:nvSpPr>
        <p:spPr/>
        <p:txBody>
          <a:bodyPr/>
          <a:lstStyle/>
          <a:p>
            <a:fld id="{8BA24B28-4951-4E5C-AE12-63E38592A9FA}" type="datetimeFigureOut">
              <a:rPr lang="en-IN" smtClean="0"/>
              <a:t>02-02-2024</a:t>
            </a:fld>
            <a:endParaRPr lang="en-IN"/>
          </a:p>
        </p:txBody>
      </p:sp>
      <p:sp>
        <p:nvSpPr>
          <p:cNvPr id="8" name="Footer Placeholder 7">
            <a:extLst>
              <a:ext uri="{FF2B5EF4-FFF2-40B4-BE49-F238E27FC236}">
                <a16:creationId xmlns:a16="http://schemas.microsoft.com/office/drawing/2014/main" id="{4872517A-90C6-FEE7-8431-EA1F6ECEF5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6FDE30-8A59-25C5-AC70-72D910213D46}"/>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3639120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B389-EFB8-E729-7A24-60DA87B013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633112-6183-7A76-3444-C78C956919D3}"/>
              </a:ext>
            </a:extLst>
          </p:cNvPr>
          <p:cNvSpPr>
            <a:spLocks noGrp="1"/>
          </p:cNvSpPr>
          <p:nvPr>
            <p:ph type="dt" sz="half" idx="10"/>
          </p:nvPr>
        </p:nvSpPr>
        <p:spPr/>
        <p:txBody>
          <a:bodyPr/>
          <a:lstStyle/>
          <a:p>
            <a:fld id="{8BA24B28-4951-4E5C-AE12-63E38592A9FA}" type="datetimeFigureOut">
              <a:rPr lang="en-IN" smtClean="0"/>
              <a:t>02-02-2024</a:t>
            </a:fld>
            <a:endParaRPr lang="en-IN"/>
          </a:p>
        </p:txBody>
      </p:sp>
      <p:sp>
        <p:nvSpPr>
          <p:cNvPr id="4" name="Footer Placeholder 3">
            <a:extLst>
              <a:ext uri="{FF2B5EF4-FFF2-40B4-BE49-F238E27FC236}">
                <a16:creationId xmlns:a16="http://schemas.microsoft.com/office/drawing/2014/main" id="{AF9C9D54-9C44-A1AD-D0D4-CAC83024E0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524E68-21B2-F7E1-5199-F977772953C4}"/>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40809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DB7AC-D20C-57D6-0132-BA7BEEA675C9}"/>
              </a:ext>
            </a:extLst>
          </p:cNvPr>
          <p:cNvSpPr>
            <a:spLocks noGrp="1"/>
          </p:cNvSpPr>
          <p:nvPr>
            <p:ph type="dt" sz="half" idx="10"/>
          </p:nvPr>
        </p:nvSpPr>
        <p:spPr/>
        <p:txBody>
          <a:bodyPr/>
          <a:lstStyle/>
          <a:p>
            <a:fld id="{8BA24B28-4951-4E5C-AE12-63E38592A9FA}" type="datetimeFigureOut">
              <a:rPr lang="en-IN" smtClean="0"/>
              <a:t>02-02-2024</a:t>
            </a:fld>
            <a:endParaRPr lang="en-IN"/>
          </a:p>
        </p:txBody>
      </p:sp>
      <p:sp>
        <p:nvSpPr>
          <p:cNvPr id="3" name="Footer Placeholder 2">
            <a:extLst>
              <a:ext uri="{FF2B5EF4-FFF2-40B4-BE49-F238E27FC236}">
                <a16:creationId xmlns:a16="http://schemas.microsoft.com/office/drawing/2014/main" id="{CCAC9DA7-C050-119A-4E2D-C31425E0C8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1E22D1-6562-79A6-7F08-4F7755C86E6E}"/>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144849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1DB7-5934-8B39-0498-F9DB92DA4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5F2E28-D160-565A-5096-CA5CA0783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EB3011-0537-1853-C971-96E42033E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7ABC62-43F3-2733-D50B-6007A0F0E210}"/>
              </a:ext>
            </a:extLst>
          </p:cNvPr>
          <p:cNvSpPr>
            <a:spLocks noGrp="1"/>
          </p:cNvSpPr>
          <p:nvPr>
            <p:ph type="dt" sz="half" idx="10"/>
          </p:nvPr>
        </p:nvSpPr>
        <p:spPr/>
        <p:txBody>
          <a:bodyPr/>
          <a:lstStyle/>
          <a:p>
            <a:fld id="{8BA24B28-4951-4E5C-AE12-63E38592A9FA}" type="datetimeFigureOut">
              <a:rPr lang="en-IN" smtClean="0"/>
              <a:t>02-02-2024</a:t>
            </a:fld>
            <a:endParaRPr lang="en-IN"/>
          </a:p>
        </p:txBody>
      </p:sp>
      <p:sp>
        <p:nvSpPr>
          <p:cNvPr id="6" name="Footer Placeholder 5">
            <a:extLst>
              <a:ext uri="{FF2B5EF4-FFF2-40B4-BE49-F238E27FC236}">
                <a16:creationId xmlns:a16="http://schemas.microsoft.com/office/drawing/2014/main" id="{96368DA0-829A-8041-89CB-9092628A88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C3B332-9F51-B009-412A-467BC4AA4957}"/>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356732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BBB4-FF70-469E-135B-440DBE725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E8B9B8-2435-6C62-83F9-A544848D5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C3489C-3C73-A454-0928-FF41DFAE5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267DF-0971-5C7A-6159-A5DEEFA67AD6}"/>
              </a:ext>
            </a:extLst>
          </p:cNvPr>
          <p:cNvSpPr>
            <a:spLocks noGrp="1"/>
          </p:cNvSpPr>
          <p:nvPr>
            <p:ph type="dt" sz="half" idx="10"/>
          </p:nvPr>
        </p:nvSpPr>
        <p:spPr/>
        <p:txBody>
          <a:bodyPr/>
          <a:lstStyle/>
          <a:p>
            <a:fld id="{8BA24B28-4951-4E5C-AE12-63E38592A9FA}" type="datetimeFigureOut">
              <a:rPr lang="en-IN" smtClean="0"/>
              <a:t>02-02-2024</a:t>
            </a:fld>
            <a:endParaRPr lang="en-IN"/>
          </a:p>
        </p:txBody>
      </p:sp>
      <p:sp>
        <p:nvSpPr>
          <p:cNvPr id="6" name="Footer Placeholder 5">
            <a:extLst>
              <a:ext uri="{FF2B5EF4-FFF2-40B4-BE49-F238E27FC236}">
                <a16:creationId xmlns:a16="http://schemas.microsoft.com/office/drawing/2014/main" id="{3C582266-BB86-CC17-E57B-F42F8B9FA8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FE4B56-7E68-3D00-651B-5122B010C0E9}"/>
              </a:ext>
            </a:extLst>
          </p:cNvPr>
          <p:cNvSpPr>
            <a:spLocks noGrp="1"/>
          </p:cNvSpPr>
          <p:nvPr>
            <p:ph type="sldNum" sz="quarter" idx="12"/>
          </p:nvPr>
        </p:nvSpPr>
        <p:spPr/>
        <p:txBody>
          <a:bodyPr/>
          <a:lstStyle/>
          <a:p>
            <a:fld id="{A73E3EA0-0464-48AA-BCDF-A772532A7AAC}" type="slidenum">
              <a:rPr lang="en-IN" smtClean="0"/>
              <a:t>‹#›</a:t>
            </a:fld>
            <a:endParaRPr lang="en-IN"/>
          </a:p>
        </p:txBody>
      </p:sp>
    </p:spTree>
    <p:extLst>
      <p:ext uri="{BB962C8B-B14F-4D97-AF65-F5344CB8AC3E}">
        <p14:creationId xmlns:p14="http://schemas.microsoft.com/office/powerpoint/2010/main" val="1745521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AB3037-0971-B61B-C44E-D5A7B74EC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DB9681-772F-6641-78FC-4446B5878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F5987-AC6D-14DA-B4E0-56EA97766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A24B28-4951-4E5C-AE12-63E38592A9FA}" type="datetimeFigureOut">
              <a:rPr lang="en-IN" smtClean="0"/>
              <a:t>02-02-2024</a:t>
            </a:fld>
            <a:endParaRPr lang="en-IN"/>
          </a:p>
        </p:txBody>
      </p:sp>
      <p:sp>
        <p:nvSpPr>
          <p:cNvPr id="5" name="Footer Placeholder 4">
            <a:extLst>
              <a:ext uri="{FF2B5EF4-FFF2-40B4-BE49-F238E27FC236}">
                <a16:creationId xmlns:a16="http://schemas.microsoft.com/office/drawing/2014/main" id="{58167899-322C-38CF-5BA2-F15B1425A6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AAA95F-4AB8-2994-4DF4-D3B41D750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E3EA0-0464-48AA-BCDF-A772532A7AAC}" type="slidenum">
              <a:rPr lang="en-IN" smtClean="0"/>
              <a:t>‹#›</a:t>
            </a:fld>
            <a:endParaRPr lang="en-IN"/>
          </a:p>
        </p:txBody>
      </p:sp>
    </p:spTree>
    <p:extLst>
      <p:ext uri="{BB962C8B-B14F-4D97-AF65-F5344CB8AC3E}">
        <p14:creationId xmlns:p14="http://schemas.microsoft.com/office/powerpoint/2010/main" val="2720105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DD6B0C-31FD-DF95-9B7F-F86BF8933EA9}"/>
              </a:ext>
            </a:extLst>
          </p:cNvPr>
          <p:cNvSpPr/>
          <p:nvPr/>
        </p:nvSpPr>
        <p:spPr>
          <a:xfrm>
            <a:off x="0" y="0"/>
            <a:ext cx="12192000" cy="68580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F3C6AC9-C070-B123-2BDB-8BFA3D1DBEC8}"/>
              </a:ext>
            </a:extLst>
          </p:cNvPr>
          <p:cNvSpPr txBox="1"/>
          <p:nvPr/>
        </p:nvSpPr>
        <p:spPr>
          <a:xfrm>
            <a:off x="776567" y="1333508"/>
            <a:ext cx="10638865" cy="3046988"/>
          </a:xfrm>
          <a:prstGeom prst="rect">
            <a:avLst/>
          </a:prstGeom>
          <a:noFill/>
        </p:spPr>
        <p:txBody>
          <a:bodyPr wrap="square" rtlCol="0">
            <a:spAutoFit/>
          </a:bodyPr>
          <a:lstStyle/>
          <a:p>
            <a:pPr algn="ctr"/>
            <a:r>
              <a:rPr lang="en-IN" sz="4800" dirty="0">
                <a:solidFill>
                  <a:srgbClr val="FFFF00"/>
                </a:solidFill>
              </a:rPr>
              <a:t>Clusters in Chaos: </a:t>
            </a:r>
            <a:br>
              <a:rPr lang="en-IN" sz="4800" dirty="0">
                <a:solidFill>
                  <a:srgbClr val="FFFF00"/>
                </a:solidFill>
              </a:rPr>
            </a:br>
            <a:r>
              <a:rPr lang="en-IN" sz="4800" dirty="0">
                <a:solidFill>
                  <a:srgbClr val="FFFF00"/>
                </a:solidFill>
              </a:rPr>
              <a:t>A Deep Unsupervised Learning Paradigm </a:t>
            </a:r>
            <a:br>
              <a:rPr lang="en-IN" sz="4800" dirty="0">
                <a:solidFill>
                  <a:srgbClr val="FFFF00"/>
                </a:solidFill>
              </a:rPr>
            </a:br>
            <a:r>
              <a:rPr lang="en-IN" sz="4800" dirty="0">
                <a:solidFill>
                  <a:srgbClr val="FFFF00"/>
                </a:solidFill>
              </a:rPr>
              <a:t>for </a:t>
            </a:r>
            <a:br>
              <a:rPr lang="en-IN" sz="4800" dirty="0">
                <a:solidFill>
                  <a:srgbClr val="FFFF00"/>
                </a:solidFill>
              </a:rPr>
            </a:br>
            <a:r>
              <a:rPr lang="en-IN" sz="4800" dirty="0">
                <a:solidFill>
                  <a:srgbClr val="FFFF00"/>
                </a:solidFill>
              </a:rPr>
              <a:t>Network Anomaly Detection</a:t>
            </a:r>
          </a:p>
        </p:txBody>
      </p:sp>
      <p:sp>
        <p:nvSpPr>
          <p:cNvPr id="8" name="Google Shape;50;p1">
            <a:extLst>
              <a:ext uri="{FF2B5EF4-FFF2-40B4-BE49-F238E27FC236}">
                <a16:creationId xmlns:a16="http://schemas.microsoft.com/office/drawing/2014/main" id="{7246A4F4-8F0F-3CD1-6FCD-4E61E2B5E8BF}"/>
              </a:ext>
            </a:extLst>
          </p:cNvPr>
          <p:cNvSpPr txBox="1"/>
          <p:nvPr/>
        </p:nvSpPr>
        <p:spPr>
          <a:xfrm>
            <a:off x="540299" y="5714004"/>
            <a:ext cx="2597347" cy="8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dirty="0">
                <a:solidFill>
                  <a:srgbClr val="FFFF00"/>
                </a:solidFill>
                <a:ea typeface="Arial"/>
                <a:cs typeface="Arial"/>
                <a:sym typeface="Arial"/>
              </a:rPr>
              <a:t>Under the guidance of </a:t>
            </a:r>
            <a:endParaRPr sz="2000" b="0" i="0" u="none" strike="noStrike" cap="none" dirty="0">
              <a:solidFill>
                <a:srgbClr val="FFFF00"/>
              </a:solidFil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dirty="0" err="1">
                <a:solidFill>
                  <a:srgbClr val="FFFF00"/>
                </a:solidFill>
                <a:ea typeface="Arial"/>
                <a:cs typeface="Arial"/>
                <a:sym typeface="Arial"/>
              </a:rPr>
              <a:t>Dr.</a:t>
            </a:r>
            <a:r>
              <a:rPr lang="en-GB" sz="2000" b="0" i="0" u="none" strike="noStrike" cap="none" dirty="0">
                <a:solidFill>
                  <a:srgbClr val="FFFF00"/>
                </a:solidFill>
                <a:ea typeface="Arial"/>
                <a:cs typeface="Arial"/>
                <a:sym typeface="Arial"/>
              </a:rPr>
              <a:t> P. Kola Sujatha</a:t>
            </a:r>
            <a:endParaRPr sz="2000" b="0" i="0" u="none" strike="noStrike" cap="none" dirty="0">
              <a:solidFill>
                <a:srgbClr val="FFFF00"/>
              </a:solidFill>
              <a:ea typeface="Arial"/>
              <a:cs typeface="Arial"/>
              <a:sym typeface="Arial"/>
            </a:endParaRPr>
          </a:p>
        </p:txBody>
      </p:sp>
      <p:sp>
        <p:nvSpPr>
          <p:cNvPr id="9" name="Google Shape;49;p1">
            <a:extLst>
              <a:ext uri="{FF2B5EF4-FFF2-40B4-BE49-F238E27FC236}">
                <a16:creationId xmlns:a16="http://schemas.microsoft.com/office/drawing/2014/main" id="{B665DF0E-1E5F-DB90-5DC1-2277CAC7D442}"/>
              </a:ext>
            </a:extLst>
          </p:cNvPr>
          <p:cNvSpPr txBox="1">
            <a:spLocks noGrp="1"/>
          </p:cNvSpPr>
          <p:nvPr>
            <p:ph type="subTitle" idx="1"/>
          </p:nvPr>
        </p:nvSpPr>
        <p:spPr>
          <a:xfrm>
            <a:off x="8471647" y="5576047"/>
            <a:ext cx="3509389" cy="1107215"/>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27"/>
              <a:buNone/>
            </a:pPr>
            <a:r>
              <a:rPr lang="en-GB" sz="2000" dirty="0">
                <a:solidFill>
                  <a:srgbClr val="FFFF00"/>
                </a:solidFill>
              </a:rPr>
              <a:t>Krishnaa S           (2020506045)</a:t>
            </a:r>
            <a:br>
              <a:rPr lang="en-GB" sz="2000" dirty="0">
                <a:solidFill>
                  <a:srgbClr val="FFFF00"/>
                </a:solidFill>
              </a:rPr>
            </a:br>
            <a:r>
              <a:rPr lang="en-GB" sz="2000" dirty="0">
                <a:solidFill>
                  <a:srgbClr val="FFFF00"/>
                </a:solidFill>
              </a:rPr>
              <a:t>Jawahar A S        (2020506035)</a:t>
            </a:r>
            <a:br>
              <a:rPr lang="en-GB" sz="2000" dirty="0">
                <a:solidFill>
                  <a:srgbClr val="FFFF00"/>
                </a:solidFill>
              </a:rPr>
            </a:br>
            <a:r>
              <a:rPr lang="en-GB" sz="2000" dirty="0" err="1">
                <a:solidFill>
                  <a:srgbClr val="FFFF00"/>
                </a:solidFill>
              </a:rPr>
              <a:t>Thamizharasi</a:t>
            </a:r>
            <a:r>
              <a:rPr lang="en-GB" sz="2000" dirty="0">
                <a:solidFill>
                  <a:srgbClr val="FFFF00"/>
                </a:solidFill>
              </a:rPr>
              <a:t> M (2020506102)</a:t>
            </a:r>
            <a:endParaRPr sz="2000" dirty="0">
              <a:solidFill>
                <a:srgbClr val="FFFF00"/>
              </a:solidFill>
            </a:endParaRPr>
          </a:p>
        </p:txBody>
      </p:sp>
    </p:spTree>
    <p:extLst>
      <p:ext uri="{BB962C8B-B14F-4D97-AF65-F5344CB8AC3E}">
        <p14:creationId xmlns:p14="http://schemas.microsoft.com/office/powerpoint/2010/main" val="4062376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PROJECT ENVIRONMENT</a:t>
            </a:r>
          </a:p>
        </p:txBody>
      </p:sp>
      <p:sp>
        <p:nvSpPr>
          <p:cNvPr id="4" name="TextBox 3">
            <a:extLst>
              <a:ext uri="{FF2B5EF4-FFF2-40B4-BE49-F238E27FC236}">
                <a16:creationId xmlns:a16="http://schemas.microsoft.com/office/drawing/2014/main" id="{EB3BB9BE-54C6-3C5F-41EC-ED9AAD7BAE78}"/>
              </a:ext>
            </a:extLst>
          </p:cNvPr>
          <p:cNvSpPr txBox="1"/>
          <p:nvPr/>
        </p:nvSpPr>
        <p:spPr>
          <a:xfrm>
            <a:off x="591672" y="1622612"/>
            <a:ext cx="10865222" cy="1631216"/>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t>Windows 10/11</a:t>
            </a:r>
          </a:p>
          <a:p>
            <a:pPr marL="342900" indent="-342900" algn="just">
              <a:buFont typeface="Arial" panose="020B0604020202020204" pitchFamily="34" charset="0"/>
              <a:buChar char="•"/>
            </a:pPr>
            <a:endParaRPr lang="en-GB" sz="2000" dirty="0"/>
          </a:p>
          <a:p>
            <a:pPr marL="342900" indent="-342900" algn="just">
              <a:buFont typeface="Arial" panose="020B0604020202020204" pitchFamily="34" charset="0"/>
              <a:buChar char="•"/>
            </a:pPr>
            <a:r>
              <a:rPr lang="en-GB" sz="2000" dirty="0"/>
              <a:t>Python</a:t>
            </a:r>
          </a:p>
          <a:p>
            <a:pPr marL="342900" indent="-342900" algn="just">
              <a:buFont typeface="Arial" panose="020B0604020202020204" pitchFamily="34" charset="0"/>
              <a:buChar char="•"/>
            </a:pPr>
            <a:endParaRPr lang="en-GB" sz="2000" dirty="0"/>
          </a:p>
          <a:p>
            <a:pPr marL="342900" indent="-342900" algn="just">
              <a:buFont typeface="Arial" panose="020B0604020202020204" pitchFamily="34" charset="0"/>
              <a:buChar char="•"/>
            </a:pPr>
            <a:r>
              <a:rPr lang="en-GB" sz="2000" dirty="0"/>
              <a:t>Google </a:t>
            </a:r>
            <a:r>
              <a:rPr lang="en-GB" sz="2000" dirty="0" err="1"/>
              <a:t>Colab</a:t>
            </a:r>
            <a:r>
              <a:rPr lang="en-GB" sz="2000" dirty="0"/>
              <a:t> / </a:t>
            </a:r>
            <a:r>
              <a:rPr lang="en-GB" sz="2000" dirty="0" err="1"/>
              <a:t>Jupyter</a:t>
            </a:r>
            <a:r>
              <a:rPr lang="en-GB" sz="2000" dirty="0"/>
              <a:t> Notebook</a:t>
            </a:r>
          </a:p>
        </p:txBody>
      </p:sp>
    </p:spTree>
    <p:extLst>
      <p:ext uri="{BB962C8B-B14F-4D97-AF65-F5344CB8AC3E}">
        <p14:creationId xmlns:p14="http://schemas.microsoft.com/office/powerpoint/2010/main" val="1017449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BENIFITS</a:t>
            </a:r>
          </a:p>
        </p:txBody>
      </p:sp>
      <p:sp>
        <p:nvSpPr>
          <p:cNvPr id="4" name="TextBox 3">
            <a:extLst>
              <a:ext uri="{FF2B5EF4-FFF2-40B4-BE49-F238E27FC236}">
                <a16:creationId xmlns:a16="http://schemas.microsoft.com/office/drawing/2014/main" id="{F2A3B1B9-3A6A-83C6-0BFC-E0C88A34A3E8}"/>
              </a:ext>
            </a:extLst>
          </p:cNvPr>
          <p:cNvSpPr txBox="1"/>
          <p:nvPr/>
        </p:nvSpPr>
        <p:spPr>
          <a:xfrm>
            <a:off x="591672" y="1622612"/>
            <a:ext cx="10865222" cy="3477875"/>
          </a:xfrm>
          <a:prstGeom prst="rect">
            <a:avLst/>
          </a:prstGeom>
          <a:noFill/>
        </p:spPr>
        <p:txBody>
          <a:bodyPr wrap="square" rtlCol="0">
            <a:spAutoFit/>
          </a:bodyPr>
          <a:lstStyle/>
          <a:p>
            <a:pPr algn="just"/>
            <a:r>
              <a:rPr lang="en-GB" sz="2000" i="0" dirty="0">
                <a:effectLst/>
                <a:latin typeface="Söhne"/>
              </a:rPr>
              <a:t>1. </a:t>
            </a:r>
            <a:r>
              <a:rPr lang="en-GB" sz="2000" b="1" i="0" dirty="0">
                <a:effectLst/>
                <a:latin typeface="Söhne"/>
              </a:rPr>
              <a:t>Early Detection of Security Threats: </a:t>
            </a:r>
            <a:r>
              <a:rPr lang="en-GB" sz="2000" dirty="0"/>
              <a:t>Enabling proactive responses to potential intrusions, unauthorized access, and malicious activities. </a:t>
            </a:r>
          </a:p>
          <a:p>
            <a:pPr algn="just"/>
            <a:endParaRPr lang="en-GB" sz="2000" dirty="0"/>
          </a:p>
          <a:p>
            <a:pPr algn="just"/>
            <a:r>
              <a:rPr lang="en-GB" sz="2000" dirty="0"/>
              <a:t>2. </a:t>
            </a:r>
            <a:r>
              <a:rPr lang="en-GB" sz="2000" b="1" dirty="0"/>
              <a:t>Swift Incident Response: </a:t>
            </a:r>
            <a:r>
              <a:rPr lang="en-GB" sz="2000" dirty="0"/>
              <a:t>Reduce response time to security incidents by swiftly identifying and classifying abnormal network patterns.</a:t>
            </a:r>
          </a:p>
          <a:p>
            <a:pPr marL="342900" indent="-342900" algn="just">
              <a:buFont typeface="Arial" panose="020B0604020202020204" pitchFamily="34" charset="0"/>
              <a:buChar char="•"/>
            </a:pPr>
            <a:endParaRPr lang="en-GB" sz="2000" dirty="0"/>
          </a:p>
          <a:p>
            <a:pPr algn="just"/>
            <a:r>
              <a:rPr lang="en-GB" sz="2000" dirty="0"/>
              <a:t>3. </a:t>
            </a:r>
            <a:r>
              <a:rPr lang="en-IN" sz="2000" b="1" i="0" dirty="0">
                <a:effectLst/>
                <a:latin typeface="Söhne"/>
              </a:rPr>
              <a:t>Improved Operational Resilience</a:t>
            </a:r>
            <a:r>
              <a:rPr lang="en-GB" sz="2000" b="1" dirty="0"/>
              <a:t>: </a:t>
            </a:r>
            <a:r>
              <a:rPr lang="en-GB" sz="2000" dirty="0"/>
              <a:t>Mitigate issues such as congestion, performance degradation, and service disruptions, ensuring a more robust and reliable network infrastructure.</a:t>
            </a:r>
          </a:p>
          <a:p>
            <a:pPr algn="just"/>
            <a:endParaRPr lang="en-GB" sz="2000" dirty="0"/>
          </a:p>
          <a:p>
            <a:pPr algn="just"/>
            <a:r>
              <a:rPr lang="en-GB" sz="2000" dirty="0"/>
              <a:t>4. </a:t>
            </a:r>
            <a:r>
              <a:rPr lang="en-IN" sz="2000" b="1" i="0" dirty="0">
                <a:effectLst/>
                <a:latin typeface="Söhne"/>
              </a:rPr>
              <a:t>Resource Optimization and Efficiency</a:t>
            </a:r>
            <a:r>
              <a:rPr lang="en-GB" sz="2000" b="1" dirty="0"/>
              <a:t>: </a:t>
            </a:r>
            <a:r>
              <a:rPr lang="en-GB" sz="2000" dirty="0"/>
              <a:t>Aids in resource optimization by identifying and addressing bandwidth-hogging activities and other network resource misuses.</a:t>
            </a:r>
          </a:p>
        </p:txBody>
      </p:sp>
    </p:spTree>
    <p:extLst>
      <p:ext uri="{BB962C8B-B14F-4D97-AF65-F5344CB8AC3E}">
        <p14:creationId xmlns:p14="http://schemas.microsoft.com/office/powerpoint/2010/main" val="158517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REFERENCES</a:t>
            </a:r>
          </a:p>
        </p:txBody>
      </p:sp>
      <p:sp>
        <p:nvSpPr>
          <p:cNvPr id="5" name="TextBox 4">
            <a:extLst>
              <a:ext uri="{FF2B5EF4-FFF2-40B4-BE49-F238E27FC236}">
                <a16:creationId xmlns:a16="http://schemas.microsoft.com/office/drawing/2014/main" id="{F7C8E80B-D198-506D-4F62-CBBAEE576819}"/>
              </a:ext>
            </a:extLst>
          </p:cNvPr>
          <p:cNvSpPr txBox="1"/>
          <p:nvPr/>
        </p:nvSpPr>
        <p:spPr>
          <a:xfrm>
            <a:off x="591672" y="1622612"/>
            <a:ext cx="10865222" cy="7294305"/>
          </a:xfrm>
          <a:prstGeom prst="rect">
            <a:avLst/>
          </a:prstGeom>
          <a:noFill/>
        </p:spPr>
        <p:txBody>
          <a:bodyPr wrap="square" rtlCol="0">
            <a:spAutoFit/>
          </a:bodyPr>
          <a:lstStyle/>
          <a:p>
            <a:pPr marL="342900" indent="-342900" algn="just">
              <a:buFont typeface="+mj-lt"/>
              <a:buAutoNum type="arabicPeriod"/>
            </a:pPr>
            <a:r>
              <a:rPr lang="en-GB" sz="1300" i="0" dirty="0">
                <a:effectLst/>
                <a:latin typeface="Söhne"/>
              </a:rPr>
              <a:t>W. T. Lunardi, M. A. Lopez and J. -P. </a:t>
            </a:r>
            <a:r>
              <a:rPr lang="en-GB" sz="1300" i="0" dirty="0" err="1">
                <a:effectLst/>
                <a:latin typeface="Söhne"/>
              </a:rPr>
              <a:t>Giacalone</a:t>
            </a:r>
            <a:r>
              <a:rPr lang="en-GB" sz="1300" i="0" dirty="0">
                <a:effectLst/>
                <a:latin typeface="Söhne"/>
              </a:rPr>
              <a:t>, "ARCADE: Adversarially Regularized Convolutional Autoencoder for Network Anomaly Detection," in IEEE Transactions on Network and Service Management, vol. 20, no. 2, pp. 1305-1318, June 2023, </a:t>
            </a:r>
            <a:r>
              <a:rPr lang="en-GB" sz="1300" i="0" dirty="0" err="1">
                <a:effectLst/>
                <a:latin typeface="Söhne"/>
              </a:rPr>
              <a:t>doi</a:t>
            </a:r>
            <a:r>
              <a:rPr lang="en-GB" sz="1300" i="0" dirty="0">
                <a:effectLst/>
                <a:latin typeface="Söhne"/>
              </a:rPr>
              <a:t>: 10.1109/TNSM.2022.3229706. keywords: {Anomaly </a:t>
            </a:r>
            <a:r>
              <a:rPr lang="en-GB" sz="1300" i="0" dirty="0" err="1">
                <a:effectLst/>
                <a:latin typeface="Söhne"/>
              </a:rPr>
              <a:t>detection;Training;Telecommunication</a:t>
            </a:r>
            <a:r>
              <a:rPr lang="en-GB" sz="1300" i="0" dirty="0">
                <a:effectLst/>
                <a:latin typeface="Söhne"/>
              </a:rPr>
              <a:t> </a:t>
            </a:r>
            <a:r>
              <a:rPr lang="en-GB" sz="1300" i="0" dirty="0" err="1">
                <a:effectLst/>
                <a:latin typeface="Söhne"/>
              </a:rPr>
              <a:t>traffic;Generative</a:t>
            </a:r>
            <a:r>
              <a:rPr lang="en-GB" sz="1300" i="0" dirty="0">
                <a:effectLst/>
                <a:latin typeface="Söhne"/>
              </a:rPr>
              <a:t> adversarial </a:t>
            </a:r>
            <a:r>
              <a:rPr lang="en-GB" sz="1300" i="0" dirty="0" err="1">
                <a:effectLst/>
                <a:latin typeface="Söhne"/>
              </a:rPr>
              <a:t>networks;Data</a:t>
            </a:r>
            <a:r>
              <a:rPr lang="en-GB" sz="1300" i="0" dirty="0">
                <a:effectLst/>
                <a:latin typeface="Söhne"/>
              </a:rPr>
              <a:t> </a:t>
            </a:r>
            <a:r>
              <a:rPr lang="en-GB" sz="1300" i="0" dirty="0" err="1">
                <a:effectLst/>
                <a:latin typeface="Söhne"/>
              </a:rPr>
              <a:t>models;Generators;Deep</a:t>
            </a:r>
            <a:r>
              <a:rPr lang="en-GB" sz="1300" i="0" dirty="0">
                <a:effectLst/>
                <a:latin typeface="Söhne"/>
              </a:rPr>
              <a:t> </a:t>
            </a:r>
            <a:r>
              <a:rPr lang="en-GB" sz="1300" i="0" dirty="0" err="1">
                <a:effectLst/>
                <a:latin typeface="Söhne"/>
              </a:rPr>
              <a:t>learning;Unsupervised</a:t>
            </a:r>
            <a:r>
              <a:rPr lang="en-GB" sz="1300" i="0" dirty="0">
                <a:effectLst/>
                <a:latin typeface="Söhne"/>
              </a:rPr>
              <a:t> anomaly </a:t>
            </a:r>
            <a:r>
              <a:rPr lang="en-GB" sz="1300" i="0" dirty="0" err="1">
                <a:effectLst/>
                <a:latin typeface="Söhne"/>
              </a:rPr>
              <a:t>detection;autoencoder;generative</a:t>
            </a:r>
            <a:r>
              <a:rPr lang="en-GB" sz="1300" i="0" dirty="0">
                <a:effectLst/>
                <a:latin typeface="Söhne"/>
              </a:rPr>
              <a:t> adversarial </a:t>
            </a:r>
            <a:r>
              <a:rPr lang="en-GB" sz="1300" i="0" dirty="0" err="1">
                <a:effectLst/>
                <a:latin typeface="Söhne"/>
              </a:rPr>
              <a:t>networks;automatic</a:t>
            </a:r>
            <a:r>
              <a:rPr lang="en-GB" sz="1300" i="0" dirty="0">
                <a:effectLst/>
                <a:latin typeface="Söhne"/>
              </a:rPr>
              <a:t> feature </a:t>
            </a:r>
            <a:r>
              <a:rPr lang="en-GB" sz="1300" i="0" dirty="0" err="1">
                <a:effectLst/>
                <a:latin typeface="Söhne"/>
              </a:rPr>
              <a:t>extraction;deep</a:t>
            </a:r>
            <a:r>
              <a:rPr lang="en-GB" sz="1300" i="0" dirty="0">
                <a:effectLst/>
                <a:latin typeface="Söhne"/>
              </a:rPr>
              <a:t> </a:t>
            </a:r>
            <a:r>
              <a:rPr lang="en-GB" sz="1300" i="0" dirty="0" err="1">
                <a:effectLst/>
                <a:latin typeface="Söhne"/>
              </a:rPr>
              <a:t>learning;cybersecurity</a:t>
            </a:r>
            <a:r>
              <a:rPr lang="en-GB" sz="1300" i="0" dirty="0">
                <a:effectLst/>
                <a:latin typeface="Söhne"/>
              </a:rPr>
              <a:t>},</a:t>
            </a:r>
          </a:p>
          <a:p>
            <a:pPr marL="342900" indent="-342900" algn="just">
              <a:buFont typeface="+mj-lt"/>
              <a:buAutoNum type="arabicPeriod"/>
            </a:pPr>
            <a:endParaRPr lang="en-GB" sz="1300" i="0" dirty="0">
              <a:effectLst/>
              <a:latin typeface="Söhne"/>
            </a:endParaRPr>
          </a:p>
          <a:p>
            <a:pPr marL="342900" indent="-342900" algn="just">
              <a:buFont typeface="+mj-lt"/>
              <a:buAutoNum type="arabicPeriod"/>
            </a:pPr>
            <a:r>
              <a:rPr lang="en-GB" sz="1300" i="0" dirty="0">
                <a:effectLst/>
                <a:latin typeface="Söhne"/>
              </a:rPr>
              <a:t>N. Shone, T. N. Ngoc, V. D. </a:t>
            </a:r>
            <a:r>
              <a:rPr lang="en-GB" sz="1300" i="0" dirty="0" err="1">
                <a:effectLst/>
                <a:latin typeface="Söhne"/>
              </a:rPr>
              <a:t>Phai</a:t>
            </a:r>
            <a:r>
              <a:rPr lang="en-GB" sz="1300" i="0" dirty="0">
                <a:effectLst/>
                <a:latin typeface="Söhne"/>
              </a:rPr>
              <a:t> and Q. Shi, "A Deep Learning Approach to Network Intrusion Detection," in IEEE Transactions on Emerging Topics in Computational Intelligence, vol. 2, no. 1, pp. 41-50, Feb. 2018, </a:t>
            </a:r>
            <a:r>
              <a:rPr lang="en-GB" sz="1300" i="0" dirty="0" err="1">
                <a:effectLst/>
                <a:latin typeface="Söhne"/>
              </a:rPr>
              <a:t>doi</a:t>
            </a:r>
            <a:r>
              <a:rPr lang="en-GB" sz="1300" i="0" dirty="0">
                <a:effectLst/>
                <a:latin typeface="Söhne"/>
              </a:rPr>
              <a:t>: 10.1109/TETCI.2017.2772792. keywords: {Machine </a:t>
            </a:r>
            <a:r>
              <a:rPr lang="en-GB" sz="1300" i="0" dirty="0" err="1">
                <a:effectLst/>
                <a:latin typeface="Söhne"/>
              </a:rPr>
              <a:t>learning;Intrusion</a:t>
            </a:r>
            <a:r>
              <a:rPr lang="en-GB" sz="1300" i="0" dirty="0">
                <a:effectLst/>
                <a:latin typeface="Söhne"/>
              </a:rPr>
              <a:t> </a:t>
            </a:r>
            <a:r>
              <a:rPr lang="en-GB" sz="1300" i="0" dirty="0" err="1">
                <a:effectLst/>
                <a:latin typeface="Söhne"/>
              </a:rPr>
              <a:t>detection;Anomaly</a:t>
            </a:r>
            <a:r>
              <a:rPr lang="en-GB" sz="1300" i="0" dirty="0">
                <a:effectLst/>
                <a:latin typeface="Söhne"/>
              </a:rPr>
              <a:t> </a:t>
            </a:r>
            <a:r>
              <a:rPr lang="en-GB" sz="1300" i="0" dirty="0" err="1">
                <a:effectLst/>
                <a:latin typeface="Söhne"/>
              </a:rPr>
              <a:t>detection;Training</a:t>
            </a:r>
            <a:r>
              <a:rPr lang="en-GB" sz="1300" i="0" dirty="0">
                <a:effectLst/>
                <a:latin typeface="Söhne"/>
              </a:rPr>
              <a:t> </a:t>
            </a:r>
            <a:r>
              <a:rPr lang="en-GB" sz="1300" i="0" dirty="0" err="1">
                <a:effectLst/>
                <a:latin typeface="Söhne"/>
              </a:rPr>
              <a:t>data;Communication</a:t>
            </a:r>
            <a:r>
              <a:rPr lang="en-GB" sz="1300" i="0" dirty="0">
                <a:effectLst/>
                <a:latin typeface="Söhne"/>
              </a:rPr>
              <a:t> </a:t>
            </a:r>
            <a:r>
              <a:rPr lang="en-GB" sz="1300" i="0" dirty="0" err="1">
                <a:effectLst/>
                <a:latin typeface="Söhne"/>
              </a:rPr>
              <a:t>networks;Monitoring;Deep</a:t>
            </a:r>
            <a:r>
              <a:rPr lang="en-GB" sz="1300" i="0" dirty="0">
                <a:effectLst/>
                <a:latin typeface="Söhne"/>
              </a:rPr>
              <a:t> </a:t>
            </a:r>
            <a:r>
              <a:rPr lang="en-GB" sz="1300" i="0" dirty="0" err="1">
                <a:effectLst/>
                <a:latin typeface="Söhne"/>
              </a:rPr>
              <a:t>learning;anomaly</a:t>
            </a:r>
            <a:r>
              <a:rPr lang="en-GB" sz="1300" i="0" dirty="0">
                <a:effectLst/>
                <a:latin typeface="Söhne"/>
              </a:rPr>
              <a:t> </a:t>
            </a:r>
            <a:r>
              <a:rPr lang="en-GB" sz="1300" i="0" dirty="0" err="1">
                <a:effectLst/>
                <a:latin typeface="Söhne"/>
              </a:rPr>
              <a:t>detection;auto-encoders;KDD;network</a:t>
            </a:r>
            <a:r>
              <a:rPr lang="en-GB" sz="1300" i="0" dirty="0">
                <a:effectLst/>
                <a:latin typeface="Söhne"/>
              </a:rPr>
              <a:t> security},</a:t>
            </a:r>
          </a:p>
          <a:p>
            <a:pPr marL="342900" indent="-342900" algn="just">
              <a:buFont typeface="+mj-lt"/>
              <a:buAutoNum type="arabicPeriod"/>
            </a:pPr>
            <a:endParaRPr lang="en-GB" sz="1300" dirty="0">
              <a:latin typeface="Söhne"/>
            </a:endParaRPr>
          </a:p>
          <a:p>
            <a:pPr marL="342900" indent="-342900" algn="just">
              <a:buFont typeface="+mj-lt"/>
              <a:buAutoNum type="arabicPeriod"/>
            </a:pPr>
            <a:r>
              <a:rPr lang="en-GB" sz="1300" i="0" dirty="0">
                <a:effectLst/>
                <a:latin typeface="Söhne"/>
              </a:rPr>
              <a:t>C. </a:t>
            </a:r>
            <a:r>
              <a:rPr lang="en-GB" sz="1300" i="0" dirty="0" err="1">
                <a:effectLst/>
                <a:latin typeface="Söhne"/>
              </a:rPr>
              <a:t>Aytekin</a:t>
            </a:r>
            <a:r>
              <a:rPr lang="en-GB" sz="1300" i="0" dirty="0">
                <a:effectLst/>
                <a:latin typeface="Söhne"/>
              </a:rPr>
              <a:t>, X. Ni, F. </a:t>
            </a:r>
            <a:r>
              <a:rPr lang="en-GB" sz="1300" i="0" dirty="0" err="1">
                <a:effectLst/>
                <a:latin typeface="Söhne"/>
              </a:rPr>
              <a:t>Cricri</a:t>
            </a:r>
            <a:r>
              <a:rPr lang="en-GB" sz="1300" i="0" dirty="0">
                <a:effectLst/>
                <a:latin typeface="Söhne"/>
              </a:rPr>
              <a:t> and E. Aksu, "Clustering and Unsupervised Anomaly Detection with l2 Normalized Deep Auto-Encoder Representations," 2018 International Joint Conference on Neural Networks (IJCNN), Rio de Janeiro, Brazil, 2018, pp. 1-6, </a:t>
            </a:r>
            <a:r>
              <a:rPr lang="en-GB" sz="1300" i="0" dirty="0" err="1">
                <a:effectLst/>
                <a:latin typeface="Söhne"/>
              </a:rPr>
              <a:t>doi</a:t>
            </a:r>
            <a:r>
              <a:rPr lang="en-GB" sz="1300" i="0" dirty="0">
                <a:effectLst/>
                <a:latin typeface="Söhne"/>
              </a:rPr>
              <a:t>: 10.1109/IJCNN.2018.8489068. keywords: {</a:t>
            </a:r>
            <a:r>
              <a:rPr lang="en-GB" sz="1300" i="0" dirty="0" err="1">
                <a:effectLst/>
                <a:latin typeface="Söhne"/>
              </a:rPr>
              <a:t>Training;Anomaly</a:t>
            </a:r>
            <a:r>
              <a:rPr lang="en-GB" sz="1300" i="0" dirty="0">
                <a:effectLst/>
                <a:latin typeface="Söhne"/>
              </a:rPr>
              <a:t> </a:t>
            </a:r>
            <a:r>
              <a:rPr lang="en-GB" sz="1300" i="0" dirty="0" err="1">
                <a:effectLst/>
                <a:latin typeface="Söhne"/>
              </a:rPr>
              <a:t>detection;Neural</a:t>
            </a:r>
            <a:r>
              <a:rPr lang="en-GB" sz="1300" i="0" dirty="0">
                <a:effectLst/>
                <a:latin typeface="Söhne"/>
              </a:rPr>
              <a:t> </a:t>
            </a:r>
            <a:r>
              <a:rPr lang="en-GB" sz="1300" i="0" dirty="0" err="1">
                <a:effectLst/>
                <a:latin typeface="Söhne"/>
              </a:rPr>
              <a:t>networks;Image</a:t>
            </a:r>
            <a:r>
              <a:rPr lang="en-GB" sz="1300" i="0" dirty="0">
                <a:effectLst/>
                <a:latin typeface="Söhne"/>
              </a:rPr>
              <a:t> </a:t>
            </a:r>
            <a:r>
              <a:rPr lang="en-GB" sz="1300" i="0" dirty="0" err="1">
                <a:effectLst/>
                <a:latin typeface="Söhne"/>
              </a:rPr>
              <a:t>reconstruction;Encoding;Clustering</a:t>
            </a:r>
            <a:r>
              <a:rPr lang="en-GB" sz="1300" i="0" dirty="0">
                <a:effectLst/>
                <a:latin typeface="Söhne"/>
              </a:rPr>
              <a:t> </a:t>
            </a:r>
            <a:r>
              <a:rPr lang="en-GB" sz="1300" i="0" dirty="0" err="1">
                <a:effectLst/>
                <a:latin typeface="Söhne"/>
              </a:rPr>
              <a:t>algorithms;Clustering</a:t>
            </a:r>
            <a:r>
              <a:rPr lang="en-GB" sz="1300" i="0" dirty="0">
                <a:effectLst/>
                <a:latin typeface="Söhne"/>
              </a:rPr>
              <a:t> methods},</a:t>
            </a:r>
          </a:p>
          <a:p>
            <a:pPr marL="342900" indent="-342900" algn="just">
              <a:buFont typeface="+mj-lt"/>
              <a:buAutoNum type="arabicPeriod"/>
            </a:pPr>
            <a:endParaRPr lang="en-GB" sz="1300" dirty="0">
              <a:latin typeface="Söhne"/>
            </a:endParaRPr>
          </a:p>
          <a:p>
            <a:pPr marL="342900" indent="-342900" algn="just">
              <a:buFont typeface="+mj-lt"/>
              <a:buAutoNum type="arabicPeriod"/>
            </a:pPr>
            <a:r>
              <a:rPr lang="en-GB" sz="1300" i="0" dirty="0">
                <a:effectLst/>
                <a:latin typeface="Söhne"/>
              </a:rPr>
              <a:t>I. </a:t>
            </a:r>
            <a:r>
              <a:rPr lang="en-GB" sz="1300" i="0" dirty="0" err="1">
                <a:effectLst/>
                <a:latin typeface="Söhne"/>
              </a:rPr>
              <a:t>Ursul</a:t>
            </a:r>
            <a:r>
              <a:rPr lang="en-GB" sz="1300" i="0" dirty="0">
                <a:effectLst/>
                <a:latin typeface="Söhne"/>
              </a:rPr>
              <a:t> and A. </a:t>
            </a:r>
            <a:r>
              <a:rPr lang="en-GB" sz="1300" i="0" dirty="0" err="1">
                <a:effectLst/>
                <a:latin typeface="Söhne"/>
              </a:rPr>
              <a:t>Pereymybida</a:t>
            </a:r>
            <a:r>
              <a:rPr lang="en-GB" sz="1300" i="0" dirty="0">
                <a:effectLst/>
                <a:latin typeface="Söhne"/>
              </a:rPr>
              <a:t>, "Unsupervised Detection of Anomalous Running Patterns Using Cluster Analysis," 2023 IEEE 13th International Conference on Electronics and Information Technologies (ELIT), Lviv, Ukraine, 2023, pp. 148-152, </a:t>
            </a:r>
            <a:r>
              <a:rPr lang="en-GB" sz="1300" i="0" dirty="0" err="1">
                <a:effectLst/>
                <a:latin typeface="Söhne"/>
              </a:rPr>
              <a:t>doi</a:t>
            </a:r>
            <a:r>
              <a:rPr lang="en-GB" sz="1300" i="0" dirty="0">
                <a:effectLst/>
                <a:latin typeface="Söhne"/>
              </a:rPr>
              <a:t>: 10.1109/ELIT61488.2023.10310751. keywords: {Performance </a:t>
            </a:r>
            <a:r>
              <a:rPr lang="en-GB" sz="1300" i="0" dirty="0" err="1">
                <a:effectLst/>
                <a:latin typeface="Söhne"/>
              </a:rPr>
              <a:t>evaluation;Wearable</a:t>
            </a:r>
            <a:r>
              <a:rPr lang="en-GB" sz="1300" i="0" dirty="0">
                <a:effectLst/>
                <a:latin typeface="Söhne"/>
              </a:rPr>
              <a:t> </a:t>
            </a:r>
            <a:r>
              <a:rPr lang="en-GB" sz="1300" i="0" dirty="0" err="1">
                <a:effectLst/>
                <a:latin typeface="Söhne"/>
              </a:rPr>
              <a:t>computers;Scalability;Clustering</a:t>
            </a:r>
            <a:r>
              <a:rPr lang="en-GB" sz="1300" i="0" dirty="0">
                <a:effectLst/>
                <a:latin typeface="Söhne"/>
              </a:rPr>
              <a:t> </a:t>
            </a:r>
            <a:r>
              <a:rPr lang="en-GB" sz="1300" i="0" dirty="0" err="1">
                <a:effectLst/>
                <a:latin typeface="Söhne"/>
              </a:rPr>
              <a:t>algorithms;Network</a:t>
            </a:r>
            <a:r>
              <a:rPr lang="en-GB" sz="1300" i="0" dirty="0">
                <a:effectLst/>
                <a:latin typeface="Söhne"/>
              </a:rPr>
              <a:t> intrusion </a:t>
            </a:r>
            <a:r>
              <a:rPr lang="en-GB" sz="1300" i="0" dirty="0" err="1">
                <a:effectLst/>
                <a:latin typeface="Söhne"/>
              </a:rPr>
              <a:t>detection;Optics;Telemetry;clusters;anomaly</a:t>
            </a:r>
            <a:r>
              <a:rPr lang="en-GB" sz="1300" i="0" dirty="0">
                <a:effectLst/>
                <a:latin typeface="Söhne"/>
              </a:rPr>
              <a:t> </a:t>
            </a:r>
            <a:r>
              <a:rPr lang="en-GB" sz="1300" i="0" dirty="0" err="1">
                <a:effectLst/>
                <a:latin typeface="Söhne"/>
              </a:rPr>
              <a:t>detection;unsupervised</a:t>
            </a:r>
            <a:r>
              <a:rPr lang="en-GB" sz="1300" i="0" dirty="0">
                <a:effectLst/>
                <a:latin typeface="Söhne"/>
              </a:rPr>
              <a:t> learning},</a:t>
            </a:r>
          </a:p>
          <a:p>
            <a:pPr marL="342900" indent="-342900" algn="just">
              <a:buFont typeface="+mj-lt"/>
              <a:buAutoNum type="arabicPeriod"/>
            </a:pPr>
            <a:endParaRPr lang="en-GB" sz="1300" dirty="0">
              <a:latin typeface="Söhne"/>
            </a:endParaRPr>
          </a:p>
          <a:p>
            <a:pPr marL="342900" indent="-342900" algn="just">
              <a:buFont typeface="+mj-lt"/>
              <a:buAutoNum type="arabicPeriod"/>
            </a:pPr>
            <a:r>
              <a:rPr lang="en-GB" sz="1300" i="0" dirty="0">
                <a:effectLst/>
                <a:latin typeface="Söhne"/>
              </a:rPr>
              <a:t>S. S. Khan and A. B. </a:t>
            </a:r>
            <a:r>
              <a:rPr lang="en-GB" sz="1300" i="0" dirty="0" err="1">
                <a:effectLst/>
                <a:latin typeface="Söhne"/>
              </a:rPr>
              <a:t>Mailewa</a:t>
            </a:r>
            <a:r>
              <a:rPr lang="en-GB" sz="1300" i="0" dirty="0">
                <a:effectLst/>
                <a:latin typeface="Söhne"/>
              </a:rPr>
              <a:t>, "Detecting Network Transmission Anomalies using Autoencoders-SVM Neural Network on Multi-class NSL-KDD Dataset," 2023 IEEE 13th Annual Computing and Communication Workshop and Conference (CCWC), Las Vegas, NV, USA, 2023, pp. 0835-0843, </a:t>
            </a:r>
            <a:r>
              <a:rPr lang="en-GB" sz="1300" i="0" dirty="0" err="1">
                <a:effectLst/>
                <a:latin typeface="Söhne"/>
              </a:rPr>
              <a:t>doi</a:t>
            </a:r>
            <a:r>
              <a:rPr lang="en-GB" sz="1300" i="0" dirty="0">
                <a:effectLst/>
                <a:latin typeface="Söhne"/>
              </a:rPr>
              <a:t>: 10.1109/CCWC57344.2023.10099056. keywords: {Support vector </a:t>
            </a:r>
            <a:r>
              <a:rPr lang="en-GB" sz="1300" i="0" dirty="0" err="1">
                <a:effectLst/>
                <a:latin typeface="Söhne"/>
              </a:rPr>
              <a:t>machines;Training;Computational</a:t>
            </a:r>
            <a:r>
              <a:rPr lang="en-GB" sz="1300" i="0" dirty="0">
                <a:effectLst/>
                <a:latin typeface="Söhne"/>
              </a:rPr>
              <a:t> </a:t>
            </a:r>
            <a:r>
              <a:rPr lang="en-GB" sz="1300" i="0" dirty="0" err="1">
                <a:effectLst/>
                <a:latin typeface="Söhne"/>
              </a:rPr>
              <a:t>modeling;Neural</a:t>
            </a:r>
            <a:r>
              <a:rPr lang="en-GB" sz="1300" i="0" dirty="0">
                <a:effectLst/>
                <a:latin typeface="Söhne"/>
              </a:rPr>
              <a:t> </a:t>
            </a:r>
            <a:r>
              <a:rPr lang="en-GB" sz="1300" i="0" dirty="0" err="1">
                <a:effectLst/>
                <a:latin typeface="Söhne"/>
              </a:rPr>
              <a:t>networks;Predictive</a:t>
            </a:r>
            <a:r>
              <a:rPr lang="en-GB" sz="1300" i="0" dirty="0">
                <a:effectLst/>
                <a:latin typeface="Söhne"/>
              </a:rPr>
              <a:t> </a:t>
            </a:r>
            <a:r>
              <a:rPr lang="en-GB" sz="1300" i="0" dirty="0" err="1">
                <a:effectLst/>
                <a:latin typeface="Söhne"/>
              </a:rPr>
              <a:t>models;Feature</a:t>
            </a:r>
            <a:r>
              <a:rPr lang="en-GB" sz="1300" i="0" dirty="0">
                <a:effectLst/>
                <a:latin typeface="Söhne"/>
              </a:rPr>
              <a:t> </a:t>
            </a:r>
            <a:r>
              <a:rPr lang="en-GB" sz="1300" i="0" dirty="0" err="1">
                <a:effectLst/>
                <a:latin typeface="Söhne"/>
              </a:rPr>
              <a:t>extraction;Security;NSL-KDD;Network</a:t>
            </a:r>
            <a:r>
              <a:rPr lang="en-GB" sz="1300" i="0" dirty="0">
                <a:effectLst/>
                <a:latin typeface="Söhne"/>
              </a:rPr>
              <a:t> </a:t>
            </a:r>
            <a:r>
              <a:rPr lang="en-GB" sz="1300" i="0" dirty="0" err="1">
                <a:effectLst/>
                <a:latin typeface="Söhne"/>
              </a:rPr>
              <a:t>Security;Intrusion</a:t>
            </a:r>
            <a:r>
              <a:rPr lang="en-GB" sz="1300" i="0" dirty="0">
                <a:effectLst/>
                <a:latin typeface="Söhne"/>
              </a:rPr>
              <a:t> Detection </a:t>
            </a:r>
            <a:r>
              <a:rPr lang="en-GB" sz="1300" i="0" dirty="0" err="1">
                <a:effectLst/>
                <a:latin typeface="Söhne"/>
              </a:rPr>
              <a:t>System;Deep</a:t>
            </a:r>
            <a:r>
              <a:rPr lang="en-GB" sz="1300" i="0" dirty="0">
                <a:effectLst/>
                <a:latin typeface="Söhne"/>
              </a:rPr>
              <a:t> </a:t>
            </a:r>
            <a:r>
              <a:rPr lang="en-GB" sz="1300" i="0" dirty="0" err="1">
                <a:effectLst/>
                <a:latin typeface="Söhne"/>
              </a:rPr>
              <a:t>Autoencoders;Anomaly</a:t>
            </a:r>
            <a:r>
              <a:rPr lang="en-GB" sz="1300" i="0" dirty="0">
                <a:effectLst/>
                <a:latin typeface="Söhne"/>
              </a:rPr>
              <a:t> </a:t>
            </a:r>
            <a:r>
              <a:rPr lang="en-GB" sz="1300" i="0" dirty="0" err="1">
                <a:effectLst/>
                <a:latin typeface="Söhne"/>
              </a:rPr>
              <a:t>Detection;Support</a:t>
            </a:r>
            <a:r>
              <a:rPr lang="en-GB" sz="1300" i="0" dirty="0">
                <a:effectLst/>
                <a:latin typeface="Söhne"/>
              </a:rPr>
              <a:t> Vector Machine (SVM);</a:t>
            </a:r>
            <a:r>
              <a:rPr lang="en-GB" sz="1300" i="0" dirty="0" err="1">
                <a:effectLst/>
                <a:latin typeface="Söhne"/>
              </a:rPr>
              <a:t>t-SNE;Deep</a:t>
            </a:r>
            <a:r>
              <a:rPr lang="en-GB" sz="1300" i="0" dirty="0">
                <a:effectLst/>
                <a:latin typeface="Söhne"/>
              </a:rPr>
              <a:t> Learning},</a:t>
            </a: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dirty="0">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a:p>
            <a:pPr marL="342900" indent="-342900" algn="just">
              <a:buFont typeface="+mj-lt"/>
              <a:buAutoNum type="arabicPeriod"/>
            </a:pPr>
            <a:endParaRPr lang="en-GB" sz="1200" i="0" dirty="0">
              <a:effectLst/>
              <a:latin typeface="Söhne"/>
            </a:endParaRPr>
          </a:p>
        </p:txBody>
      </p:sp>
    </p:spTree>
    <p:extLst>
      <p:ext uri="{BB962C8B-B14F-4D97-AF65-F5344CB8AC3E}">
        <p14:creationId xmlns:p14="http://schemas.microsoft.com/office/powerpoint/2010/main" val="1996959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REFERENCES</a:t>
            </a:r>
          </a:p>
        </p:txBody>
      </p:sp>
      <p:sp>
        <p:nvSpPr>
          <p:cNvPr id="5" name="TextBox 4">
            <a:extLst>
              <a:ext uri="{FF2B5EF4-FFF2-40B4-BE49-F238E27FC236}">
                <a16:creationId xmlns:a16="http://schemas.microsoft.com/office/drawing/2014/main" id="{F7C8E80B-D198-506D-4F62-CBBAEE576819}"/>
              </a:ext>
            </a:extLst>
          </p:cNvPr>
          <p:cNvSpPr txBox="1"/>
          <p:nvPr/>
        </p:nvSpPr>
        <p:spPr>
          <a:xfrm>
            <a:off x="591672" y="1622612"/>
            <a:ext cx="10865222" cy="4693593"/>
          </a:xfrm>
          <a:prstGeom prst="rect">
            <a:avLst/>
          </a:prstGeom>
          <a:noFill/>
        </p:spPr>
        <p:txBody>
          <a:bodyPr wrap="square" rtlCol="0">
            <a:spAutoFit/>
          </a:bodyPr>
          <a:lstStyle/>
          <a:p>
            <a:pPr marL="342900" indent="-342900" algn="just">
              <a:buFont typeface="+mj-lt"/>
              <a:buAutoNum type="arabicPeriod" startAt="6"/>
            </a:pPr>
            <a:r>
              <a:rPr lang="en-GB" sz="1300" i="0" dirty="0">
                <a:effectLst/>
                <a:latin typeface="Söhne"/>
              </a:rPr>
              <a:t>W. Xu, J. Jang-Jaccard, A. Singh, Y. Wei and F. Sabrina, "Improving Performance of Autoencoder-Based Network Anomaly Detection on NSL-KDD Dataset," in IEEE Access, vol. 9, pp. 140136-140146, 2021, </a:t>
            </a:r>
            <a:r>
              <a:rPr lang="en-GB" sz="1300" i="0" dirty="0" err="1">
                <a:effectLst/>
                <a:latin typeface="Söhne"/>
              </a:rPr>
              <a:t>doi</a:t>
            </a:r>
            <a:r>
              <a:rPr lang="en-GB" sz="1300" i="0" dirty="0">
                <a:effectLst/>
                <a:latin typeface="Söhne"/>
              </a:rPr>
              <a:t>: 10.1109/ACCESS.2021.3116612. keywords: {Anomaly </a:t>
            </a:r>
            <a:r>
              <a:rPr lang="en-GB" sz="1300" i="0" dirty="0" err="1">
                <a:effectLst/>
                <a:latin typeface="Söhne"/>
              </a:rPr>
              <a:t>detection;Data</a:t>
            </a:r>
            <a:r>
              <a:rPr lang="en-GB" sz="1300" i="0" dirty="0">
                <a:effectLst/>
                <a:latin typeface="Söhne"/>
              </a:rPr>
              <a:t> </a:t>
            </a:r>
            <a:r>
              <a:rPr lang="en-GB" sz="1300" i="0" dirty="0" err="1">
                <a:effectLst/>
                <a:latin typeface="Söhne"/>
              </a:rPr>
              <a:t>models;Training;Network</a:t>
            </a:r>
            <a:r>
              <a:rPr lang="en-GB" sz="1300" i="0" dirty="0">
                <a:effectLst/>
                <a:latin typeface="Söhne"/>
              </a:rPr>
              <a:t> </a:t>
            </a:r>
            <a:r>
              <a:rPr lang="en-GB" sz="1300" i="0" dirty="0" err="1">
                <a:effectLst/>
                <a:latin typeface="Söhne"/>
              </a:rPr>
              <a:t>security;Mathematical</a:t>
            </a:r>
            <a:r>
              <a:rPr lang="en-GB" sz="1300" i="0" dirty="0">
                <a:effectLst/>
                <a:latin typeface="Söhne"/>
              </a:rPr>
              <a:t> </a:t>
            </a:r>
            <a:r>
              <a:rPr lang="en-GB" sz="1300" i="0" dirty="0" err="1">
                <a:effectLst/>
                <a:latin typeface="Söhne"/>
              </a:rPr>
              <a:t>models;Encoding;Task</a:t>
            </a:r>
            <a:r>
              <a:rPr lang="en-GB" sz="1300" i="0" dirty="0">
                <a:effectLst/>
                <a:latin typeface="Söhne"/>
              </a:rPr>
              <a:t> </a:t>
            </a:r>
            <a:r>
              <a:rPr lang="en-GB" sz="1300" i="0" dirty="0" err="1">
                <a:effectLst/>
                <a:latin typeface="Söhne"/>
              </a:rPr>
              <a:t>analysis;Network</a:t>
            </a:r>
            <a:r>
              <a:rPr lang="en-GB" sz="1300" i="0" dirty="0">
                <a:effectLst/>
                <a:latin typeface="Söhne"/>
              </a:rPr>
              <a:t> </a:t>
            </a:r>
            <a:r>
              <a:rPr lang="en-GB" sz="1300" i="0" dirty="0" err="1">
                <a:effectLst/>
                <a:latin typeface="Söhne"/>
              </a:rPr>
              <a:t>security;intrusion</a:t>
            </a:r>
            <a:r>
              <a:rPr lang="en-GB" sz="1300" i="0" dirty="0">
                <a:effectLst/>
                <a:latin typeface="Söhne"/>
              </a:rPr>
              <a:t> detection </a:t>
            </a:r>
            <a:r>
              <a:rPr lang="en-GB" sz="1300" i="0" dirty="0" err="1">
                <a:effectLst/>
                <a:latin typeface="Söhne"/>
              </a:rPr>
              <a:t>systems;network-based</a:t>
            </a:r>
            <a:r>
              <a:rPr lang="en-GB" sz="1300" i="0" dirty="0">
                <a:effectLst/>
                <a:latin typeface="Söhne"/>
              </a:rPr>
              <a:t> </a:t>
            </a:r>
            <a:r>
              <a:rPr lang="en-GB" sz="1300" i="0" dirty="0" err="1">
                <a:effectLst/>
                <a:latin typeface="Söhne"/>
              </a:rPr>
              <a:t>IDSs;anomaly</a:t>
            </a:r>
            <a:r>
              <a:rPr lang="en-GB" sz="1300" i="0" dirty="0">
                <a:effectLst/>
                <a:latin typeface="Söhne"/>
              </a:rPr>
              <a:t> </a:t>
            </a:r>
            <a:r>
              <a:rPr lang="en-GB" sz="1300" i="0" dirty="0" err="1">
                <a:effectLst/>
                <a:latin typeface="Söhne"/>
              </a:rPr>
              <a:t>detection;NSL-KDD;artificial</a:t>
            </a:r>
            <a:r>
              <a:rPr lang="en-GB" sz="1300" i="0" dirty="0">
                <a:effectLst/>
                <a:latin typeface="Söhne"/>
              </a:rPr>
              <a:t> </a:t>
            </a:r>
            <a:r>
              <a:rPr lang="en-GB" sz="1300" i="0" dirty="0" err="1">
                <a:effectLst/>
                <a:latin typeface="Söhne"/>
              </a:rPr>
              <a:t>intelligence;machine</a:t>
            </a:r>
            <a:r>
              <a:rPr lang="en-GB" sz="1300" i="0" dirty="0">
                <a:effectLst/>
                <a:latin typeface="Söhne"/>
              </a:rPr>
              <a:t> </a:t>
            </a:r>
            <a:r>
              <a:rPr lang="en-GB" sz="1300" i="0" dirty="0" err="1">
                <a:effectLst/>
                <a:latin typeface="Söhne"/>
              </a:rPr>
              <a:t>learning;deep</a:t>
            </a:r>
            <a:r>
              <a:rPr lang="en-GB" sz="1300" i="0" dirty="0">
                <a:effectLst/>
                <a:latin typeface="Söhne"/>
              </a:rPr>
              <a:t> </a:t>
            </a:r>
            <a:r>
              <a:rPr lang="en-GB" sz="1300" i="0" dirty="0" err="1">
                <a:effectLst/>
                <a:latin typeface="Söhne"/>
              </a:rPr>
              <a:t>learning;autoencoders;unsupervised</a:t>
            </a:r>
            <a:r>
              <a:rPr lang="en-GB" sz="1300" i="0" dirty="0">
                <a:effectLst/>
                <a:latin typeface="Söhne"/>
              </a:rPr>
              <a:t> learning},</a:t>
            </a:r>
          </a:p>
          <a:p>
            <a:pPr marL="342900" indent="-342900" algn="just">
              <a:buFont typeface="+mj-lt"/>
              <a:buAutoNum type="arabicPeriod" startAt="6"/>
            </a:pPr>
            <a:endParaRPr lang="en-GB" sz="1300" i="0" dirty="0">
              <a:effectLst/>
              <a:latin typeface="Söhne"/>
            </a:endParaRPr>
          </a:p>
          <a:p>
            <a:pPr marL="342900" indent="-342900" algn="just">
              <a:buFont typeface="+mj-lt"/>
              <a:buAutoNum type="arabicPeriod" startAt="6"/>
            </a:pPr>
            <a:r>
              <a:rPr lang="en-GB" sz="1300" i="0" dirty="0">
                <a:effectLst/>
                <a:latin typeface="Söhne"/>
              </a:rPr>
              <a:t>C. </a:t>
            </a:r>
            <a:r>
              <a:rPr lang="en-GB" sz="1300" i="0" dirty="0" err="1">
                <a:effectLst/>
                <a:latin typeface="Söhne"/>
              </a:rPr>
              <a:t>Maudoux</a:t>
            </a:r>
            <a:r>
              <a:rPr lang="en-GB" sz="1300" i="0" dirty="0">
                <a:effectLst/>
                <a:latin typeface="Söhne"/>
              </a:rPr>
              <a:t> and S. </a:t>
            </a:r>
            <a:r>
              <a:rPr lang="en-GB" sz="1300" i="0" dirty="0" err="1">
                <a:effectLst/>
                <a:latin typeface="Söhne"/>
              </a:rPr>
              <a:t>Boumerdassi</a:t>
            </a:r>
            <a:r>
              <a:rPr lang="en-GB" sz="1300" i="0" dirty="0">
                <a:effectLst/>
                <a:latin typeface="Söhne"/>
              </a:rPr>
              <a:t>, "Network Anomalies Detection by Unsupervised Activity Deviations Extraction," 2022 Global Information Infrastructure and Networking Symposium (GIIS), </a:t>
            </a:r>
            <a:r>
              <a:rPr lang="en-GB" sz="1300" i="0" dirty="0" err="1">
                <a:effectLst/>
                <a:latin typeface="Söhne"/>
              </a:rPr>
              <a:t>Argostoli</a:t>
            </a:r>
            <a:r>
              <a:rPr lang="en-GB" sz="1300" i="0" dirty="0">
                <a:effectLst/>
                <a:latin typeface="Söhne"/>
              </a:rPr>
              <a:t>, Greece, 2022, pp. 1-5, </a:t>
            </a:r>
            <a:r>
              <a:rPr lang="en-GB" sz="1300" i="0" dirty="0" err="1">
                <a:effectLst/>
                <a:latin typeface="Söhne"/>
              </a:rPr>
              <a:t>doi</a:t>
            </a:r>
            <a:r>
              <a:rPr lang="en-GB" sz="1300" i="0" dirty="0">
                <a:effectLst/>
                <a:latin typeface="Söhne"/>
              </a:rPr>
              <a:t>: 10.1109/GIIS56506.2022.9937022. keywords: {Clustering </a:t>
            </a:r>
            <a:r>
              <a:rPr lang="en-GB" sz="1300" i="0" dirty="0" err="1">
                <a:effectLst/>
                <a:latin typeface="Söhne"/>
              </a:rPr>
              <a:t>algorithms;Organizations;Computer</a:t>
            </a:r>
            <a:r>
              <a:rPr lang="en-GB" sz="1300" i="0" dirty="0">
                <a:effectLst/>
                <a:latin typeface="Söhne"/>
              </a:rPr>
              <a:t> </a:t>
            </a:r>
            <a:r>
              <a:rPr lang="en-GB" sz="1300" i="0" dirty="0" err="1">
                <a:effectLst/>
                <a:latin typeface="Söhne"/>
              </a:rPr>
              <a:t>crime;Anomaly</a:t>
            </a:r>
            <a:r>
              <a:rPr lang="en-GB" sz="1300" i="0" dirty="0">
                <a:effectLst/>
                <a:latin typeface="Söhne"/>
              </a:rPr>
              <a:t> </a:t>
            </a:r>
            <a:r>
              <a:rPr lang="en-GB" sz="1300" i="0" dirty="0" err="1">
                <a:effectLst/>
                <a:latin typeface="Söhne"/>
              </a:rPr>
              <a:t>detection;Sports;Geohash;anomalies</a:t>
            </a:r>
            <a:r>
              <a:rPr lang="en-GB" sz="1300" i="0" dirty="0">
                <a:effectLst/>
                <a:latin typeface="Söhne"/>
              </a:rPr>
              <a:t> </a:t>
            </a:r>
            <a:r>
              <a:rPr lang="en-GB" sz="1300" i="0" dirty="0" err="1">
                <a:effectLst/>
                <a:latin typeface="Söhne"/>
              </a:rPr>
              <a:t>detection;activity</a:t>
            </a:r>
            <a:r>
              <a:rPr lang="en-GB" sz="1300" i="0" dirty="0">
                <a:effectLst/>
                <a:latin typeface="Söhne"/>
              </a:rPr>
              <a:t> </a:t>
            </a:r>
            <a:r>
              <a:rPr lang="en-GB" sz="1300" i="0" dirty="0" err="1">
                <a:effectLst/>
                <a:latin typeface="Söhne"/>
              </a:rPr>
              <a:t>deviation;unsupervised</a:t>
            </a:r>
            <a:r>
              <a:rPr lang="en-GB" sz="1300" i="0" dirty="0">
                <a:effectLst/>
                <a:latin typeface="Söhne"/>
              </a:rPr>
              <a:t> machine </a:t>
            </a:r>
            <a:r>
              <a:rPr lang="en-GB" sz="1300" i="0" dirty="0" err="1">
                <a:effectLst/>
                <a:latin typeface="Söhne"/>
              </a:rPr>
              <a:t>learning;networks;aggregation;security</a:t>
            </a:r>
            <a:r>
              <a:rPr lang="en-GB" sz="1300" i="0" dirty="0">
                <a:effectLst/>
                <a:latin typeface="Söhne"/>
              </a:rPr>
              <a:t>},</a:t>
            </a:r>
          </a:p>
          <a:p>
            <a:pPr marL="342900" indent="-342900" algn="just">
              <a:buFont typeface="+mj-lt"/>
              <a:buAutoNum type="arabicPeriod" startAt="6"/>
            </a:pPr>
            <a:endParaRPr lang="en-GB" sz="1300" i="0" dirty="0">
              <a:effectLst/>
              <a:latin typeface="Söhne"/>
            </a:endParaRPr>
          </a:p>
          <a:p>
            <a:pPr marL="342900" indent="-342900" algn="just">
              <a:buFont typeface="+mj-lt"/>
              <a:buAutoNum type="arabicPeriod" startAt="6"/>
            </a:pPr>
            <a:endParaRPr lang="en-GB" sz="1300" i="0" dirty="0">
              <a:effectLst/>
              <a:latin typeface="Söhne"/>
            </a:endParaRPr>
          </a:p>
          <a:p>
            <a:pPr marL="342900" indent="-342900" algn="just">
              <a:buFont typeface="+mj-lt"/>
              <a:buAutoNum type="arabicPeriod" startAt="6"/>
            </a:pPr>
            <a:endParaRPr lang="en-GB" sz="1200" i="0" dirty="0">
              <a:effectLst/>
              <a:latin typeface="Söhne"/>
            </a:endParaRPr>
          </a:p>
          <a:p>
            <a:pPr marL="342900" indent="-342900" algn="just">
              <a:buFont typeface="+mj-lt"/>
              <a:buAutoNum type="arabicPeriod" startAt="6"/>
            </a:pPr>
            <a:endParaRPr lang="en-GB" sz="1200" i="0" dirty="0">
              <a:effectLst/>
              <a:latin typeface="Söhne"/>
            </a:endParaRPr>
          </a:p>
          <a:p>
            <a:pPr marL="342900" indent="-342900" algn="just">
              <a:buFont typeface="+mj-lt"/>
              <a:buAutoNum type="arabicPeriod" startAt="6"/>
            </a:pPr>
            <a:endParaRPr lang="en-GB" sz="1200" i="0" dirty="0">
              <a:effectLst/>
              <a:latin typeface="Söhne"/>
            </a:endParaRPr>
          </a:p>
          <a:p>
            <a:pPr marL="342900" indent="-342900" algn="just">
              <a:buFont typeface="+mj-lt"/>
              <a:buAutoNum type="arabicPeriod" startAt="6"/>
            </a:pPr>
            <a:endParaRPr lang="en-GB" sz="1200" i="0" dirty="0">
              <a:effectLst/>
              <a:latin typeface="Söhne"/>
            </a:endParaRPr>
          </a:p>
          <a:p>
            <a:pPr marL="342900" indent="-342900" algn="just">
              <a:buFont typeface="+mj-lt"/>
              <a:buAutoNum type="arabicPeriod" startAt="6"/>
            </a:pPr>
            <a:endParaRPr lang="en-GB" sz="1200" i="0" dirty="0">
              <a:effectLst/>
              <a:latin typeface="Söhne"/>
            </a:endParaRPr>
          </a:p>
          <a:p>
            <a:pPr marL="342900" indent="-342900" algn="just">
              <a:buFont typeface="+mj-lt"/>
              <a:buAutoNum type="arabicPeriod" startAt="6"/>
            </a:pPr>
            <a:endParaRPr lang="en-GB" sz="1200" i="0" dirty="0">
              <a:effectLst/>
              <a:latin typeface="Söhne"/>
            </a:endParaRPr>
          </a:p>
          <a:p>
            <a:pPr marL="342900" indent="-342900" algn="just">
              <a:buFont typeface="+mj-lt"/>
              <a:buAutoNum type="arabicPeriod" startAt="6"/>
            </a:pPr>
            <a:endParaRPr lang="en-GB" sz="1200" dirty="0">
              <a:latin typeface="Söhne"/>
            </a:endParaRPr>
          </a:p>
          <a:p>
            <a:pPr marL="342900" indent="-342900" algn="just">
              <a:buFont typeface="+mj-lt"/>
              <a:buAutoNum type="arabicPeriod" startAt="6"/>
            </a:pPr>
            <a:endParaRPr lang="en-GB" sz="1200" i="0" dirty="0">
              <a:effectLst/>
              <a:latin typeface="Söhne"/>
            </a:endParaRPr>
          </a:p>
          <a:p>
            <a:pPr marL="342900" indent="-342900" algn="just">
              <a:buFont typeface="+mj-lt"/>
              <a:buAutoNum type="arabicPeriod" startAt="6"/>
            </a:pPr>
            <a:endParaRPr lang="en-GB" sz="1200" i="0" dirty="0">
              <a:effectLst/>
              <a:latin typeface="Söhne"/>
            </a:endParaRPr>
          </a:p>
          <a:p>
            <a:pPr marL="342900" indent="-342900" algn="just">
              <a:buFont typeface="+mj-lt"/>
              <a:buAutoNum type="arabicPeriod" startAt="6"/>
            </a:pPr>
            <a:endParaRPr lang="en-GB" sz="1200" i="0" dirty="0">
              <a:effectLst/>
              <a:latin typeface="Söhne"/>
            </a:endParaRPr>
          </a:p>
          <a:p>
            <a:pPr marL="342900" indent="-342900" algn="just">
              <a:buFont typeface="+mj-lt"/>
              <a:buAutoNum type="arabicPeriod" startAt="6"/>
            </a:pPr>
            <a:endParaRPr lang="en-GB" sz="1200" i="0" dirty="0">
              <a:effectLst/>
              <a:latin typeface="Söhne"/>
            </a:endParaRPr>
          </a:p>
          <a:p>
            <a:pPr marL="342900" indent="-342900" algn="just">
              <a:buFont typeface="+mj-lt"/>
              <a:buAutoNum type="arabicPeriod" startAt="6"/>
            </a:pPr>
            <a:endParaRPr lang="en-GB" sz="1200" i="0" dirty="0">
              <a:effectLst/>
              <a:latin typeface="Söhne"/>
            </a:endParaRPr>
          </a:p>
          <a:p>
            <a:pPr marL="342900" indent="-342900" algn="just">
              <a:buFont typeface="+mj-lt"/>
              <a:buAutoNum type="arabicPeriod" startAt="6"/>
            </a:pPr>
            <a:endParaRPr lang="en-GB" sz="1200" i="0" dirty="0">
              <a:effectLst/>
              <a:latin typeface="Söhne"/>
            </a:endParaRPr>
          </a:p>
        </p:txBody>
      </p:sp>
    </p:spTree>
    <p:extLst>
      <p:ext uri="{BB962C8B-B14F-4D97-AF65-F5344CB8AC3E}">
        <p14:creationId xmlns:p14="http://schemas.microsoft.com/office/powerpoint/2010/main" val="1459981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Write A Thank You Note In Five Easy Steps">
            <a:extLst>
              <a:ext uri="{FF2B5EF4-FFF2-40B4-BE49-F238E27FC236}">
                <a16:creationId xmlns:a16="http://schemas.microsoft.com/office/drawing/2014/main" id="{D7269E4F-38FD-7B0A-387C-1E367D8C2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54"/>
            <a:ext cx="12181436" cy="6863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26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PROBLEM STATEMENT</a:t>
            </a:r>
          </a:p>
        </p:txBody>
      </p:sp>
      <p:sp>
        <p:nvSpPr>
          <p:cNvPr id="4" name="TextBox 3">
            <a:extLst>
              <a:ext uri="{FF2B5EF4-FFF2-40B4-BE49-F238E27FC236}">
                <a16:creationId xmlns:a16="http://schemas.microsoft.com/office/drawing/2014/main" id="{E1202FF0-9BCE-AEF4-8E97-736CBCB6C476}"/>
              </a:ext>
            </a:extLst>
          </p:cNvPr>
          <p:cNvSpPr txBox="1"/>
          <p:nvPr/>
        </p:nvSpPr>
        <p:spPr>
          <a:xfrm>
            <a:off x="591672" y="1622612"/>
            <a:ext cx="10865222" cy="1323439"/>
          </a:xfrm>
          <a:prstGeom prst="rect">
            <a:avLst/>
          </a:prstGeom>
          <a:noFill/>
        </p:spPr>
        <p:txBody>
          <a:bodyPr wrap="square" rtlCol="0">
            <a:spAutoFit/>
          </a:bodyPr>
          <a:lstStyle/>
          <a:p>
            <a:pPr algn="just"/>
            <a:r>
              <a:rPr lang="en-GB" sz="2000" dirty="0"/>
              <a:t>With the ever-increasing sophistication of cyberattacks, traditional security measures are struggling to keep pace, leaving networks vulnerable to disruptions, data breaches, and financial losses. Hence, an intelligent system capable of detecting anomalous network behaviour is crucial for identifying these threats before they can cause significant damage.</a:t>
            </a:r>
            <a:endParaRPr lang="en-IN" sz="2000" dirty="0"/>
          </a:p>
        </p:txBody>
      </p:sp>
    </p:spTree>
    <p:extLst>
      <p:ext uri="{BB962C8B-B14F-4D97-AF65-F5344CB8AC3E}">
        <p14:creationId xmlns:p14="http://schemas.microsoft.com/office/powerpoint/2010/main" val="291934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OBJECTIVES</a:t>
            </a:r>
          </a:p>
        </p:txBody>
      </p:sp>
      <p:sp>
        <p:nvSpPr>
          <p:cNvPr id="4" name="TextBox 3">
            <a:extLst>
              <a:ext uri="{FF2B5EF4-FFF2-40B4-BE49-F238E27FC236}">
                <a16:creationId xmlns:a16="http://schemas.microsoft.com/office/drawing/2014/main" id="{B5C9BECC-49F6-6588-4159-AC40F664EB2E}"/>
              </a:ext>
            </a:extLst>
          </p:cNvPr>
          <p:cNvSpPr txBox="1"/>
          <p:nvPr/>
        </p:nvSpPr>
        <p:spPr>
          <a:xfrm>
            <a:off x="591672" y="1622612"/>
            <a:ext cx="10865222" cy="1631216"/>
          </a:xfrm>
          <a:prstGeom prst="rect">
            <a:avLst/>
          </a:prstGeom>
          <a:noFill/>
        </p:spPr>
        <p:txBody>
          <a:bodyPr wrap="square" rtlCol="0">
            <a:spAutoFit/>
          </a:bodyPr>
          <a:lstStyle/>
          <a:p>
            <a:pPr marL="342900" indent="-342900">
              <a:buFont typeface="Arial" panose="020B0604020202020204" pitchFamily="34" charset="0"/>
              <a:buChar char="•"/>
            </a:pPr>
            <a:r>
              <a:rPr lang="en-IN" sz="2000" dirty="0"/>
              <a:t>Analyse and understand the NSL KDD dataset.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Develop a deep unsupervised learning model.</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Optimize the clustering techniques and evaluate the model.</a:t>
            </a:r>
          </a:p>
        </p:txBody>
      </p:sp>
    </p:spTree>
    <p:extLst>
      <p:ext uri="{BB962C8B-B14F-4D97-AF65-F5344CB8AC3E}">
        <p14:creationId xmlns:p14="http://schemas.microsoft.com/office/powerpoint/2010/main" val="285082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1"/>
            <a:ext cx="12192000" cy="770964"/>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LITERATURE SURVEY</a:t>
            </a:r>
          </a:p>
        </p:txBody>
      </p:sp>
      <p:graphicFrame>
        <p:nvGraphicFramePr>
          <p:cNvPr id="4" name="Google Shape;74;g275d22eff7f_0_0">
            <a:extLst>
              <a:ext uri="{FF2B5EF4-FFF2-40B4-BE49-F238E27FC236}">
                <a16:creationId xmlns:a16="http://schemas.microsoft.com/office/drawing/2014/main" id="{E21C422A-A402-FA65-7F15-4E5ED60C49FB}"/>
              </a:ext>
            </a:extLst>
          </p:cNvPr>
          <p:cNvGraphicFramePr/>
          <p:nvPr>
            <p:extLst>
              <p:ext uri="{D42A27DB-BD31-4B8C-83A1-F6EECF244321}">
                <p14:modId xmlns:p14="http://schemas.microsoft.com/office/powerpoint/2010/main" val="919375073"/>
              </p:ext>
            </p:extLst>
          </p:nvPr>
        </p:nvGraphicFramePr>
        <p:xfrm>
          <a:off x="134471" y="852082"/>
          <a:ext cx="11923058" cy="5882550"/>
        </p:xfrm>
        <a:graphic>
          <a:graphicData uri="http://schemas.openxmlformats.org/drawingml/2006/table">
            <a:tbl>
              <a:tblPr>
                <a:noFill/>
              </a:tblPr>
              <a:tblGrid>
                <a:gridCol w="251011">
                  <a:extLst>
                    <a:ext uri="{9D8B030D-6E8A-4147-A177-3AD203B41FA5}">
                      <a16:colId xmlns:a16="http://schemas.microsoft.com/office/drawing/2014/main" val="20000"/>
                    </a:ext>
                  </a:extLst>
                </a:gridCol>
                <a:gridCol w="6221506">
                  <a:extLst>
                    <a:ext uri="{9D8B030D-6E8A-4147-A177-3AD203B41FA5}">
                      <a16:colId xmlns:a16="http://schemas.microsoft.com/office/drawing/2014/main" val="20001"/>
                    </a:ext>
                  </a:extLst>
                </a:gridCol>
                <a:gridCol w="5450541">
                  <a:extLst>
                    <a:ext uri="{9D8B030D-6E8A-4147-A177-3AD203B41FA5}">
                      <a16:colId xmlns:a16="http://schemas.microsoft.com/office/drawing/2014/main" val="20002"/>
                    </a:ext>
                  </a:extLst>
                </a:gridCol>
              </a:tblGrid>
              <a:tr h="242047">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solidFill>
                      <a:srgbClr val="3D85C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Description</a:t>
                      </a:r>
                      <a:endParaRPr sz="1400" u="none" strike="noStrike" cap="none"/>
                    </a:p>
                  </a:txBody>
                  <a:tcPr marL="91425" marR="91425" marT="91425" marB="91425">
                    <a:solidFill>
                      <a:srgbClr val="3D85C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Pros and Cons</a:t>
                      </a:r>
                      <a:endParaRPr sz="1400" u="none" strike="noStrike" cap="none"/>
                    </a:p>
                  </a:txBody>
                  <a:tcPr marL="91425" marR="91425" marT="91425" marB="91425">
                    <a:solidFill>
                      <a:srgbClr val="3D85C6"/>
                    </a:solidFill>
                  </a:tcPr>
                </a:tc>
                <a:extLst>
                  <a:ext uri="{0D108BD9-81ED-4DB2-BD59-A6C34878D82A}">
                    <a16:rowId xmlns:a16="http://schemas.microsoft.com/office/drawing/2014/main" val="10000"/>
                  </a:ext>
                </a:extLst>
              </a:tr>
              <a:tr h="2291024">
                <a:tc>
                  <a:txBody>
                    <a:bodyPr/>
                    <a:lstStyle/>
                    <a:p>
                      <a:pPr marL="0" marR="0" lvl="0" indent="0" algn="just" rtl="0">
                        <a:lnSpc>
                          <a:spcPct val="100000"/>
                        </a:lnSpc>
                        <a:spcBef>
                          <a:spcPts val="0"/>
                        </a:spcBef>
                        <a:spcAft>
                          <a:spcPts val="0"/>
                        </a:spcAft>
                        <a:buClr>
                          <a:srgbClr val="000000"/>
                        </a:buClr>
                        <a:buSzPts val="1200"/>
                        <a:buFont typeface="Arial"/>
                        <a:buNone/>
                      </a:pPr>
                      <a:r>
                        <a:rPr lang="en-GB" sz="1300" u="none" strike="noStrike" cap="none"/>
                        <a:t>1</a:t>
                      </a:r>
                      <a:endParaRPr sz="13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200"/>
                        <a:buFont typeface="Arial"/>
                        <a:buNone/>
                      </a:pPr>
                      <a:r>
                        <a:rPr lang="en-GB" sz="1400" b="1" dirty="0"/>
                        <a:t>ARCADE: Adversarially Regularized Convolutional Autoencoder for Network Anomaly Detection</a:t>
                      </a:r>
                    </a:p>
                    <a:p>
                      <a:pPr marL="0" marR="0" lvl="0" indent="0" algn="just" rtl="0">
                        <a:lnSpc>
                          <a:spcPct val="100000"/>
                        </a:lnSpc>
                        <a:spcBef>
                          <a:spcPts val="0"/>
                        </a:spcBef>
                        <a:spcAft>
                          <a:spcPts val="0"/>
                        </a:spcAft>
                        <a:buClr>
                          <a:srgbClr val="000000"/>
                        </a:buClr>
                        <a:buSzPts val="1200"/>
                        <a:buFont typeface="Arial"/>
                        <a:buNone/>
                      </a:pPr>
                      <a:endParaRPr lang="en-GB" sz="1400" b="1" dirty="0"/>
                    </a:p>
                    <a:p>
                      <a:pPr marL="0" marR="0" lvl="0" indent="0" algn="just" rtl="0">
                        <a:lnSpc>
                          <a:spcPct val="100000"/>
                        </a:lnSpc>
                        <a:spcBef>
                          <a:spcPts val="0"/>
                        </a:spcBef>
                        <a:spcAft>
                          <a:spcPts val="0"/>
                        </a:spcAft>
                        <a:buClr>
                          <a:srgbClr val="000000"/>
                        </a:buClr>
                        <a:buSzPts val="1200"/>
                        <a:buFont typeface="Arial"/>
                        <a:buNone/>
                      </a:pPr>
                      <a:r>
                        <a:rPr lang="en-GB" sz="1400" b="1" dirty="0"/>
                        <a:t>Published in: </a:t>
                      </a:r>
                      <a:r>
                        <a:rPr lang="en-GB" sz="1400" u="none" strike="noStrike" kern="1200" cap="none" dirty="0">
                          <a:solidFill>
                            <a:schemeClr val="dk1"/>
                          </a:solidFill>
                          <a:latin typeface="+mn-lt"/>
                          <a:ea typeface="+mn-ea"/>
                          <a:cs typeface="+mn-cs"/>
                        </a:rPr>
                        <a:t>IEEE Transactions on Network and Service Management , IEEE</a:t>
                      </a:r>
                    </a:p>
                    <a:p>
                      <a:pPr marL="0" marR="0" lvl="0" indent="0" algn="just" rtl="0">
                        <a:lnSpc>
                          <a:spcPct val="100000"/>
                        </a:lnSpc>
                        <a:spcBef>
                          <a:spcPts val="0"/>
                        </a:spcBef>
                        <a:spcAft>
                          <a:spcPts val="0"/>
                        </a:spcAft>
                        <a:buClr>
                          <a:srgbClr val="000000"/>
                        </a:buClr>
                        <a:buSzPts val="1200"/>
                        <a:buFont typeface="Arial"/>
                        <a:buNone/>
                      </a:pPr>
                      <a:r>
                        <a:rPr lang="en-GB" sz="1400" b="1" u="none" strike="noStrike" kern="1200" cap="none" dirty="0">
                          <a:solidFill>
                            <a:schemeClr val="dk1"/>
                          </a:solidFill>
                          <a:latin typeface="+mn-lt"/>
                          <a:ea typeface="+mn-ea"/>
                          <a:cs typeface="+mn-cs"/>
                        </a:rPr>
                        <a:t>Year: </a:t>
                      </a:r>
                      <a:r>
                        <a:rPr lang="en-GB" sz="1400" b="0" u="none" strike="noStrike" kern="1200" cap="none" dirty="0">
                          <a:solidFill>
                            <a:schemeClr val="dk1"/>
                          </a:solidFill>
                          <a:latin typeface="+mn-lt"/>
                          <a:ea typeface="+mn-ea"/>
                          <a:cs typeface="+mn-cs"/>
                        </a:rPr>
                        <a:t>2023</a:t>
                      </a:r>
                    </a:p>
                    <a:p>
                      <a:pPr algn="just"/>
                      <a:r>
                        <a:rPr lang="en-GB" sz="1400" b="1" u="none" strike="noStrike" kern="1200" cap="none" dirty="0">
                          <a:solidFill>
                            <a:schemeClr val="dk1"/>
                          </a:solidFill>
                          <a:latin typeface="+mn-lt"/>
                          <a:ea typeface="+mn-ea"/>
                          <a:cs typeface="+mn-cs"/>
                        </a:rPr>
                        <a:t>Authors: </a:t>
                      </a:r>
                      <a:r>
                        <a:rPr lang="it-IT" sz="1400" u="none" strike="noStrike" kern="1200" cap="none" dirty="0">
                          <a:solidFill>
                            <a:schemeClr val="dk1"/>
                          </a:solidFill>
                          <a:latin typeface="+mn-lt"/>
                          <a:ea typeface="+mn-ea"/>
                          <a:cs typeface="+mn-cs"/>
                        </a:rPr>
                        <a:t>Willian Tessaro Lunardi, Martin Andreoni Lopez, Jean-Pierre Giacalone</a:t>
                      </a:r>
                    </a:p>
                    <a:p>
                      <a:pPr algn="just"/>
                      <a:r>
                        <a:rPr lang="it-IT" sz="1400" b="1" dirty="0"/>
                        <a:t>About: </a:t>
                      </a:r>
                      <a:r>
                        <a:rPr lang="en-GB" sz="1400" b="0" dirty="0"/>
                        <a:t>ARCADE, an unsupervised deep learning detection system for network anomaly detection. ARCADE uses a convolutional Autoencoder to build a profile of normal traffic and detect potential anomalies and intrusions efficiently.</a:t>
                      </a:r>
                    </a:p>
                    <a:p>
                      <a:pPr algn="just"/>
                      <a:r>
                        <a:rPr lang="en-GB" sz="1400" b="0" dirty="0"/>
                        <a:t> </a:t>
                      </a:r>
                      <a:br>
                        <a:rPr lang="it-IT" sz="1400" dirty="0"/>
                      </a:br>
                      <a:endParaRPr lang="en-GB" sz="1400" b="1" u="none" strike="noStrike" kern="1200" cap="none" dirty="0">
                        <a:solidFill>
                          <a:schemeClr val="dk1"/>
                        </a:solidFill>
                        <a:latin typeface="+mn-lt"/>
                        <a:ea typeface="+mn-ea"/>
                        <a:cs typeface="+mn-cs"/>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200"/>
                        <a:buFont typeface="Arial"/>
                        <a:buNone/>
                      </a:pPr>
                      <a:r>
                        <a:rPr lang="en-GB" sz="1400" b="1" u="none" strike="noStrike" cap="none" dirty="0"/>
                        <a:t>Pros: </a:t>
                      </a:r>
                    </a:p>
                    <a:p>
                      <a:pPr marL="171450" marR="0" lvl="0" indent="-171450" algn="just" rtl="0">
                        <a:lnSpc>
                          <a:spcPct val="100000"/>
                        </a:lnSpc>
                        <a:spcBef>
                          <a:spcPts val="0"/>
                        </a:spcBef>
                        <a:spcAft>
                          <a:spcPts val="0"/>
                        </a:spcAft>
                        <a:buClr>
                          <a:srgbClr val="000000"/>
                        </a:buClr>
                        <a:buSzPts val="1200"/>
                        <a:buFont typeface="Arial" panose="020B0604020202020204" pitchFamily="34" charset="0"/>
                        <a:buChar char="•"/>
                      </a:pPr>
                      <a:r>
                        <a:rPr lang="en-US" sz="1400" dirty="0"/>
                        <a:t>ARCADE achieves nearly 100% F1-score for detecting malicious traffic.</a:t>
                      </a:r>
                    </a:p>
                    <a:p>
                      <a:pPr marL="171450" marR="0" lvl="0" indent="-171450" algn="just" rtl="0">
                        <a:lnSpc>
                          <a:spcPct val="100000"/>
                        </a:lnSpc>
                        <a:spcBef>
                          <a:spcPts val="0"/>
                        </a:spcBef>
                        <a:spcAft>
                          <a:spcPts val="0"/>
                        </a:spcAft>
                        <a:buClr>
                          <a:srgbClr val="000000"/>
                        </a:buClr>
                        <a:buSzPts val="1200"/>
                        <a:buFont typeface="Arial" panose="020B0604020202020204" pitchFamily="34" charset="0"/>
                        <a:buChar char="•"/>
                      </a:pPr>
                      <a:r>
                        <a:rPr lang="en-US" sz="1400" dirty="0"/>
                        <a:t>ARCADE's 20 times fewer parameters result in faster detection speed.</a:t>
                      </a:r>
                    </a:p>
                    <a:p>
                      <a:pPr marL="171450" marR="0" lvl="0" indent="-171450" algn="just" rtl="0">
                        <a:lnSpc>
                          <a:spcPct val="100000"/>
                        </a:lnSpc>
                        <a:spcBef>
                          <a:spcPts val="0"/>
                        </a:spcBef>
                        <a:spcAft>
                          <a:spcPts val="0"/>
                        </a:spcAft>
                        <a:buClr>
                          <a:srgbClr val="000000"/>
                        </a:buClr>
                        <a:buSzPts val="1200"/>
                        <a:buFont typeface="Arial" panose="020B0604020202020204" pitchFamily="34" charset="0"/>
                        <a:buChar char="•"/>
                      </a:pPr>
                      <a:r>
                        <a:rPr lang="en-US" sz="1400" dirty="0"/>
                        <a:t>Adversarial strategy is adaptable to various autoencoder architectures.</a:t>
                      </a:r>
                      <a:endParaRPr sz="1400" b="1" u="none" strike="noStrike" cap="none" dirty="0"/>
                    </a:p>
                    <a:p>
                      <a:pPr marL="0" marR="0" lvl="0" indent="0" algn="just" rtl="0">
                        <a:lnSpc>
                          <a:spcPct val="100000"/>
                        </a:lnSpc>
                        <a:spcBef>
                          <a:spcPts val="0"/>
                        </a:spcBef>
                        <a:spcAft>
                          <a:spcPts val="0"/>
                        </a:spcAft>
                        <a:buClr>
                          <a:srgbClr val="000000"/>
                        </a:buClr>
                        <a:buSzPts val="1200"/>
                        <a:buFont typeface="Arial"/>
                        <a:buNone/>
                      </a:pPr>
                      <a:r>
                        <a:rPr lang="en-GB" sz="1400" b="1" u="none" strike="noStrike" cap="none" dirty="0"/>
                        <a:t>Cons:</a:t>
                      </a:r>
                    </a:p>
                    <a:p>
                      <a:pPr marL="171450" marR="0" lvl="0" indent="-171450" algn="just" rtl="0">
                        <a:lnSpc>
                          <a:spcPct val="100000"/>
                        </a:lnSpc>
                        <a:spcBef>
                          <a:spcPts val="0"/>
                        </a:spcBef>
                        <a:spcAft>
                          <a:spcPts val="0"/>
                        </a:spcAft>
                        <a:buClr>
                          <a:srgbClr val="000000"/>
                        </a:buClr>
                        <a:buSzPts val="1200"/>
                        <a:buFont typeface="Arial" panose="020B0604020202020204" pitchFamily="34" charset="0"/>
                        <a:buChar char="•"/>
                      </a:pPr>
                      <a:r>
                        <a:rPr lang="en-US" sz="1400" dirty="0"/>
                        <a:t>ARCADE shows lower F1-scores (68.70% and 66.61%) for HTTP DOS, DDOS attacks.</a:t>
                      </a:r>
                    </a:p>
                    <a:p>
                      <a:pPr marL="171450" marR="0" lvl="0" indent="-171450" algn="just" rtl="0">
                        <a:lnSpc>
                          <a:spcPct val="100000"/>
                        </a:lnSpc>
                        <a:spcBef>
                          <a:spcPts val="0"/>
                        </a:spcBef>
                        <a:spcAft>
                          <a:spcPts val="0"/>
                        </a:spcAft>
                        <a:buClr>
                          <a:srgbClr val="000000"/>
                        </a:buClr>
                        <a:buSzPts val="1200"/>
                        <a:buFont typeface="Arial" panose="020B0604020202020204" pitchFamily="34" charset="0"/>
                        <a:buChar char="•"/>
                      </a:pPr>
                      <a:r>
                        <a:rPr lang="en-US" sz="1400" dirty="0"/>
                        <a:t>Relying on two initial packets may hinder accuracy in some cases.</a:t>
                      </a:r>
                    </a:p>
                    <a:p>
                      <a:pPr marL="171450" marR="0" lvl="0" indent="-171450" algn="just" rtl="0">
                        <a:lnSpc>
                          <a:spcPct val="100000"/>
                        </a:lnSpc>
                        <a:spcBef>
                          <a:spcPts val="0"/>
                        </a:spcBef>
                        <a:spcAft>
                          <a:spcPts val="0"/>
                        </a:spcAft>
                        <a:buClr>
                          <a:srgbClr val="000000"/>
                        </a:buClr>
                        <a:buSzPts val="1200"/>
                        <a:buFont typeface="Arial" panose="020B0604020202020204" pitchFamily="34" charset="0"/>
                        <a:buChar char="•"/>
                      </a:pPr>
                      <a:r>
                        <a:rPr lang="en-US" sz="1400" dirty="0"/>
                        <a:t>Computational overhead may occur during training, affecting efficiency.</a:t>
                      </a:r>
                      <a:endParaRPr sz="1400" b="1" u="none" strike="noStrike" cap="none" dirty="0"/>
                    </a:p>
                  </a:txBody>
                  <a:tcPr marL="91425" marR="91425" marT="91425" marB="91425"/>
                </a:tc>
                <a:extLst>
                  <a:ext uri="{0D108BD9-81ED-4DB2-BD59-A6C34878D82A}">
                    <a16:rowId xmlns:a16="http://schemas.microsoft.com/office/drawing/2014/main" val="10001"/>
                  </a:ext>
                </a:extLst>
              </a:tr>
              <a:tr h="2807385">
                <a:tc>
                  <a:txBody>
                    <a:bodyPr/>
                    <a:lstStyle/>
                    <a:p>
                      <a:pPr marL="0" marR="0" lvl="0" indent="0" algn="just" rtl="0">
                        <a:lnSpc>
                          <a:spcPct val="100000"/>
                        </a:lnSpc>
                        <a:spcBef>
                          <a:spcPts val="0"/>
                        </a:spcBef>
                        <a:spcAft>
                          <a:spcPts val="0"/>
                        </a:spcAft>
                        <a:buClr>
                          <a:srgbClr val="000000"/>
                        </a:buClr>
                        <a:buSzPts val="1200"/>
                        <a:buFont typeface="Arial"/>
                        <a:buNone/>
                      </a:pPr>
                      <a:r>
                        <a:rPr lang="en-GB" sz="1300" u="none" strike="noStrike" cap="none"/>
                        <a:t>2</a:t>
                      </a:r>
                      <a:endParaRPr sz="1300" u="none" strike="noStrike" cap="none"/>
                    </a:p>
                  </a:txBody>
                  <a:tcPr marL="91425" marR="91425" marT="91425" marB="91425">
                    <a:solidFill>
                      <a:srgbClr val="CFE2F3"/>
                    </a:solidFill>
                  </a:tcPr>
                </a:tc>
                <a:tc>
                  <a:txBody>
                    <a:bodyPr/>
                    <a:lstStyle/>
                    <a:p>
                      <a:pPr algn="just"/>
                      <a:r>
                        <a:rPr lang="en-GB" sz="1400" b="1" kern="1200" dirty="0">
                          <a:solidFill>
                            <a:schemeClr val="tx1"/>
                          </a:solidFill>
                          <a:latin typeface="+mn-lt"/>
                          <a:ea typeface="+mn-ea"/>
                          <a:cs typeface="+mn-cs"/>
                        </a:rPr>
                        <a:t>A Deep Learning Approach to Network Intrusion Detection</a:t>
                      </a:r>
                    </a:p>
                    <a:p>
                      <a:pPr marL="0" marR="0" lvl="0" indent="0" algn="just" rtl="0">
                        <a:lnSpc>
                          <a:spcPct val="100000"/>
                        </a:lnSpc>
                        <a:spcBef>
                          <a:spcPts val="0"/>
                        </a:spcBef>
                        <a:spcAft>
                          <a:spcPts val="0"/>
                        </a:spcAft>
                        <a:buClr>
                          <a:srgbClr val="000000"/>
                        </a:buClr>
                        <a:buSzPts val="1200"/>
                        <a:buFont typeface="Arial"/>
                        <a:buNone/>
                      </a:pPr>
                      <a:endParaRPr lang="en-GB" sz="1400" b="1" dirty="0"/>
                    </a:p>
                    <a:p>
                      <a:pPr marL="0" marR="0" lvl="0" indent="0" algn="just" rtl="0">
                        <a:lnSpc>
                          <a:spcPct val="100000"/>
                        </a:lnSpc>
                        <a:spcBef>
                          <a:spcPts val="0"/>
                        </a:spcBef>
                        <a:spcAft>
                          <a:spcPts val="0"/>
                        </a:spcAft>
                        <a:buClr>
                          <a:srgbClr val="000000"/>
                        </a:buClr>
                        <a:buSzPts val="1200"/>
                        <a:buFont typeface="Arial"/>
                        <a:buNone/>
                      </a:pPr>
                      <a:r>
                        <a:rPr lang="en-GB" sz="1400" b="1" dirty="0"/>
                        <a:t>Published in: </a:t>
                      </a:r>
                      <a:r>
                        <a:rPr lang="en-GB" sz="1400" u="none" strike="noStrike" kern="1200" cap="none" dirty="0">
                          <a:solidFill>
                            <a:schemeClr val="dk1"/>
                          </a:solidFill>
                          <a:latin typeface="+mn-lt"/>
                          <a:ea typeface="+mn-ea"/>
                          <a:cs typeface="+mn-cs"/>
                        </a:rPr>
                        <a:t>IEEE Transactions on Emerging Topics in Computational Intelligence</a:t>
                      </a:r>
                    </a:p>
                    <a:p>
                      <a:pPr marL="0" marR="0" lvl="0" indent="0" algn="just" rtl="0">
                        <a:lnSpc>
                          <a:spcPct val="100000"/>
                        </a:lnSpc>
                        <a:spcBef>
                          <a:spcPts val="0"/>
                        </a:spcBef>
                        <a:spcAft>
                          <a:spcPts val="0"/>
                        </a:spcAft>
                        <a:buClr>
                          <a:srgbClr val="000000"/>
                        </a:buClr>
                        <a:buSzPts val="1200"/>
                        <a:buFont typeface="Arial"/>
                        <a:buNone/>
                      </a:pPr>
                      <a:r>
                        <a:rPr lang="en-GB" sz="1400" b="1" u="none" strike="noStrike" kern="1200" cap="none" dirty="0">
                          <a:solidFill>
                            <a:schemeClr val="dk1"/>
                          </a:solidFill>
                          <a:latin typeface="+mn-lt"/>
                          <a:ea typeface="+mn-ea"/>
                          <a:cs typeface="+mn-cs"/>
                        </a:rPr>
                        <a:t>Year: </a:t>
                      </a:r>
                      <a:r>
                        <a:rPr lang="en-GB" sz="1400" b="0" u="none" strike="noStrike" kern="1200" cap="none" dirty="0">
                          <a:solidFill>
                            <a:schemeClr val="dk1"/>
                          </a:solidFill>
                          <a:latin typeface="+mn-lt"/>
                          <a:ea typeface="+mn-ea"/>
                          <a:cs typeface="+mn-cs"/>
                        </a:rPr>
                        <a:t>2018</a:t>
                      </a:r>
                    </a:p>
                    <a:p>
                      <a:pPr algn="just"/>
                      <a:r>
                        <a:rPr lang="en-GB" sz="1400" b="1" u="none" strike="noStrike" kern="1200" cap="none" dirty="0">
                          <a:solidFill>
                            <a:schemeClr val="dk1"/>
                          </a:solidFill>
                          <a:latin typeface="+mn-lt"/>
                          <a:ea typeface="+mn-ea"/>
                          <a:cs typeface="+mn-cs"/>
                        </a:rPr>
                        <a:t>Authors: </a:t>
                      </a:r>
                      <a:r>
                        <a:rPr lang="en-GB" sz="1400" b="0" u="none" strike="noStrike" kern="1200" cap="none" dirty="0">
                          <a:solidFill>
                            <a:schemeClr val="dk1"/>
                          </a:solidFill>
                          <a:latin typeface="+mn-lt"/>
                          <a:ea typeface="+mn-ea"/>
                          <a:cs typeface="+mn-cs"/>
                        </a:rPr>
                        <a:t>Nathan Shone , Tran Nguyen Ngoc, Vu </a:t>
                      </a:r>
                      <a:r>
                        <a:rPr lang="en-GB" sz="1400" b="0" u="none" strike="noStrike" kern="1200" cap="none" dirty="0" err="1">
                          <a:solidFill>
                            <a:schemeClr val="dk1"/>
                          </a:solidFill>
                          <a:latin typeface="+mn-lt"/>
                          <a:ea typeface="+mn-ea"/>
                          <a:cs typeface="+mn-cs"/>
                        </a:rPr>
                        <a:t>Dinh</a:t>
                      </a:r>
                      <a:r>
                        <a:rPr lang="en-GB" sz="1400" b="0" u="none" strike="noStrike" kern="1200" cap="none" dirty="0">
                          <a:solidFill>
                            <a:schemeClr val="dk1"/>
                          </a:solidFill>
                          <a:latin typeface="+mn-lt"/>
                          <a:ea typeface="+mn-ea"/>
                          <a:cs typeface="+mn-cs"/>
                        </a:rPr>
                        <a:t> </a:t>
                      </a:r>
                      <a:r>
                        <a:rPr lang="en-GB" sz="1400" b="0" u="none" strike="noStrike" kern="1200" cap="none" dirty="0" err="1">
                          <a:solidFill>
                            <a:schemeClr val="dk1"/>
                          </a:solidFill>
                          <a:latin typeface="+mn-lt"/>
                          <a:ea typeface="+mn-ea"/>
                          <a:cs typeface="+mn-cs"/>
                        </a:rPr>
                        <a:t>Phai</a:t>
                      </a:r>
                      <a:r>
                        <a:rPr lang="en-GB" sz="1400" b="0" u="none" strike="noStrike" kern="1200" cap="none" dirty="0">
                          <a:solidFill>
                            <a:schemeClr val="dk1"/>
                          </a:solidFill>
                          <a:latin typeface="+mn-lt"/>
                          <a:ea typeface="+mn-ea"/>
                          <a:cs typeface="+mn-cs"/>
                        </a:rPr>
                        <a:t> , and Qi Shi</a:t>
                      </a:r>
                    </a:p>
                    <a:p>
                      <a:pPr algn="just"/>
                      <a:r>
                        <a:rPr lang="en-IN" sz="1400" b="1" u="none" strike="noStrike" cap="none" dirty="0">
                          <a:solidFill>
                            <a:schemeClr val="dk1"/>
                          </a:solidFill>
                        </a:rPr>
                        <a:t>About: </a:t>
                      </a:r>
                      <a:r>
                        <a:rPr lang="en-IN" sz="1400" b="0" u="none" strike="noStrike" cap="none" dirty="0">
                          <a:solidFill>
                            <a:schemeClr val="dk1"/>
                          </a:solidFill>
                        </a:rPr>
                        <a:t>Utilizes TensorFlow to implement a Deep Belief Network (DBN) for efficient network anomaly detection, tackling challenges in Network Intrusion Detection Systems (NIDS). It introduces Non-Symmetric Dimensionality Auto-Encoder (NDAE) for enhanced feature learning, outperforming DBNs, and employs stacked NDAE with Random Forest for superior classification.</a:t>
                      </a:r>
                      <a:endParaRPr sz="1400" b="0" u="none" strike="noStrike" cap="none" dirty="0">
                        <a:solidFill>
                          <a:schemeClr val="dk1"/>
                        </a:solidFill>
                      </a:endParaRPr>
                    </a:p>
                  </a:txBody>
                  <a:tcPr marL="91425" marR="91425" marT="91425" marB="91425">
                    <a:solidFill>
                      <a:srgbClr val="CFE2F3"/>
                    </a:solidFill>
                  </a:tcPr>
                </a:tc>
                <a:tc>
                  <a:txBody>
                    <a:bodyPr/>
                    <a:lstStyle/>
                    <a:p>
                      <a:pPr marL="0" marR="0" lvl="0" indent="0" algn="just" rtl="0">
                        <a:lnSpc>
                          <a:spcPct val="100000"/>
                        </a:lnSpc>
                        <a:spcBef>
                          <a:spcPts val="0"/>
                        </a:spcBef>
                        <a:spcAft>
                          <a:spcPts val="0"/>
                        </a:spcAft>
                        <a:buClr>
                          <a:schemeClr val="dk1"/>
                        </a:buClr>
                        <a:buSzPts val="1100"/>
                        <a:buFont typeface="Arial"/>
                        <a:buNone/>
                      </a:pPr>
                      <a:r>
                        <a:rPr lang="en-GB" sz="1400" b="1" u="none" strike="noStrike" cap="none" dirty="0">
                          <a:solidFill>
                            <a:schemeClr val="dk1"/>
                          </a:solidFill>
                        </a:rPr>
                        <a:t>Pros: </a:t>
                      </a:r>
                    </a:p>
                    <a:p>
                      <a:pPr marL="171450" marR="0" lvl="0" indent="-171450" algn="just" rtl="0">
                        <a:lnSpc>
                          <a:spcPct val="100000"/>
                        </a:lnSpc>
                        <a:spcBef>
                          <a:spcPts val="0"/>
                        </a:spcBef>
                        <a:spcAft>
                          <a:spcPts val="0"/>
                        </a:spcAft>
                        <a:buClr>
                          <a:schemeClr val="dk1"/>
                        </a:buClr>
                        <a:buSzPts val="1100"/>
                        <a:buFont typeface="Arial" panose="020B0604020202020204" pitchFamily="34" charset="0"/>
                        <a:buChar char="•"/>
                      </a:pPr>
                      <a:r>
                        <a:rPr lang="en-US" sz="1400" dirty="0"/>
                        <a:t>Up to 5% accuracy improvement and 98.81% training time reduction.</a:t>
                      </a:r>
                    </a:p>
                    <a:p>
                      <a:pPr marL="171450" marR="0" lvl="0" indent="-171450" algn="just" rtl="0">
                        <a:lnSpc>
                          <a:spcPct val="100000"/>
                        </a:lnSpc>
                        <a:spcBef>
                          <a:spcPts val="0"/>
                        </a:spcBef>
                        <a:spcAft>
                          <a:spcPts val="0"/>
                        </a:spcAft>
                        <a:buClr>
                          <a:schemeClr val="dk1"/>
                        </a:buClr>
                        <a:buSzPts val="1100"/>
                        <a:buFont typeface="Arial" panose="020B0604020202020204" pitchFamily="34" charset="0"/>
                        <a:buChar char="•"/>
                      </a:pPr>
                      <a:r>
                        <a:rPr lang="en-US" sz="1400" dirty="0"/>
                        <a:t>High precision, recall, and accuracy on KDD Cup '99 and NSL-KDD datasets.</a:t>
                      </a:r>
                    </a:p>
                    <a:p>
                      <a:pPr marL="171450" marR="0" lvl="0" indent="-171450" algn="just" rtl="0">
                        <a:lnSpc>
                          <a:spcPct val="100000"/>
                        </a:lnSpc>
                        <a:spcBef>
                          <a:spcPts val="0"/>
                        </a:spcBef>
                        <a:spcAft>
                          <a:spcPts val="0"/>
                        </a:spcAft>
                        <a:buClr>
                          <a:schemeClr val="dk1"/>
                        </a:buClr>
                        <a:buSzPts val="1100"/>
                        <a:buFont typeface="Arial" panose="020B0604020202020204" pitchFamily="34" charset="0"/>
                        <a:buChar char="•"/>
                      </a:pPr>
                      <a:r>
                        <a:rPr lang="en-US" sz="1400" dirty="0"/>
                        <a:t>Addresses concerns in human interaction and detection accuracy for modern NIDSs.</a:t>
                      </a:r>
                      <a:endParaRPr sz="1400" b="1" u="none" strike="noStrike" cap="none" dirty="0">
                        <a:solidFill>
                          <a:schemeClr val="dk1"/>
                        </a:solidFill>
                      </a:endParaRPr>
                    </a:p>
                    <a:p>
                      <a:pPr marL="0" marR="0" lvl="0" indent="0" algn="just" rtl="0">
                        <a:lnSpc>
                          <a:spcPct val="100000"/>
                        </a:lnSpc>
                        <a:spcBef>
                          <a:spcPts val="0"/>
                        </a:spcBef>
                        <a:spcAft>
                          <a:spcPts val="0"/>
                        </a:spcAft>
                        <a:buClr>
                          <a:schemeClr val="dk1"/>
                        </a:buClr>
                        <a:buSzPts val="1100"/>
                        <a:buFont typeface="Arial"/>
                        <a:buNone/>
                      </a:pPr>
                      <a:r>
                        <a:rPr lang="en-GB" sz="1400" b="1" u="none" strike="noStrike" cap="none" dirty="0"/>
                        <a:t>Cons</a:t>
                      </a:r>
                      <a:r>
                        <a:rPr lang="en-GB" sz="1400" b="1" u="none" strike="noStrike" cap="none" dirty="0">
                          <a:solidFill>
                            <a:schemeClr val="dk1"/>
                          </a:solidFill>
                        </a:rPr>
                        <a:t>:</a:t>
                      </a:r>
                      <a:endParaRPr sz="1400" b="1" u="none" strike="noStrike" cap="none" dirty="0">
                        <a:solidFill>
                          <a:schemeClr val="dk1"/>
                        </a:solidFill>
                      </a:endParaRPr>
                    </a:p>
                    <a:p>
                      <a:pPr marL="171450" marR="0" lvl="0" indent="-171450" algn="just" rtl="0">
                        <a:lnSpc>
                          <a:spcPct val="100000"/>
                        </a:lnSpc>
                        <a:spcBef>
                          <a:spcPts val="0"/>
                        </a:spcBef>
                        <a:spcAft>
                          <a:spcPts val="0"/>
                        </a:spcAft>
                        <a:buClr>
                          <a:schemeClr val="dk1"/>
                        </a:buClr>
                        <a:buSzPts val="1100"/>
                        <a:buFont typeface="Arial" panose="020B0604020202020204" pitchFamily="34" charset="0"/>
                        <a:buChar char="•"/>
                      </a:pPr>
                      <a:r>
                        <a:rPr lang="en-US" sz="1400" dirty="0"/>
                        <a:t>Acknowledges imperfections, indicating potential for further refinement.</a:t>
                      </a:r>
                    </a:p>
                    <a:p>
                      <a:pPr marL="171450" marR="0" lvl="0" indent="-171450" algn="just" rtl="0">
                        <a:lnSpc>
                          <a:spcPct val="100000"/>
                        </a:lnSpc>
                        <a:spcBef>
                          <a:spcPts val="0"/>
                        </a:spcBef>
                        <a:spcAft>
                          <a:spcPts val="0"/>
                        </a:spcAft>
                        <a:buClr>
                          <a:schemeClr val="dk1"/>
                        </a:buClr>
                        <a:buSzPts val="1100"/>
                        <a:buFont typeface="Arial" panose="020B0604020202020204" pitchFamily="34" charset="0"/>
                        <a:buChar char="•"/>
                      </a:pPr>
                      <a:r>
                        <a:rPr lang="en-US" sz="1400" dirty="0"/>
                        <a:t>Untested in handling zero-day attacks and real-world backbone network traffic.</a:t>
                      </a:r>
                    </a:p>
                    <a:p>
                      <a:pPr marL="171450" marR="0" lvl="0" indent="-171450" algn="just" rtl="0">
                        <a:lnSpc>
                          <a:spcPct val="100000"/>
                        </a:lnSpc>
                        <a:spcBef>
                          <a:spcPts val="0"/>
                        </a:spcBef>
                        <a:spcAft>
                          <a:spcPts val="0"/>
                        </a:spcAft>
                        <a:buClr>
                          <a:schemeClr val="dk1"/>
                        </a:buClr>
                        <a:buSzPts val="1100"/>
                        <a:buFont typeface="Arial" panose="020B0604020202020204" pitchFamily="34" charset="0"/>
                        <a:buChar char="•"/>
                      </a:pPr>
                      <a:r>
                        <a:rPr lang="en-US" sz="1400" dirty="0"/>
                        <a:t>Relies on TensorFlow and GPU, limiting applicability in resource-constrained environments.</a:t>
                      </a:r>
                      <a:endParaRPr sz="1400" b="1" u="none" strike="noStrike" cap="none" dirty="0"/>
                    </a:p>
                  </a:txBody>
                  <a:tcPr marL="91425" marR="91425" marT="91425" marB="91425">
                    <a:solidFill>
                      <a:srgbClr val="CFE2F3"/>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7078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2"/>
            <a:ext cx="12192000" cy="779928"/>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LITERATURE SURVEY</a:t>
            </a:r>
          </a:p>
        </p:txBody>
      </p:sp>
      <p:graphicFrame>
        <p:nvGraphicFramePr>
          <p:cNvPr id="4" name="Google Shape;74;g275d22eff7f_0_0">
            <a:extLst>
              <a:ext uri="{FF2B5EF4-FFF2-40B4-BE49-F238E27FC236}">
                <a16:creationId xmlns:a16="http://schemas.microsoft.com/office/drawing/2014/main" id="{E21C422A-A402-FA65-7F15-4E5ED60C49FB}"/>
              </a:ext>
            </a:extLst>
          </p:cNvPr>
          <p:cNvGraphicFramePr/>
          <p:nvPr>
            <p:extLst>
              <p:ext uri="{D42A27DB-BD31-4B8C-83A1-F6EECF244321}">
                <p14:modId xmlns:p14="http://schemas.microsoft.com/office/powerpoint/2010/main" val="286904333"/>
              </p:ext>
            </p:extLst>
          </p:nvPr>
        </p:nvGraphicFramePr>
        <p:xfrm>
          <a:off x="134471" y="887505"/>
          <a:ext cx="11923058" cy="5836023"/>
        </p:xfrm>
        <a:graphic>
          <a:graphicData uri="http://schemas.openxmlformats.org/drawingml/2006/table">
            <a:tbl>
              <a:tblPr>
                <a:noFill/>
              </a:tblPr>
              <a:tblGrid>
                <a:gridCol w="233082">
                  <a:extLst>
                    <a:ext uri="{9D8B030D-6E8A-4147-A177-3AD203B41FA5}">
                      <a16:colId xmlns:a16="http://schemas.microsoft.com/office/drawing/2014/main" val="20000"/>
                    </a:ext>
                  </a:extLst>
                </a:gridCol>
                <a:gridCol w="6302188">
                  <a:extLst>
                    <a:ext uri="{9D8B030D-6E8A-4147-A177-3AD203B41FA5}">
                      <a16:colId xmlns:a16="http://schemas.microsoft.com/office/drawing/2014/main" val="20001"/>
                    </a:ext>
                  </a:extLst>
                </a:gridCol>
                <a:gridCol w="5387788">
                  <a:extLst>
                    <a:ext uri="{9D8B030D-6E8A-4147-A177-3AD203B41FA5}">
                      <a16:colId xmlns:a16="http://schemas.microsoft.com/office/drawing/2014/main" val="20002"/>
                    </a:ext>
                  </a:extLst>
                </a:gridCol>
              </a:tblGrid>
              <a:tr h="401094">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solidFill>
                      <a:srgbClr val="3D85C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a:t>Description</a:t>
                      </a:r>
                      <a:endParaRPr sz="1400" u="none" strike="noStrike" cap="none" dirty="0"/>
                    </a:p>
                  </a:txBody>
                  <a:tcPr marL="91425" marR="91425" marT="91425" marB="91425">
                    <a:solidFill>
                      <a:srgbClr val="3D85C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Pros and Cons</a:t>
                      </a:r>
                      <a:endParaRPr sz="1400" u="none" strike="noStrike" cap="none"/>
                    </a:p>
                  </a:txBody>
                  <a:tcPr marL="91425" marR="91425" marT="91425" marB="91425">
                    <a:solidFill>
                      <a:srgbClr val="3D85C6"/>
                    </a:solidFill>
                  </a:tcPr>
                </a:tc>
                <a:extLst>
                  <a:ext uri="{0D108BD9-81ED-4DB2-BD59-A6C34878D82A}">
                    <a16:rowId xmlns:a16="http://schemas.microsoft.com/office/drawing/2014/main" val="10000"/>
                  </a:ext>
                </a:extLst>
              </a:tr>
              <a:tr h="2616675">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dirty="0"/>
                        <a:t>3</a:t>
                      </a:r>
                      <a:endParaRPr sz="1200" u="none" strike="noStrike" cap="none" dirty="0"/>
                    </a:p>
                  </a:txBody>
                  <a:tcPr marL="91425" marR="91425" marT="91425" marB="91425"/>
                </a:tc>
                <a:tc>
                  <a:txBody>
                    <a:bodyPr/>
                    <a:lstStyle/>
                    <a:p>
                      <a:pPr marL="0" marR="0" lvl="0" indent="0" algn="just" rtl="0">
                        <a:lnSpc>
                          <a:spcPct val="100000"/>
                        </a:lnSpc>
                        <a:spcBef>
                          <a:spcPts val="0"/>
                        </a:spcBef>
                        <a:spcAft>
                          <a:spcPts val="0"/>
                        </a:spcAft>
                        <a:buClr>
                          <a:srgbClr val="000000"/>
                        </a:buClr>
                        <a:buSzPts val="1200"/>
                        <a:buFont typeface="Arial"/>
                        <a:buNone/>
                      </a:pPr>
                      <a:r>
                        <a:rPr lang="en-GB" sz="1400" b="1" u="none" strike="noStrike" cap="none" dirty="0">
                          <a:solidFill>
                            <a:schemeClr val="dk1"/>
                          </a:solidFill>
                        </a:rPr>
                        <a:t>Clustering and Unsupervised Anomaly Detection with L2 Normalized Deep Auto-Encoder Representations</a:t>
                      </a:r>
                      <a:r>
                        <a:rPr lang="en-GB" sz="1400" u="none" strike="noStrike" cap="none" dirty="0">
                          <a:solidFill>
                            <a:srgbClr val="111111"/>
                          </a:solidFill>
                          <a:latin typeface="Roboto"/>
                          <a:ea typeface="Roboto"/>
                          <a:cs typeface="Roboto"/>
                          <a:sym typeface="Roboto"/>
                        </a:rPr>
                        <a:t> </a:t>
                      </a:r>
                    </a:p>
                    <a:p>
                      <a:pPr marL="0" marR="0" lvl="0" indent="0" algn="just" rtl="0">
                        <a:lnSpc>
                          <a:spcPct val="100000"/>
                        </a:lnSpc>
                        <a:spcBef>
                          <a:spcPts val="0"/>
                        </a:spcBef>
                        <a:spcAft>
                          <a:spcPts val="0"/>
                        </a:spcAft>
                        <a:buClr>
                          <a:srgbClr val="000000"/>
                        </a:buClr>
                        <a:buSzPts val="1200"/>
                        <a:buFont typeface="Arial"/>
                        <a:buNone/>
                      </a:pPr>
                      <a:endParaRPr lang="en-GB" sz="1400" u="none" strike="noStrike" cap="none" dirty="0">
                        <a:solidFill>
                          <a:srgbClr val="11111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GB" sz="1400" b="1" dirty="0"/>
                        <a:t>Published in: </a:t>
                      </a:r>
                      <a:r>
                        <a:rPr lang="en-GB" sz="1400" u="none" strike="noStrike" kern="1200" cap="none" dirty="0">
                          <a:solidFill>
                            <a:schemeClr val="dk1"/>
                          </a:solidFill>
                          <a:latin typeface="+mn-lt"/>
                          <a:ea typeface="+mn-ea"/>
                          <a:cs typeface="+mn-cs"/>
                        </a:rPr>
                        <a:t> 2018 International Joint Conference on Neural Networks (IJCNN), IEEE</a:t>
                      </a:r>
                    </a:p>
                    <a:p>
                      <a:pPr marL="0" marR="0" lvl="0" indent="0" algn="just" rtl="0">
                        <a:lnSpc>
                          <a:spcPct val="100000"/>
                        </a:lnSpc>
                        <a:spcBef>
                          <a:spcPts val="0"/>
                        </a:spcBef>
                        <a:spcAft>
                          <a:spcPts val="0"/>
                        </a:spcAft>
                        <a:buClr>
                          <a:srgbClr val="000000"/>
                        </a:buClr>
                        <a:buSzPts val="1200"/>
                        <a:buFont typeface="Arial"/>
                        <a:buNone/>
                      </a:pPr>
                      <a:r>
                        <a:rPr lang="en-GB" sz="1400" b="1" u="none" strike="noStrike" kern="1200" cap="none" dirty="0">
                          <a:solidFill>
                            <a:schemeClr val="dk1"/>
                          </a:solidFill>
                          <a:latin typeface="+mn-lt"/>
                          <a:ea typeface="+mn-ea"/>
                          <a:cs typeface="+mn-cs"/>
                        </a:rPr>
                        <a:t>Year: </a:t>
                      </a:r>
                      <a:r>
                        <a:rPr lang="en-GB" sz="1400" b="0" u="none" strike="noStrike" kern="1200" cap="none" dirty="0">
                          <a:solidFill>
                            <a:schemeClr val="dk1"/>
                          </a:solidFill>
                          <a:latin typeface="+mn-lt"/>
                          <a:ea typeface="+mn-ea"/>
                          <a:cs typeface="+mn-cs"/>
                        </a:rPr>
                        <a:t>2018</a:t>
                      </a:r>
                    </a:p>
                    <a:p>
                      <a:pPr algn="just"/>
                      <a:r>
                        <a:rPr lang="en-GB" sz="1400" b="1" u="none" strike="noStrike" kern="1200" cap="none" dirty="0">
                          <a:solidFill>
                            <a:schemeClr val="dk1"/>
                          </a:solidFill>
                          <a:latin typeface="+mn-lt"/>
                          <a:ea typeface="+mn-ea"/>
                          <a:cs typeface="+mn-cs"/>
                        </a:rPr>
                        <a:t>Authors: </a:t>
                      </a:r>
                      <a:r>
                        <a:rPr lang="en-GB" sz="1400" u="none" strike="noStrike" kern="1200" cap="none" dirty="0" err="1">
                          <a:solidFill>
                            <a:schemeClr val="dk1"/>
                          </a:solidFill>
                          <a:latin typeface="+mn-lt"/>
                          <a:ea typeface="+mn-ea"/>
                          <a:cs typeface="+mn-cs"/>
                        </a:rPr>
                        <a:t>Caglar</a:t>
                      </a:r>
                      <a:r>
                        <a:rPr lang="en-GB" sz="1400" u="none" strike="noStrike" kern="1200" cap="none" dirty="0">
                          <a:solidFill>
                            <a:schemeClr val="dk1"/>
                          </a:solidFill>
                          <a:latin typeface="+mn-lt"/>
                          <a:ea typeface="+mn-ea"/>
                          <a:cs typeface="+mn-cs"/>
                        </a:rPr>
                        <a:t> </a:t>
                      </a:r>
                      <a:r>
                        <a:rPr lang="en-GB" sz="1400" u="none" strike="noStrike" kern="1200" cap="none" dirty="0" err="1">
                          <a:solidFill>
                            <a:schemeClr val="dk1"/>
                          </a:solidFill>
                          <a:latin typeface="+mn-lt"/>
                          <a:ea typeface="+mn-ea"/>
                          <a:cs typeface="+mn-cs"/>
                        </a:rPr>
                        <a:t>Aytekin</a:t>
                      </a:r>
                      <a:r>
                        <a:rPr lang="en-GB" sz="1400" u="none" strike="noStrike" kern="1200" cap="none" dirty="0">
                          <a:solidFill>
                            <a:schemeClr val="dk1"/>
                          </a:solidFill>
                          <a:latin typeface="+mn-lt"/>
                          <a:ea typeface="+mn-ea"/>
                          <a:cs typeface="+mn-cs"/>
                        </a:rPr>
                        <a:t>; </a:t>
                      </a:r>
                      <a:r>
                        <a:rPr lang="en-GB" sz="1400" u="none" strike="noStrike" kern="1200" cap="none" dirty="0" err="1">
                          <a:solidFill>
                            <a:schemeClr val="dk1"/>
                          </a:solidFill>
                          <a:latin typeface="+mn-lt"/>
                          <a:ea typeface="+mn-ea"/>
                          <a:cs typeface="+mn-cs"/>
                        </a:rPr>
                        <a:t>Xingyang</a:t>
                      </a:r>
                      <a:r>
                        <a:rPr lang="en-GB" sz="1400" u="none" strike="noStrike" kern="1200" cap="none" dirty="0">
                          <a:solidFill>
                            <a:schemeClr val="dk1"/>
                          </a:solidFill>
                          <a:latin typeface="+mn-lt"/>
                          <a:ea typeface="+mn-ea"/>
                          <a:cs typeface="+mn-cs"/>
                        </a:rPr>
                        <a:t> Ni; Francesco </a:t>
                      </a:r>
                      <a:r>
                        <a:rPr lang="en-GB" sz="1400" u="none" strike="noStrike" kern="1200" cap="none" dirty="0" err="1">
                          <a:solidFill>
                            <a:schemeClr val="dk1"/>
                          </a:solidFill>
                          <a:latin typeface="+mn-lt"/>
                          <a:ea typeface="+mn-ea"/>
                          <a:cs typeface="+mn-cs"/>
                        </a:rPr>
                        <a:t>Cricri</a:t>
                      </a:r>
                      <a:r>
                        <a:rPr lang="en-GB" sz="1400" u="none" strike="noStrike" kern="1200" cap="none" dirty="0">
                          <a:solidFill>
                            <a:schemeClr val="dk1"/>
                          </a:solidFill>
                          <a:latin typeface="+mn-lt"/>
                          <a:ea typeface="+mn-ea"/>
                          <a:cs typeface="+mn-cs"/>
                        </a:rPr>
                        <a:t>; Emre Aksu</a:t>
                      </a:r>
                    </a:p>
                    <a:p>
                      <a:pPr algn="just"/>
                      <a:r>
                        <a:rPr lang="en-GB" sz="1400" b="1" u="none" strike="noStrike" cap="none" dirty="0">
                          <a:solidFill>
                            <a:schemeClr val="dk1"/>
                          </a:solidFill>
                        </a:rPr>
                        <a:t>About: </a:t>
                      </a:r>
                      <a:r>
                        <a:rPr lang="en-GB" sz="1400" b="0" u="none" strike="noStrike" cap="none" dirty="0">
                          <a:solidFill>
                            <a:schemeClr val="dk1"/>
                          </a:solidFill>
                        </a:rPr>
                        <a:t>Uses L2 normalization in auto-encoder training to enhance clustering and anomaly detection by improving accuracy. The method adds this constraint, boosting accuracy in grouping information. The computer learns from dense or convolutional layers and minimizes errors during training for better results.</a:t>
                      </a:r>
                      <a:endParaRPr lang="en-GB" sz="1400" u="none" strike="noStrike" cap="none" dirty="0">
                        <a:solidFill>
                          <a:srgbClr val="111111"/>
                        </a:solidFill>
                        <a:latin typeface="Roboto"/>
                        <a:ea typeface="Roboto"/>
                        <a:cs typeface="Roboto"/>
                        <a:sym typeface="Roboto"/>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200"/>
                        <a:buFont typeface="Arial"/>
                        <a:buNone/>
                      </a:pPr>
                      <a:r>
                        <a:rPr lang="en-GB" sz="1400" b="1" u="none" strike="noStrike" cap="none" dirty="0"/>
                        <a:t>Pros: </a:t>
                      </a:r>
                      <a:endParaRPr sz="1400" b="1" u="none" strike="noStrike" cap="none" dirty="0"/>
                    </a:p>
                    <a:p>
                      <a:pPr marL="171450" marR="0" lvl="0" indent="-171450" algn="just" rtl="0">
                        <a:lnSpc>
                          <a:spcPct val="100000"/>
                        </a:lnSpc>
                        <a:spcBef>
                          <a:spcPts val="0"/>
                        </a:spcBef>
                        <a:spcAft>
                          <a:spcPts val="0"/>
                        </a:spcAft>
                        <a:buClr>
                          <a:srgbClr val="000000"/>
                        </a:buClr>
                        <a:buSzPts val="1200"/>
                        <a:buFont typeface="Arial" panose="020B0604020202020204" pitchFamily="34" charset="0"/>
                        <a:buChar char="•"/>
                      </a:pPr>
                      <a:r>
                        <a:rPr lang="en-US" sz="1400" dirty="0"/>
                        <a:t>L2 normalization improves representation separability for higher k-means clustering accuracy.</a:t>
                      </a:r>
                    </a:p>
                    <a:p>
                      <a:pPr marL="171450" marR="0" lvl="0" indent="-171450" algn="just" rtl="0">
                        <a:lnSpc>
                          <a:spcPct val="100000"/>
                        </a:lnSpc>
                        <a:spcBef>
                          <a:spcPts val="0"/>
                        </a:spcBef>
                        <a:spcAft>
                          <a:spcPts val="0"/>
                        </a:spcAft>
                        <a:buClr>
                          <a:srgbClr val="000000"/>
                        </a:buClr>
                        <a:buSzPts val="1200"/>
                        <a:buFont typeface="Arial" panose="020B0604020202020204" pitchFamily="34" charset="0"/>
                        <a:buChar char="•"/>
                      </a:pPr>
                      <a:r>
                        <a:rPr lang="en-US" sz="1400" dirty="0"/>
                        <a:t>Anomaly detection method using L2 normalized auto-encoder representations outperforms other deep methods.</a:t>
                      </a:r>
                    </a:p>
                    <a:p>
                      <a:pPr marL="171450" marR="0" lvl="0" indent="-171450" algn="just" rtl="0">
                        <a:lnSpc>
                          <a:spcPct val="100000"/>
                        </a:lnSpc>
                        <a:spcBef>
                          <a:spcPts val="0"/>
                        </a:spcBef>
                        <a:spcAft>
                          <a:spcPts val="0"/>
                        </a:spcAft>
                        <a:buClr>
                          <a:srgbClr val="000000"/>
                        </a:buClr>
                        <a:buSzPts val="1200"/>
                        <a:buFont typeface="Arial" panose="020B0604020202020204" pitchFamily="34" charset="0"/>
                        <a:buChar char="•"/>
                      </a:pPr>
                      <a:r>
                        <a:rPr lang="en-US" sz="1400" dirty="0"/>
                        <a:t>Achieves high clustering accuracy without additional clustering losses, offering a straightforward approach.</a:t>
                      </a:r>
                      <a:endParaRPr lang="en-GB" sz="1400" b="1" u="none" strike="noStrike" cap="none" dirty="0"/>
                    </a:p>
                    <a:p>
                      <a:pPr marL="0" marR="0" lvl="0" indent="0" algn="just" rtl="0">
                        <a:lnSpc>
                          <a:spcPct val="100000"/>
                        </a:lnSpc>
                        <a:spcBef>
                          <a:spcPts val="0"/>
                        </a:spcBef>
                        <a:spcAft>
                          <a:spcPts val="0"/>
                        </a:spcAft>
                        <a:buClr>
                          <a:srgbClr val="000000"/>
                        </a:buClr>
                        <a:buSzPts val="1200"/>
                        <a:buFont typeface="Arial"/>
                        <a:buNone/>
                      </a:pPr>
                      <a:r>
                        <a:rPr lang="en-GB" sz="1400" b="1" u="none" strike="noStrike" cap="none" dirty="0"/>
                        <a:t>Cons:</a:t>
                      </a:r>
                      <a:endParaRPr sz="1400" b="1" u="none" strike="noStrike" cap="none" dirty="0"/>
                    </a:p>
                    <a:p>
                      <a:pPr marL="171450" marR="0" lvl="0" indent="-171450" algn="just" rtl="0">
                        <a:lnSpc>
                          <a:spcPct val="100000"/>
                        </a:lnSpc>
                        <a:spcBef>
                          <a:spcPts val="0"/>
                        </a:spcBef>
                        <a:spcAft>
                          <a:spcPts val="0"/>
                        </a:spcAft>
                        <a:buClr>
                          <a:srgbClr val="000000"/>
                        </a:buClr>
                        <a:buSzPts val="1200"/>
                        <a:buFont typeface="Arial" panose="020B0604020202020204" pitchFamily="34" charset="0"/>
                        <a:buChar char="•"/>
                      </a:pPr>
                      <a:r>
                        <a:rPr lang="en-US" sz="1400" dirty="0"/>
                        <a:t>Relies on L2 normalization, limiting applicability in some scenarios.</a:t>
                      </a:r>
                    </a:p>
                    <a:p>
                      <a:pPr marL="171450" marR="0" lvl="0" indent="-171450" algn="just" rtl="0">
                        <a:lnSpc>
                          <a:spcPct val="100000"/>
                        </a:lnSpc>
                        <a:spcBef>
                          <a:spcPts val="0"/>
                        </a:spcBef>
                        <a:spcAft>
                          <a:spcPts val="0"/>
                        </a:spcAft>
                        <a:buClr>
                          <a:srgbClr val="000000"/>
                        </a:buClr>
                        <a:buSzPts val="1200"/>
                        <a:buFont typeface="Arial" panose="020B0604020202020204" pitchFamily="34" charset="0"/>
                        <a:buChar char="•"/>
                      </a:pPr>
                      <a:r>
                        <a:rPr lang="en-US" sz="1400" dirty="0"/>
                        <a:t>Focuses on weaknesses in reconstruction error-based anomaly detection, leaving room for broader exploration.</a:t>
                      </a:r>
                      <a:endParaRPr sz="1400" u="none" strike="noStrike" cap="none" dirty="0"/>
                    </a:p>
                  </a:txBody>
                  <a:tcPr marL="91425" marR="91425" marT="91425" marB="91425"/>
                </a:tc>
                <a:extLst>
                  <a:ext uri="{0D108BD9-81ED-4DB2-BD59-A6C34878D82A}">
                    <a16:rowId xmlns:a16="http://schemas.microsoft.com/office/drawing/2014/main" val="10001"/>
                  </a:ext>
                </a:extLst>
              </a:tr>
              <a:tr h="2818254">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dirty="0"/>
                        <a:t>4</a:t>
                      </a:r>
                      <a:endParaRPr sz="1200" u="none" strike="noStrike" cap="none" dirty="0"/>
                    </a:p>
                  </a:txBody>
                  <a:tcPr marL="91425" marR="91425" marT="91425" marB="91425">
                    <a:solidFill>
                      <a:srgbClr val="CFE2F3"/>
                    </a:solidFill>
                  </a:tcPr>
                </a:tc>
                <a:tc>
                  <a:txBody>
                    <a:bodyPr/>
                    <a:lstStyle/>
                    <a:p>
                      <a:pPr marL="0" marR="0" lvl="0" indent="0" algn="just" rtl="0">
                        <a:lnSpc>
                          <a:spcPct val="100000"/>
                        </a:lnSpc>
                        <a:spcBef>
                          <a:spcPts val="0"/>
                        </a:spcBef>
                        <a:spcAft>
                          <a:spcPts val="0"/>
                        </a:spcAft>
                        <a:buClr>
                          <a:srgbClr val="000000"/>
                        </a:buClr>
                        <a:buSzPts val="1200"/>
                        <a:buFont typeface="Arial"/>
                        <a:buNone/>
                      </a:pPr>
                      <a:r>
                        <a:rPr lang="en-GB" sz="1400" b="1" u="none" strike="noStrike" cap="none" dirty="0">
                          <a:solidFill>
                            <a:schemeClr val="dk1"/>
                          </a:solidFill>
                        </a:rPr>
                        <a:t>Unsupervised Detection of Anomalous Running Patterns Using Cluster Analysis</a:t>
                      </a:r>
                    </a:p>
                    <a:p>
                      <a:pPr marL="0" marR="0" lvl="0" indent="0" algn="just" rtl="0">
                        <a:lnSpc>
                          <a:spcPct val="100000"/>
                        </a:lnSpc>
                        <a:spcBef>
                          <a:spcPts val="0"/>
                        </a:spcBef>
                        <a:spcAft>
                          <a:spcPts val="0"/>
                        </a:spcAft>
                        <a:buClr>
                          <a:srgbClr val="000000"/>
                        </a:buClr>
                        <a:buSzPts val="1200"/>
                        <a:buFont typeface="Arial"/>
                        <a:buNone/>
                      </a:pPr>
                      <a:endParaRPr lang="en-GB" sz="1400" u="none" strike="noStrike" cap="none" dirty="0">
                        <a:solidFill>
                          <a:srgbClr val="11111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GB" sz="1400" b="1" dirty="0"/>
                        <a:t>Published in: </a:t>
                      </a:r>
                      <a:r>
                        <a:rPr lang="en-GB" sz="1400" u="none" strike="noStrike" kern="1200" cap="none" dirty="0">
                          <a:solidFill>
                            <a:schemeClr val="dk1"/>
                          </a:solidFill>
                          <a:latin typeface="+mn-lt"/>
                          <a:ea typeface="+mn-ea"/>
                          <a:cs typeface="+mn-cs"/>
                        </a:rPr>
                        <a:t> 2023 IEEE 13th International Conference on Electronics and Information Technologies (ELIT)</a:t>
                      </a:r>
                    </a:p>
                    <a:p>
                      <a:pPr marL="0" marR="0" lvl="0" indent="0" algn="just" rtl="0">
                        <a:lnSpc>
                          <a:spcPct val="100000"/>
                        </a:lnSpc>
                        <a:spcBef>
                          <a:spcPts val="0"/>
                        </a:spcBef>
                        <a:spcAft>
                          <a:spcPts val="0"/>
                        </a:spcAft>
                        <a:buClr>
                          <a:srgbClr val="000000"/>
                        </a:buClr>
                        <a:buSzPts val="1200"/>
                        <a:buFont typeface="Arial"/>
                        <a:buNone/>
                      </a:pPr>
                      <a:r>
                        <a:rPr lang="en-GB" sz="1400" b="1" u="none" strike="noStrike" kern="1200" cap="none" dirty="0">
                          <a:solidFill>
                            <a:schemeClr val="dk1"/>
                          </a:solidFill>
                          <a:latin typeface="+mn-lt"/>
                          <a:ea typeface="+mn-ea"/>
                          <a:cs typeface="+mn-cs"/>
                        </a:rPr>
                        <a:t>Year: </a:t>
                      </a:r>
                      <a:r>
                        <a:rPr lang="en-GB" sz="1400" b="0" u="none" strike="noStrike" kern="1200" cap="none" dirty="0">
                          <a:solidFill>
                            <a:schemeClr val="dk1"/>
                          </a:solidFill>
                          <a:latin typeface="+mn-lt"/>
                          <a:ea typeface="+mn-ea"/>
                          <a:cs typeface="+mn-cs"/>
                        </a:rPr>
                        <a:t>2023</a:t>
                      </a:r>
                    </a:p>
                    <a:p>
                      <a:pPr algn="just"/>
                      <a:r>
                        <a:rPr lang="en-GB" sz="1400" b="1" u="none" strike="noStrike" kern="1200" cap="none" dirty="0">
                          <a:solidFill>
                            <a:schemeClr val="dk1"/>
                          </a:solidFill>
                          <a:latin typeface="+mn-lt"/>
                          <a:ea typeface="+mn-ea"/>
                          <a:cs typeface="+mn-cs"/>
                        </a:rPr>
                        <a:t>Authors: </a:t>
                      </a:r>
                      <a:r>
                        <a:rPr lang="en-GB" sz="1400" u="none" strike="noStrike" kern="1200" cap="none" dirty="0">
                          <a:solidFill>
                            <a:schemeClr val="dk1"/>
                          </a:solidFill>
                          <a:latin typeface="+mn-lt"/>
                          <a:ea typeface="+mn-ea"/>
                          <a:cs typeface="+mn-cs"/>
                        </a:rPr>
                        <a:t>Ivan </a:t>
                      </a:r>
                      <a:r>
                        <a:rPr lang="en-GB" sz="1400" u="none" strike="noStrike" kern="1200" cap="none" dirty="0" err="1">
                          <a:solidFill>
                            <a:schemeClr val="dk1"/>
                          </a:solidFill>
                          <a:latin typeface="+mn-lt"/>
                          <a:ea typeface="+mn-ea"/>
                          <a:cs typeface="+mn-cs"/>
                        </a:rPr>
                        <a:t>Ursul</a:t>
                      </a:r>
                      <a:r>
                        <a:rPr lang="en-GB" sz="1400" u="none" strike="noStrike" kern="1200" cap="none" dirty="0">
                          <a:solidFill>
                            <a:schemeClr val="dk1"/>
                          </a:solidFill>
                          <a:latin typeface="+mn-lt"/>
                          <a:ea typeface="+mn-ea"/>
                          <a:cs typeface="+mn-cs"/>
                        </a:rPr>
                        <a:t>; Andriy </a:t>
                      </a:r>
                      <a:r>
                        <a:rPr lang="en-GB" sz="1400" u="none" strike="noStrike" kern="1200" cap="none" dirty="0" err="1">
                          <a:solidFill>
                            <a:schemeClr val="dk1"/>
                          </a:solidFill>
                          <a:latin typeface="+mn-lt"/>
                          <a:ea typeface="+mn-ea"/>
                          <a:cs typeface="+mn-cs"/>
                        </a:rPr>
                        <a:t>Pereymybida</a:t>
                      </a:r>
                      <a:endParaRPr lang="en-GB" sz="1400" u="none" strike="noStrike" kern="1200" cap="none" dirty="0">
                        <a:solidFill>
                          <a:schemeClr val="dk1"/>
                        </a:solidFill>
                        <a:latin typeface="+mn-lt"/>
                        <a:ea typeface="+mn-ea"/>
                        <a:cs typeface="+mn-cs"/>
                      </a:endParaRPr>
                    </a:p>
                    <a:p>
                      <a:pPr marL="0" marR="0" lvl="0" indent="0" algn="just" rtl="0">
                        <a:lnSpc>
                          <a:spcPct val="100000"/>
                        </a:lnSpc>
                        <a:spcBef>
                          <a:spcPts val="0"/>
                        </a:spcBef>
                        <a:spcAft>
                          <a:spcPts val="0"/>
                        </a:spcAft>
                        <a:buClr>
                          <a:schemeClr val="dk1"/>
                        </a:buClr>
                        <a:buSzPts val="1100"/>
                        <a:buFont typeface="Arial"/>
                        <a:buNone/>
                      </a:pPr>
                      <a:r>
                        <a:rPr lang="en-GB" sz="1400" b="1" u="none" strike="noStrike" cap="none" dirty="0">
                          <a:solidFill>
                            <a:schemeClr val="dk1"/>
                          </a:solidFill>
                        </a:rPr>
                        <a:t>About: </a:t>
                      </a:r>
                      <a:r>
                        <a:rPr lang="en-GB" sz="1400" b="0" u="none" strike="noStrike" cap="none" dirty="0">
                          <a:solidFill>
                            <a:schemeClr val="dk1"/>
                          </a:solidFill>
                        </a:rPr>
                        <a:t>Examines methods for finding unusual patterns in groups, covering different techniques like distance-based, hierarchical, and density-based approaches. It also talks about using teamwork (ensemble) and spotting outliers to get better at finding unusual things in a specific dataset.</a:t>
                      </a:r>
                      <a:endParaRPr sz="1400" b="1" u="none" strike="noStrike" cap="none" dirty="0">
                        <a:solidFill>
                          <a:schemeClr val="dk1"/>
                        </a:solidFill>
                      </a:endParaRPr>
                    </a:p>
                  </a:txBody>
                  <a:tcPr marL="91425" marR="91425" marT="91425" marB="91425">
                    <a:solidFill>
                      <a:srgbClr val="CFE2F3"/>
                    </a:solidFill>
                  </a:tcPr>
                </a:tc>
                <a:tc>
                  <a:txBody>
                    <a:bodyPr/>
                    <a:lstStyle/>
                    <a:p>
                      <a:pPr marL="0" marR="0" lvl="0" indent="0" algn="just" rtl="0">
                        <a:lnSpc>
                          <a:spcPct val="100000"/>
                        </a:lnSpc>
                        <a:spcBef>
                          <a:spcPts val="0"/>
                        </a:spcBef>
                        <a:spcAft>
                          <a:spcPts val="0"/>
                        </a:spcAft>
                        <a:buClr>
                          <a:schemeClr val="dk1"/>
                        </a:buClr>
                        <a:buSzPts val="1100"/>
                        <a:buFont typeface="Arial"/>
                        <a:buNone/>
                      </a:pPr>
                      <a:r>
                        <a:rPr lang="en-GB" sz="1400" b="1" u="none" strike="noStrike" cap="none" dirty="0">
                          <a:solidFill>
                            <a:schemeClr val="dk1"/>
                          </a:solidFill>
                        </a:rPr>
                        <a:t>Pros: </a:t>
                      </a:r>
                      <a:endParaRPr sz="1400" b="1" u="none" strike="noStrike" cap="none" dirty="0">
                        <a:solidFill>
                          <a:schemeClr val="dk1"/>
                        </a:solidFill>
                      </a:endParaRPr>
                    </a:p>
                    <a:p>
                      <a:pPr marL="171450" marR="0" lvl="0" indent="-171450" algn="just" rtl="0">
                        <a:lnSpc>
                          <a:spcPct val="100000"/>
                        </a:lnSpc>
                        <a:spcBef>
                          <a:spcPts val="0"/>
                        </a:spcBef>
                        <a:spcAft>
                          <a:spcPts val="0"/>
                        </a:spcAft>
                        <a:buClr>
                          <a:schemeClr val="dk1"/>
                        </a:buClr>
                        <a:buSzPts val="1100"/>
                        <a:buFont typeface="Arial" panose="020B0604020202020204" pitchFamily="34" charset="0"/>
                        <a:buChar char="•"/>
                      </a:pPr>
                      <a:r>
                        <a:rPr lang="en-US" sz="1400" dirty="0"/>
                        <a:t>Performance evaluation identifies DBSCAN as the most efficient for detecting anomalous running patterns.</a:t>
                      </a:r>
                    </a:p>
                    <a:p>
                      <a:pPr marL="171450" marR="0" lvl="0" indent="-171450" algn="just" rtl="0">
                        <a:lnSpc>
                          <a:spcPct val="100000"/>
                        </a:lnSpc>
                        <a:spcBef>
                          <a:spcPts val="0"/>
                        </a:spcBef>
                        <a:spcAft>
                          <a:spcPts val="0"/>
                        </a:spcAft>
                        <a:buClr>
                          <a:schemeClr val="dk1"/>
                        </a:buClr>
                        <a:buSzPts val="1100"/>
                        <a:buFont typeface="Arial" panose="020B0604020202020204" pitchFamily="34" charset="0"/>
                        <a:buChar char="•"/>
                      </a:pPr>
                      <a:r>
                        <a:rPr lang="en-US" sz="1400" dirty="0"/>
                        <a:t>Provides actionable insights for improving individual and group running performance based on detected anomalies.</a:t>
                      </a:r>
                    </a:p>
                    <a:p>
                      <a:pPr marL="0" marR="0" lvl="0" indent="0" algn="just" rtl="0">
                        <a:lnSpc>
                          <a:spcPct val="100000"/>
                        </a:lnSpc>
                        <a:spcBef>
                          <a:spcPts val="0"/>
                        </a:spcBef>
                        <a:spcAft>
                          <a:spcPts val="0"/>
                        </a:spcAft>
                        <a:buClr>
                          <a:schemeClr val="dk1"/>
                        </a:buClr>
                        <a:buSzPts val="1100"/>
                        <a:buFont typeface="Arial"/>
                        <a:buNone/>
                      </a:pPr>
                      <a:r>
                        <a:rPr lang="en-GB" sz="1400" b="1" u="none" strike="noStrike" cap="none" dirty="0">
                          <a:solidFill>
                            <a:schemeClr val="dk1"/>
                          </a:solidFill>
                        </a:rPr>
                        <a:t>Cons:</a:t>
                      </a:r>
                      <a:endParaRPr sz="1400" b="1" u="none" strike="noStrike" cap="none" dirty="0">
                        <a:solidFill>
                          <a:schemeClr val="dk1"/>
                        </a:solidFill>
                      </a:endParaRPr>
                    </a:p>
                    <a:p>
                      <a:pPr marL="171450" marR="0" lvl="0" indent="-171450" algn="just" rtl="0">
                        <a:lnSpc>
                          <a:spcPct val="100000"/>
                        </a:lnSpc>
                        <a:spcBef>
                          <a:spcPts val="0"/>
                        </a:spcBef>
                        <a:spcAft>
                          <a:spcPts val="0"/>
                        </a:spcAft>
                        <a:buClr>
                          <a:schemeClr val="dk1"/>
                        </a:buClr>
                        <a:buSzPts val="1100"/>
                        <a:buFont typeface="Arial" panose="020B0604020202020204" pitchFamily="34" charset="0"/>
                        <a:buChar char="•"/>
                      </a:pPr>
                      <a:r>
                        <a:rPr lang="en-US" sz="1400" dirty="0"/>
                        <a:t>Unable to detect cheating due to dataset limitations.</a:t>
                      </a:r>
                    </a:p>
                    <a:p>
                      <a:pPr marL="171450" marR="0" lvl="0" indent="-171450" algn="just" rtl="0">
                        <a:lnSpc>
                          <a:spcPct val="100000"/>
                        </a:lnSpc>
                        <a:spcBef>
                          <a:spcPts val="0"/>
                        </a:spcBef>
                        <a:spcAft>
                          <a:spcPts val="0"/>
                        </a:spcAft>
                        <a:buClr>
                          <a:schemeClr val="dk1"/>
                        </a:buClr>
                        <a:buSzPts val="1100"/>
                        <a:buFont typeface="Arial" panose="020B0604020202020204" pitchFamily="34" charset="0"/>
                        <a:buChar char="•"/>
                      </a:pPr>
                      <a:r>
                        <a:rPr lang="en-US" sz="1400" dirty="0"/>
                        <a:t>Some algorithms may face computational slowness on large datasets.</a:t>
                      </a:r>
                    </a:p>
                    <a:p>
                      <a:pPr marL="171450" marR="0" lvl="0" indent="-171450" algn="just" rtl="0">
                        <a:lnSpc>
                          <a:spcPct val="100000"/>
                        </a:lnSpc>
                        <a:spcBef>
                          <a:spcPts val="0"/>
                        </a:spcBef>
                        <a:spcAft>
                          <a:spcPts val="0"/>
                        </a:spcAft>
                        <a:buClr>
                          <a:schemeClr val="dk1"/>
                        </a:buClr>
                        <a:buSzPts val="1100"/>
                        <a:buFont typeface="Arial" panose="020B0604020202020204" pitchFamily="34" charset="0"/>
                        <a:buChar char="•"/>
                      </a:pPr>
                      <a:r>
                        <a:rPr lang="en-US" sz="1400" dirty="0"/>
                        <a:t>Suggests using additional telemetry data for enhanced cheating detection, introducing dependency on external sources.</a:t>
                      </a:r>
                    </a:p>
                  </a:txBody>
                  <a:tcPr marL="91425" marR="91425" marT="91425" marB="91425">
                    <a:solidFill>
                      <a:srgbClr val="CFE2F3"/>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83478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LITERATURE SURVEY</a:t>
            </a:r>
          </a:p>
        </p:txBody>
      </p:sp>
      <p:graphicFrame>
        <p:nvGraphicFramePr>
          <p:cNvPr id="4" name="Google Shape;74;g275d22eff7f_0_0">
            <a:extLst>
              <a:ext uri="{FF2B5EF4-FFF2-40B4-BE49-F238E27FC236}">
                <a16:creationId xmlns:a16="http://schemas.microsoft.com/office/drawing/2014/main" id="{E21C422A-A402-FA65-7F15-4E5ED60C49FB}"/>
              </a:ext>
            </a:extLst>
          </p:cNvPr>
          <p:cNvGraphicFramePr/>
          <p:nvPr>
            <p:extLst>
              <p:ext uri="{D42A27DB-BD31-4B8C-83A1-F6EECF244321}">
                <p14:modId xmlns:p14="http://schemas.microsoft.com/office/powerpoint/2010/main" val="874472762"/>
              </p:ext>
            </p:extLst>
          </p:nvPr>
        </p:nvGraphicFramePr>
        <p:xfrm>
          <a:off x="134471" y="1156447"/>
          <a:ext cx="11923058" cy="2942187"/>
        </p:xfrm>
        <a:graphic>
          <a:graphicData uri="http://schemas.openxmlformats.org/drawingml/2006/table">
            <a:tbl>
              <a:tblPr>
                <a:noFill/>
              </a:tblPr>
              <a:tblGrid>
                <a:gridCol w="251011">
                  <a:extLst>
                    <a:ext uri="{9D8B030D-6E8A-4147-A177-3AD203B41FA5}">
                      <a16:colId xmlns:a16="http://schemas.microsoft.com/office/drawing/2014/main" val="20000"/>
                    </a:ext>
                  </a:extLst>
                </a:gridCol>
                <a:gridCol w="6361994">
                  <a:extLst>
                    <a:ext uri="{9D8B030D-6E8A-4147-A177-3AD203B41FA5}">
                      <a16:colId xmlns:a16="http://schemas.microsoft.com/office/drawing/2014/main" val="20001"/>
                    </a:ext>
                  </a:extLst>
                </a:gridCol>
                <a:gridCol w="5310053">
                  <a:extLst>
                    <a:ext uri="{9D8B030D-6E8A-4147-A177-3AD203B41FA5}">
                      <a16:colId xmlns:a16="http://schemas.microsoft.com/office/drawing/2014/main" val="20002"/>
                    </a:ext>
                  </a:extLst>
                </a:gridCol>
              </a:tblGrid>
              <a:tr h="412377">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solidFill>
                      <a:srgbClr val="3D85C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a:t>Description</a:t>
                      </a:r>
                      <a:endParaRPr sz="1400" u="none" strike="noStrike" cap="none" dirty="0"/>
                    </a:p>
                  </a:txBody>
                  <a:tcPr marL="91425" marR="91425" marT="91425" marB="91425">
                    <a:solidFill>
                      <a:srgbClr val="3D85C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Pros and Cons</a:t>
                      </a:r>
                      <a:endParaRPr sz="1400" u="none" strike="noStrike" cap="none"/>
                    </a:p>
                  </a:txBody>
                  <a:tcPr marL="91425" marR="91425" marT="91425" marB="91425">
                    <a:solidFill>
                      <a:srgbClr val="3D85C6"/>
                    </a:solidFill>
                  </a:tcPr>
                </a:tc>
                <a:extLst>
                  <a:ext uri="{0D108BD9-81ED-4DB2-BD59-A6C34878D82A}">
                    <a16:rowId xmlns:a16="http://schemas.microsoft.com/office/drawing/2014/main" val="10000"/>
                  </a:ext>
                </a:extLst>
              </a:tr>
              <a:tr h="2393576">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dirty="0"/>
                        <a:t>5</a:t>
                      </a:r>
                      <a:endParaRPr sz="1200" u="none" strike="noStrike" cap="none" dirty="0"/>
                    </a:p>
                  </a:txBody>
                  <a:tcPr marL="91425" marR="91425" marT="91425" marB="91425"/>
                </a:tc>
                <a:tc>
                  <a:txBody>
                    <a:bodyPr/>
                    <a:lstStyle/>
                    <a:p>
                      <a:pPr marL="0" marR="0" lvl="0" indent="0" algn="just" rtl="0">
                        <a:lnSpc>
                          <a:spcPct val="100000"/>
                        </a:lnSpc>
                        <a:spcBef>
                          <a:spcPts val="0"/>
                        </a:spcBef>
                        <a:spcAft>
                          <a:spcPts val="0"/>
                        </a:spcAft>
                        <a:buClr>
                          <a:srgbClr val="000000"/>
                        </a:buClr>
                        <a:buSzPts val="1200"/>
                        <a:buFont typeface="Arial"/>
                        <a:buNone/>
                      </a:pPr>
                      <a:r>
                        <a:rPr lang="en-GB" sz="1400" b="1" u="none" strike="noStrike" cap="none" dirty="0">
                          <a:solidFill>
                            <a:schemeClr val="dk1"/>
                          </a:solidFill>
                        </a:rPr>
                        <a:t>Detecting Network Transmission Anomalies using Autoencoders-SVM Neural Network on Multi-class NSL-KDD Dataset</a:t>
                      </a:r>
                    </a:p>
                    <a:p>
                      <a:pPr marL="0" marR="0" lvl="0" indent="0" algn="just" rtl="0">
                        <a:lnSpc>
                          <a:spcPct val="100000"/>
                        </a:lnSpc>
                        <a:spcBef>
                          <a:spcPts val="0"/>
                        </a:spcBef>
                        <a:spcAft>
                          <a:spcPts val="0"/>
                        </a:spcAft>
                        <a:buClr>
                          <a:srgbClr val="000000"/>
                        </a:buClr>
                        <a:buSzPts val="1200"/>
                        <a:buFont typeface="Arial"/>
                        <a:buNone/>
                      </a:pPr>
                      <a:endParaRPr lang="en-GB" sz="1400" b="1" u="none" strike="noStrike" cap="none" dirty="0">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GB" sz="1400" b="1" dirty="0"/>
                        <a:t>Published in: </a:t>
                      </a:r>
                      <a:r>
                        <a:rPr lang="en-GB" sz="1400" u="none" strike="noStrike" kern="1200" cap="none" dirty="0">
                          <a:solidFill>
                            <a:schemeClr val="dk1"/>
                          </a:solidFill>
                          <a:latin typeface="+mn-lt"/>
                          <a:ea typeface="+mn-ea"/>
                          <a:cs typeface="+mn-cs"/>
                        </a:rPr>
                        <a:t>2023 IEEE 13th Annual Computing and Communication Workshop and Conference (CCWC)</a:t>
                      </a:r>
                    </a:p>
                    <a:p>
                      <a:pPr marL="0" marR="0" lvl="0" indent="0" algn="just" rtl="0">
                        <a:lnSpc>
                          <a:spcPct val="100000"/>
                        </a:lnSpc>
                        <a:spcBef>
                          <a:spcPts val="0"/>
                        </a:spcBef>
                        <a:spcAft>
                          <a:spcPts val="0"/>
                        </a:spcAft>
                        <a:buClr>
                          <a:srgbClr val="000000"/>
                        </a:buClr>
                        <a:buSzPts val="1200"/>
                        <a:buFont typeface="Arial"/>
                        <a:buNone/>
                      </a:pPr>
                      <a:r>
                        <a:rPr lang="en-GB" sz="1400" b="1" u="none" strike="noStrike" kern="1200" cap="none" dirty="0">
                          <a:solidFill>
                            <a:schemeClr val="dk1"/>
                          </a:solidFill>
                          <a:latin typeface="+mn-lt"/>
                          <a:ea typeface="+mn-ea"/>
                          <a:cs typeface="+mn-cs"/>
                        </a:rPr>
                        <a:t>Year: </a:t>
                      </a:r>
                      <a:r>
                        <a:rPr lang="en-GB" sz="1400" b="0" u="none" strike="noStrike" kern="1200" cap="none" dirty="0">
                          <a:solidFill>
                            <a:schemeClr val="dk1"/>
                          </a:solidFill>
                          <a:latin typeface="+mn-lt"/>
                          <a:ea typeface="+mn-ea"/>
                          <a:cs typeface="+mn-cs"/>
                        </a:rPr>
                        <a:t>2023</a:t>
                      </a:r>
                    </a:p>
                    <a:p>
                      <a:pPr algn="just"/>
                      <a:r>
                        <a:rPr lang="en-GB" sz="1400" b="1" u="none" strike="noStrike" kern="1200" cap="none" dirty="0">
                          <a:solidFill>
                            <a:schemeClr val="dk1"/>
                          </a:solidFill>
                          <a:latin typeface="+mn-lt"/>
                          <a:ea typeface="+mn-ea"/>
                          <a:cs typeface="+mn-cs"/>
                        </a:rPr>
                        <a:t>Authors: </a:t>
                      </a:r>
                      <a:r>
                        <a:rPr lang="sv-SE" sz="1400" u="none" strike="noStrike" kern="1200" cap="none" dirty="0">
                          <a:solidFill>
                            <a:schemeClr val="dk1"/>
                          </a:solidFill>
                          <a:latin typeface="+mn-lt"/>
                          <a:ea typeface="+mn-ea"/>
                          <a:cs typeface="+mn-cs"/>
                        </a:rPr>
                        <a:t>Shehram Sikander Khan; Akalanka Bandara Mailewa</a:t>
                      </a:r>
                      <a:endParaRPr lang="en-GB" sz="1400" u="none" strike="noStrike" kern="1200" cap="none" dirty="0">
                        <a:solidFill>
                          <a:schemeClr val="dk1"/>
                        </a:solidFill>
                        <a:latin typeface="+mn-lt"/>
                        <a:ea typeface="+mn-ea"/>
                        <a:cs typeface="+mn-cs"/>
                      </a:endParaRPr>
                    </a:p>
                    <a:p>
                      <a:pPr marL="0" marR="0" lvl="0" indent="0" algn="just" rtl="0">
                        <a:lnSpc>
                          <a:spcPct val="100000"/>
                        </a:lnSpc>
                        <a:spcBef>
                          <a:spcPts val="0"/>
                        </a:spcBef>
                        <a:spcAft>
                          <a:spcPts val="0"/>
                        </a:spcAft>
                        <a:buClr>
                          <a:schemeClr val="dk1"/>
                        </a:buClr>
                        <a:buSzPts val="1100"/>
                        <a:buFont typeface="Arial"/>
                        <a:buNone/>
                      </a:pPr>
                      <a:r>
                        <a:rPr lang="en-GB" sz="1400" b="1" u="none" strike="noStrike" cap="none" dirty="0">
                          <a:solidFill>
                            <a:schemeClr val="dk1"/>
                          </a:solidFill>
                        </a:rPr>
                        <a:t>About: </a:t>
                      </a:r>
                      <a:r>
                        <a:rPr lang="en-GB" sz="1400" b="0" u="none" strike="noStrike" cap="none" dirty="0">
                          <a:solidFill>
                            <a:schemeClr val="dk1"/>
                          </a:solidFill>
                        </a:rPr>
                        <a:t>Examines methods for finding unusual patterns in groups, covering different techniques like distance-based, hierarchical, and density-based approaches. It also talks about using teamwork (ensemble) and spotting outliers to get better at finding unusual things in a specific dataset.</a:t>
                      </a:r>
                      <a:endParaRPr lang="en-GB" sz="1400" b="1" u="none" strike="noStrike" cap="none" dirty="0">
                        <a:solidFill>
                          <a:schemeClr val="dk1"/>
                        </a:solidFill>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200"/>
                        <a:buFont typeface="Arial"/>
                        <a:buNone/>
                      </a:pPr>
                      <a:r>
                        <a:rPr lang="en-GB" sz="1400" b="1" u="none" strike="noStrike" cap="none" dirty="0"/>
                        <a:t>Pros: </a:t>
                      </a:r>
                      <a:endParaRPr sz="1400" b="1" u="none" strike="noStrike" cap="none" dirty="0"/>
                    </a:p>
                    <a:p>
                      <a:pPr marL="171450" marR="0" lvl="0" indent="-171450" algn="just" rtl="0">
                        <a:lnSpc>
                          <a:spcPct val="100000"/>
                        </a:lnSpc>
                        <a:spcBef>
                          <a:spcPts val="0"/>
                        </a:spcBef>
                        <a:spcAft>
                          <a:spcPts val="0"/>
                        </a:spcAft>
                        <a:buClr>
                          <a:srgbClr val="000000"/>
                        </a:buClr>
                        <a:buSzPts val="1200"/>
                        <a:buFont typeface="Arial" panose="020B0604020202020204" pitchFamily="34" charset="0"/>
                        <a:buChar char="•"/>
                      </a:pPr>
                      <a:r>
                        <a:rPr lang="en-US" sz="1400" dirty="0"/>
                        <a:t>DAE-SVM outperforms PCA-SVM, especially in identifying low-frequency attacks.</a:t>
                      </a:r>
                    </a:p>
                    <a:p>
                      <a:pPr marL="171450" marR="0" lvl="0" indent="-171450" algn="just" rtl="0">
                        <a:lnSpc>
                          <a:spcPct val="100000"/>
                        </a:lnSpc>
                        <a:spcBef>
                          <a:spcPts val="0"/>
                        </a:spcBef>
                        <a:spcAft>
                          <a:spcPts val="0"/>
                        </a:spcAft>
                        <a:buClr>
                          <a:srgbClr val="000000"/>
                        </a:buClr>
                        <a:buSzPts val="1200"/>
                        <a:buFont typeface="Arial" panose="020B0604020202020204" pitchFamily="34" charset="0"/>
                        <a:buChar char="•"/>
                      </a:pPr>
                      <a:r>
                        <a:rPr lang="en-US" sz="1400" dirty="0"/>
                        <a:t>L1 regularization proves effective, and the model works well without any penalty term in a multi-class scenario.</a:t>
                      </a:r>
                    </a:p>
                    <a:p>
                      <a:pPr marL="0" marR="0" lvl="0" indent="0" algn="just" rtl="0">
                        <a:lnSpc>
                          <a:spcPct val="100000"/>
                        </a:lnSpc>
                        <a:spcBef>
                          <a:spcPts val="0"/>
                        </a:spcBef>
                        <a:spcAft>
                          <a:spcPts val="0"/>
                        </a:spcAft>
                        <a:buClr>
                          <a:srgbClr val="000000"/>
                        </a:buClr>
                        <a:buSzPts val="1200"/>
                        <a:buFont typeface="Arial"/>
                        <a:buNone/>
                      </a:pPr>
                      <a:endParaRPr lang="en-US" sz="1400" b="1" u="none" strike="noStrike" cap="none" dirty="0"/>
                    </a:p>
                    <a:p>
                      <a:pPr marL="0" marR="0" lvl="0" indent="0" algn="just" rtl="0">
                        <a:lnSpc>
                          <a:spcPct val="100000"/>
                        </a:lnSpc>
                        <a:spcBef>
                          <a:spcPts val="0"/>
                        </a:spcBef>
                        <a:spcAft>
                          <a:spcPts val="0"/>
                        </a:spcAft>
                        <a:buClr>
                          <a:srgbClr val="000000"/>
                        </a:buClr>
                        <a:buSzPts val="1200"/>
                        <a:buFont typeface="Arial"/>
                        <a:buNone/>
                      </a:pPr>
                      <a:r>
                        <a:rPr lang="en-GB" sz="1400" b="1" u="none" strike="noStrike" cap="none" dirty="0"/>
                        <a:t>Cons:</a:t>
                      </a:r>
                      <a:endParaRPr sz="1400" b="1" u="none" strike="noStrike" cap="none" dirty="0"/>
                    </a:p>
                    <a:p>
                      <a:pPr marL="171450" marR="0" lvl="0" indent="-171450" algn="just" rtl="0">
                        <a:lnSpc>
                          <a:spcPct val="100000"/>
                        </a:lnSpc>
                        <a:spcBef>
                          <a:spcPts val="0"/>
                        </a:spcBef>
                        <a:spcAft>
                          <a:spcPts val="0"/>
                        </a:spcAft>
                        <a:buClr>
                          <a:srgbClr val="000000"/>
                        </a:buClr>
                        <a:buSzPts val="1200"/>
                        <a:buFont typeface="Arial" panose="020B0604020202020204" pitchFamily="34" charset="0"/>
                        <a:buChar char="•"/>
                      </a:pPr>
                      <a:r>
                        <a:rPr lang="en-US" sz="1400" dirty="0"/>
                        <a:t>Evaluation is based on NSL-KDD, and generalizability to other datasets needs further validation.</a:t>
                      </a:r>
                      <a:endParaRPr lang="en-GB" sz="1400" u="none" strike="noStrike" cap="none" dirty="0"/>
                    </a:p>
                    <a:p>
                      <a:pPr marL="171450" marR="0" lvl="0" indent="-171450" algn="just" rtl="0">
                        <a:lnSpc>
                          <a:spcPct val="100000"/>
                        </a:lnSpc>
                        <a:spcBef>
                          <a:spcPts val="0"/>
                        </a:spcBef>
                        <a:spcAft>
                          <a:spcPts val="0"/>
                        </a:spcAft>
                        <a:buClr>
                          <a:srgbClr val="000000"/>
                        </a:buClr>
                        <a:buSzPts val="1200"/>
                        <a:buFont typeface="Arial" panose="020B0604020202020204" pitchFamily="34" charset="0"/>
                        <a:buChar char="•"/>
                      </a:pPr>
                      <a:r>
                        <a:rPr lang="en-US" sz="1400" dirty="0"/>
                        <a:t>Acknowledges the need for future research to explore additional architectures and industry-specific requirements in Industry 4.0.</a:t>
                      </a:r>
                      <a:endParaRPr sz="1400" u="none" strike="noStrike" cap="none"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5564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ARCHITECTURE DIAGRAM</a:t>
            </a:r>
          </a:p>
        </p:txBody>
      </p:sp>
      <p:pic>
        <p:nvPicPr>
          <p:cNvPr id="6" name="Picture 5">
            <a:extLst>
              <a:ext uri="{FF2B5EF4-FFF2-40B4-BE49-F238E27FC236}">
                <a16:creationId xmlns:a16="http://schemas.microsoft.com/office/drawing/2014/main" id="{46A5E05C-3F72-B9DA-433F-C29AD546EAD1}"/>
              </a:ext>
            </a:extLst>
          </p:cNvPr>
          <p:cNvPicPr>
            <a:picLocks noChangeAspect="1"/>
          </p:cNvPicPr>
          <p:nvPr/>
        </p:nvPicPr>
        <p:blipFill rotWithShape="1">
          <a:blip r:embed="rId2">
            <a:extLst>
              <a:ext uri="{28A0092B-C50C-407E-A947-70E740481C1C}">
                <a14:useLocalDpi xmlns:a14="http://schemas.microsoft.com/office/drawing/2010/main" val="0"/>
              </a:ext>
            </a:extLst>
          </a:blip>
          <a:srcRect l="17573" t="26667" r="18309" b="24837"/>
          <a:stretch/>
        </p:blipFill>
        <p:spPr>
          <a:xfrm>
            <a:off x="14709" y="1148147"/>
            <a:ext cx="12177291" cy="5180935"/>
          </a:xfrm>
          <a:prstGeom prst="rect">
            <a:avLst/>
          </a:prstGeom>
        </p:spPr>
      </p:pic>
    </p:spTree>
    <p:extLst>
      <p:ext uri="{BB962C8B-B14F-4D97-AF65-F5344CB8AC3E}">
        <p14:creationId xmlns:p14="http://schemas.microsoft.com/office/powerpoint/2010/main" val="375659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MODULES</a:t>
            </a:r>
          </a:p>
        </p:txBody>
      </p:sp>
      <p:sp>
        <p:nvSpPr>
          <p:cNvPr id="4" name="TextBox 3">
            <a:extLst>
              <a:ext uri="{FF2B5EF4-FFF2-40B4-BE49-F238E27FC236}">
                <a16:creationId xmlns:a16="http://schemas.microsoft.com/office/drawing/2014/main" id="{EB3BB9BE-54C6-3C5F-41EC-ED9AAD7BAE78}"/>
              </a:ext>
            </a:extLst>
          </p:cNvPr>
          <p:cNvSpPr txBox="1"/>
          <p:nvPr/>
        </p:nvSpPr>
        <p:spPr>
          <a:xfrm>
            <a:off x="591672" y="1622612"/>
            <a:ext cx="10865222" cy="4401205"/>
          </a:xfrm>
          <a:prstGeom prst="rect">
            <a:avLst/>
          </a:prstGeom>
          <a:noFill/>
        </p:spPr>
        <p:txBody>
          <a:bodyPr wrap="square" rtlCol="0">
            <a:spAutoFit/>
          </a:bodyPr>
          <a:lstStyle/>
          <a:p>
            <a:pPr algn="just"/>
            <a:r>
              <a:rPr lang="en-GB" sz="2000" b="1" dirty="0"/>
              <a:t>Module 1:</a:t>
            </a:r>
            <a:r>
              <a:rPr lang="en-GB" sz="2000" dirty="0"/>
              <a:t> </a:t>
            </a:r>
            <a:r>
              <a:rPr lang="en-GB" sz="2000" b="1" dirty="0"/>
              <a:t>Dataset exploration, Analysis and Preprocessing </a:t>
            </a:r>
          </a:p>
          <a:p>
            <a:pPr marL="800100" lvl="1" indent="-342900" algn="just">
              <a:buFont typeface="Arial" panose="020B0604020202020204" pitchFamily="34" charset="0"/>
              <a:buChar char="•"/>
            </a:pPr>
            <a:r>
              <a:rPr lang="en-GB" sz="2000" dirty="0"/>
              <a:t>Explore dataset characteristics.</a:t>
            </a:r>
          </a:p>
          <a:p>
            <a:pPr marL="800100" lvl="1" indent="-342900" algn="just">
              <a:buFont typeface="Arial" panose="020B0604020202020204" pitchFamily="34" charset="0"/>
              <a:buChar char="•"/>
            </a:pPr>
            <a:r>
              <a:rPr lang="en-GB" sz="2000" dirty="0"/>
              <a:t>Analyse and preprocess NSL-KDD dataset.</a:t>
            </a:r>
          </a:p>
          <a:p>
            <a:pPr marL="800100" lvl="1" indent="-342900" algn="just">
              <a:buFont typeface="Arial" panose="020B0604020202020204" pitchFamily="34" charset="0"/>
              <a:buChar char="•"/>
            </a:pPr>
            <a:r>
              <a:rPr lang="en-GB" sz="2000" dirty="0"/>
              <a:t>Implement data cleaning, scaling, and normalization.</a:t>
            </a:r>
          </a:p>
          <a:p>
            <a:pPr algn="just"/>
            <a:endParaRPr lang="en-GB" sz="2000" dirty="0"/>
          </a:p>
          <a:p>
            <a:pPr algn="just"/>
            <a:r>
              <a:rPr lang="en-GB" sz="2000" b="1" dirty="0"/>
              <a:t>Module 2:</a:t>
            </a:r>
            <a:r>
              <a:rPr lang="en-GB" sz="2000" dirty="0"/>
              <a:t> </a:t>
            </a:r>
            <a:r>
              <a:rPr lang="en-GB" sz="2000" b="1" dirty="0"/>
              <a:t>Autoencoder Model Development </a:t>
            </a:r>
          </a:p>
          <a:p>
            <a:pPr marL="800100" lvl="1" indent="-342900" algn="just">
              <a:buFont typeface="Arial" panose="020B0604020202020204" pitchFamily="34" charset="0"/>
              <a:buChar char="•"/>
            </a:pPr>
            <a:r>
              <a:rPr lang="en-GB" sz="2000" dirty="0"/>
              <a:t>Design deep autoencoder architecture.</a:t>
            </a:r>
          </a:p>
          <a:p>
            <a:pPr marL="800100" lvl="1" indent="-342900" algn="just">
              <a:buFont typeface="Arial" panose="020B0604020202020204" pitchFamily="34" charset="0"/>
              <a:buChar char="•"/>
            </a:pPr>
            <a:r>
              <a:rPr lang="en-GB" sz="2000" dirty="0"/>
              <a:t>Implement and train autoencoder model on pre-processed data.</a:t>
            </a:r>
          </a:p>
          <a:p>
            <a:pPr marL="800100" lvl="1" indent="-342900" algn="just">
              <a:buFont typeface="Arial" panose="020B0604020202020204" pitchFamily="34" charset="0"/>
              <a:buChar char="•"/>
            </a:pPr>
            <a:r>
              <a:rPr lang="en-GB" sz="2000" dirty="0"/>
              <a:t>Evaluate model using reconstruction error metrics.</a:t>
            </a:r>
          </a:p>
          <a:p>
            <a:pPr algn="just"/>
            <a:endParaRPr lang="en-GB" sz="2000" dirty="0"/>
          </a:p>
          <a:p>
            <a:pPr algn="just"/>
            <a:r>
              <a:rPr lang="en-GB" sz="2000" b="1" dirty="0"/>
              <a:t>Module 3:</a:t>
            </a:r>
            <a:r>
              <a:rPr lang="en-GB" sz="2000" dirty="0"/>
              <a:t> </a:t>
            </a:r>
            <a:r>
              <a:rPr lang="en-GB" sz="2000" b="1" dirty="0"/>
              <a:t>Anomaly Detection Using Reconstruction Comparison </a:t>
            </a:r>
          </a:p>
          <a:p>
            <a:pPr marL="800100" lvl="1" indent="-342900" algn="just">
              <a:buFont typeface="Arial" panose="020B0604020202020204" pitchFamily="34" charset="0"/>
              <a:buChar char="•"/>
            </a:pPr>
            <a:r>
              <a:rPr lang="en-GB" sz="2000" dirty="0"/>
              <a:t>Set up thresholding mechanism based on reconstruction error.</a:t>
            </a:r>
          </a:p>
          <a:p>
            <a:pPr marL="800100" lvl="1" indent="-342900" algn="just">
              <a:buFont typeface="Arial" panose="020B0604020202020204" pitchFamily="34" charset="0"/>
              <a:buChar char="•"/>
            </a:pPr>
            <a:r>
              <a:rPr lang="en-GB" sz="2000" dirty="0"/>
              <a:t>Determine criteria for identifying anomalies.</a:t>
            </a:r>
          </a:p>
          <a:p>
            <a:endParaRPr lang="en-GB" sz="2000" dirty="0"/>
          </a:p>
        </p:txBody>
      </p:sp>
    </p:spTree>
    <p:extLst>
      <p:ext uri="{BB962C8B-B14F-4D97-AF65-F5344CB8AC3E}">
        <p14:creationId xmlns:p14="http://schemas.microsoft.com/office/powerpoint/2010/main" val="330132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C5050-B6B2-5787-7A74-5D1D08DEAE07}"/>
              </a:ext>
            </a:extLst>
          </p:cNvPr>
          <p:cNvSpPr/>
          <p:nvPr/>
        </p:nvSpPr>
        <p:spPr>
          <a:xfrm>
            <a:off x="0" y="0"/>
            <a:ext cx="12192000" cy="10578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46E54F-B756-0EA7-06D1-A6D12BBBA09D}"/>
              </a:ext>
            </a:extLst>
          </p:cNvPr>
          <p:cNvSpPr txBox="1"/>
          <p:nvPr/>
        </p:nvSpPr>
        <p:spPr>
          <a:xfrm>
            <a:off x="251012" y="205751"/>
            <a:ext cx="6230471" cy="646331"/>
          </a:xfrm>
          <a:prstGeom prst="rect">
            <a:avLst/>
          </a:prstGeom>
          <a:noFill/>
        </p:spPr>
        <p:txBody>
          <a:bodyPr wrap="square" rtlCol="0">
            <a:spAutoFit/>
          </a:bodyPr>
          <a:lstStyle/>
          <a:p>
            <a:r>
              <a:rPr lang="en-IN" sz="3600" dirty="0">
                <a:solidFill>
                  <a:srgbClr val="FFFF00"/>
                </a:solidFill>
              </a:rPr>
              <a:t>MODULES</a:t>
            </a:r>
          </a:p>
        </p:txBody>
      </p:sp>
      <p:sp>
        <p:nvSpPr>
          <p:cNvPr id="4" name="TextBox 3">
            <a:extLst>
              <a:ext uri="{FF2B5EF4-FFF2-40B4-BE49-F238E27FC236}">
                <a16:creationId xmlns:a16="http://schemas.microsoft.com/office/drawing/2014/main" id="{EB3BB9BE-54C6-3C5F-41EC-ED9AAD7BAE78}"/>
              </a:ext>
            </a:extLst>
          </p:cNvPr>
          <p:cNvSpPr txBox="1"/>
          <p:nvPr/>
        </p:nvSpPr>
        <p:spPr>
          <a:xfrm>
            <a:off x="591672" y="1622612"/>
            <a:ext cx="10865222" cy="2554545"/>
          </a:xfrm>
          <a:prstGeom prst="rect">
            <a:avLst/>
          </a:prstGeom>
          <a:noFill/>
        </p:spPr>
        <p:txBody>
          <a:bodyPr wrap="square" rtlCol="0">
            <a:spAutoFit/>
          </a:bodyPr>
          <a:lstStyle/>
          <a:p>
            <a:pPr algn="just"/>
            <a:r>
              <a:rPr lang="en-GB" sz="2000" b="1" dirty="0"/>
              <a:t>Module 4: Clustering Integration </a:t>
            </a:r>
          </a:p>
          <a:p>
            <a:pPr marL="800100" lvl="1" indent="-342900" algn="just">
              <a:buFont typeface="Arial" panose="020B0604020202020204" pitchFamily="34" charset="0"/>
              <a:buChar char="•"/>
            </a:pPr>
            <a:r>
              <a:rPr lang="en-GB" sz="2000" dirty="0"/>
              <a:t>Choose and implement suitable clustering algorithms.</a:t>
            </a:r>
          </a:p>
          <a:p>
            <a:pPr marL="800100" lvl="1" indent="-342900" algn="just">
              <a:buFont typeface="Arial" panose="020B0604020202020204" pitchFamily="34" charset="0"/>
              <a:buChar char="•"/>
            </a:pPr>
            <a:r>
              <a:rPr lang="en-GB" sz="2000" dirty="0"/>
              <a:t>Fine-tune clustering parameters for optimal performance.</a:t>
            </a:r>
          </a:p>
          <a:p>
            <a:pPr algn="just"/>
            <a:endParaRPr lang="en-GB" sz="2000" dirty="0"/>
          </a:p>
          <a:p>
            <a:pPr algn="just"/>
            <a:r>
              <a:rPr lang="en-GB" sz="2000" b="1" dirty="0"/>
              <a:t>Module 5: Evaluation and Model Refinement </a:t>
            </a:r>
          </a:p>
          <a:p>
            <a:pPr marL="800100" lvl="1" indent="-342900" algn="just">
              <a:buFont typeface="Arial" panose="020B0604020202020204" pitchFamily="34" charset="0"/>
              <a:buChar char="•"/>
            </a:pPr>
            <a:r>
              <a:rPr lang="en-GB" sz="2000" dirty="0"/>
              <a:t>Evaluate the complete anomaly detection system using appropriate metrics.</a:t>
            </a:r>
          </a:p>
          <a:p>
            <a:pPr marL="800100" lvl="1" indent="-342900" algn="just">
              <a:buFont typeface="Arial" panose="020B0604020202020204" pitchFamily="34" charset="0"/>
              <a:buChar char="•"/>
            </a:pPr>
            <a:r>
              <a:rPr lang="en-GB" sz="2000" dirty="0"/>
              <a:t>Refine the model based on evaluation results.</a:t>
            </a:r>
          </a:p>
          <a:p>
            <a:endParaRPr lang="en-GB" sz="2000" dirty="0"/>
          </a:p>
        </p:txBody>
      </p:sp>
    </p:spTree>
    <p:extLst>
      <p:ext uri="{BB962C8B-B14F-4D97-AF65-F5344CB8AC3E}">
        <p14:creationId xmlns:p14="http://schemas.microsoft.com/office/powerpoint/2010/main" val="260635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2439</TotalTime>
  <Words>1807</Words>
  <Application>Microsoft Office PowerPoint</Application>
  <PresentationFormat>Widescreen</PresentationFormat>
  <Paragraphs>169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Roboto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KRISHNAA S</dc:creator>
  <cp:lastModifiedBy>KRISHNAA S</cp:lastModifiedBy>
  <cp:revision>50</cp:revision>
  <dcterms:created xsi:type="dcterms:W3CDTF">2024-01-26T08:52:35Z</dcterms:created>
  <dcterms:modified xsi:type="dcterms:W3CDTF">2024-02-02T04:03:10Z</dcterms:modified>
</cp:coreProperties>
</file>