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4" r:id="rId7"/>
    <p:sldId id="260" r:id="rId8"/>
    <p:sldId id="266" r:id="rId9"/>
    <p:sldId id="265" r:id="rId10"/>
    <p:sldId id="261"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9332-E06B-BE23-9141-337F0171C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66BE1F-07DA-AC2B-3538-1027A8A4D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DCC32B-3FF0-3973-C99E-25CCF8923630}"/>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704614F8-8338-B36E-2DB7-17B698743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2EE1C-1FDB-5441-7192-380B6D161F5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25676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ABF-6E2F-8EAE-3D25-D350737308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E8D4A7-A86B-144A-D60C-49DDA3A1D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45E6F-034C-8917-B972-C69DD22CD480}"/>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F15C3A3B-B34D-F707-E39D-6896A5483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14D51-BAC3-7AAA-EF84-CAD794181CAD}"/>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8730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2D72D-EA71-2D9B-02A7-359465DD4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1CA54-B459-29AA-8F41-3564D8666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9BC04-9F43-ED3B-5D3A-675702BFCF92}"/>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687C37CF-D6FA-1F87-25A6-EF683AF12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FF9F7-2808-F729-334F-CCB5CEF4770B}"/>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41122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7869-051F-38E7-10F9-892C932DC2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D20F4A-C519-A65C-F047-8D93C47FE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A0E19-219D-5E76-C5DC-881178740571}"/>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7D4D29BD-D66F-060B-186A-2866795A5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1A834-B915-7201-729F-82BE5F122315}"/>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468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921-5289-E355-5DDD-B8000AC6B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6662EA-9B58-83A1-9749-EA9F11F67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2C149-28D1-E310-E16E-5E9699F374FD}"/>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4F3FD784-ABEE-0EA5-2B5C-C6328998E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5D3AE-8B80-82F7-1C44-46EBDB58E27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87923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E45-6EDA-5702-076B-BCE8005B7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22A0E-6E56-6735-4E25-B74A24DFA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47C78C-20E5-30BB-3603-A795D3CE1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97FF0-47DD-7435-11DF-871DB82CC465}"/>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6" name="Footer Placeholder 5">
            <a:extLst>
              <a:ext uri="{FF2B5EF4-FFF2-40B4-BE49-F238E27FC236}">
                <a16:creationId xmlns:a16="http://schemas.microsoft.com/office/drawing/2014/main" id="{1A706D94-6E4F-105E-38AC-B06F7ACB0A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E1EB3-EAE3-2A7F-32D5-0760F62D6AA2}"/>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73347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28F-8323-AFC3-F2E7-06C3B6BFA5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9623E-8D5F-8495-B3EF-2E9F6B98C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71376-CB9F-600E-CAE0-3B66674D7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8E76F7-7976-8200-E22F-948B138F0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25E54-490D-0062-7EB9-53F418626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A8EEC-4118-1C0E-E7C4-15249B5C39FB}"/>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8" name="Footer Placeholder 7">
            <a:extLst>
              <a:ext uri="{FF2B5EF4-FFF2-40B4-BE49-F238E27FC236}">
                <a16:creationId xmlns:a16="http://schemas.microsoft.com/office/drawing/2014/main" id="{4872517A-90C6-FEE7-8431-EA1F6ECEF5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6FDE30-8A59-25C5-AC70-72D910213D4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63912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B389-EFB8-E729-7A24-60DA87B013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633112-6183-7A76-3444-C78C956919D3}"/>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4" name="Footer Placeholder 3">
            <a:extLst>
              <a:ext uri="{FF2B5EF4-FFF2-40B4-BE49-F238E27FC236}">
                <a16:creationId xmlns:a16="http://schemas.microsoft.com/office/drawing/2014/main" id="{AF9C9D54-9C44-A1AD-D0D4-CAC83024E0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524E68-21B2-F7E1-5199-F977772953C4}"/>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40809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DB7AC-D20C-57D6-0132-BA7BEEA675C9}"/>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3" name="Footer Placeholder 2">
            <a:extLst>
              <a:ext uri="{FF2B5EF4-FFF2-40B4-BE49-F238E27FC236}">
                <a16:creationId xmlns:a16="http://schemas.microsoft.com/office/drawing/2014/main" id="{CCAC9DA7-C050-119A-4E2D-C31425E0C8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1E22D1-6562-79A6-7F08-4F7755C86E6E}"/>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4484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1DB7-5934-8B39-0498-F9DB92DA4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F2E28-D160-565A-5096-CA5CA0783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EB3011-0537-1853-C971-96E42033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ABC62-43F3-2733-D50B-6007A0F0E210}"/>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6" name="Footer Placeholder 5">
            <a:extLst>
              <a:ext uri="{FF2B5EF4-FFF2-40B4-BE49-F238E27FC236}">
                <a16:creationId xmlns:a16="http://schemas.microsoft.com/office/drawing/2014/main" id="{96368DA0-829A-8041-89CB-9092628A8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C3B332-9F51-B009-412A-467BC4AA4957}"/>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56732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BBB4-FF70-469E-135B-440DBE725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E8B9B8-2435-6C62-83F9-A544848D5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3489C-3C73-A454-0928-FF41DFAE5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267DF-0971-5C7A-6159-A5DEEFA67AD6}"/>
              </a:ext>
            </a:extLst>
          </p:cNvPr>
          <p:cNvSpPr>
            <a:spLocks noGrp="1"/>
          </p:cNvSpPr>
          <p:nvPr>
            <p:ph type="dt" sz="half" idx="10"/>
          </p:nvPr>
        </p:nvSpPr>
        <p:spPr/>
        <p:txBody>
          <a:bodyPr/>
          <a:lstStyle/>
          <a:p>
            <a:fld id="{8BA24B28-4951-4E5C-AE12-63E38592A9FA}" type="datetimeFigureOut">
              <a:rPr lang="en-IN" smtClean="0"/>
              <a:t>31-01-2024</a:t>
            </a:fld>
            <a:endParaRPr lang="en-IN"/>
          </a:p>
        </p:txBody>
      </p:sp>
      <p:sp>
        <p:nvSpPr>
          <p:cNvPr id="6" name="Footer Placeholder 5">
            <a:extLst>
              <a:ext uri="{FF2B5EF4-FFF2-40B4-BE49-F238E27FC236}">
                <a16:creationId xmlns:a16="http://schemas.microsoft.com/office/drawing/2014/main" id="{3C582266-BB86-CC17-E57B-F42F8B9FA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E4B56-7E68-3D00-651B-5122B010C0E9}"/>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74552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B3037-0971-B61B-C44E-D5A7B74EC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B9681-772F-6641-78FC-4446B587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F5987-AC6D-14DA-B4E0-56EA97766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24B28-4951-4E5C-AE12-63E38592A9FA}" type="datetimeFigureOut">
              <a:rPr lang="en-IN" smtClean="0"/>
              <a:t>31-01-2024</a:t>
            </a:fld>
            <a:endParaRPr lang="en-IN"/>
          </a:p>
        </p:txBody>
      </p:sp>
      <p:sp>
        <p:nvSpPr>
          <p:cNvPr id="5" name="Footer Placeholder 4">
            <a:extLst>
              <a:ext uri="{FF2B5EF4-FFF2-40B4-BE49-F238E27FC236}">
                <a16:creationId xmlns:a16="http://schemas.microsoft.com/office/drawing/2014/main" id="{58167899-322C-38CF-5BA2-F15B1425A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AAA95F-4AB8-2994-4DF4-D3B41D75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E3EA0-0464-48AA-BCDF-A772532A7AAC}" type="slidenum">
              <a:rPr lang="en-IN" smtClean="0"/>
              <a:t>‹#›</a:t>
            </a:fld>
            <a:endParaRPr lang="en-IN"/>
          </a:p>
        </p:txBody>
      </p:sp>
    </p:spTree>
    <p:extLst>
      <p:ext uri="{BB962C8B-B14F-4D97-AF65-F5344CB8AC3E}">
        <p14:creationId xmlns:p14="http://schemas.microsoft.com/office/powerpoint/2010/main" val="272010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DD6B0C-31FD-DF95-9B7F-F86BF8933EA9}"/>
              </a:ext>
            </a:extLst>
          </p:cNvPr>
          <p:cNvSpPr/>
          <p:nvPr/>
        </p:nvSpPr>
        <p:spPr>
          <a:xfrm>
            <a:off x="0" y="0"/>
            <a:ext cx="12192000" cy="68580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3C6AC9-C070-B123-2BDB-8BFA3D1DBEC8}"/>
              </a:ext>
            </a:extLst>
          </p:cNvPr>
          <p:cNvSpPr txBox="1"/>
          <p:nvPr/>
        </p:nvSpPr>
        <p:spPr>
          <a:xfrm>
            <a:off x="776567" y="1333508"/>
            <a:ext cx="10638865" cy="3046988"/>
          </a:xfrm>
          <a:prstGeom prst="rect">
            <a:avLst/>
          </a:prstGeom>
          <a:noFill/>
        </p:spPr>
        <p:txBody>
          <a:bodyPr wrap="square" rtlCol="0">
            <a:spAutoFit/>
          </a:bodyPr>
          <a:lstStyle/>
          <a:p>
            <a:pPr algn="ctr"/>
            <a:r>
              <a:rPr lang="en-IN" sz="4800" dirty="0">
                <a:solidFill>
                  <a:srgbClr val="FFFF00"/>
                </a:solidFill>
              </a:rPr>
              <a:t>Clusters in Chaos: </a:t>
            </a:r>
            <a:br>
              <a:rPr lang="en-IN" sz="4800" dirty="0">
                <a:solidFill>
                  <a:srgbClr val="FFFF00"/>
                </a:solidFill>
              </a:rPr>
            </a:br>
            <a:r>
              <a:rPr lang="en-IN" sz="4800" dirty="0">
                <a:solidFill>
                  <a:srgbClr val="FFFF00"/>
                </a:solidFill>
              </a:rPr>
              <a:t>A Deep Unsupervised Learning Paradigm </a:t>
            </a:r>
            <a:br>
              <a:rPr lang="en-IN" sz="4800" dirty="0">
                <a:solidFill>
                  <a:srgbClr val="FFFF00"/>
                </a:solidFill>
              </a:rPr>
            </a:br>
            <a:r>
              <a:rPr lang="en-IN" sz="4800" dirty="0">
                <a:solidFill>
                  <a:srgbClr val="FFFF00"/>
                </a:solidFill>
              </a:rPr>
              <a:t>for </a:t>
            </a:r>
            <a:br>
              <a:rPr lang="en-IN" sz="4800" dirty="0">
                <a:solidFill>
                  <a:srgbClr val="FFFF00"/>
                </a:solidFill>
              </a:rPr>
            </a:br>
            <a:r>
              <a:rPr lang="en-IN" sz="4800" dirty="0">
                <a:solidFill>
                  <a:srgbClr val="FFFF00"/>
                </a:solidFill>
              </a:rPr>
              <a:t>Network Anomaly Detection</a:t>
            </a:r>
          </a:p>
        </p:txBody>
      </p:sp>
      <p:sp>
        <p:nvSpPr>
          <p:cNvPr id="8" name="Google Shape;50;p1">
            <a:extLst>
              <a:ext uri="{FF2B5EF4-FFF2-40B4-BE49-F238E27FC236}">
                <a16:creationId xmlns:a16="http://schemas.microsoft.com/office/drawing/2014/main" id="{7246A4F4-8F0F-3CD1-6FCD-4E61E2B5E8BF}"/>
              </a:ext>
            </a:extLst>
          </p:cNvPr>
          <p:cNvSpPr txBox="1"/>
          <p:nvPr/>
        </p:nvSpPr>
        <p:spPr>
          <a:xfrm>
            <a:off x="540299" y="5714004"/>
            <a:ext cx="2597347" cy="8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dirty="0">
                <a:solidFill>
                  <a:srgbClr val="FFFF00"/>
                </a:solidFill>
                <a:ea typeface="Arial"/>
                <a:cs typeface="Arial"/>
                <a:sym typeface="Arial"/>
              </a:rPr>
              <a:t>Under the guidance of </a:t>
            </a:r>
            <a:endParaRPr sz="2000" b="0" i="0" u="none" strike="noStrike" cap="none" dirty="0">
              <a:solidFill>
                <a:srgbClr val="FFFF00"/>
              </a:solidFil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dirty="0" err="1">
                <a:solidFill>
                  <a:srgbClr val="FFFF00"/>
                </a:solidFill>
                <a:ea typeface="Arial"/>
                <a:cs typeface="Arial"/>
                <a:sym typeface="Arial"/>
              </a:rPr>
              <a:t>Dr.</a:t>
            </a:r>
            <a:r>
              <a:rPr lang="en-GB" sz="2000" b="0" i="0" u="none" strike="noStrike" cap="none" dirty="0">
                <a:solidFill>
                  <a:srgbClr val="FFFF00"/>
                </a:solidFill>
                <a:ea typeface="Arial"/>
                <a:cs typeface="Arial"/>
                <a:sym typeface="Arial"/>
              </a:rPr>
              <a:t> P. Kola Sujatha</a:t>
            </a:r>
            <a:endParaRPr sz="2000" b="0" i="0" u="none" strike="noStrike" cap="none" dirty="0">
              <a:solidFill>
                <a:srgbClr val="FFFF00"/>
              </a:solidFill>
              <a:ea typeface="Arial"/>
              <a:cs typeface="Arial"/>
              <a:sym typeface="Arial"/>
            </a:endParaRPr>
          </a:p>
        </p:txBody>
      </p:sp>
      <p:sp>
        <p:nvSpPr>
          <p:cNvPr id="9" name="Google Shape;49;p1">
            <a:extLst>
              <a:ext uri="{FF2B5EF4-FFF2-40B4-BE49-F238E27FC236}">
                <a16:creationId xmlns:a16="http://schemas.microsoft.com/office/drawing/2014/main" id="{B665DF0E-1E5F-DB90-5DC1-2277CAC7D442}"/>
              </a:ext>
            </a:extLst>
          </p:cNvPr>
          <p:cNvSpPr txBox="1">
            <a:spLocks noGrp="1"/>
          </p:cNvSpPr>
          <p:nvPr>
            <p:ph type="subTitle" idx="1"/>
          </p:nvPr>
        </p:nvSpPr>
        <p:spPr>
          <a:xfrm>
            <a:off x="8471647" y="5576047"/>
            <a:ext cx="3509389" cy="110721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27"/>
              <a:buNone/>
            </a:pPr>
            <a:r>
              <a:rPr lang="en-GB" sz="2000" dirty="0">
                <a:solidFill>
                  <a:srgbClr val="FFFF00"/>
                </a:solidFill>
              </a:rPr>
              <a:t>Krishnaa S           (2020506045)</a:t>
            </a:r>
            <a:br>
              <a:rPr lang="en-GB" sz="2000" dirty="0">
                <a:solidFill>
                  <a:srgbClr val="FFFF00"/>
                </a:solidFill>
              </a:rPr>
            </a:br>
            <a:r>
              <a:rPr lang="en-GB" sz="2000" dirty="0">
                <a:solidFill>
                  <a:srgbClr val="FFFF00"/>
                </a:solidFill>
              </a:rPr>
              <a:t>Jawahar A S        (2020506035)</a:t>
            </a:r>
            <a:br>
              <a:rPr lang="en-GB" sz="2000" dirty="0">
                <a:solidFill>
                  <a:srgbClr val="FFFF00"/>
                </a:solidFill>
              </a:rPr>
            </a:br>
            <a:r>
              <a:rPr lang="en-GB" sz="2000" dirty="0" err="1">
                <a:solidFill>
                  <a:srgbClr val="FFFF00"/>
                </a:solidFill>
              </a:rPr>
              <a:t>Thamizharasi</a:t>
            </a:r>
            <a:r>
              <a:rPr lang="en-GB" sz="2000" dirty="0">
                <a:solidFill>
                  <a:srgbClr val="FFFF00"/>
                </a:solidFill>
              </a:rPr>
              <a:t> M (2020506102)</a:t>
            </a:r>
            <a:endParaRPr sz="2000" dirty="0">
              <a:solidFill>
                <a:srgbClr val="FFFF00"/>
              </a:solidFill>
            </a:endParaRPr>
          </a:p>
        </p:txBody>
      </p:sp>
    </p:spTree>
    <p:extLst>
      <p:ext uri="{BB962C8B-B14F-4D97-AF65-F5344CB8AC3E}">
        <p14:creationId xmlns:p14="http://schemas.microsoft.com/office/powerpoint/2010/main" val="40623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BENIFITS</a:t>
            </a:r>
          </a:p>
        </p:txBody>
      </p:sp>
      <p:sp>
        <p:nvSpPr>
          <p:cNvPr id="4" name="TextBox 3">
            <a:extLst>
              <a:ext uri="{FF2B5EF4-FFF2-40B4-BE49-F238E27FC236}">
                <a16:creationId xmlns:a16="http://schemas.microsoft.com/office/drawing/2014/main" id="{F2A3B1B9-3A6A-83C6-0BFC-E0C88A34A3E8}"/>
              </a:ext>
            </a:extLst>
          </p:cNvPr>
          <p:cNvSpPr txBox="1"/>
          <p:nvPr/>
        </p:nvSpPr>
        <p:spPr>
          <a:xfrm>
            <a:off x="591672" y="1622612"/>
            <a:ext cx="10865222" cy="3477875"/>
          </a:xfrm>
          <a:prstGeom prst="rect">
            <a:avLst/>
          </a:prstGeom>
          <a:noFill/>
        </p:spPr>
        <p:txBody>
          <a:bodyPr wrap="square" rtlCol="0">
            <a:spAutoFit/>
          </a:bodyPr>
          <a:lstStyle/>
          <a:p>
            <a:pPr algn="just"/>
            <a:r>
              <a:rPr lang="en-GB" sz="2000" i="0" dirty="0">
                <a:effectLst/>
                <a:latin typeface="Söhne"/>
              </a:rPr>
              <a:t>1. </a:t>
            </a:r>
            <a:r>
              <a:rPr lang="en-GB" sz="2000" b="1" i="0" dirty="0">
                <a:effectLst/>
                <a:latin typeface="Söhne"/>
              </a:rPr>
              <a:t>Early Detection of Security Threats: </a:t>
            </a:r>
            <a:r>
              <a:rPr lang="en-GB" sz="2000" dirty="0"/>
              <a:t>Enabling proactive responses to potential intrusions, unauthorized access, and malicious activities. </a:t>
            </a:r>
          </a:p>
          <a:p>
            <a:pPr algn="just"/>
            <a:endParaRPr lang="en-GB" sz="2000" dirty="0"/>
          </a:p>
          <a:p>
            <a:pPr algn="just"/>
            <a:r>
              <a:rPr lang="en-GB" sz="2000" dirty="0"/>
              <a:t>2. </a:t>
            </a:r>
            <a:r>
              <a:rPr lang="en-GB" sz="2000" b="1" dirty="0"/>
              <a:t>Swift Incident Response: </a:t>
            </a:r>
            <a:r>
              <a:rPr lang="en-GB" sz="2000" dirty="0"/>
              <a:t>Reduce response time to security incidents by swiftly identifying and classifying abnormal network patterns.</a:t>
            </a:r>
          </a:p>
          <a:p>
            <a:pPr marL="342900" indent="-342900" algn="just">
              <a:buFont typeface="Arial" panose="020B0604020202020204" pitchFamily="34" charset="0"/>
              <a:buChar char="•"/>
            </a:pPr>
            <a:endParaRPr lang="en-GB" sz="2000" dirty="0"/>
          </a:p>
          <a:p>
            <a:pPr algn="just"/>
            <a:r>
              <a:rPr lang="en-GB" sz="2000" dirty="0"/>
              <a:t>3. </a:t>
            </a:r>
            <a:r>
              <a:rPr lang="en-IN" sz="2000" b="1" i="0" dirty="0">
                <a:effectLst/>
                <a:latin typeface="Söhne"/>
              </a:rPr>
              <a:t>Improved Operational Resilience</a:t>
            </a:r>
            <a:r>
              <a:rPr lang="en-GB" sz="2000" b="1" dirty="0"/>
              <a:t>: </a:t>
            </a:r>
            <a:r>
              <a:rPr lang="en-GB" sz="2000" dirty="0"/>
              <a:t>Mitigate issues such as congestion, performance degradation, and service disruptions, ensuring a more robust and reliable network infrastructure.</a:t>
            </a:r>
          </a:p>
          <a:p>
            <a:pPr algn="just"/>
            <a:endParaRPr lang="en-GB" sz="2000" dirty="0"/>
          </a:p>
          <a:p>
            <a:pPr algn="just"/>
            <a:r>
              <a:rPr lang="en-GB" sz="2000" dirty="0"/>
              <a:t>4. </a:t>
            </a:r>
            <a:r>
              <a:rPr lang="en-IN" sz="2000" b="1" i="0" dirty="0">
                <a:effectLst/>
                <a:latin typeface="Söhne"/>
              </a:rPr>
              <a:t>Resource Optimization and Efficiency</a:t>
            </a:r>
            <a:r>
              <a:rPr lang="en-GB" sz="2000" b="1" dirty="0"/>
              <a:t>: </a:t>
            </a:r>
            <a:r>
              <a:rPr lang="en-GB" sz="2000" dirty="0"/>
              <a:t>Aids in resource optimization by identifying and addressing bandwidth-hogging activities and other network resource misuses.</a:t>
            </a:r>
          </a:p>
        </p:txBody>
      </p:sp>
    </p:spTree>
    <p:extLst>
      <p:ext uri="{BB962C8B-B14F-4D97-AF65-F5344CB8AC3E}">
        <p14:creationId xmlns:p14="http://schemas.microsoft.com/office/powerpoint/2010/main" val="158517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REFERENCES</a:t>
            </a:r>
          </a:p>
        </p:txBody>
      </p:sp>
      <p:sp>
        <p:nvSpPr>
          <p:cNvPr id="5" name="TextBox 4">
            <a:extLst>
              <a:ext uri="{FF2B5EF4-FFF2-40B4-BE49-F238E27FC236}">
                <a16:creationId xmlns:a16="http://schemas.microsoft.com/office/drawing/2014/main" id="{F7C8E80B-D198-506D-4F62-CBBAEE576819}"/>
              </a:ext>
            </a:extLst>
          </p:cNvPr>
          <p:cNvSpPr txBox="1"/>
          <p:nvPr/>
        </p:nvSpPr>
        <p:spPr>
          <a:xfrm>
            <a:off x="591672" y="1622612"/>
            <a:ext cx="10865222" cy="7294305"/>
          </a:xfrm>
          <a:prstGeom prst="rect">
            <a:avLst/>
          </a:prstGeom>
          <a:noFill/>
        </p:spPr>
        <p:txBody>
          <a:bodyPr wrap="square" rtlCol="0">
            <a:spAutoFit/>
          </a:bodyPr>
          <a:lstStyle/>
          <a:p>
            <a:pPr marL="342900" indent="-342900" algn="just">
              <a:buFont typeface="+mj-lt"/>
              <a:buAutoNum type="arabicPeriod"/>
            </a:pPr>
            <a:r>
              <a:rPr lang="en-GB" sz="1300" i="0" dirty="0">
                <a:effectLst/>
                <a:latin typeface="Söhne"/>
              </a:rPr>
              <a:t>W. T. Lunardi, M. A. Lopez and J. -P. </a:t>
            </a:r>
            <a:r>
              <a:rPr lang="en-GB" sz="1300" i="0" dirty="0" err="1">
                <a:effectLst/>
                <a:latin typeface="Söhne"/>
              </a:rPr>
              <a:t>Giacalone</a:t>
            </a:r>
            <a:r>
              <a:rPr lang="en-GB" sz="1300" i="0" dirty="0">
                <a:effectLst/>
                <a:latin typeface="Söhne"/>
              </a:rPr>
              <a:t>, "ARCADE: Adversarially Regularized Convolutional Autoencoder for Network Anomaly Detection," in IEEE Transactions on Network and Service Management, vol. 20, no. 2, pp. 1305-1318, June 2023, </a:t>
            </a:r>
            <a:r>
              <a:rPr lang="en-GB" sz="1300" i="0" dirty="0" err="1">
                <a:effectLst/>
                <a:latin typeface="Söhne"/>
              </a:rPr>
              <a:t>doi</a:t>
            </a:r>
            <a:r>
              <a:rPr lang="en-GB" sz="1300" i="0" dirty="0">
                <a:effectLst/>
                <a:latin typeface="Söhne"/>
              </a:rPr>
              <a:t>: 10.1109/TNSM.2022.3229706. keywords: {Anomaly </a:t>
            </a:r>
            <a:r>
              <a:rPr lang="en-GB" sz="1300" i="0" dirty="0" err="1">
                <a:effectLst/>
                <a:latin typeface="Söhne"/>
              </a:rPr>
              <a:t>detection;Training;Telecommunication</a:t>
            </a:r>
            <a:r>
              <a:rPr lang="en-GB" sz="1300" i="0" dirty="0">
                <a:effectLst/>
                <a:latin typeface="Söhne"/>
              </a:rPr>
              <a:t> </a:t>
            </a:r>
            <a:r>
              <a:rPr lang="en-GB" sz="1300" i="0" dirty="0" err="1">
                <a:effectLst/>
                <a:latin typeface="Söhne"/>
              </a:rPr>
              <a:t>traffic;Generative</a:t>
            </a:r>
            <a:r>
              <a:rPr lang="en-GB" sz="1300" i="0" dirty="0">
                <a:effectLst/>
                <a:latin typeface="Söhne"/>
              </a:rPr>
              <a:t> adversarial </a:t>
            </a:r>
            <a:r>
              <a:rPr lang="en-GB" sz="1300" i="0" dirty="0" err="1">
                <a:effectLst/>
                <a:latin typeface="Söhne"/>
              </a:rPr>
              <a:t>networks;Data</a:t>
            </a:r>
            <a:r>
              <a:rPr lang="en-GB" sz="1300" i="0" dirty="0">
                <a:effectLst/>
                <a:latin typeface="Söhne"/>
              </a:rPr>
              <a:t> </a:t>
            </a:r>
            <a:r>
              <a:rPr lang="en-GB" sz="1300" i="0" dirty="0" err="1">
                <a:effectLst/>
                <a:latin typeface="Söhne"/>
              </a:rPr>
              <a:t>models;Generators;Deep</a:t>
            </a:r>
            <a:r>
              <a:rPr lang="en-GB" sz="1300" i="0" dirty="0">
                <a:effectLst/>
                <a:latin typeface="Söhne"/>
              </a:rPr>
              <a:t> </a:t>
            </a:r>
            <a:r>
              <a:rPr lang="en-GB" sz="1300" i="0" dirty="0" err="1">
                <a:effectLst/>
                <a:latin typeface="Söhne"/>
              </a:rPr>
              <a:t>learning;Unsupervised</a:t>
            </a:r>
            <a:r>
              <a:rPr lang="en-GB" sz="1300" i="0" dirty="0">
                <a:effectLst/>
                <a:latin typeface="Söhne"/>
              </a:rPr>
              <a:t> anomaly </a:t>
            </a:r>
            <a:r>
              <a:rPr lang="en-GB" sz="1300" i="0" dirty="0" err="1">
                <a:effectLst/>
                <a:latin typeface="Söhne"/>
              </a:rPr>
              <a:t>detection;autoencoder;generative</a:t>
            </a:r>
            <a:r>
              <a:rPr lang="en-GB" sz="1300" i="0" dirty="0">
                <a:effectLst/>
                <a:latin typeface="Söhne"/>
              </a:rPr>
              <a:t> adversarial </a:t>
            </a:r>
            <a:r>
              <a:rPr lang="en-GB" sz="1300" i="0" dirty="0" err="1">
                <a:effectLst/>
                <a:latin typeface="Söhne"/>
              </a:rPr>
              <a:t>networks;automatic</a:t>
            </a:r>
            <a:r>
              <a:rPr lang="en-GB" sz="1300" i="0" dirty="0">
                <a:effectLst/>
                <a:latin typeface="Söhne"/>
              </a:rPr>
              <a:t> feature </a:t>
            </a:r>
            <a:r>
              <a:rPr lang="en-GB" sz="1300" i="0" dirty="0" err="1">
                <a:effectLst/>
                <a:latin typeface="Söhne"/>
              </a:rPr>
              <a:t>extraction;deep</a:t>
            </a:r>
            <a:r>
              <a:rPr lang="en-GB" sz="1300" i="0" dirty="0">
                <a:effectLst/>
                <a:latin typeface="Söhne"/>
              </a:rPr>
              <a:t> </a:t>
            </a:r>
            <a:r>
              <a:rPr lang="en-GB" sz="1300" i="0" dirty="0" err="1">
                <a:effectLst/>
                <a:latin typeface="Söhne"/>
              </a:rPr>
              <a:t>learning;cybersecurity</a:t>
            </a:r>
            <a:r>
              <a:rPr lang="en-GB" sz="1300" i="0" dirty="0">
                <a:effectLst/>
                <a:latin typeface="Söhne"/>
              </a:rPr>
              <a:t>},</a:t>
            </a:r>
          </a:p>
          <a:p>
            <a:pPr marL="342900" indent="-342900" algn="just">
              <a:buFont typeface="+mj-lt"/>
              <a:buAutoNum type="arabicPeriod"/>
            </a:pPr>
            <a:endParaRPr lang="en-GB" sz="1300" i="0" dirty="0">
              <a:effectLst/>
              <a:latin typeface="Söhne"/>
            </a:endParaRPr>
          </a:p>
          <a:p>
            <a:pPr marL="342900" indent="-342900" algn="just">
              <a:buFont typeface="+mj-lt"/>
              <a:buAutoNum type="arabicPeriod"/>
            </a:pPr>
            <a:r>
              <a:rPr lang="en-GB" sz="1300" i="0" dirty="0">
                <a:effectLst/>
                <a:latin typeface="Söhne"/>
              </a:rPr>
              <a:t>N. Shone, T. N. Ngoc, V. D. </a:t>
            </a:r>
            <a:r>
              <a:rPr lang="en-GB" sz="1300" i="0" dirty="0" err="1">
                <a:effectLst/>
                <a:latin typeface="Söhne"/>
              </a:rPr>
              <a:t>Phai</a:t>
            </a:r>
            <a:r>
              <a:rPr lang="en-GB" sz="1300" i="0" dirty="0">
                <a:effectLst/>
                <a:latin typeface="Söhne"/>
              </a:rPr>
              <a:t> and Q. Shi, "A Deep Learning Approach to Network Intrusion Detection," in IEEE Transactions on Emerging Topics in Computational Intelligence, vol. 2, no. 1, pp. 41-50, Feb. 2018, </a:t>
            </a:r>
            <a:r>
              <a:rPr lang="en-GB" sz="1300" i="0" dirty="0" err="1">
                <a:effectLst/>
                <a:latin typeface="Söhne"/>
              </a:rPr>
              <a:t>doi</a:t>
            </a:r>
            <a:r>
              <a:rPr lang="en-GB" sz="1300" i="0" dirty="0">
                <a:effectLst/>
                <a:latin typeface="Söhne"/>
              </a:rPr>
              <a:t>: 10.1109/TETCI.2017.2772792. keywords: {Machine </a:t>
            </a:r>
            <a:r>
              <a:rPr lang="en-GB" sz="1300" i="0" dirty="0" err="1">
                <a:effectLst/>
                <a:latin typeface="Söhne"/>
              </a:rPr>
              <a:t>learning;Intrusion</a:t>
            </a:r>
            <a:r>
              <a:rPr lang="en-GB" sz="1300" i="0" dirty="0">
                <a:effectLst/>
                <a:latin typeface="Söhne"/>
              </a:rPr>
              <a:t> </a:t>
            </a:r>
            <a:r>
              <a:rPr lang="en-GB" sz="1300" i="0" dirty="0" err="1">
                <a:effectLst/>
                <a:latin typeface="Söhne"/>
              </a:rPr>
              <a:t>detection;Anomaly</a:t>
            </a:r>
            <a:r>
              <a:rPr lang="en-GB" sz="1300" i="0" dirty="0">
                <a:effectLst/>
                <a:latin typeface="Söhne"/>
              </a:rPr>
              <a:t> </a:t>
            </a:r>
            <a:r>
              <a:rPr lang="en-GB" sz="1300" i="0" dirty="0" err="1">
                <a:effectLst/>
                <a:latin typeface="Söhne"/>
              </a:rPr>
              <a:t>detection;Training</a:t>
            </a:r>
            <a:r>
              <a:rPr lang="en-GB" sz="1300" i="0" dirty="0">
                <a:effectLst/>
                <a:latin typeface="Söhne"/>
              </a:rPr>
              <a:t> </a:t>
            </a:r>
            <a:r>
              <a:rPr lang="en-GB" sz="1300" i="0" dirty="0" err="1">
                <a:effectLst/>
                <a:latin typeface="Söhne"/>
              </a:rPr>
              <a:t>data;Communication</a:t>
            </a:r>
            <a:r>
              <a:rPr lang="en-GB" sz="1300" i="0" dirty="0">
                <a:effectLst/>
                <a:latin typeface="Söhne"/>
              </a:rPr>
              <a:t> </a:t>
            </a:r>
            <a:r>
              <a:rPr lang="en-GB" sz="1300" i="0" dirty="0" err="1">
                <a:effectLst/>
                <a:latin typeface="Söhne"/>
              </a:rPr>
              <a:t>networks;Monitoring;Deep</a:t>
            </a:r>
            <a:r>
              <a:rPr lang="en-GB" sz="1300" i="0" dirty="0">
                <a:effectLst/>
                <a:latin typeface="Söhne"/>
              </a:rPr>
              <a:t> </a:t>
            </a:r>
            <a:r>
              <a:rPr lang="en-GB" sz="1300" i="0" dirty="0" err="1">
                <a:effectLst/>
                <a:latin typeface="Söhne"/>
              </a:rPr>
              <a:t>learning;anomaly</a:t>
            </a:r>
            <a:r>
              <a:rPr lang="en-GB" sz="1300" i="0" dirty="0">
                <a:effectLst/>
                <a:latin typeface="Söhne"/>
              </a:rPr>
              <a:t> </a:t>
            </a:r>
            <a:r>
              <a:rPr lang="en-GB" sz="1300" i="0" dirty="0" err="1">
                <a:effectLst/>
                <a:latin typeface="Söhne"/>
              </a:rPr>
              <a:t>detection;auto-encoders;KDD;network</a:t>
            </a:r>
            <a:r>
              <a:rPr lang="en-GB" sz="1300" i="0" dirty="0">
                <a:effectLst/>
                <a:latin typeface="Söhne"/>
              </a:rPr>
              <a:t> security},</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C. </a:t>
            </a:r>
            <a:r>
              <a:rPr lang="en-GB" sz="1300" i="0" dirty="0" err="1">
                <a:effectLst/>
                <a:latin typeface="Söhne"/>
              </a:rPr>
              <a:t>Aytekin</a:t>
            </a:r>
            <a:r>
              <a:rPr lang="en-GB" sz="1300" i="0" dirty="0">
                <a:effectLst/>
                <a:latin typeface="Söhne"/>
              </a:rPr>
              <a:t>, X. Ni, F. </a:t>
            </a:r>
            <a:r>
              <a:rPr lang="en-GB" sz="1300" i="0" dirty="0" err="1">
                <a:effectLst/>
                <a:latin typeface="Söhne"/>
              </a:rPr>
              <a:t>Cricri</a:t>
            </a:r>
            <a:r>
              <a:rPr lang="en-GB" sz="1300" i="0" dirty="0">
                <a:effectLst/>
                <a:latin typeface="Söhne"/>
              </a:rPr>
              <a:t> and E. Aksu, "Clustering and Unsupervised Anomaly Detection with l2 Normalized Deep Auto-Encoder Representations," 2018 International Joint Conference on Neural Networks (IJCNN), Rio de Janeiro, Brazil, 2018, pp. 1-6, </a:t>
            </a:r>
            <a:r>
              <a:rPr lang="en-GB" sz="1300" i="0" dirty="0" err="1">
                <a:effectLst/>
                <a:latin typeface="Söhne"/>
              </a:rPr>
              <a:t>doi</a:t>
            </a:r>
            <a:r>
              <a:rPr lang="en-GB" sz="1300" i="0" dirty="0">
                <a:effectLst/>
                <a:latin typeface="Söhne"/>
              </a:rPr>
              <a:t>: 10.1109/IJCNN.2018.8489068. keywords: {</a:t>
            </a:r>
            <a:r>
              <a:rPr lang="en-GB" sz="1300" i="0" dirty="0" err="1">
                <a:effectLst/>
                <a:latin typeface="Söhne"/>
              </a:rPr>
              <a:t>Training;Anomaly</a:t>
            </a:r>
            <a:r>
              <a:rPr lang="en-GB" sz="1300" i="0" dirty="0">
                <a:effectLst/>
                <a:latin typeface="Söhne"/>
              </a:rPr>
              <a:t> </a:t>
            </a:r>
            <a:r>
              <a:rPr lang="en-GB" sz="1300" i="0" dirty="0" err="1">
                <a:effectLst/>
                <a:latin typeface="Söhne"/>
              </a:rPr>
              <a:t>detection;Neural</a:t>
            </a:r>
            <a:r>
              <a:rPr lang="en-GB" sz="1300" i="0" dirty="0">
                <a:effectLst/>
                <a:latin typeface="Söhne"/>
              </a:rPr>
              <a:t> </a:t>
            </a:r>
            <a:r>
              <a:rPr lang="en-GB" sz="1300" i="0" dirty="0" err="1">
                <a:effectLst/>
                <a:latin typeface="Söhne"/>
              </a:rPr>
              <a:t>networks;Image</a:t>
            </a:r>
            <a:r>
              <a:rPr lang="en-GB" sz="1300" i="0" dirty="0">
                <a:effectLst/>
                <a:latin typeface="Söhne"/>
              </a:rPr>
              <a:t> </a:t>
            </a:r>
            <a:r>
              <a:rPr lang="en-GB" sz="1300" i="0" dirty="0" err="1">
                <a:effectLst/>
                <a:latin typeface="Söhne"/>
              </a:rPr>
              <a:t>reconstruction;Encoding;Clustering</a:t>
            </a:r>
            <a:r>
              <a:rPr lang="en-GB" sz="1300" i="0" dirty="0">
                <a:effectLst/>
                <a:latin typeface="Söhne"/>
              </a:rPr>
              <a:t> </a:t>
            </a:r>
            <a:r>
              <a:rPr lang="en-GB" sz="1300" i="0" dirty="0" err="1">
                <a:effectLst/>
                <a:latin typeface="Söhne"/>
              </a:rPr>
              <a:t>algorithms;Clustering</a:t>
            </a:r>
            <a:r>
              <a:rPr lang="en-GB" sz="1300" i="0" dirty="0">
                <a:effectLst/>
                <a:latin typeface="Söhne"/>
              </a:rPr>
              <a:t> methods},</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I. </a:t>
            </a:r>
            <a:r>
              <a:rPr lang="en-GB" sz="1300" i="0" dirty="0" err="1">
                <a:effectLst/>
                <a:latin typeface="Söhne"/>
              </a:rPr>
              <a:t>Ursul</a:t>
            </a:r>
            <a:r>
              <a:rPr lang="en-GB" sz="1300" i="0" dirty="0">
                <a:effectLst/>
                <a:latin typeface="Söhne"/>
              </a:rPr>
              <a:t> and A. </a:t>
            </a:r>
            <a:r>
              <a:rPr lang="en-GB" sz="1300" i="0" dirty="0" err="1">
                <a:effectLst/>
                <a:latin typeface="Söhne"/>
              </a:rPr>
              <a:t>Pereymybida</a:t>
            </a:r>
            <a:r>
              <a:rPr lang="en-GB" sz="1300" i="0" dirty="0">
                <a:effectLst/>
                <a:latin typeface="Söhne"/>
              </a:rPr>
              <a:t>, "Unsupervised Detection of Anomalous Running Patterns Using Cluster Analysis," 2023 IEEE 13th International Conference on Electronics and Information Technologies (ELIT), Lviv, Ukraine, 2023, pp. 148-152, </a:t>
            </a:r>
            <a:r>
              <a:rPr lang="en-GB" sz="1300" i="0" dirty="0" err="1">
                <a:effectLst/>
                <a:latin typeface="Söhne"/>
              </a:rPr>
              <a:t>doi</a:t>
            </a:r>
            <a:r>
              <a:rPr lang="en-GB" sz="1300" i="0" dirty="0">
                <a:effectLst/>
                <a:latin typeface="Söhne"/>
              </a:rPr>
              <a:t>: 10.1109/ELIT61488.2023.10310751. keywords: {Performance </a:t>
            </a:r>
            <a:r>
              <a:rPr lang="en-GB" sz="1300" i="0" dirty="0" err="1">
                <a:effectLst/>
                <a:latin typeface="Söhne"/>
              </a:rPr>
              <a:t>evaluation;Wearable</a:t>
            </a:r>
            <a:r>
              <a:rPr lang="en-GB" sz="1300" i="0" dirty="0">
                <a:effectLst/>
                <a:latin typeface="Söhne"/>
              </a:rPr>
              <a:t> </a:t>
            </a:r>
            <a:r>
              <a:rPr lang="en-GB" sz="1300" i="0" dirty="0" err="1">
                <a:effectLst/>
                <a:latin typeface="Söhne"/>
              </a:rPr>
              <a:t>computers;Scalability;Clustering</a:t>
            </a:r>
            <a:r>
              <a:rPr lang="en-GB" sz="1300" i="0" dirty="0">
                <a:effectLst/>
                <a:latin typeface="Söhne"/>
              </a:rPr>
              <a:t> </a:t>
            </a:r>
            <a:r>
              <a:rPr lang="en-GB" sz="1300" i="0" dirty="0" err="1">
                <a:effectLst/>
                <a:latin typeface="Söhne"/>
              </a:rPr>
              <a:t>algorithms;Network</a:t>
            </a:r>
            <a:r>
              <a:rPr lang="en-GB" sz="1300" i="0" dirty="0">
                <a:effectLst/>
                <a:latin typeface="Söhne"/>
              </a:rPr>
              <a:t> intrusion </a:t>
            </a:r>
            <a:r>
              <a:rPr lang="en-GB" sz="1300" i="0" dirty="0" err="1">
                <a:effectLst/>
                <a:latin typeface="Söhne"/>
              </a:rPr>
              <a:t>detection;Optics;Telemetry;clusters;anomaly</a:t>
            </a:r>
            <a:r>
              <a:rPr lang="en-GB" sz="1300" i="0" dirty="0">
                <a:effectLst/>
                <a:latin typeface="Söhne"/>
              </a:rPr>
              <a:t> </a:t>
            </a:r>
            <a:r>
              <a:rPr lang="en-GB" sz="1300" i="0" dirty="0" err="1">
                <a:effectLst/>
                <a:latin typeface="Söhne"/>
              </a:rPr>
              <a:t>detection;unsupervised</a:t>
            </a:r>
            <a:r>
              <a:rPr lang="en-GB" sz="1300" i="0" dirty="0">
                <a:effectLst/>
                <a:latin typeface="Söhne"/>
              </a:rPr>
              <a:t> learning},</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S. S. Khan and A. B. </a:t>
            </a:r>
            <a:r>
              <a:rPr lang="en-GB" sz="1300" i="0" dirty="0" err="1">
                <a:effectLst/>
                <a:latin typeface="Söhne"/>
              </a:rPr>
              <a:t>Mailewa</a:t>
            </a:r>
            <a:r>
              <a:rPr lang="en-GB" sz="1300" i="0" dirty="0">
                <a:effectLst/>
                <a:latin typeface="Söhne"/>
              </a:rPr>
              <a:t>, "Detecting Network Transmission Anomalies using Autoencoders-SVM Neural Network on Multi-class NSL-KDD Dataset," 2023 IEEE 13th Annual Computing and Communication Workshop and Conference (CCWC), Las Vegas, NV, USA, 2023, pp. 0835-0843, </a:t>
            </a:r>
            <a:r>
              <a:rPr lang="en-GB" sz="1300" i="0" dirty="0" err="1">
                <a:effectLst/>
                <a:latin typeface="Söhne"/>
              </a:rPr>
              <a:t>doi</a:t>
            </a:r>
            <a:r>
              <a:rPr lang="en-GB" sz="1300" i="0" dirty="0">
                <a:effectLst/>
                <a:latin typeface="Söhne"/>
              </a:rPr>
              <a:t>: 10.1109/CCWC57344.2023.10099056. keywords: {Support vector </a:t>
            </a:r>
            <a:r>
              <a:rPr lang="en-GB" sz="1300" i="0" dirty="0" err="1">
                <a:effectLst/>
                <a:latin typeface="Söhne"/>
              </a:rPr>
              <a:t>machines;Training;Computational</a:t>
            </a:r>
            <a:r>
              <a:rPr lang="en-GB" sz="1300" i="0" dirty="0">
                <a:effectLst/>
                <a:latin typeface="Söhne"/>
              </a:rPr>
              <a:t> </a:t>
            </a:r>
            <a:r>
              <a:rPr lang="en-GB" sz="1300" i="0" dirty="0" err="1">
                <a:effectLst/>
                <a:latin typeface="Söhne"/>
              </a:rPr>
              <a:t>modeling;Neural</a:t>
            </a:r>
            <a:r>
              <a:rPr lang="en-GB" sz="1300" i="0" dirty="0">
                <a:effectLst/>
                <a:latin typeface="Söhne"/>
              </a:rPr>
              <a:t> </a:t>
            </a:r>
            <a:r>
              <a:rPr lang="en-GB" sz="1300" i="0" dirty="0" err="1">
                <a:effectLst/>
                <a:latin typeface="Söhne"/>
              </a:rPr>
              <a:t>networks;Predictive</a:t>
            </a:r>
            <a:r>
              <a:rPr lang="en-GB" sz="1300" i="0" dirty="0">
                <a:effectLst/>
                <a:latin typeface="Söhne"/>
              </a:rPr>
              <a:t> </a:t>
            </a:r>
            <a:r>
              <a:rPr lang="en-GB" sz="1300" i="0" dirty="0" err="1">
                <a:effectLst/>
                <a:latin typeface="Söhne"/>
              </a:rPr>
              <a:t>models;Feature</a:t>
            </a:r>
            <a:r>
              <a:rPr lang="en-GB" sz="1300" i="0" dirty="0">
                <a:effectLst/>
                <a:latin typeface="Söhne"/>
              </a:rPr>
              <a:t> </a:t>
            </a:r>
            <a:r>
              <a:rPr lang="en-GB" sz="1300" i="0" dirty="0" err="1">
                <a:effectLst/>
                <a:latin typeface="Söhne"/>
              </a:rPr>
              <a:t>extraction;Security;NSL-KDD;Network</a:t>
            </a:r>
            <a:r>
              <a:rPr lang="en-GB" sz="1300" i="0" dirty="0">
                <a:effectLst/>
                <a:latin typeface="Söhne"/>
              </a:rPr>
              <a:t> </a:t>
            </a:r>
            <a:r>
              <a:rPr lang="en-GB" sz="1300" i="0" dirty="0" err="1">
                <a:effectLst/>
                <a:latin typeface="Söhne"/>
              </a:rPr>
              <a:t>Security;Intrusion</a:t>
            </a:r>
            <a:r>
              <a:rPr lang="en-GB" sz="1300" i="0" dirty="0">
                <a:effectLst/>
                <a:latin typeface="Söhne"/>
              </a:rPr>
              <a:t> Detection </a:t>
            </a:r>
            <a:r>
              <a:rPr lang="en-GB" sz="1300" i="0" dirty="0" err="1">
                <a:effectLst/>
                <a:latin typeface="Söhne"/>
              </a:rPr>
              <a:t>System;Deep</a:t>
            </a:r>
            <a:r>
              <a:rPr lang="en-GB" sz="1300" i="0" dirty="0">
                <a:effectLst/>
                <a:latin typeface="Söhne"/>
              </a:rPr>
              <a:t> </a:t>
            </a:r>
            <a:r>
              <a:rPr lang="en-GB" sz="1300" i="0" dirty="0" err="1">
                <a:effectLst/>
                <a:latin typeface="Söhne"/>
              </a:rPr>
              <a:t>Autoencoders;Anomaly</a:t>
            </a:r>
            <a:r>
              <a:rPr lang="en-GB" sz="1300" i="0" dirty="0">
                <a:effectLst/>
                <a:latin typeface="Söhne"/>
              </a:rPr>
              <a:t> </a:t>
            </a:r>
            <a:r>
              <a:rPr lang="en-GB" sz="1300" i="0" dirty="0" err="1">
                <a:effectLst/>
                <a:latin typeface="Söhne"/>
              </a:rPr>
              <a:t>Detection;Support</a:t>
            </a:r>
            <a:r>
              <a:rPr lang="en-GB" sz="1300" i="0" dirty="0">
                <a:effectLst/>
                <a:latin typeface="Söhne"/>
              </a:rPr>
              <a:t> Vector Machine (SVM);</a:t>
            </a:r>
            <a:r>
              <a:rPr lang="en-GB" sz="1300" i="0" dirty="0" err="1">
                <a:effectLst/>
                <a:latin typeface="Söhne"/>
              </a:rPr>
              <a:t>t-SNE;Deep</a:t>
            </a:r>
            <a:r>
              <a:rPr lang="en-GB" sz="1300" i="0" dirty="0">
                <a:effectLst/>
                <a:latin typeface="Söhne"/>
              </a:rPr>
              <a:t> Learning},</a:t>
            </a: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dirty="0">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p:txBody>
      </p:sp>
    </p:spTree>
    <p:extLst>
      <p:ext uri="{BB962C8B-B14F-4D97-AF65-F5344CB8AC3E}">
        <p14:creationId xmlns:p14="http://schemas.microsoft.com/office/powerpoint/2010/main" val="199695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 Thank You Note In Five Easy Steps">
            <a:extLst>
              <a:ext uri="{FF2B5EF4-FFF2-40B4-BE49-F238E27FC236}">
                <a16:creationId xmlns:a16="http://schemas.microsoft.com/office/drawing/2014/main" id="{D7269E4F-38FD-7B0A-387C-1E367D8C2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4"/>
            <a:ext cx="12181436" cy="68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2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PROBLEM STATEMENT</a:t>
            </a:r>
          </a:p>
        </p:txBody>
      </p:sp>
      <p:sp>
        <p:nvSpPr>
          <p:cNvPr id="4" name="TextBox 3">
            <a:extLst>
              <a:ext uri="{FF2B5EF4-FFF2-40B4-BE49-F238E27FC236}">
                <a16:creationId xmlns:a16="http://schemas.microsoft.com/office/drawing/2014/main" id="{E1202FF0-9BCE-AEF4-8E97-736CBCB6C476}"/>
              </a:ext>
            </a:extLst>
          </p:cNvPr>
          <p:cNvSpPr txBox="1"/>
          <p:nvPr/>
        </p:nvSpPr>
        <p:spPr>
          <a:xfrm>
            <a:off x="591672" y="1622612"/>
            <a:ext cx="10865222" cy="1323439"/>
          </a:xfrm>
          <a:prstGeom prst="rect">
            <a:avLst/>
          </a:prstGeom>
          <a:noFill/>
        </p:spPr>
        <p:txBody>
          <a:bodyPr wrap="square" rtlCol="0">
            <a:spAutoFit/>
          </a:bodyPr>
          <a:lstStyle/>
          <a:p>
            <a:pPr algn="just"/>
            <a:r>
              <a:rPr lang="en-GB" sz="2000" dirty="0"/>
              <a:t>With the ever-increasing sophistication of cyberattacks, traditional security measures are struggling to keep pace, leaving networks vulnerable to disruptions, data breaches, and financial losses. Hence, an intelligent system capable of detecting anomalous network behaviour is crucial for identifying these threats before they can cause significant damage.</a:t>
            </a:r>
            <a:endParaRPr lang="en-IN" sz="2000" dirty="0"/>
          </a:p>
        </p:txBody>
      </p:sp>
    </p:spTree>
    <p:extLst>
      <p:ext uri="{BB962C8B-B14F-4D97-AF65-F5344CB8AC3E}">
        <p14:creationId xmlns:p14="http://schemas.microsoft.com/office/powerpoint/2010/main" val="291934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OBJECTIVES</a:t>
            </a:r>
          </a:p>
        </p:txBody>
      </p:sp>
      <p:sp>
        <p:nvSpPr>
          <p:cNvPr id="4" name="TextBox 3">
            <a:extLst>
              <a:ext uri="{FF2B5EF4-FFF2-40B4-BE49-F238E27FC236}">
                <a16:creationId xmlns:a16="http://schemas.microsoft.com/office/drawing/2014/main" id="{B5C9BECC-49F6-6588-4159-AC40F664EB2E}"/>
              </a:ext>
            </a:extLst>
          </p:cNvPr>
          <p:cNvSpPr txBox="1"/>
          <p:nvPr/>
        </p:nvSpPr>
        <p:spPr>
          <a:xfrm>
            <a:off x="591672" y="1622612"/>
            <a:ext cx="10865222"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Analyse and understand the NSL KDD dataset.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Develop a deep unsupervised learning model.</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Optimize the clustering techniques and evaluate the model.</a:t>
            </a:r>
          </a:p>
        </p:txBody>
      </p:sp>
    </p:spTree>
    <p:extLst>
      <p:ext uri="{BB962C8B-B14F-4D97-AF65-F5344CB8AC3E}">
        <p14:creationId xmlns:p14="http://schemas.microsoft.com/office/powerpoint/2010/main" val="285082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2086613166"/>
              </p:ext>
            </p:extLst>
          </p:nvPr>
        </p:nvGraphicFramePr>
        <p:xfrm>
          <a:off x="134471" y="1156447"/>
          <a:ext cx="11923058" cy="5495802"/>
        </p:xfrm>
        <a:graphic>
          <a:graphicData uri="http://schemas.openxmlformats.org/drawingml/2006/table">
            <a:tbl>
              <a:tblPr>
                <a:noFill/>
              </a:tblPr>
              <a:tblGrid>
                <a:gridCol w="775082">
                  <a:extLst>
                    <a:ext uri="{9D8B030D-6E8A-4147-A177-3AD203B41FA5}">
                      <a16:colId xmlns:a16="http://schemas.microsoft.com/office/drawing/2014/main" val="20000"/>
                    </a:ext>
                  </a:extLst>
                </a:gridCol>
                <a:gridCol w="5837923">
                  <a:extLst>
                    <a:ext uri="{9D8B030D-6E8A-4147-A177-3AD203B41FA5}">
                      <a16:colId xmlns:a16="http://schemas.microsoft.com/office/drawing/2014/main" val="20001"/>
                    </a:ext>
                  </a:extLst>
                </a:gridCol>
                <a:gridCol w="5310053">
                  <a:extLst>
                    <a:ext uri="{9D8B030D-6E8A-4147-A177-3AD203B41FA5}">
                      <a16:colId xmlns:a16="http://schemas.microsoft.com/office/drawing/2014/main" val="20002"/>
                    </a:ext>
                  </a:extLst>
                </a:gridCol>
              </a:tblGrid>
              <a:tr h="397393">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err="1"/>
                        <a:t>SNo</a:t>
                      </a: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291024">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1</a:t>
                      </a:r>
                      <a:endParaRPr sz="12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200" b="1" dirty="0"/>
                        <a:t>ARCADE: Adversarially Regularized Convolutional Autoencoder for Network Anomaly Detection</a:t>
                      </a:r>
                    </a:p>
                    <a:p>
                      <a:pPr marL="0" marR="0" lvl="0" indent="0" algn="just" rtl="0">
                        <a:lnSpc>
                          <a:spcPct val="100000"/>
                        </a:lnSpc>
                        <a:spcBef>
                          <a:spcPts val="0"/>
                        </a:spcBef>
                        <a:spcAft>
                          <a:spcPts val="0"/>
                        </a:spcAft>
                        <a:buClr>
                          <a:srgbClr val="000000"/>
                        </a:buClr>
                        <a:buSzPts val="1200"/>
                        <a:buFont typeface="Arial"/>
                        <a:buNone/>
                      </a:pPr>
                      <a:endParaRPr lang="en-GB" sz="1200" b="1" dirty="0"/>
                    </a:p>
                    <a:p>
                      <a:pPr marL="0" marR="0" lvl="0" indent="0" algn="just" rtl="0">
                        <a:lnSpc>
                          <a:spcPct val="100000"/>
                        </a:lnSpc>
                        <a:spcBef>
                          <a:spcPts val="0"/>
                        </a:spcBef>
                        <a:spcAft>
                          <a:spcPts val="0"/>
                        </a:spcAft>
                        <a:buClr>
                          <a:srgbClr val="000000"/>
                        </a:buClr>
                        <a:buSzPts val="1200"/>
                        <a:buFont typeface="Arial"/>
                        <a:buNone/>
                      </a:pPr>
                      <a:r>
                        <a:rPr lang="en-GB" sz="1200" b="1" dirty="0"/>
                        <a:t>Published in: </a:t>
                      </a:r>
                      <a:r>
                        <a:rPr lang="en-GB" sz="1200" u="none" strike="noStrike" kern="1200" cap="none" dirty="0">
                          <a:solidFill>
                            <a:schemeClr val="dk1"/>
                          </a:solidFill>
                          <a:latin typeface="+mn-lt"/>
                          <a:ea typeface="+mn-ea"/>
                          <a:cs typeface="+mn-cs"/>
                        </a:rPr>
                        <a:t>IEEE Transactions on Network and Service Management , IEEE</a:t>
                      </a:r>
                    </a:p>
                    <a:p>
                      <a:pPr marL="0" marR="0" lvl="0" indent="0" algn="just" rtl="0">
                        <a:lnSpc>
                          <a:spcPct val="100000"/>
                        </a:lnSpc>
                        <a:spcBef>
                          <a:spcPts val="0"/>
                        </a:spcBef>
                        <a:spcAft>
                          <a:spcPts val="0"/>
                        </a:spcAft>
                        <a:buClr>
                          <a:srgbClr val="000000"/>
                        </a:buClr>
                        <a:buSzPts val="1200"/>
                        <a:buFont typeface="Arial"/>
                        <a:buNone/>
                      </a:pPr>
                      <a:r>
                        <a:rPr lang="en-GB" sz="1200" b="1" u="none" strike="noStrike" kern="1200" cap="none" dirty="0">
                          <a:solidFill>
                            <a:schemeClr val="dk1"/>
                          </a:solidFill>
                          <a:latin typeface="+mn-lt"/>
                          <a:ea typeface="+mn-ea"/>
                          <a:cs typeface="+mn-cs"/>
                        </a:rPr>
                        <a:t>Year: </a:t>
                      </a:r>
                      <a:r>
                        <a:rPr lang="en-GB" sz="1200" b="0" u="none" strike="noStrike" kern="1200" cap="none" dirty="0">
                          <a:solidFill>
                            <a:schemeClr val="dk1"/>
                          </a:solidFill>
                          <a:latin typeface="+mn-lt"/>
                          <a:ea typeface="+mn-ea"/>
                          <a:cs typeface="+mn-cs"/>
                        </a:rPr>
                        <a:t>2023</a:t>
                      </a:r>
                    </a:p>
                    <a:p>
                      <a:pPr algn="just"/>
                      <a:r>
                        <a:rPr lang="en-GB" sz="1200" b="1" u="none" strike="noStrike" kern="1200" cap="none" dirty="0">
                          <a:solidFill>
                            <a:schemeClr val="dk1"/>
                          </a:solidFill>
                          <a:latin typeface="+mn-lt"/>
                          <a:ea typeface="+mn-ea"/>
                          <a:cs typeface="+mn-cs"/>
                        </a:rPr>
                        <a:t>Authors: </a:t>
                      </a:r>
                      <a:r>
                        <a:rPr lang="it-IT" sz="1200" u="none" strike="noStrike" kern="1200" cap="none" dirty="0">
                          <a:solidFill>
                            <a:schemeClr val="dk1"/>
                          </a:solidFill>
                          <a:latin typeface="+mn-lt"/>
                          <a:ea typeface="+mn-ea"/>
                          <a:cs typeface="+mn-cs"/>
                        </a:rPr>
                        <a:t>Willian Tessaro Lunardi, Martin Andreoni Lopez, Jean-Pierre Giacalone</a:t>
                      </a:r>
                    </a:p>
                    <a:p>
                      <a:pPr algn="just"/>
                      <a:r>
                        <a:rPr lang="it-IT" sz="1200" b="1" dirty="0"/>
                        <a:t>About: </a:t>
                      </a:r>
                      <a:r>
                        <a:rPr lang="en-GB" sz="1200" b="0" dirty="0"/>
                        <a:t>ARCADE, an unsupervised deep learning detection system for network anomaly detection. ARCADE uses a convolutional Autoencoder to build a profile of normal traffic and detect potential anomalies and intrusions efficiently.</a:t>
                      </a:r>
                    </a:p>
                    <a:p>
                      <a:pPr algn="just"/>
                      <a:r>
                        <a:rPr lang="en-GB" sz="1200" b="0" dirty="0"/>
                        <a:t> </a:t>
                      </a:r>
                      <a:br>
                        <a:rPr lang="it-IT" sz="1200" dirty="0"/>
                      </a:br>
                      <a:endParaRPr lang="en-GB" sz="1200" b="1" u="none" strike="noStrike" kern="1200" cap="none" dirty="0">
                        <a:solidFill>
                          <a:schemeClr val="dk1"/>
                        </a:solidFill>
                        <a:latin typeface="+mn-lt"/>
                        <a:ea typeface="+mn-ea"/>
                        <a:cs typeface="+mn-cs"/>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200" b="1" u="none" strike="noStrike" cap="none" dirty="0"/>
                        <a:t>Advantages: </a:t>
                      </a:r>
                      <a:endParaRPr sz="1200" b="1" u="none" strike="noStrike" cap="none" dirty="0"/>
                    </a:p>
                    <a:p>
                      <a:pPr marL="0" marR="0" lvl="0" indent="0" algn="just" rtl="0">
                        <a:lnSpc>
                          <a:spcPct val="100000"/>
                        </a:lnSpc>
                        <a:spcBef>
                          <a:spcPts val="0"/>
                        </a:spcBef>
                        <a:spcAft>
                          <a:spcPts val="0"/>
                        </a:spcAft>
                        <a:buClr>
                          <a:srgbClr val="000000"/>
                        </a:buClr>
                        <a:buSzPts val="1200"/>
                        <a:buFont typeface="Arial"/>
                        <a:buNone/>
                      </a:pPr>
                      <a:r>
                        <a:rPr lang="en-GB" sz="1200" u="none" strike="noStrike" cap="none" dirty="0"/>
                        <a:t>--ARCADE is better at finding unusual things in computer networks </a:t>
                      </a:r>
                    </a:p>
                    <a:p>
                      <a:pPr marL="0" marR="0" lvl="0" indent="0" algn="just" rtl="0">
                        <a:lnSpc>
                          <a:spcPct val="100000"/>
                        </a:lnSpc>
                        <a:spcBef>
                          <a:spcPts val="0"/>
                        </a:spcBef>
                        <a:spcAft>
                          <a:spcPts val="0"/>
                        </a:spcAft>
                        <a:buClr>
                          <a:srgbClr val="000000"/>
                        </a:buClr>
                        <a:buSzPts val="1200"/>
                        <a:buFont typeface="Arial"/>
                        <a:buNone/>
                      </a:pPr>
                      <a:r>
                        <a:rPr lang="en-GB" sz="1200" u="none" strike="noStrike" cap="none" dirty="0"/>
                        <a:t>--It's faster and more accurate than other methods.</a:t>
                      </a:r>
                    </a:p>
                    <a:p>
                      <a:pPr marL="0" marR="0" lvl="0" indent="0" algn="just" rtl="0">
                        <a:lnSpc>
                          <a:spcPct val="100000"/>
                        </a:lnSpc>
                        <a:spcBef>
                          <a:spcPts val="0"/>
                        </a:spcBef>
                        <a:spcAft>
                          <a:spcPts val="0"/>
                        </a:spcAft>
                        <a:buClr>
                          <a:srgbClr val="000000"/>
                        </a:buClr>
                        <a:buSzPts val="1200"/>
                        <a:buFont typeface="Arial"/>
                        <a:buNone/>
                      </a:pPr>
                      <a:r>
                        <a:rPr lang="en-GB" sz="1200" u="none" strike="noStrike" cap="none" dirty="0"/>
                        <a:t>--Works well using much fewer computer resources </a:t>
                      </a:r>
                    </a:p>
                    <a:p>
                      <a:pPr marL="0" marR="0" lvl="0" indent="0" algn="just" rtl="0">
                        <a:lnSpc>
                          <a:spcPct val="100000"/>
                        </a:lnSpc>
                        <a:spcBef>
                          <a:spcPts val="0"/>
                        </a:spcBef>
                        <a:spcAft>
                          <a:spcPts val="0"/>
                        </a:spcAft>
                        <a:buClr>
                          <a:srgbClr val="000000"/>
                        </a:buClr>
                        <a:buSzPts val="1200"/>
                        <a:buFont typeface="Arial"/>
                        <a:buNone/>
                      </a:pPr>
                      <a:r>
                        <a:rPr lang="en-GB" sz="1200" b="1" u="none" strike="noStrike" cap="none" dirty="0"/>
                        <a:t>Disadvantages:</a:t>
                      </a:r>
                      <a:endParaRPr sz="1200" b="1" u="none" strike="noStrike" cap="none" dirty="0"/>
                    </a:p>
                    <a:p>
                      <a:pPr marL="0" marR="0" lvl="0" indent="0" algn="just" rtl="0">
                        <a:lnSpc>
                          <a:spcPct val="100000"/>
                        </a:lnSpc>
                        <a:spcBef>
                          <a:spcPts val="0"/>
                        </a:spcBef>
                        <a:spcAft>
                          <a:spcPts val="0"/>
                        </a:spcAft>
                        <a:buClr>
                          <a:srgbClr val="000000"/>
                        </a:buClr>
                        <a:buSzPts val="1200"/>
                        <a:buFont typeface="Arial"/>
                        <a:buNone/>
                      </a:pPr>
                      <a:r>
                        <a:rPr lang="en-GB" sz="1200" u="none" strike="noStrike" cap="none" dirty="0"/>
                        <a:t>--Designed mainly for finding problems in computer networks.</a:t>
                      </a:r>
                    </a:p>
                    <a:p>
                      <a:pPr marL="0" marR="0" lvl="0" indent="0" algn="just" rtl="0">
                        <a:lnSpc>
                          <a:spcPct val="100000"/>
                        </a:lnSpc>
                        <a:spcBef>
                          <a:spcPts val="0"/>
                        </a:spcBef>
                        <a:spcAft>
                          <a:spcPts val="0"/>
                        </a:spcAft>
                        <a:buClr>
                          <a:srgbClr val="000000"/>
                        </a:buClr>
                        <a:buSzPts val="1200"/>
                        <a:buFont typeface="Arial"/>
                        <a:buNone/>
                      </a:pPr>
                      <a:r>
                        <a:rPr lang="en-GB" sz="1200" u="none" strike="noStrike" cap="none" dirty="0"/>
                        <a:t>--Can be challenging as it needs a lot of computer strength</a:t>
                      </a:r>
                      <a:endParaRPr sz="1200" u="none" strike="noStrike" cap="none" dirty="0"/>
                    </a:p>
                  </a:txBody>
                  <a:tcPr marL="91425" marR="91425" marT="91425" marB="91425"/>
                </a:tc>
                <a:extLst>
                  <a:ext uri="{0D108BD9-81ED-4DB2-BD59-A6C34878D82A}">
                    <a16:rowId xmlns:a16="http://schemas.microsoft.com/office/drawing/2014/main" val="10001"/>
                  </a:ext>
                </a:extLst>
              </a:tr>
              <a:tr h="280738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2</a:t>
                      </a:r>
                      <a:endParaRPr sz="1200" u="none" strike="noStrike" cap="none"/>
                    </a:p>
                  </a:txBody>
                  <a:tcPr marL="91425" marR="91425" marT="91425" marB="91425">
                    <a:solidFill>
                      <a:srgbClr val="CFE2F3"/>
                    </a:solidFill>
                  </a:tcPr>
                </a:tc>
                <a:tc>
                  <a:txBody>
                    <a:bodyPr/>
                    <a:lstStyle/>
                    <a:p>
                      <a:r>
                        <a:rPr lang="en-GB" sz="1200" b="1" kern="1200" dirty="0">
                          <a:solidFill>
                            <a:schemeClr val="tx1"/>
                          </a:solidFill>
                          <a:latin typeface="+mn-lt"/>
                          <a:ea typeface="+mn-ea"/>
                          <a:cs typeface="+mn-cs"/>
                        </a:rPr>
                        <a:t>A Deep Learning Approach to Network Intrusion Detection</a:t>
                      </a:r>
                    </a:p>
                    <a:p>
                      <a:pPr marL="0" marR="0" lvl="0" indent="0" algn="l" rtl="0">
                        <a:lnSpc>
                          <a:spcPct val="100000"/>
                        </a:lnSpc>
                        <a:spcBef>
                          <a:spcPts val="0"/>
                        </a:spcBef>
                        <a:spcAft>
                          <a:spcPts val="0"/>
                        </a:spcAft>
                        <a:buClr>
                          <a:srgbClr val="000000"/>
                        </a:buClr>
                        <a:buSzPts val="1200"/>
                        <a:buFont typeface="Arial"/>
                        <a:buNone/>
                      </a:pPr>
                      <a:endParaRPr lang="en-GB" sz="1200" b="1" dirty="0"/>
                    </a:p>
                    <a:p>
                      <a:pPr marL="0" marR="0" lvl="0" indent="0" algn="l" rtl="0">
                        <a:lnSpc>
                          <a:spcPct val="100000"/>
                        </a:lnSpc>
                        <a:spcBef>
                          <a:spcPts val="0"/>
                        </a:spcBef>
                        <a:spcAft>
                          <a:spcPts val="0"/>
                        </a:spcAft>
                        <a:buClr>
                          <a:srgbClr val="000000"/>
                        </a:buClr>
                        <a:buSzPts val="1200"/>
                        <a:buFont typeface="Arial"/>
                        <a:buNone/>
                      </a:pPr>
                      <a:r>
                        <a:rPr lang="en-GB" sz="1200" b="1" dirty="0"/>
                        <a:t>Published in: </a:t>
                      </a:r>
                      <a:r>
                        <a:rPr lang="en-GB" sz="1200" u="none" strike="noStrike" kern="1200" cap="none" dirty="0">
                          <a:solidFill>
                            <a:schemeClr val="dk1"/>
                          </a:solidFill>
                          <a:latin typeface="+mn-lt"/>
                          <a:ea typeface="+mn-ea"/>
                          <a:cs typeface="+mn-cs"/>
                        </a:rPr>
                        <a:t>IEEE Transactions on Emerging Topics in Computational Intelligence</a:t>
                      </a:r>
                    </a:p>
                    <a:p>
                      <a:pPr marL="0" marR="0" lvl="0" indent="0" algn="l" rtl="0">
                        <a:lnSpc>
                          <a:spcPct val="100000"/>
                        </a:lnSpc>
                        <a:spcBef>
                          <a:spcPts val="0"/>
                        </a:spcBef>
                        <a:spcAft>
                          <a:spcPts val="0"/>
                        </a:spcAft>
                        <a:buClr>
                          <a:srgbClr val="000000"/>
                        </a:buClr>
                        <a:buSzPts val="1200"/>
                        <a:buFont typeface="Arial"/>
                        <a:buNone/>
                      </a:pPr>
                      <a:r>
                        <a:rPr lang="en-GB" sz="1200" b="1" u="none" strike="noStrike" kern="1200" cap="none" dirty="0">
                          <a:solidFill>
                            <a:schemeClr val="dk1"/>
                          </a:solidFill>
                          <a:latin typeface="+mn-lt"/>
                          <a:ea typeface="+mn-ea"/>
                          <a:cs typeface="+mn-cs"/>
                        </a:rPr>
                        <a:t>Year: </a:t>
                      </a:r>
                      <a:r>
                        <a:rPr lang="en-GB" sz="1200" b="0" u="none" strike="noStrike" kern="1200" cap="none" dirty="0">
                          <a:solidFill>
                            <a:schemeClr val="dk1"/>
                          </a:solidFill>
                          <a:latin typeface="+mn-lt"/>
                          <a:ea typeface="+mn-ea"/>
                          <a:cs typeface="+mn-cs"/>
                        </a:rPr>
                        <a:t>2018</a:t>
                      </a:r>
                    </a:p>
                    <a:p>
                      <a:r>
                        <a:rPr lang="en-GB" sz="1200" b="1" u="none" strike="noStrike" kern="1200" cap="none" dirty="0">
                          <a:solidFill>
                            <a:schemeClr val="dk1"/>
                          </a:solidFill>
                          <a:latin typeface="+mn-lt"/>
                          <a:ea typeface="+mn-ea"/>
                          <a:cs typeface="+mn-cs"/>
                        </a:rPr>
                        <a:t>Authors: </a:t>
                      </a:r>
                      <a:r>
                        <a:rPr lang="it-IT" sz="1200" u="none" strike="noStrike" kern="1200" cap="none" dirty="0">
                          <a:solidFill>
                            <a:schemeClr val="dk1"/>
                          </a:solidFill>
                          <a:latin typeface="+mn-lt"/>
                          <a:ea typeface="+mn-ea"/>
                          <a:cs typeface="+mn-cs"/>
                        </a:rPr>
                        <a:t>Willian Tessaro Lunardi, Martin Andreoni Lopez, Jean-Pierre Giacalone.</a:t>
                      </a:r>
                    </a:p>
                    <a:p>
                      <a:pPr marL="0" marR="0" lvl="0" indent="0" algn="l" rtl="0">
                        <a:lnSpc>
                          <a:spcPct val="100000"/>
                        </a:lnSpc>
                        <a:spcBef>
                          <a:spcPts val="0"/>
                        </a:spcBef>
                        <a:spcAft>
                          <a:spcPts val="0"/>
                        </a:spcAft>
                        <a:buClr>
                          <a:schemeClr val="dk1"/>
                        </a:buClr>
                        <a:buSzPts val="1100"/>
                        <a:buFont typeface="Arial"/>
                        <a:buNone/>
                      </a:pPr>
                      <a:r>
                        <a:rPr lang="en-IN" sz="1200" b="1" u="none" strike="noStrike" cap="none" dirty="0">
                          <a:solidFill>
                            <a:schemeClr val="dk1"/>
                          </a:solidFill>
                        </a:rPr>
                        <a:t>About: </a:t>
                      </a:r>
                      <a:r>
                        <a:rPr lang="en-IN" sz="1200" b="0" u="none" strike="noStrike" cap="none" dirty="0">
                          <a:solidFill>
                            <a:schemeClr val="dk1"/>
                          </a:solidFill>
                        </a:rPr>
                        <a:t>Utilizes TensorFlow to implement a Deep Belief Network (DBN) for efficient network anomaly detection, tackling challenges in Network Intrusion Detection Systems (NIDS). It introduces Non-Symmetric Dimensionality Auto-Encoder (NDAE) for enhanced feature learning, outperforming DBNs, and employs stacked NDAE with Random Forest for superior classification.</a:t>
                      </a:r>
                      <a:endParaRPr sz="1200" b="0" u="none" strike="noStrike" cap="none" dirty="0">
                        <a:solidFill>
                          <a:schemeClr val="dk1"/>
                        </a:solidFill>
                      </a:endParaRPr>
                    </a:p>
                  </a:txBody>
                  <a:tcPr marL="91425" marR="91425" marT="91425" marB="91425">
                    <a:solidFill>
                      <a:srgbClr val="CFE2F3"/>
                    </a:solidFill>
                  </a:tcPr>
                </a:tc>
                <a:tc>
                  <a:txBody>
                    <a:bodyPr/>
                    <a:lstStyle/>
                    <a:p>
                      <a:pPr marL="0" marR="0" lvl="0" indent="0" algn="just"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Advantages: </a:t>
                      </a:r>
                      <a:endParaRPr sz="1200" b="1" u="none" strike="noStrike" cap="none" dirty="0">
                        <a:solidFill>
                          <a:schemeClr val="dk1"/>
                        </a:solidFill>
                      </a:endParaRPr>
                    </a:p>
                    <a:p>
                      <a:pPr marL="0" marR="0" lvl="0" indent="0" algn="just"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--Introduces a new method for intrusion detection in modern networks.</a:t>
                      </a:r>
                    </a:p>
                    <a:p>
                      <a:pPr marL="0" marR="0" lvl="0" indent="0" algn="just"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--Proposes NDAE for better feature learning and classification.</a:t>
                      </a:r>
                    </a:p>
                    <a:p>
                      <a:pPr marL="0" marR="0" lvl="0" indent="0" algn="just"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--Presents a classification model using stacked NDAEs, combining deep and shallow learning.</a:t>
                      </a:r>
                    </a:p>
                    <a:p>
                      <a:pPr marL="0" marR="0" lvl="0" indent="0" algn="just"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--Implemented and evaluated on GPU-enabled TensorFlow </a:t>
                      </a:r>
                    </a:p>
                    <a:p>
                      <a:pPr marL="0" marR="0" lvl="0" indent="0" algn="just"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--used KDD Cup '99 and NSL-KDD datasets.</a:t>
                      </a:r>
                    </a:p>
                    <a:p>
                      <a:pPr marL="0" marR="0" lvl="0" indent="0" algn="just"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Disadvantages:</a:t>
                      </a:r>
                      <a:endParaRPr sz="1200" b="1" u="none" strike="noStrike" cap="none" dirty="0">
                        <a:solidFill>
                          <a:schemeClr val="dk1"/>
                        </a:solidFill>
                      </a:endParaRPr>
                    </a:p>
                    <a:p>
                      <a:pPr marL="0" marR="0" lvl="0" indent="0" algn="just" rtl="0">
                        <a:lnSpc>
                          <a:spcPct val="100000"/>
                        </a:lnSpc>
                        <a:spcBef>
                          <a:spcPts val="0"/>
                        </a:spcBef>
                        <a:spcAft>
                          <a:spcPts val="0"/>
                        </a:spcAft>
                        <a:buClr>
                          <a:schemeClr val="dk1"/>
                        </a:buClr>
                        <a:buSzPts val="1100"/>
                        <a:buFont typeface="Arial" panose="020B0604020202020204" pitchFamily="34" charset="0"/>
                        <a:buNone/>
                      </a:pPr>
                      <a:r>
                        <a:rPr lang="en-GB" sz="1200" u="none" strike="noStrike" cap="none" dirty="0">
                          <a:solidFill>
                            <a:schemeClr val="dk1"/>
                          </a:solidFill>
                        </a:rPr>
                        <a:t>--Excludes attack patterns with less than 20 occurrences.</a:t>
                      </a:r>
                    </a:p>
                    <a:p>
                      <a:pPr marL="0" marR="0" lvl="0" indent="0" algn="just" rtl="0">
                        <a:lnSpc>
                          <a:spcPct val="100000"/>
                        </a:lnSpc>
                        <a:spcBef>
                          <a:spcPts val="0"/>
                        </a:spcBef>
                        <a:spcAft>
                          <a:spcPts val="0"/>
                        </a:spcAft>
                        <a:buClr>
                          <a:schemeClr val="dk1"/>
                        </a:buClr>
                        <a:buSzPts val="1100"/>
                        <a:buFont typeface="Arial" panose="020B0604020202020204" pitchFamily="34" charset="0"/>
                        <a:buNone/>
                      </a:pPr>
                      <a:r>
                        <a:rPr lang="en-GB" sz="1200" u="none" strike="noStrike" cap="none" dirty="0">
                          <a:solidFill>
                            <a:schemeClr val="dk1"/>
                          </a:solidFill>
                        </a:rPr>
                        <a:t>--Dataset Limitations.</a:t>
                      </a:r>
                      <a:endParaRPr sz="1200" b="1" u="none" strike="noStrike" cap="none" dirty="0"/>
                    </a:p>
                  </a:txBody>
                  <a:tcPr marL="91425" marR="91425" marT="91425" marB="91425">
                    <a:solidFill>
                      <a:srgbClr val="CFE2F3"/>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07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357129452"/>
              </p:ext>
            </p:extLst>
          </p:nvPr>
        </p:nvGraphicFramePr>
        <p:xfrm>
          <a:off x="134471" y="1156447"/>
          <a:ext cx="11923058" cy="5495802"/>
        </p:xfrm>
        <a:graphic>
          <a:graphicData uri="http://schemas.openxmlformats.org/drawingml/2006/table">
            <a:tbl>
              <a:tblPr>
                <a:noFill/>
              </a:tblPr>
              <a:tblGrid>
                <a:gridCol w="775082">
                  <a:extLst>
                    <a:ext uri="{9D8B030D-6E8A-4147-A177-3AD203B41FA5}">
                      <a16:colId xmlns:a16="http://schemas.microsoft.com/office/drawing/2014/main" val="20000"/>
                    </a:ext>
                  </a:extLst>
                </a:gridCol>
                <a:gridCol w="5837923">
                  <a:extLst>
                    <a:ext uri="{9D8B030D-6E8A-4147-A177-3AD203B41FA5}">
                      <a16:colId xmlns:a16="http://schemas.microsoft.com/office/drawing/2014/main" val="20001"/>
                    </a:ext>
                  </a:extLst>
                </a:gridCol>
                <a:gridCol w="5310053">
                  <a:extLst>
                    <a:ext uri="{9D8B030D-6E8A-4147-A177-3AD203B41FA5}">
                      <a16:colId xmlns:a16="http://schemas.microsoft.com/office/drawing/2014/main" val="20002"/>
                    </a:ext>
                  </a:extLst>
                </a:gridCol>
              </a:tblGrid>
              <a:tr h="397393">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err="1"/>
                        <a:t>SNo</a:t>
                      </a: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291024">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3</a:t>
                      </a:r>
                      <a:endParaRPr sz="12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200" b="1" u="none" strike="noStrike" cap="none" dirty="0">
                          <a:solidFill>
                            <a:schemeClr val="dk1"/>
                          </a:solidFill>
                        </a:rPr>
                        <a:t>Clustering and Unsupervised Anomaly Detection with l2 Normalized Deep Auto-Encoder Representations</a:t>
                      </a:r>
                      <a:r>
                        <a:rPr lang="en-GB" sz="1200" u="none" strike="noStrike" cap="none" dirty="0">
                          <a:solidFill>
                            <a:srgbClr val="111111"/>
                          </a:solidFill>
                          <a:latin typeface="Roboto"/>
                          <a:ea typeface="Roboto"/>
                          <a:cs typeface="Roboto"/>
                          <a:sym typeface="Roboto"/>
                        </a:rPr>
                        <a:t> </a:t>
                      </a:r>
                    </a:p>
                    <a:p>
                      <a:pPr marL="0" marR="0" lvl="0" indent="0" algn="just" rtl="0">
                        <a:lnSpc>
                          <a:spcPct val="100000"/>
                        </a:lnSpc>
                        <a:spcBef>
                          <a:spcPts val="0"/>
                        </a:spcBef>
                        <a:spcAft>
                          <a:spcPts val="0"/>
                        </a:spcAft>
                        <a:buClr>
                          <a:srgbClr val="000000"/>
                        </a:buClr>
                        <a:buSzPts val="1200"/>
                        <a:buFont typeface="Arial"/>
                        <a:buNone/>
                      </a:pPr>
                      <a:endParaRPr lang="en-GB" sz="1200" u="none" strike="noStrike" cap="none" dirty="0">
                        <a:solidFill>
                          <a:srgbClr val="11111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200" b="1" dirty="0"/>
                        <a:t>Published in: </a:t>
                      </a:r>
                      <a:r>
                        <a:rPr lang="en-GB" sz="1200" u="none" strike="noStrike" kern="1200" cap="none" dirty="0">
                          <a:solidFill>
                            <a:schemeClr val="dk1"/>
                          </a:solidFill>
                          <a:latin typeface="+mn-lt"/>
                          <a:ea typeface="+mn-ea"/>
                          <a:cs typeface="+mn-cs"/>
                        </a:rPr>
                        <a:t> 2018 International Joint Conference on Neural Networks (IJCNN), IEEE</a:t>
                      </a:r>
                    </a:p>
                    <a:p>
                      <a:pPr marL="0" marR="0" lvl="0" indent="0" algn="just" rtl="0">
                        <a:lnSpc>
                          <a:spcPct val="100000"/>
                        </a:lnSpc>
                        <a:spcBef>
                          <a:spcPts val="0"/>
                        </a:spcBef>
                        <a:spcAft>
                          <a:spcPts val="0"/>
                        </a:spcAft>
                        <a:buClr>
                          <a:srgbClr val="000000"/>
                        </a:buClr>
                        <a:buSzPts val="1200"/>
                        <a:buFont typeface="Arial"/>
                        <a:buNone/>
                      </a:pPr>
                      <a:r>
                        <a:rPr lang="en-GB" sz="1200" b="1" u="none" strike="noStrike" kern="1200" cap="none" dirty="0">
                          <a:solidFill>
                            <a:schemeClr val="dk1"/>
                          </a:solidFill>
                          <a:latin typeface="+mn-lt"/>
                          <a:ea typeface="+mn-ea"/>
                          <a:cs typeface="+mn-cs"/>
                        </a:rPr>
                        <a:t>Year: </a:t>
                      </a:r>
                      <a:r>
                        <a:rPr lang="en-GB" sz="1200" b="0" u="none" strike="noStrike" kern="1200" cap="none" dirty="0">
                          <a:solidFill>
                            <a:schemeClr val="dk1"/>
                          </a:solidFill>
                          <a:latin typeface="+mn-lt"/>
                          <a:ea typeface="+mn-ea"/>
                          <a:cs typeface="+mn-cs"/>
                        </a:rPr>
                        <a:t>2018</a:t>
                      </a:r>
                    </a:p>
                    <a:p>
                      <a:pPr algn="just"/>
                      <a:r>
                        <a:rPr lang="en-GB" sz="1200" b="1" u="none" strike="noStrike" kern="1200" cap="none" dirty="0">
                          <a:solidFill>
                            <a:schemeClr val="dk1"/>
                          </a:solidFill>
                          <a:latin typeface="+mn-lt"/>
                          <a:ea typeface="+mn-ea"/>
                          <a:cs typeface="+mn-cs"/>
                        </a:rPr>
                        <a:t>Authors: </a:t>
                      </a:r>
                      <a:r>
                        <a:rPr lang="en-GB" sz="1200" u="none" strike="noStrike" kern="1200" cap="none" dirty="0" err="1">
                          <a:solidFill>
                            <a:schemeClr val="dk1"/>
                          </a:solidFill>
                          <a:latin typeface="+mn-lt"/>
                          <a:ea typeface="+mn-ea"/>
                          <a:cs typeface="+mn-cs"/>
                        </a:rPr>
                        <a:t>Caglar</a:t>
                      </a:r>
                      <a:r>
                        <a:rPr lang="en-GB" sz="1200" u="none" strike="noStrike" kern="1200" cap="none" dirty="0">
                          <a:solidFill>
                            <a:schemeClr val="dk1"/>
                          </a:solidFill>
                          <a:latin typeface="+mn-lt"/>
                          <a:ea typeface="+mn-ea"/>
                          <a:cs typeface="+mn-cs"/>
                        </a:rPr>
                        <a:t> </a:t>
                      </a:r>
                      <a:r>
                        <a:rPr lang="en-GB" sz="1200" u="none" strike="noStrike" kern="1200" cap="none" dirty="0" err="1">
                          <a:solidFill>
                            <a:schemeClr val="dk1"/>
                          </a:solidFill>
                          <a:latin typeface="+mn-lt"/>
                          <a:ea typeface="+mn-ea"/>
                          <a:cs typeface="+mn-cs"/>
                        </a:rPr>
                        <a:t>Aytekin</a:t>
                      </a:r>
                      <a:r>
                        <a:rPr lang="en-GB" sz="1200" u="none" strike="noStrike" kern="1200" cap="none" dirty="0">
                          <a:solidFill>
                            <a:schemeClr val="dk1"/>
                          </a:solidFill>
                          <a:latin typeface="+mn-lt"/>
                          <a:ea typeface="+mn-ea"/>
                          <a:cs typeface="+mn-cs"/>
                        </a:rPr>
                        <a:t>; </a:t>
                      </a:r>
                      <a:r>
                        <a:rPr lang="en-GB" sz="1200" u="none" strike="noStrike" kern="1200" cap="none" dirty="0" err="1">
                          <a:solidFill>
                            <a:schemeClr val="dk1"/>
                          </a:solidFill>
                          <a:latin typeface="+mn-lt"/>
                          <a:ea typeface="+mn-ea"/>
                          <a:cs typeface="+mn-cs"/>
                        </a:rPr>
                        <a:t>Xingyang</a:t>
                      </a:r>
                      <a:r>
                        <a:rPr lang="en-GB" sz="1200" u="none" strike="noStrike" kern="1200" cap="none" dirty="0">
                          <a:solidFill>
                            <a:schemeClr val="dk1"/>
                          </a:solidFill>
                          <a:latin typeface="+mn-lt"/>
                          <a:ea typeface="+mn-ea"/>
                          <a:cs typeface="+mn-cs"/>
                        </a:rPr>
                        <a:t> Ni; Francesco </a:t>
                      </a:r>
                      <a:r>
                        <a:rPr lang="en-GB" sz="1200" u="none" strike="noStrike" kern="1200" cap="none" dirty="0" err="1">
                          <a:solidFill>
                            <a:schemeClr val="dk1"/>
                          </a:solidFill>
                          <a:latin typeface="+mn-lt"/>
                          <a:ea typeface="+mn-ea"/>
                          <a:cs typeface="+mn-cs"/>
                        </a:rPr>
                        <a:t>Cricri</a:t>
                      </a:r>
                      <a:r>
                        <a:rPr lang="en-GB" sz="1200" u="none" strike="noStrike" kern="1200" cap="none" dirty="0">
                          <a:solidFill>
                            <a:schemeClr val="dk1"/>
                          </a:solidFill>
                          <a:latin typeface="+mn-lt"/>
                          <a:ea typeface="+mn-ea"/>
                          <a:cs typeface="+mn-cs"/>
                        </a:rPr>
                        <a:t>; Emre Aksu</a:t>
                      </a:r>
                    </a:p>
                    <a:p>
                      <a:pPr algn="just"/>
                      <a:r>
                        <a:rPr lang="en-GB" sz="1200" b="1" u="none" strike="noStrike" cap="none" dirty="0">
                          <a:solidFill>
                            <a:schemeClr val="dk1"/>
                          </a:solidFill>
                        </a:rPr>
                        <a:t>About: </a:t>
                      </a:r>
                      <a:r>
                        <a:rPr lang="en-GB" sz="1200" b="0" u="none" strike="noStrike" cap="none" dirty="0">
                          <a:solidFill>
                            <a:schemeClr val="dk1"/>
                          </a:solidFill>
                        </a:rPr>
                        <a:t>Uses l2 normalization in auto-encoder training to enhance clustering and anomaly detection by improving accuracy. The method adds this constraint, boosting accuracy in grouping information. The computer learns from dense or convolutional layers and minimizes errors during training for better results.</a:t>
                      </a:r>
                      <a:endParaRPr lang="en-GB" sz="1200" u="none" strike="noStrike" cap="none" dirty="0">
                        <a:solidFill>
                          <a:srgbClr val="111111"/>
                        </a:solidFill>
                        <a:latin typeface="Roboto"/>
                        <a:ea typeface="Roboto"/>
                        <a:cs typeface="Roboto"/>
                        <a:sym typeface="Roboto"/>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dirty="0"/>
                        <a:t>Advantages: </a:t>
                      </a:r>
                      <a:endParaRPr sz="1200" b="1" u="none" strike="noStrike" cap="none" dirty="0"/>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--Outperforms other deep anomaly detection methods using reconstruction error.</a:t>
                      </a:r>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--Demonstrates superior performance compared to methods relying on reconstruction error.</a:t>
                      </a:r>
                    </a:p>
                    <a:p>
                      <a:pPr marL="0" marR="0" lvl="0" indent="0" algn="l" rtl="0">
                        <a:lnSpc>
                          <a:spcPct val="100000"/>
                        </a:lnSpc>
                        <a:spcBef>
                          <a:spcPts val="0"/>
                        </a:spcBef>
                        <a:spcAft>
                          <a:spcPts val="0"/>
                        </a:spcAft>
                        <a:buClr>
                          <a:srgbClr val="000000"/>
                        </a:buClr>
                        <a:buSzPts val="1200"/>
                        <a:buFont typeface="Arial"/>
                        <a:buNone/>
                      </a:pPr>
                      <a:r>
                        <a:rPr lang="en-GB" sz="1200" b="1" u="none" strike="noStrike" cap="none" dirty="0"/>
                        <a:t>Disadvantages:</a:t>
                      </a:r>
                      <a:endParaRPr sz="1200" b="1" u="none" strike="noStrike" cap="none" dirty="0"/>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--Effectiveness depends on data complexity and distribution, limiting generalizability.</a:t>
                      </a:r>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--Sensitivity to hyperparameter choice during training may require additional experimentation and tuning.</a:t>
                      </a:r>
                      <a:endParaRPr sz="1200" u="none" strike="noStrike" cap="none" dirty="0"/>
                    </a:p>
                  </a:txBody>
                  <a:tcPr marL="91425" marR="91425" marT="91425" marB="91425"/>
                </a:tc>
                <a:extLst>
                  <a:ext uri="{0D108BD9-81ED-4DB2-BD59-A6C34878D82A}">
                    <a16:rowId xmlns:a16="http://schemas.microsoft.com/office/drawing/2014/main" val="10001"/>
                  </a:ext>
                </a:extLst>
              </a:tr>
              <a:tr h="280738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4</a:t>
                      </a:r>
                      <a:endParaRPr sz="1200" u="none" strike="noStrike" cap="none" dirty="0"/>
                    </a:p>
                  </a:txBody>
                  <a:tcPr marL="91425" marR="91425" marT="91425" marB="91425">
                    <a:solidFill>
                      <a:srgbClr val="CFE2F3"/>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GB" sz="1200" b="1" u="none" strike="noStrike" cap="none" dirty="0">
                          <a:solidFill>
                            <a:schemeClr val="dk1"/>
                          </a:solidFill>
                        </a:rPr>
                        <a:t>Unsupervised Detection of Anomalous Running Patterns Using Cluster Analysis</a:t>
                      </a:r>
                    </a:p>
                    <a:p>
                      <a:pPr marL="0" marR="0" lvl="0" indent="0" algn="just" rtl="0">
                        <a:lnSpc>
                          <a:spcPct val="100000"/>
                        </a:lnSpc>
                        <a:spcBef>
                          <a:spcPts val="0"/>
                        </a:spcBef>
                        <a:spcAft>
                          <a:spcPts val="0"/>
                        </a:spcAft>
                        <a:buClr>
                          <a:srgbClr val="000000"/>
                        </a:buClr>
                        <a:buSzPts val="1200"/>
                        <a:buFont typeface="Arial"/>
                        <a:buNone/>
                      </a:pPr>
                      <a:endParaRPr lang="en-GB" sz="1200" u="none" strike="noStrike" cap="none" dirty="0">
                        <a:solidFill>
                          <a:srgbClr val="11111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200" b="1" dirty="0"/>
                        <a:t>Published in: </a:t>
                      </a:r>
                      <a:r>
                        <a:rPr lang="en-GB" sz="1200" u="none" strike="noStrike" kern="1200" cap="none" dirty="0">
                          <a:solidFill>
                            <a:schemeClr val="dk1"/>
                          </a:solidFill>
                          <a:latin typeface="+mn-lt"/>
                          <a:ea typeface="+mn-ea"/>
                          <a:cs typeface="+mn-cs"/>
                        </a:rPr>
                        <a:t> 2023 IEEE 13th International Conference on Electronics and Information Technologies (ELIT)</a:t>
                      </a:r>
                    </a:p>
                    <a:p>
                      <a:pPr marL="0" marR="0" lvl="0" indent="0" algn="just" rtl="0">
                        <a:lnSpc>
                          <a:spcPct val="100000"/>
                        </a:lnSpc>
                        <a:spcBef>
                          <a:spcPts val="0"/>
                        </a:spcBef>
                        <a:spcAft>
                          <a:spcPts val="0"/>
                        </a:spcAft>
                        <a:buClr>
                          <a:srgbClr val="000000"/>
                        </a:buClr>
                        <a:buSzPts val="1200"/>
                        <a:buFont typeface="Arial"/>
                        <a:buNone/>
                      </a:pPr>
                      <a:r>
                        <a:rPr lang="en-GB" sz="1200" b="1" u="none" strike="noStrike" kern="1200" cap="none" dirty="0">
                          <a:solidFill>
                            <a:schemeClr val="dk1"/>
                          </a:solidFill>
                          <a:latin typeface="+mn-lt"/>
                          <a:ea typeface="+mn-ea"/>
                          <a:cs typeface="+mn-cs"/>
                        </a:rPr>
                        <a:t>Year: </a:t>
                      </a:r>
                      <a:r>
                        <a:rPr lang="en-GB" sz="1200" b="0" u="none" strike="noStrike" kern="1200" cap="none" dirty="0">
                          <a:solidFill>
                            <a:schemeClr val="dk1"/>
                          </a:solidFill>
                          <a:latin typeface="+mn-lt"/>
                          <a:ea typeface="+mn-ea"/>
                          <a:cs typeface="+mn-cs"/>
                        </a:rPr>
                        <a:t>2023</a:t>
                      </a:r>
                    </a:p>
                    <a:p>
                      <a:pPr algn="just"/>
                      <a:r>
                        <a:rPr lang="en-GB" sz="1200" b="1" u="none" strike="noStrike" kern="1200" cap="none" dirty="0">
                          <a:solidFill>
                            <a:schemeClr val="dk1"/>
                          </a:solidFill>
                          <a:latin typeface="+mn-lt"/>
                          <a:ea typeface="+mn-ea"/>
                          <a:cs typeface="+mn-cs"/>
                        </a:rPr>
                        <a:t>Authors: </a:t>
                      </a:r>
                      <a:r>
                        <a:rPr lang="en-GB" sz="1200" u="none" strike="noStrike" kern="1200" cap="none" dirty="0">
                          <a:solidFill>
                            <a:schemeClr val="dk1"/>
                          </a:solidFill>
                          <a:latin typeface="+mn-lt"/>
                          <a:ea typeface="+mn-ea"/>
                          <a:cs typeface="+mn-cs"/>
                        </a:rPr>
                        <a:t>Ivan </a:t>
                      </a:r>
                      <a:r>
                        <a:rPr lang="en-GB" sz="1200" u="none" strike="noStrike" kern="1200" cap="none" dirty="0" err="1">
                          <a:solidFill>
                            <a:schemeClr val="dk1"/>
                          </a:solidFill>
                          <a:latin typeface="+mn-lt"/>
                          <a:ea typeface="+mn-ea"/>
                          <a:cs typeface="+mn-cs"/>
                        </a:rPr>
                        <a:t>Ursul</a:t>
                      </a:r>
                      <a:r>
                        <a:rPr lang="en-GB" sz="1200" u="none" strike="noStrike" kern="1200" cap="none" dirty="0">
                          <a:solidFill>
                            <a:schemeClr val="dk1"/>
                          </a:solidFill>
                          <a:latin typeface="+mn-lt"/>
                          <a:ea typeface="+mn-ea"/>
                          <a:cs typeface="+mn-cs"/>
                        </a:rPr>
                        <a:t>; Andriy </a:t>
                      </a:r>
                      <a:r>
                        <a:rPr lang="en-GB" sz="1200" u="none" strike="noStrike" kern="1200" cap="none" dirty="0" err="1">
                          <a:solidFill>
                            <a:schemeClr val="dk1"/>
                          </a:solidFill>
                          <a:latin typeface="+mn-lt"/>
                          <a:ea typeface="+mn-ea"/>
                          <a:cs typeface="+mn-cs"/>
                        </a:rPr>
                        <a:t>Pereymybida</a:t>
                      </a:r>
                      <a:endParaRPr lang="en-GB" sz="1200" u="none" strike="noStrike" kern="1200" cap="none" dirty="0">
                        <a:solidFill>
                          <a:schemeClr val="dk1"/>
                        </a:solidFill>
                        <a:latin typeface="+mn-lt"/>
                        <a:ea typeface="+mn-ea"/>
                        <a:cs typeface="+mn-cs"/>
                      </a:endParaRPr>
                    </a:p>
                    <a:p>
                      <a:pPr marL="0" marR="0" lvl="0" indent="0" algn="just"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About: </a:t>
                      </a:r>
                      <a:r>
                        <a:rPr lang="en-GB" sz="1200" b="0" u="none" strike="noStrike" cap="none" dirty="0">
                          <a:solidFill>
                            <a:schemeClr val="dk1"/>
                          </a:solidFill>
                        </a:rPr>
                        <a:t>Examines methods for finding unusual patterns in groups, covering different techniques like distance-based, hierarchical, and density-based approaches. It also talks about using teamwork (ensemble) and spotting outliers to get better at finding unusual things in a specific dataset.</a:t>
                      </a:r>
                      <a:endParaRPr sz="1200" b="1" u="none" strike="noStrike" cap="none" dirty="0">
                        <a:solidFill>
                          <a:schemeClr val="dk1"/>
                        </a:solidFill>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Advantages: </a:t>
                      </a:r>
                      <a:endParaRPr sz="1200" b="1" u="none" strike="noStrike" cap="none"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 The paper provides a comprehensive review of anomaly detection algorithms for clustering applications.</a:t>
                      </a:r>
                      <a:endParaRPr sz="1200" u="none" strike="noStrike" cap="none"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GB" sz="1200" u="none" strike="noStrike" cap="none" dirty="0">
                          <a:solidFill>
                            <a:schemeClr val="dk1"/>
                          </a:solidFill>
                        </a:rPr>
                        <a:t>* The authors have applied different cluster-based algorithms to a customer dataset to detect anomalies and compared their performance based on scalability, precision, recall, and F1 score metrics.</a:t>
                      </a:r>
                      <a:endParaRPr sz="1200" u="none" strike="noStrike" cap="none"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Disadvantages:</a:t>
                      </a:r>
                      <a:endParaRPr sz="1200" b="1" u="none" strike="noStrike" cap="none" dirty="0">
                        <a:solidFill>
                          <a:schemeClr val="dk1"/>
                        </a:solidFill>
                      </a:endParaRPr>
                    </a:p>
                    <a:p>
                      <a:pPr marL="0" marR="0" lvl="0" indent="0" algn="l" rtl="0">
                        <a:lnSpc>
                          <a:spcPct val="100000"/>
                        </a:lnSpc>
                        <a:spcBef>
                          <a:spcPts val="0"/>
                        </a:spcBef>
                        <a:spcAft>
                          <a:spcPts val="0"/>
                        </a:spcAft>
                        <a:buClr>
                          <a:schemeClr val="dk1"/>
                        </a:buClr>
                        <a:buSzPts val="1100"/>
                        <a:buFont typeface="Arial" panose="020B0604020202020204" pitchFamily="34" charset="0"/>
                        <a:buNone/>
                      </a:pPr>
                      <a:r>
                        <a:rPr lang="en-GB" sz="1200" u="none" strike="noStrike" cap="none" dirty="0">
                          <a:solidFill>
                            <a:schemeClr val="dk1"/>
                          </a:solidFill>
                        </a:rPr>
                        <a:t>* The paper may have a limited scope in terms of the datasets used for experimental evaluation.</a:t>
                      </a:r>
                    </a:p>
                    <a:p>
                      <a:pPr marL="0" marR="0" lvl="0" indent="0" algn="l" rtl="0">
                        <a:lnSpc>
                          <a:spcPct val="100000"/>
                        </a:lnSpc>
                        <a:spcBef>
                          <a:spcPts val="0"/>
                        </a:spcBef>
                        <a:spcAft>
                          <a:spcPts val="0"/>
                        </a:spcAft>
                        <a:buClr>
                          <a:schemeClr val="dk1"/>
                        </a:buClr>
                        <a:buSzPts val="1100"/>
                        <a:buFont typeface="Arial" panose="020B0604020202020204" pitchFamily="34" charset="0"/>
                        <a:buNone/>
                      </a:pPr>
                      <a:r>
                        <a:rPr lang="en-GB" sz="1200" u="none" strike="noStrike" cap="none" dirty="0">
                          <a:solidFill>
                            <a:schemeClr val="dk1"/>
                          </a:solidFill>
                        </a:rPr>
                        <a:t>* The paper may not provide real-world application examples or case studies to demonstrate the practical implementation and effectiveness of the proposed method in real-world scenarios.</a:t>
                      </a:r>
                      <a:endParaRPr sz="1200" b="1" u="none" strike="noStrike" cap="none" dirty="0"/>
                    </a:p>
                  </a:txBody>
                  <a:tcPr marL="91425" marR="91425" marT="91425" marB="91425">
                    <a:solidFill>
                      <a:srgbClr val="CFE2F3"/>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34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2828998044"/>
              </p:ext>
            </p:extLst>
          </p:nvPr>
        </p:nvGraphicFramePr>
        <p:xfrm>
          <a:off x="134471" y="1156447"/>
          <a:ext cx="11923058" cy="2805953"/>
        </p:xfrm>
        <a:graphic>
          <a:graphicData uri="http://schemas.openxmlformats.org/drawingml/2006/table">
            <a:tbl>
              <a:tblPr>
                <a:noFill/>
              </a:tblPr>
              <a:tblGrid>
                <a:gridCol w="775082">
                  <a:extLst>
                    <a:ext uri="{9D8B030D-6E8A-4147-A177-3AD203B41FA5}">
                      <a16:colId xmlns:a16="http://schemas.microsoft.com/office/drawing/2014/main" val="20000"/>
                    </a:ext>
                  </a:extLst>
                </a:gridCol>
                <a:gridCol w="5837923">
                  <a:extLst>
                    <a:ext uri="{9D8B030D-6E8A-4147-A177-3AD203B41FA5}">
                      <a16:colId xmlns:a16="http://schemas.microsoft.com/office/drawing/2014/main" val="20001"/>
                    </a:ext>
                  </a:extLst>
                </a:gridCol>
                <a:gridCol w="5310053">
                  <a:extLst>
                    <a:ext uri="{9D8B030D-6E8A-4147-A177-3AD203B41FA5}">
                      <a16:colId xmlns:a16="http://schemas.microsoft.com/office/drawing/2014/main" val="20002"/>
                    </a:ext>
                  </a:extLst>
                </a:gridCol>
              </a:tblGrid>
              <a:tr h="412377">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err="1"/>
                        <a:t>SNo</a:t>
                      </a: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393576">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5</a:t>
                      </a:r>
                      <a:endParaRPr sz="12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dirty="0">
                          <a:solidFill>
                            <a:schemeClr val="dk1"/>
                          </a:solidFill>
                        </a:rPr>
                        <a:t>Detecting Network Transmission Anomalies using Autoencoders-SVM Neural Network on Multi-class NSL-KDD Dataset</a:t>
                      </a:r>
                    </a:p>
                    <a:p>
                      <a:pPr marL="0" marR="0" lvl="0" indent="0" algn="l" rtl="0">
                        <a:lnSpc>
                          <a:spcPct val="100000"/>
                        </a:lnSpc>
                        <a:spcBef>
                          <a:spcPts val="0"/>
                        </a:spcBef>
                        <a:spcAft>
                          <a:spcPts val="0"/>
                        </a:spcAft>
                        <a:buClr>
                          <a:srgbClr val="000000"/>
                        </a:buClr>
                        <a:buSzPts val="1200"/>
                        <a:buFont typeface="Arial"/>
                        <a:buNone/>
                      </a:pPr>
                      <a:endParaRPr lang="en-GB" sz="1200" b="1" u="none" strike="noStrike" cap="none" dirty="0">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200" b="1" dirty="0"/>
                        <a:t>Published in: </a:t>
                      </a:r>
                      <a:r>
                        <a:rPr lang="en-GB" sz="1200" u="none" strike="noStrike" kern="1200" cap="none" dirty="0">
                          <a:solidFill>
                            <a:schemeClr val="dk1"/>
                          </a:solidFill>
                          <a:latin typeface="+mn-lt"/>
                          <a:ea typeface="+mn-ea"/>
                          <a:cs typeface="+mn-cs"/>
                        </a:rPr>
                        <a:t>  2023 IEEE 13th Annual Computing and Communication Workshop and Conference (CCWC)</a:t>
                      </a:r>
                    </a:p>
                    <a:p>
                      <a:pPr marL="0" marR="0" lvl="0" indent="0" algn="just" rtl="0">
                        <a:lnSpc>
                          <a:spcPct val="100000"/>
                        </a:lnSpc>
                        <a:spcBef>
                          <a:spcPts val="0"/>
                        </a:spcBef>
                        <a:spcAft>
                          <a:spcPts val="0"/>
                        </a:spcAft>
                        <a:buClr>
                          <a:srgbClr val="000000"/>
                        </a:buClr>
                        <a:buSzPts val="1200"/>
                        <a:buFont typeface="Arial"/>
                        <a:buNone/>
                      </a:pPr>
                      <a:r>
                        <a:rPr lang="en-GB" sz="1200" b="1" u="none" strike="noStrike" kern="1200" cap="none" dirty="0">
                          <a:solidFill>
                            <a:schemeClr val="dk1"/>
                          </a:solidFill>
                          <a:latin typeface="+mn-lt"/>
                          <a:ea typeface="+mn-ea"/>
                          <a:cs typeface="+mn-cs"/>
                        </a:rPr>
                        <a:t>Year: </a:t>
                      </a:r>
                      <a:r>
                        <a:rPr lang="en-GB" sz="1200" b="0" u="none" strike="noStrike" kern="1200" cap="none" dirty="0">
                          <a:solidFill>
                            <a:schemeClr val="dk1"/>
                          </a:solidFill>
                          <a:latin typeface="+mn-lt"/>
                          <a:ea typeface="+mn-ea"/>
                          <a:cs typeface="+mn-cs"/>
                        </a:rPr>
                        <a:t>2023</a:t>
                      </a:r>
                    </a:p>
                    <a:p>
                      <a:pPr algn="just"/>
                      <a:r>
                        <a:rPr lang="en-GB" sz="1200" b="1" u="none" strike="noStrike" kern="1200" cap="none" dirty="0">
                          <a:solidFill>
                            <a:schemeClr val="dk1"/>
                          </a:solidFill>
                          <a:latin typeface="+mn-lt"/>
                          <a:ea typeface="+mn-ea"/>
                          <a:cs typeface="+mn-cs"/>
                        </a:rPr>
                        <a:t>Authors: </a:t>
                      </a:r>
                      <a:r>
                        <a:rPr lang="sv-SE" sz="1200" u="none" strike="noStrike" kern="1200" cap="none" dirty="0">
                          <a:solidFill>
                            <a:schemeClr val="dk1"/>
                          </a:solidFill>
                          <a:latin typeface="+mn-lt"/>
                          <a:ea typeface="+mn-ea"/>
                          <a:cs typeface="+mn-cs"/>
                        </a:rPr>
                        <a:t>Shehram Sikander Khan; Akalanka Bandara Mailewa</a:t>
                      </a:r>
                      <a:endParaRPr lang="en-GB" sz="1200" u="none" strike="noStrike" kern="1200" cap="none" dirty="0">
                        <a:solidFill>
                          <a:schemeClr val="dk1"/>
                        </a:solidFill>
                        <a:latin typeface="+mn-lt"/>
                        <a:ea typeface="+mn-ea"/>
                        <a:cs typeface="+mn-cs"/>
                      </a:endParaRPr>
                    </a:p>
                    <a:p>
                      <a:pPr marL="0" marR="0" lvl="0" indent="0" algn="just" rtl="0">
                        <a:lnSpc>
                          <a:spcPct val="100000"/>
                        </a:lnSpc>
                        <a:spcBef>
                          <a:spcPts val="0"/>
                        </a:spcBef>
                        <a:spcAft>
                          <a:spcPts val="0"/>
                        </a:spcAft>
                        <a:buClr>
                          <a:schemeClr val="dk1"/>
                        </a:buClr>
                        <a:buSzPts val="1100"/>
                        <a:buFont typeface="Arial"/>
                        <a:buNone/>
                      </a:pPr>
                      <a:r>
                        <a:rPr lang="en-GB" sz="1200" b="1" u="none" strike="noStrike" cap="none" dirty="0">
                          <a:solidFill>
                            <a:schemeClr val="dk1"/>
                          </a:solidFill>
                        </a:rPr>
                        <a:t>About: </a:t>
                      </a:r>
                      <a:r>
                        <a:rPr lang="en-GB" sz="1200" b="0" u="none" strike="noStrike" cap="none" dirty="0">
                          <a:solidFill>
                            <a:schemeClr val="dk1"/>
                          </a:solidFill>
                        </a:rPr>
                        <a:t>Examines methods for finding unusual patterns in groups, covering different techniques like distance-based, hierarchical, and density-based approaches. It also talks about using teamwork (ensemble) and spotting outliers to get better at finding unusual things in a specific dataset.</a:t>
                      </a:r>
                      <a:endParaRPr lang="en-GB" sz="1200" b="1" u="none" strike="noStrike" cap="none" dirty="0">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dirty="0"/>
                        <a:t>Advantages: </a:t>
                      </a:r>
                      <a:endParaRPr sz="1200" b="1" u="none" strike="noStrike" cap="none" dirty="0"/>
                    </a:p>
                    <a:p>
                      <a:pPr marL="0" marR="0" lvl="0" indent="0" algn="l" rtl="0">
                        <a:lnSpc>
                          <a:spcPct val="100000"/>
                        </a:lnSpc>
                        <a:spcBef>
                          <a:spcPts val="0"/>
                        </a:spcBef>
                        <a:spcAft>
                          <a:spcPts val="0"/>
                        </a:spcAft>
                        <a:buClr>
                          <a:srgbClr val="000000"/>
                        </a:buClr>
                        <a:buSzPts val="1200"/>
                        <a:buFont typeface="Arial" panose="020B0604020202020204" pitchFamily="34" charset="0"/>
                        <a:buNone/>
                      </a:pPr>
                      <a:r>
                        <a:rPr lang="en-GB" sz="1200" u="none" strike="noStrike" cap="none" dirty="0"/>
                        <a:t>* The proposed AEN-based supervised GCN model effectively addresses both volumetric attacks and long-term threats in network security.</a:t>
                      </a:r>
                    </a:p>
                    <a:p>
                      <a:pPr marL="0" marR="0" lvl="0" indent="0" algn="l" rtl="0">
                        <a:lnSpc>
                          <a:spcPct val="100000"/>
                        </a:lnSpc>
                        <a:spcBef>
                          <a:spcPts val="0"/>
                        </a:spcBef>
                        <a:spcAft>
                          <a:spcPts val="0"/>
                        </a:spcAft>
                        <a:buClr>
                          <a:srgbClr val="000000"/>
                        </a:buClr>
                        <a:buSzPts val="1200"/>
                        <a:buFont typeface="Arial" panose="020B0604020202020204" pitchFamily="34" charset="0"/>
                        <a:buNone/>
                      </a:pPr>
                      <a:r>
                        <a:rPr lang="en-GB" sz="1200" u="none" strike="noStrike" cap="none" dirty="0"/>
                        <a:t>* The approach demonstrates promising accuracy scores when evaluated using real-world datasets.</a:t>
                      </a:r>
                      <a:endParaRPr sz="1200" b="1" u="none" strike="noStrike" cap="none" dirty="0"/>
                    </a:p>
                    <a:p>
                      <a:pPr marL="0" marR="0" lvl="0" indent="0" algn="l" rtl="0">
                        <a:lnSpc>
                          <a:spcPct val="100000"/>
                        </a:lnSpc>
                        <a:spcBef>
                          <a:spcPts val="0"/>
                        </a:spcBef>
                        <a:spcAft>
                          <a:spcPts val="0"/>
                        </a:spcAft>
                        <a:buClr>
                          <a:srgbClr val="000000"/>
                        </a:buClr>
                        <a:buSzPts val="1200"/>
                        <a:buFont typeface="Arial"/>
                        <a:buNone/>
                      </a:pPr>
                      <a:r>
                        <a:rPr lang="en-GB" sz="1200" b="1" u="none" strike="noStrike" cap="none" dirty="0"/>
                        <a:t>Disadvantages:</a:t>
                      </a:r>
                      <a:endParaRPr sz="1200" b="1" u="none" strike="noStrike" cap="none" dirty="0"/>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*The paper does not compare the performance of the proposed detection model against benchmark models.</a:t>
                      </a:r>
                    </a:p>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 The evaluation is limited to two specific datasets, and the generalizability of the approach to other datasets is not explored.</a:t>
                      </a:r>
                      <a:endParaRPr sz="1200"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564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ARCHITECTURE DIAGRAM</a:t>
            </a:r>
          </a:p>
        </p:txBody>
      </p:sp>
      <p:pic>
        <p:nvPicPr>
          <p:cNvPr id="6" name="Picture 5">
            <a:extLst>
              <a:ext uri="{FF2B5EF4-FFF2-40B4-BE49-F238E27FC236}">
                <a16:creationId xmlns:a16="http://schemas.microsoft.com/office/drawing/2014/main" id="{46A5E05C-3F72-B9DA-433F-C29AD546EAD1}"/>
              </a:ext>
            </a:extLst>
          </p:cNvPr>
          <p:cNvPicPr>
            <a:picLocks noChangeAspect="1"/>
          </p:cNvPicPr>
          <p:nvPr/>
        </p:nvPicPr>
        <p:blipFill rotWithShape="1">
          <a:blip r:embed="rId2">
            <a:extLst>
              <a:ext uri="{28A0092B-C50C-407E-A947-70E740481C1C}">
                <a14:useLocalDpi xmlns:a14="http://schemas.microsoft.com/office/drawing/2010/main" val="0"/>
              </a:ext>
            </a:extLst>
          </a:blip>
          <a:srcRect l="17573" t="26667" r="18309" b="24837"/>
          <a:stretch/>
        </p:blipFill>
        <p:spPr>
          <a:xfrm>
            <a:off x="14709" y="1148147"/>
            <a:ext cx="12177291" cy="5180935"/>
          </a:xfrm>
          <a:prstGeom prst="rect">
            <a:avLst/>
          </a:prstGeom>
        </p:spPr>
      </p:pic>
    </p:spTree>
    <p:extLst>
      <p:ext uri="{BB962C8B-B14F-4D97-AF65-F5344CB8AC3E}">
        <p14:creationId xmlns:p14="http://schemas.microsoft.com/office/powerpoint/2010/main" val="375659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MODULES</a:t>
            </a:r>
          </a:p>
        </p:txBody>
      </p:sp>
      <p:sp>
        <p:nvSpPr>
          <p:cNvPr id="4" name="TextBox 3">
            <a:extLst>
              <a:ext uri="{FF2B5EF4-FFF2-40B4-BE49-F238E27FC236}">
                <a16:creationId xmlns:a16="http://schemas.microsoft.com/office/drawing/2014/main" id="{EB3BB9BE-54C6-3C5F-41EC-ED9AAD7BAE78}"/>
              </a:ext>
            </a:extLst>
          </p:cNvPr>
          <p:cNvSpPr txBox="1"/>
          <p:nvPr/>
        </p:nvSpPr>
        <p:spPr>
          <a:xfrm>
            <a:off x="591672" y="1622612"/>
            <a:ext cx="10865222" cy="4401205"/>
          </a:xfrm>
          <a:prstGeom prst="rect">
            <a:avLst/>
          </a:prstGeom>
          <a:noFill/>
        </p:spPr>
        <p:txBody>
          <a:bodyPr wrap="square" rtlCol="0">
            <a:spAutoFit/>
          </a:bodyPr>
          <a:lstStyle/>
          <a:p>
            <a:pPr algn="just"/>
            <a:r>
              <a:rPr lang="en-GB" sz="2000" b="1" dirty="0"/>
              <a:t>Module 1:</a:t>
            </a:r>
            <a:r>
              <a:rPr lang="en-GB" sz="2000" dirty="0"/>
              <a:t> </a:t>
            </a:r>
            <a:r>
              <a:rPr lang="en-GB" sz="2000" b="1" dirty="0"/>
              <a:t>Dataset exploration, Analysis and Preprocessing </a:t>
            </a:r>
          </a:p>
          <a:p>
            <a:pPr marL="800100" lvl="1" indent="-342900" algn="just">
              <a:buFont typeface="Arial" panose="020B0604020202020204" pitchFamily="34" charset="0"/>
              <a:buChar char="•"/>
            </a:pPr>
            <a:r>
              <a:rPr lang="en-GB" sz="2000" dirty="0"/>
              <a:t>Explore dataset characteristics.</a:t>
            </a:r>
          </a:p>
          <a:p>
            <a:pPr marL="800100" lvl="1" indent="-342900" algn="just">
              <a:buFont typeface="Arial" panose="020B0604020202020204" pitchFamily="34" charset="0"/>
              <a:buChar char="•"/>
            </a:pPr>
            <a:r>
              <a:rPr lang="en-GB" sz="2000" dirty="0"/>
              <a:t>Analyse and preprocess NSL-KDD dataset.</a:t>
            </a:r>
          </a:p>
          <a:p>
            <a:pPr marL="800100" lvl="1" indent="-342900" algn="just">
              <a:buFont typeface="Arial" panose="020B0604020202020204" pitchFamily="34" charset="0"/>
              <a:buChar char="•"/>
            </a:pPr>
            <a:r>
              <a:rPr lang="en-GB" sz="2000" dirty="0"/>
              <a:t>Implement data cleaning, scaling, and normalization.</a:t>
            </a:r>
          </a:p>
          <a:p>
            <a:pPr algn="just"/>
            <a:endParaRPr lang="en-GB" sz="2000" dirty="0"/>
          </a:p>
          <a:p>
            <a:pPr algn="just"/>
            <a:r>
              <a:rPr lang="en-GB" sz="2000" b="1" dirty="0"/>
              <a:t>Module 2:</a:t>
            </a:r>
            <a:r>
              <a:rPr lang="en-GB" sz="2000" dirty="0"/>
              <a:t> </a:t>
            </a:r>
            <a:r>
              <a:rPr lang="en-GB" sz="2000" b="1" dirty="0"/>
              <a:t>Autoencoder Model Development </a:t>
            </a:r>
          </a:p>
          <a:p>
            <a:pPr marL="800100" lvl="1" indent="-342900" algn="just">
              <a:buFont typeface="Arial" panose="020B0604020202020204" pitchFamily="34" charset="0"/>
              <a:buChar char="•"/>
            </a:pPr>
            <a:r>
              <a:rPr lang="en-GB" sz="2000" dirty="0"/>
              <a:t>Design deep autoencoder architecture.</a:t>
            </a:r>
          </a:p>
          <a:p>
            <a:pPr marL="800100" lvl="1" indent="-342900" algn="just">
              <a:buFont typeface="Arial" panose="020B0604020202020204" pitchFamily="34" charset="0"/>
              <a:buChar char="•"/>
            </a:pPr>
            <a:r>
              <a:rPr lang="en-GB" sz="2000" dirty="0"/>
              <a:t>Implement and train autoencoder model on pre-processed data.</a:t>
            </a:r>
          </a:p>
          <a:p>
            <a:pPr marL="800100" lvl="1" indent="-342900" algn="just">
              <a:buFont typeface="Arial" panose="020B0604020202020204" pitchFamily="34" charset="0"/>
              <a:buChar char="•"/>
            </a:pPr>
            <a:r>
              <a:rPr lang="en-GB" sz="2000" dirty="0"/>
              <a:t>Evaluate model using reconstruction error metrics.</a:t>
            </a:r>
          </a:p>
          <a:p>
            <a:pPr algn="just"/>
            <a:endParaRPr lang="en-GB" sz="2000" dirty="0"/>
          </a:p>
          <a:p>
            <a:pPr algn="just"/>
            <a:r>
              <a:rPr lang="en-GB" sz="2000" b="1" dirty="0"/>
              <a:t>Module 3:</a:t>
            </a:r>
            <a:r>
              <a:rPr lang="en-GB" sz="2000" dirty="0"/>
              <a:t> </a:t>
            </a:r>
            <a:r>
              <a:rPr lang="en-GB" sz="2000" b="1" dirty="0"/>
              <a:t>Anomaly Detection Using Reconstruction Comparison </a:t>
            </a:r>
          </a:p>
          <a:p>
            <a:pPr marL="800100" lvl="1" indent="-342900" algn="just">
              <a:buFont typeface="Arial" panose="020B0604020202020204" pitchFamily="34" charset="0"/>
              <a:buChar char="•"/>
            </a:pPr>
            <a:r>
              <a:rPr lang="en-GB" sz="2000" dirty="0"/>
              <a:t>Set up thresholding mechanism based on reconstruction error.</a:t>
            </a:r>
          </a:p>
          <a:p>
            <a:pPr marL="800100" lvl="1" indent="-342900" algn="just">
              <a:buFont typeface="Arial" panose="020B0604020202020204" pitchFamily="34" charset="0"/>
              <a:buChar char="•"/>
            </a:pPr>
            <a:r>
              <a:rPr lang="en-GB" sz="2000" dirty="0"/>
              <a:t>Determine criteria for identifying anomalies.</a:t>
            </a:r>
          </a:p>
          <a:p>
            <a:endParaRPr lang="en-GB" sz="2000" dirty="0"/>
          </a:p>
        </p:txBody>
      </p:sp>
    </p:spTree>
    <p:extLst>
      <p:ext uri="{BB962C8B-B14F-4D97-AF65-F5344CB8AC3E}">
        <p14:creationId xmlns:p14="http://schemas.microsoft.com/office/powerpoint/2010/main" val="330132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MODULES</a:t>
            </a:r>
          </a:p>
        </p:txBody>
      </p:sp>
      <p:sp>
        <p:nvSpPr>
          <p:cNvPr id="4" name="TextBox 3">
            <a:extLst>
              <a:ext uri="{FF2B5EF4-FFF2-40B4-BE49-F238E27FC236}">
                <a16:creationId xmlns:a16="http://schemas.microsoft.com/office/drawing/2014/main" id="{EB3BB9BE-54C6-3C5F-41EC-ED9AAD7BAE78}"/>
              </a:ext>
            </a:extLst>
          </p:cNvPr>
          <p:cNvSpPr txBox="1"/>
          <p:nvPr/>
        </p:nvSpPr>
        <p:spPr>
          <a:xfrm>
            <a:off x="591672" y="1622612"/>
            <a:ext cx="10865222" cy="2554545"/>
          </a:xfrm>
          <a:prstGeom prst="rect">
            <a:avLst/>
          </a:prstGeom>
          <a:noFill/>
        </p:spPr>
        <p:txBody>
          <a:bodyPr wrap="square" rtlCol="0">
            <a:spAutoFit/>
          </a:bodyPr>
          <a:lstStyle/>
          <a:p>
            <a:pPr algn="just"/>
            <a:r>
              <a:rPr lang="en-GB" sz="2000" b="1" dirty="0"/>
              <a:t>Module 4: Clustering Integration </a:t>
            </a:r>
          </a:p>
          <a:p>
            <a:pPr marL="800100" lvl="1" indent="-342900" algn="just">
              <a:buFont typeface="Arial" panose="020B0604020202020204" pitchFamily="34" charset="0"/>
              <a:buChar char="•"/>
            </a:pPr>
            <a:r>
              <a:rPr lang="en-GB" sz="2000" dirty="0"/>
              <a:t>Choose and implement suitable clustering algorithms.</a:t>
            </a:r>
          </a:p>
          <a:p>
            <a:pPr marL="800100" lvl="1" indent="-342900" algn="just">
              <a:buFont typeface="Arial" panose="020B0604020202020204" pitchFamily="34" charset="0"/>
              <a:buChar char="•"/>
            </a:pPr>
            <a:r>
              <a:rPr lang="en-GB" sz="2000" dirty="0"/>
              <a:t>Fine-tune clustering parameters for optimal performance.</a:t>
            </a:r>
          </a:p>
          <a:p>
            <a:pPr algn="just"/>
            <a:endParaRPr lang="en-GB" sz="2000" dirty="0"/>
          </a:p>
          <a:p>
            <a:pPr algn="just"/>
            <a:r>
              <a:rPr lang="en-GB" sz="2000" b="1" dirty="0"/>
              <a:t>Module 5: Evaluation and Model Refinement </a:t>
            </a:r>
          </a:p>
          <a:p>
            <a:pPr marL="800100" lvl="1" indent="-342900" algn="just">
              <a:buFont typeface="Arial" panose="020B0604020202020204" pitchFamily="34" charset="0"/>
              <a:buChar char="•"/>
            </a:pPr>
            <a:r>
              <a:rPr lang="en-GB" sz="2000" dirty="0"/>
              <a:t>Evaluate the complete anomaly detection system using appropriate metrics.</a:t>
            </a:r>
          </a:p>
          <a:p>
            <a:pPr marL="800100" lvl="1" indent="-342900" algn="just">
              <a:buFont typeface="Arial" panose="020B0604020202020204" pitchFamily="34" charset="0"/>
              <a:buChar char="•"/>
            </a:pPr>
            <a:r>
              <a:rPr lang="en-GB" sz="2000" dirty="0"/>
              <a:t>Refine the model based on evaluation results.</a:t>
            </a:r>
          </a:p>
          <a:p>
            <a:endParaRPr lang="en-GB" sz="2000" dirty="0"/>
          </a:p>
        </p:txBody>
      </p:sp>
    </p:spTree>
    <p:extLst>
      <p:ext uri="{BB962C8B-B14F-4D97-AF65-F5344CB8AC3E}">
        <p14:creationId xmlns:p14="http://schemas.microsoft.com/office/powerpoint/2010/main" val="26063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1613</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KRISHNAA S</dc:creator>
  <cp:lastModifiedBy>KRISHNAA S</cp:lastModifiedBy>
  <cp:revision>36</cp:revision>
  <dcterms:created xsi:type="dcterms:W3CDTF">2024-01-26T08:52:35Z</dcterms:created>
  <dcterms:modified xsi:type="dcterms:W3CDTF">2024-01-31T15:43:48Z</dcterms:modified>
</cp:coreProperties>
</file>