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7d29c63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7d29c63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7d29c63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7d29c63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7d29c63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7d29c63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be27a43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be27a43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7d29c63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7d29c63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7d29c63c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7d29c63c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7d29c63c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7d29c63c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8600" y="4275"/>
            <a:ext cx="9241200" cy="5207400"/>
          </a:xfrm>
          <a:prstGeom prst="rect">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rgbClr val="FFFF00"/>
                </a:solidFill>
              </a:rPr>
              <a:t>XSS DOM ATTACK</a:t>
            </a:r>
            <a:endParaRPr>
              <a:solidFill>
                <a:srgbClr val="FFFF00"/>
              </a:solidFill>
            </a:endParaRPr>
          </a:p>
        </p:txBody>
      </p:sp>
      <p:sp>
        <p:nvSpPr>
          <p:cNvPr id="56" name="Google Shape;56;p13"/>
          <p:cNvSpPr txBox="1"/>
          <p:nvPr>
            <p:ph idx="1" type="subTitle"/>
          </p:nvPr>
        </p:nvSpPr>
        <p:spPr>
          <a:xfrm>
            <a:off x="5913950" y="3696500"/>
            <a:ext cx="2918400" cy="78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400">
                <a:solidFill>
                  <a:srgbClr val="FF9900"/>
                </a:solidFill>
              </a:rPr>
              <a:t>Krishnaa S (2020506045)</a:t>
            </a:r>
            <a:br>
              <a:rPr lang="en-GB" sz="1400">
                <a:solidFill>
                  <a:srgbClr val="FF9900"/>
                </a:solidFill>
              </a:rPr>
            </a:br>
            <a:r>
              <a:rPr lang="en-GB" sz="1400">
                <a:solidFill>
                  <a:srgbClr val="FF9900"/>
                </a:solidFill>
              </a:rPr>
              <a:t>Jawahar</a:t>
            </a:r>
            <a:br>
              <a:rPr lang="en-GB" sz="1400">
                <a:solidFill>
                  <a:srgbClr val="FF9900"/>
                </a:solidFill>
              </a:rPr>
            </a:br>
            <a:r>
              <a:rPr lang="en-GB" sz="1400">
                <a:solidFill>
                  <a:srgbClr val="FF9900"/>
                </a:solidFill>
              </a:rPr>
              <a:t>Thamizharasi</a:t>
            </a:r>
            <a:endParaRPr sz="1400">
              <a:solidFill>
                <a:srgbClr val="FF99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2125" y="0"/>
            <a:ext cx="9144000" cy="8259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nvSpPr>
        <p:spPr>
          <a:xfrm>
            <a:off x="130200" y="132325"/>
            <a:ext cx="89103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chemeClr val="lt1"/>
                </a:solidFill>
              </a:rPr>
              <a:t>INTRODUCTION</a:t>
            </a:r>
            <a:endParaRPr sz="2800">
              <a:solidFill>
                <a:schemeClr val="lt1"/>
              </a:solidFill>
            </a:endParaRPr>
          </a:p>
        </p:txBody>
      </p:sp>
      <p:sp>
        <p:nvSpPr>
          <p:cNvPr id="63" name="Google Shape;63;p14"/>
          <p:cNvSpPr txBox="1"/>
          <p:nvPr/>
        </p:nvSpPr>
        <p:spPr>
          <a:xfrm>
            <a:off x="695750" y="1092725"/>
            <a:ext cx="7768500" cy="2966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t>This presentation delves into Cross-Site Scripting (XSS) and DOM-based attacks, both critical web security concerns. XSS exploits trust between users and websites to inject malicious scripts, while DOM-based attacks manipulate the Document Object Model using client-side scripting. Understanding these vulnerabilities is crucial for safeguarding web applications against these potential threats.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p:nvPr/>
        </p:nvSpPr>
        <p:spPr>
          <a:xfrm>
            <a:off x="2125" y="0"/>
            <a:ext cx="9144000" cy="8259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nvSpPr>
        <p:spPr>
          <a:xfrm>
            <a:off x="130200" y="132325"/>
            <a:ext cx="89103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chemeClr val="lt1"/>
                </a:solidFill>
              </a:rPr>
              <a:t>OBJECTIVES</a:t>
            </a:r>
            <a:endParaRPr sz="2800">
              <a:solidFill>
                <a:schemeClr val="lt1"/>
              </a:solidFill>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t/>
            </a:r>
            <a:endParaRPr sz="2800">
              <a:solidFill>
                <a:schemeClr val="lt1"/>
              </a:solidFill>
            </a:endParaRPr>
          </a:p>
        </p:txBody>
      </p:sp>
      <p:sp>
        <p:nvSpPr>
          <p:cNvPr id="70" name="Google Shape;70;p15"/>
          <p:cNvSpPr txBox="1"/>
          <p:nvPr/>
        </p:nvSpPr>
        <p:spPr>
          <a:xfrm>
            <a:off x="695750" y="1092725"/>
            <a:ext cx="7768500" cy="3690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GB"/>
              <a:t>Understanding Vulnerabilities:</a:t>
            </a:r>
            <a:r>
              <a:rPr lang="en-GB"/>
              <a:t> Gain insight into the nature and mechanics of Cross-Site Scripting (XSS) and DOM-based attacks.</a:t>
            </a:r>
            <a:endParaRPr/>
          </a:p>
          <a:p>
            <a:pPr indent="-317500" lvl="0" marL="457200" rtl="0" algn="l">
              <a:lnSpc>
                <a:spcPct val="150000"/>
              </a:lnSpc>
              <a:spcBef>
                <a:spcPts val="0"/>
              </a:spcBef>
              <a:spcAft>
                <a:spcPts val="0"/>
              </a:spcAft>
              <a:buSzPts val="1400"/>
              <a:buChar char="●"/>
            </a:pPr>
            <a:r>
              <a:rPr b="1" lang="en-GB"/>
              <a:t>Vulnerability Types: </a:t>
            </a:r>
            <a:r>
              <a:rPr lang="en-GB"/>
              <a:t>Differentiate between Stored, Reflected, and DOM-based XSS attacks, comprehending their distinct characteristics.</a:t>
            </a:r>
            <a:endParaRPr/>
          </a:p>
          <a:p>
            <a:pPr indent="-317500" lvl="0" marL="457200" rtl="0" algn="l">
              <a:lnSpc>
                <a:spcPct val="150000"/>
              </a:lnSpc>
              <a:spcBef>
                <a:spcPts val="0"/>
              </a:spcBef>
              <a:spcAft>
                <a:spcPts val="0"/>
              </a:spcAft>
              <a:buSzPts val="1400"/>
              <a:buChar char="●"/>
            </a:pPr>
            <a:r>
              <a:rPr b="1" lang="en-GB"/>
              <a:t>Preventive Strategies:</a:t>
            </a:r>
            <a:r>
              <a:rPr lang="en-GB"/>
              <a:t> Explore strategies such as input validation, output encoding, and Content Security Policy (CSP) to mitigate the risks of XSS and DOM attacks.</a:t>
            </a:r>
            <a:endParaRPr/>
          </a:p>
          <a:p>
            <a:pPr indent="-317500" lvl="0" marL="457200" rtl="0" algn="l">
              <a:lnSpc>
                <a:spcPct val="150000"/>
              </a:lnSpc>
              <a:spcBef>
                <a:spcPts val="0"/>
              </a:spcBef>
              <a:spcAft>
                <a:spcPts val="0"/>
              </a:spcAft>
              <a:buSzPts val="1400"/>
              <a:buChar char="●"/>
            </a:pPr>
            <a:r>
              <a:rPr b="1" lang="en-GB"/>
              <a:t>Detection Techniques:</a:t>
            </a:r>
            <a:r>
              <a:rPr lang="en-GB"/>
              <a:t> Investigate methods and tools for identifying XSS and DOM vulnerabilities, enabling proactive defense against potential attacks.</a:t>
            </a:r>
            <a:endParaRPr/>
          </a:p>
          <a:p>
            <a:pPr indent="-317500" lvl="0" marL="457200" rtl="0" algn="l">
              <a:lnSpc>
                <a:spcPct val="150000"/>
              </a:lnSpc>
              <a:spcBef>
                <a:spcPts val="0"/>
              </a:spcBef>
              <a:spcAft>
                <a:spcPts val="0"/>
              </a:spcAft>
              <a:buSzPts val="1400"/>
              <a:buChar char="●"/>
            </a:pPr>
            <a:r>
              <a:rPr b="1" lang="en-GB"/>
              <a:t>Real-world Insights:</a:t>
            </a:r>
            <a:r>
              <a:rPr lang="en-GB"/>
              <a:t> Analyze real-world cases of notable attacks to grasp the potential consequences and implications of these vulnerabilities.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2125" y="0"/>
            <a:ext cx="9144000" cy="8259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130200" y="132325"/>
            <a:ext cx="89103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chemeClr val="lt1"/>
                </a:solidFill>
              </a:rPr>
              <a:t>LITERATURE SURVEY</a:t>
            </a:r>
            <a:endParaRPr sz="2800">
              <a:solidFill>
                <a:schemeClr val="lt1"/>
              </a:solidFill>
            </a:endParaRPr>
          </a:p>
        </p:txBody>
      </p:sp>
      <p:sp>
        <p:nvSpPr>
          <p:cNvPr id="77" name="Google Shape;77;p16"/>
          <p:cNvSpPr txBox="1"/>
          <p:nvPr/>
        </p:nvSpPr>
        <p:spPr>
          <a:xfrm>
            <a:off x="695750" y="1092725"/>
            <a:ext cx="7768500" cy="2966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GB"/>
              <a:t>The paper proposes JSCSP, a JavaScript-based solution that can automatically generate and enforce self-defined security policies for web applications to prevent XSS attacks.</a:t>
            </a:r>
            <a:endParaRPr/>
          </a:p>
          <a:p>
            <a:pPr indent="-317500" lvl="0" marL="457200" rtl="0" algn="l">
              <a:lnSpc>
                <a:spcPct val="150000"/>
              </a:lnSpc>
              <a:spcBef>
                <a:spcPts val="0"/>
              </a:spcBef>
              <a:spcAft>
                <a:spcPts val="0"/>
              </a:spcAft>
              <a:buSzPts val="1400"/>
              <a:buChar char="●"/>
            </a:pPr>
            <a:r>
              <a:rPr lang="en-GB"/>
              <a:t>XSS attacks are a common web application vulnerability that allow attackers to inject and execute malicious scripts on the browsers of unsuspecting users, compromising their security and privacy.</a:t>
            </a:r>
            <a:endParaRPr/>
          </a:p>
          <a:p>
            <a:pPr indent="-317500" lvl="0" marL="457200" rtl="0" algn="l">
              <a:lnSpc>
                <a:spcPct val="150000"/>
              </a:lnSpc>
              <a:spcBef>
                <a:spcPts val="0"/>
              </a:spcBef>
              <a:spcAft>
                <a:spcPts val="0"/>
              </a:spcAft>
              <a:buSzPts val="1400"/>
              <a:buChar char="●"/>
            </a:pPr>
            <a:r>
              <a:rPr lang="en-GB"/>
              <a:t>JSCSP is better than CSP, a W3C standard that restricts the sources and types of content that can be loaded and executed on web pages, because JSCSP is compatible with most browsers, can generate policies automatically, and can enforce fine-grained and cascading policies.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p:nvPr/>
        </p:nvSpPr>
        <p:spPr>
          <a:xfrm>
            <a:off x="2125" y="0"/>
            <a:ext cx="9144000" cy="8259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nvSpPr>
        <p:spPr>
          <a:xfrm>
            <a:off x="130200" y="132325"/>
            <a:ext cx="89103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chemeClr val="lt1"/>
                </a:solidFill>
              </a:rPr>
              <a:t>LITERATURE SURVEY</a:t>
            </a:r>
            <a:endParaRPr sz="2800">
              <a:solidFill>
                <a:schemeClr val="lt1"/>
              </a:solidFill>
            </a:endParaRPr>
          </a:p>
        </p:txBody>
      </p:sp>
      <p:sp>
        <p:nvSpPr>
          <p:cNvPr id="84" name="Google Shape;84;p17"/>
          <p:cNvSpPr txBox="1"/>
          <p:nvPr/>
        </p:nvSpPr>
        <p:spPr>
          <a:xfrm>
            <a:off x="695750" y="1092725"/>
            <a:ext cx="7768500" cy="2966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GB">
                <a:solidFill>
                  <a:schemeClr val="dk1"/>
                </a:solidFill>
              </a:rPr>
              <a:t>The paper evaluates JSCSP on various web applications and compares it with other XSS defense solutions, such as NoScript, ScriptSafe, XSS Auditor, and CSP. The results show that JSCSP can detect and block more XSS attack vectors than other solutions, while having minimal impact on the web page’s functionality and performance.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The paper also discusses some limitations and future work of JSCSP, such as improving its policy generation algorithm, enhancing its detection and prevention capabilities, and resolving its compatibility issues with other JavaScript components.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p:nvPr/>
        </p:nvSpPr>
        <p:spPr>
          <a:xfrm>
            <a:off x="2125" y="0"/>
            <a:ext cx="9144000" cy="8259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nvSpPr>
        <p:spPr>
          <a:xfrm>
            <a:off x="130200" y="132325"/>
            <a:ext cx="89103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chemeClr val="lt1"/>
                </a:solidFill>
              </a:rPr>
              <a:t>ARCHITECTURE DIAGRAM</a:t>
            </a:r>
            <a:endParaRPr sz="2800">
              <a:solidFill>
                <a:schemeClr val="lt1"/>
              </a:solidFill>
            </a:endParaRPr>
          </a:p>
        </p:txBody>
      </p:sp>
      <p:pic>
        <p:nvPicPr>
          <p:cNvPr id="91" name="Google Shape;91;p18"/>
          <p:cNvPicPr preferRelativeResize="0"/>
          <p:nvPr/>
        </p:nvPicPr>
        <p:blipFill>
          <a:blip r:embed="rId3">
            <a:alphaModFix/>
          </a:blip>
          <a:stretch>
            <a:fillRect/>
          </a:stretch>
        </p:blipFill>
        <p:spPr>
          <a:xfrm>
            <a:off x="1372988" y="1231425"/>
            <a:ext cx="6424725" cy="30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p:nvPr/>
        </p:nvSpPr>
        <p:spPr>
          <a:xfrm>
            <a:off x="2125" y="0"/>
            <a:ext cx="9144000" cy="8259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txBox="1"/>
          <p:nvPr/>
        </p:nvSpPr>
        <p:spPr>
          <a:xfrm>
            <a:off x="130200" y="132325"/>
            <a:ext cx="89103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chemeClr val="lt1"/>
                </a:solidFill>
              </a:rPr>
              <a:t>BENEFITS</a:t>
            </a:r>
            <a:endParaRPr sz="2800">
              <a:solidFill>
                <a:schemeClr val="lt1"/>
              </a:solidFill>
            </a:endParaRPr>
          </a:p>
        </p:txBody>
      </p:sp>
      <p:sp>
        <p:nvSpPr>
          <p:cNvPr id="98" name="Google Shape;98;p19"/>
          <p:cNvSpPr txBox="1"/>
          <p:nvPr/>
        </p:nvSpPr>
        <p:spPr>
          <a:xfrm>
            <a:off x="695750" y="1092725"/>
            <a:ext cx="7768500" cy="2966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GB"/>
              <a:t>Uncompromised User Confidence:</a:t>
            </a:r>
            <a:r>
              <a:rPr lang="en-GB"/>
              <a:t> Mitigating XSS and DOM vulnerabilities fosters user trust, ensuring their confidence in your application's security and reliability.</a:t>
            </a:r>
            <a:endParaRPr/>
          </a:p>
          <a:p>
            <a:pPr indent="-317500" lvl="0" marL="457200" rtl="0" algn="l">
              <a:lnSpc>
                <a:spcPct val="150000"/>
              </a:lnSpc>
              <a:spcBef>
                <a:spcPts val="0"/>
              </a:spcBef>
              <a:spcAft>
                <a:spcPts val="0"/>
              </a:spcAft>
              <a:buSzPts val="1400"/>
              <a:buChar char="●"/>
            </a:pPr>
            <a:r>
              <a:rPr b="1" lang="en-GB"/>
              <a:t>Preserved Data Integrity:</a:t>
            </a:r>
            <a:r>
              <a:rPr lang="en-GB"/>
              <a:t> By neutralizing these threats, you maintain the integrity of user data, preventing unauthorized access and tampering.</a:t>
            </a:r>
            <a:endParaRPr/>
          </a:p>
          <a:p>
            <a:pPr indent="-317500" lvl="0" marL="457200" rtl="0" algn="l">
              <a:lnSpc>
                <a:spcPct val="150000"/>
              </a:lnSpc>
              <a:spcBef>
                <a:spcPts val="0"/>
              </a:spcBef>
              <a:spcAft>
                <a:spcPts val="0"/>
              </a:spcAft>
              <a:buSzPts val="1400"/>
              <a:buChar char="●"/>
            </a:pPr>
            <a:r>
              <a:rPr b="1" lang="en-GB"/>
              <a:t>Enhanced Brand Reputation:</a:t>
            </a:r>
            <a:r>
              <a:rPr lang="en-GB"/>
              <a:t> A secure application reflects positively on a brand, positioning the owner as a responsible and security-conscious provider.</a:t>
            </a:r>
            <a:endParaRPr/>
          </a:p>
          <a:p>
            <a:pPr indent="-317500" lvl="0" marL="457200" rtl="0" algn="l">
              <a:lnSpc>
                <a:spcPct val="150000"/>
              </a:lnSpc>
              <a:spcBef>
                <a:spcPts val="0"/>
              </a:spcBef>
              <a:spcAft>
                <a:spcPts val="0"/>
              </a:spcAft>
              <a:buSzPts val="1400"/>
              <a:buChar char="●"/>
            </a:pPr>
            <a:r>
              <a:rPr b="1" lang="en-GB"/>
              <a:t>Reduced Legal and Financial Risk:</a:t>
            </a:r>
            <a:r>
              <a:rPr lang="en-GB"/>
              <a:t> Preventing attacks helps you avoid potential legal liabilities and financial losses that can arise from data breaches or compromised user information.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p:nvPr/>
        </p:nvSpPr>
        <p:spPr>
          <a:xfrm>
            <a:off x="2125" y="0"/>
            <a:ext cx="9144000" cy="51435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txBox="1"/>
          <p:nvPr/>
        </p:nvSpPr>
        <p:spPr>
          <a:xfrm>
            <a:off x="1834800" y="2032350"/>
            <a:ext cx="5474400" cy="10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7000">
                <a:solidFill>
                  <a:schemeClr val="lt1"/>
                </a:solidFill>
              </a:rPr>
              <a:t>THANK YOU</a:t>
            </a:r>
            <a:endParaRPr sz="7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